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8.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 id="2147483866" r:id="rId2"/>
    <p:sldMasterId id="2147483878" r:id="rId3"/>
    <p:sldMasterId id="2147483890" r:id="rId4"/>
    <p:sldMasterId id="2147483734" r:id="rId5"/>
  </p:sldMasterIdLst>
  <p:notesMasterIdLst>
    <p:notesMasterId r:id="rId28"/>
  </p:notesMasterIdLst>
  <p:handoutMasterIdLst>
    <p:handoutMasterId r:id="rId29"/>
  </p:handoutMasterIdLst>
  <p:sldIdLst>
    <p:sldId id="413" r:id="rId6"/>
    <p:sldId id="431" r:id="rId7"/>
    <p:sldId id="432" r:id="rId8"/>
    <p:sldId id="434" r:id="rId9"/>
    <p:sldId id="400" r:id="rId10"/>
    <p:sldId id="401" r:id="rId11"/>
    <p:sldId id="402" r:id="rId12"/>
    <p:sldId id="403" r:id="rId13"/>
    <p:sldId id="404" r:id="rId14"/>
    <p:sldId id="405" r:id="rId15"/>
    <p:sldId id="406" r:id="rId16"/>
    <p:sldId id="407" r:id="rId17"/>
    <p:sldId id="408" r:id="rId18"/>
    <p:sldId id="409" r:id="rId19"/>
    <p:sldId id="410" r:id="rId20"/>
    <p:sldId id="411" r:id="rId21"/>
    <p:sldId id="412" r:id="rId22"/>
    <p:sldId id="427" r:id="rId23"/>
    <p:sldId id="435" r:id="rId24"/>
    <p:sldId id="429" r:id="rId25"/>
    <p:sldId id="428" r:id="rId26"/>
    <p:sldId id="430"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a:srgbClr val="00CC99"/>
    <a:srgbClr val="66CCFF"/>
    <a:srgbClr val="66FF66"/>
    <a:srgbClr val="66FF99"/>
    <a:srgbClr val="FFBBBB"/>
    <a:srgbClr val="FF8D8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34577" autoAdjust="0"/>
    <p:restoredTop sz="86522" autoAdjust="0"/>
  </p:normalViewPr>
  <p:slideViewPr>
    <p:cSldViewPr>
      <p:cViewPr>
        <p:scale>
          <a:sx n="66" d="100"/>
          <a:sy n="66" d="100"/>
        </p:scale>
        <p:origin x="-1974" y="-372"/>
      </p:cViewPr>
      <p:guideLst>
        <p:guide orient="horz" pos="2160"/>
        <p:guide pos="2880"/>
      </p:guideLst>
    </p:cSldViewPr>
  </p:slideViewPr>
  <p:outlineViewPr>
    <p:cViewPr>
      <p:scale>
        <a:sx n="33" d="100"/>
        <a:sy n="33" d="100"/>
      </p:scale>
      <p:origin x="252"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24"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XXXX, His Company</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442440B-091D-401F-885A-37C149E1FFD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2" name="Slide Image Placeholder 11"/>
          <p:cNvSpPr>
            <a:spLocks noGrp="1" noRot="1" noChangeAspect="1"/>
          </p:cNvSpPr>
          <p:nvPr>
            <p:ph type="sldImg" idx="2"/>
          </p:nvPr>
        </p:nvSpPr>
        <p:spPr>
          <a:xfrm>
            <a:off x="1104900" y="677862"/>
            <a:ext cx="4641850" cy="3481388"/>
          </a:xfrm>
          <a:prstGeom prst="rect">
            <a:avLst/>
          </a:prstGeom>
          <a:noFill/>
          <a:ln w="12700">
            <a:solidFill>
              <a:prstClr val="black"/>
            </a:solidFill>
          </a:ln>
        </p:spPr>
        <p:txBody>
          <a:bodyPr vert="horz" lIns="91440" tIns="45720" rIns="91440" bIns="45720" rtlCol="0"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04900" y="677863"/>
            <a:ext cx="4625975" cy="3468687"/>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smtClean="0"/>
          </a:p>
        </p:txBody>
      </p:sp>
      <p:sp>
        <p:nvSpPr>
          <p:cNvPr id="38916" name="Header Placeholder 3"/>
          <p:cNvSpPr>
            <a:spLocks noGrp="1"/>
          </p:cNvSpPr>
          <p:nvPr>
            <p:ph type="hdr" sz="quarter"/>
          </p:nvPr>
        </p:nvSpPr>
        <p:spPr>
          <a:noFill/>
        </p:spPr>
        <p:txBody>
          <a:bodyPr/>
          <a:lstStyle/>
          <a:p>
            <a:r>
              <a:rPr lang="en-US"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smtClean="0"/>
              <a:t>Month 20xx</a:t>
            </a:r>
          </a:p>
        </p:txBody>
      </p:sp>
      <p:sp>
        <p:nvSpPr>
          <p:cNvPr id="38918" name="Footer Placeholder 5"/>
          <p:cNvSpPr>
            <a:spLocks noGrp="1"/>
          </p:cNvSpPr>
          <p:nvPr>
            <p:ph type="ftr" sz="quarter" idx="4"/>
          </p:nvPr>
        </p:nvSpPr>
        <p:spPr>
          <a:noFill/>
        </p:spPr>
        <p:txBody>
          <a:bodyPr/>
          <a:lstStyle/>
          <a:p>
            <a:pPr lvl="4"/>
            <a:r>
              <a:rPr lang="en-US"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smtClean="0"/>
              <a:t>Page </a:t>
            </a:r>
            <a:fld id="{9ADD8F5F-B7E5-4B0C-9D30-C37ACEF62728}"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4036" name="Rectangle 6"/>
          <p:cNvSpPr>
            <a:spLocks noGrp="1" noChangeArrowheads="1"/>
          </p:cNvSpPr>
          <p:nvPr>
            <p:ph type="ftr" sz="quarter" idx="4"/>
          </p:nvPr>
        </p:nvSpPr>
        <p:spPr>
          <a:noFill/>
        </p:spPr>
        <p:txBody>
          <a:bodyPr/>
          <a:lstStyle/>
          <a:p>
            <a:pPr lvl="4"/>
            <a:r>
              <a:rPr lang="en-US"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22873825-BC60-48EB-9FFF-65A50B4E4F2E}" type="slidenum">
              <a:rPr lang="en-US" smtClean="0"/>
              <a:pPr/>
              <a:t>10</a:t>
            </a:fld>
            <a:endParaRPr lang="en-US"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5060" name="Rectangle 6"/>
          <p:cNvSpPr>
            <a:spLocks noGrp="1" noChangeArrowheads="1"/>
          </p:cNvSpPr>
          <p:nvPr>
            <p:ph type="ftr" sz="quarter" idx="4"/>
          </p:nvPr>
        </p:nvSpPr>
        <p:spPr>
          <a:noFill/>
        </p:spPr>
        <p:txBody>
          <a:bodyPr/>
          <a:lstStyle/>
          <a:p>
            <a:pPr lvl="4"/>
            <a:r>
              <a:rPr lang="en-US"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DF36E325-9DCB-4E9C-B2E9-33A2A74CDECF}" type="slidenum">
              <a:rPr lang="en-US" smtClean="0"/>
              <a:pPr/>
              <a:t>11</a:t>
            </a:fld>
            <a:endParaRPr lang="en-US"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6084" name="Rectangle 6"/>
          <p:cNvSpPr>
            <a:spLocks noGrp="1" noChangeArrowheads="1"/>
          </p:cNvSpPr>
          <p:nvPr>
            <p:ph type="ftr" sz="quarter" idx="4"/>
          </p:nvPr>
        </p:nvSpPr>
        <p:spPr>
          <a:noFill/>
        </p:spPr>
        <p:txBody>
          <a:bodyPr/>
          <a:lstStyle/>
          <a:p>
            <a:pPr lvl="4"/>
            <a:r>
              <a:rPr lang="en-US"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29802E4C-7981-4917-956C-79C57D027130}" type="slidenum">
              <a:rPr lang="en-US" smtClean="0"/>
              <a:pPr/>
              <a:t>14</a:t>
            </a:fld>
            <a:endParaRPr lang="en-US"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7108" name="Rectangle 6"/>
          <p:cNvSpPr>
            <a:spLocks noGrp="1" noChangeArrowheads="1"/>
          </p:cNvSpPr>
          <p:nvPr>
            <p:ph type="ftr" sz="quarter" idx="4"/>
          </p:nvPr>
        </p:nvSpPr>
        <p:spPr>
          <a:noFill/>
        </p:spPr>
        <p:txBody>
          <a:bodyPr/>
          <a:lstStyle/>
          <a:p>
            <a:pPr lvl="4"/>
            <a:r>
              <a:rPr lang="en-US"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BD247846-25D8-40D6-95C5-A08682899269}" type="slidenum">
              <a:rPr lang="en-US" smtClean="0"/>
              <a:pPr/>
              <a:t>16</a:t>
            </a:fld>
            <a:endParaRPr lang="en-US"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p:spPr>
        <p:txBody>
          <a:bodyPr/>
          <a:lstStyle/>
          <a:p>
            <a:r>
              <a:rPr lang="en-US" smtClean="0"/>
              <a:t>doc.: IEEE 802.21-02/xxxr0</a:t>
            </a:r>
          </a:p>
        </p:txBody>
      </p:sp>
      <p:sp>
        <p:nvSpPr>
          <p:cNvPr id="48131"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8132" name="Rectangle 6"/>
          <p:cNvSpPr>
            <a:spLocks noGrp="1" noChangeArrowheads="1"/>
          </p:cNvSpPr>
          <p:nvPr>
            <p:ph type="ftr" sz="quarter" idx="4"/>
          </p:nvPr>
        </p:nvSpPr>
        <p:spPr>
          <a:noFill/>
        </p:spPr>
        <p:txBody>
          <a:bodyPr/>
          <a:lstStyle/>
          <a:p>
            <a:pPr lvl="4"/>
            <a:r>
              <a:rPr lang="en-US" smtClean="0"/>
              <a:t>XXXX, His Company</a:t>
            </a:r>
          </a:p>
        </p:txBody>
      </p:sp>
      <p:sp>
        <p:nvSpPr>
          <p:cNvPr id="4813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3DBE22F5-9652-4299-BE75-1D7EAA000FDA}" type="slidenum">
              <a:rPr lang="en-US" smtClean="0"/>
              <a:pPr/>
              <a:t>17</a:t>
            </a:fld>
            <a:endParaRPr lang="en-US" smtClean="0"/>
          </a:p>
        </p:txBody>
      </p:sp>
      <p:sp>
        <p:nvSpPr>
          <p:cNvPr id="48134"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8135"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bwMode="auto">
          <a:xfrm>
            <a:off x="1181100" y="677863"/>
            <a:ext cx="4625975" cy="3468687"/>
          </a:xfrm>
          <a:prstGeom prst="rect">
            <a:avLst/>
          </a:prstGeom>
          <a:noFill/>
          <a:ln>
            <a:miter lim="800000"/>
            <a:headEnd/>
            <a:tailEnd/>
          </a:ln>
        </p:spPr>
      </p:sp>
      <p:sp>
        <p:nvSpPr>
          <p:cNvPr id="39939" name="Notes Placeholder 2"/>
          <p:cNvSpPr>
            <a:spLocks noGrp="1"/>
          </p:cNvSpPr>
          <p:nvPr>
            <p:ph type="body" idx="1"/>
          </p:nvPr>
        </p:nvSpPr>
        <p:spPr>
          <a:noFill/>
          <a:ln/>
        </p:spPr>
        <p:txBody>
          <a:bodyPr/>
          <a:lstStyle/>
          <a:p>
            <a:endParaRPr lang="en-US" smtClean="0"/>
          </a:p>
        </p:txBody>
      </p:sp>
      <p:sp>
        <p:nvSpPr>
          <p:cNvPr id="39940" name="Header Placeholder 3"/>
          <p:cNvSpPr>
            <a:spLocks noGrp="1"/>
          </p:cNvSpPr>
          <p:nvPr>
            <p:ph type="hdr" sz="quarter"/>
          </p:nvPr>
        </p:nvSpPr>
        <p:spPr>
          <a:noFill/>
        </p:spPr>
        <p:txBody>
          <a:bodyPr/>
          <a:lstStyle/>
          <a:p>
            <a:r>
              <a:rPr lang="en-US" smtClean="0"/>
              <a:t>doc.: IEEE 802.21-02/xxxr0</a:t>
            </a:r>
          </a:p>
        </p:txBody>
      </p:sp>
      <p:sp>
        <p:nvSpPr>
          <p:cNvPr id="39941" name="Date Placeholder 4"/>
          <p:cNvSpPr>
            <a:spLocks noGrp="1"/>
          </p:cNvSpPr>
          <p:nvPr>
            <p:ph type="dt" sz="quarter" idx="1"/>
          </p:nvPr>
        </p:nvSpPr>
        <p:spPr>
          <a:xfrm>
            <a:off x="654050" y="95250"/>
            <a:ext cx="1060450" cy="215900"/>
          </a:xfrm>
          <a:prstGeom prst="rect">
            <a:avLst/>
          </a:prstGeom>
          <a:noFill/>
        </p:spPr>
        <p:txBody>
          <a:bodyPr/>
          <a:lstStyle/>
          <a:p>
            <a:r>
              <a:rPr lang="en-US" smtClean="0"/>
              <a:t>Month 20xx</a:t>
            </a:r>
          </a:p>
        </p:txBody>
      </p:sp>
      <p:sp>
        <p:nvSpPr>
          <p:cNvPr id="39942" name="Footer Placeholder 5"/>
          <p:cNvSpPr>
            <a:spLocks noGrp="1"/>
          </p:cNvSpPr>
          <p:nvPr>
            <p:ph type="ftr" sz="quarter" idx="4"/>
          </p:nvPr>
        </p:nvSpPr>
        <p:spPr>
          <a:noFill/>
        </p:spPr>
        <p:txBody>
          <a:bodyPr/>
          <a:lstStyle/>
          <a:p>
            <a:pPr lvl="4"/>
            <a:r>
              <a:rPr lang="en-US" smtClean="0"/>
              <a:t>XXXX, His Company</a:t>
            </a:r>
          </a:p>
        </p:txBody>
      </p:sp>
      <p:sp>
        <p:nvSpPr>
          <p:cNvPr id="39943" name="Slide Number Placeholder 6"/>
          <p:cNvSpPr>
            <a:spLocks noGrp="1"/>
          </p:cNvSpPr>
          <p:nvPr>
            <p:ph type="sldNum" sz="quarter" idx="5"/>
          </p:nvPr>
        </p:nvSpPr>
        <p:spPr>
          <a:xfrm>
            <a:off x="3222625" y="8985250"/>
            <a:ext cx="512763" cy="182563"/>
          </a:xfrm>
          <a:prstGeom prst="rect">
            <a:avLst/>
          </a:prstGeom>
          <a:noFill/>
        </p:spPr>
        <p:txBody>
          <a:bodyPr/>
          <a:lstStyle/>
          <a:p>
            <a:r>
              <a:rPr lang="en-US" smtClean="0"/>
              <a:t>Page </a:t>
            </a:r>
            <a:fld id="{47E86FD9-54B1-4280-945A-202E0A5B216E}"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smtClean="0"/>
          </a:p>
        </p:txBody>
      </p:sp>
      <p:sp>
        <p:nvSpPr>
          <p:cNvPr id="40964" name="Header Placeholder 3"/>
          <p:cNvSpPr>
            <a:spLocks noGrp="1"/>
          </p:cNvSpPr>
          <p:nvPr>
            <p:ph type="hdr" sz="quarter"/>
          </p:nvPr>
        </p:nvSpPr>
        <p:spPr>
          <a:noFill/>
        </p:spPr>
        <p:txBody>
          <a:bodyPr/>
          <a:lstStyle/>
          <a:p>
            <a:r>
              <a:rPr lang="en-US"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smtClean="0"/>
              <a:t>Month 20xx</a:t>
            </a:r>
          </a:p>
        </p:txBody>
      </p:sp>
      <p:sp>
        <p:nvSpPr>
          <p:cNvPr id="40966" name="Footer Placeholder 5"/>
          <p:cNvSpPr>
            <a:spLocks noGrp="1"/>
          </p:cNvSpPr>
          <p:nvPr>
            <p:ph type="ftr" sz="quarter" idx="4"/>
          </p:nvPr>
        </p:nvSpPr>
        <p:spPr>
          <a:noFill/>
        </p:spPr>
        <p:txBody>
          <a:bodyPr/>
          <a:lstStyle/>
          <a:p>
            <a:pPr lvl="4"/>
            <a:r>
              <a:rPr lang="en-US"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smtClean="0"/>
              <a:t>Page </a:t>
            </a:r>
            <a:fld id="{FD72ED04-A864-4DC0-A8CE-E9B26A560A8E}"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1988" name="Rectangle 6"/>
          <p:cNvSpPr>
            <a:spLocks noGrp="1" noChangeArrowheads="1"/>
          </p:cNvSpPr>
          <p:nvPr>
            <p:ph type="ftr" sz="quarter" idx="4"/>
          </p:nvPr>
        </p:nvSpPr>
        <p:spPr>
          <a:noFill/>
        </p:spPr>
        <p:txBody>
          <a:bodyPr/>
          <a:lstStyle/>
          <a:p>
            <a:pPr lvl="4"/>
            <a:r>
              <a:rPr lang="en-US"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4459728C-1439-493F-A35A-B1BCF95AB4CE}" type="slidenum">
              <a:rPr lang="en-US" smtClean="0"/>
              <a:pPr/>
              <a:t>8</a:t>
            </a:fld>
            <a:endParaRPr lang="en-US"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3012" name="Rectangle 6"/>
          <p:cNvSpPr>
            <a:spLocks noGrp="1" noChangeArrowheads="1"/>
          </p:cNvSpPr>
          <p:nvPr>
            <p:ph type="ftr" sz="quarter" idx="4"/>
          </p:nvPr>
        </p:nvSpPr>
        <p:spPr>
          <a:noFill/>
        </p:spPr>
        <p:txBody>
          <a:bodyPr/>
          <a:lstStyle/>
          <a:p>
            <a:pPr lvl="4"/>
            <a:r>
              <a:rPr lang="en-US"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9FB3E486-5714-4476-87EF-E6E194B853B1}" type="slidenum">
              <a:rPr lang="en-US" smtClean="0"/>
              <a:pPr/>
              <a:t>9</a:t>
            </a:fld>
            <a:endParaRPr lang="en-US"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477000"/>
            <a:ext cx="1295400" cy="215900"/>
          </a:xfrm>
          <a:prstGeom prst="rect">
            <a:avLst/>
          </a:prstGeom>
        </p:spPr>
        <p:txBody>
          <a:bodyPr/>
          <a:lstStyle>
            <a:lvl1pPr>
              <a:defRPr/>
            </a:lvl1pPr>
          </a:lstStyle>
          <a:p>
            <a:pPr>
              <a:defRPr/>
            </a:pPr>
            <a:r>
              <a:rPr lang="en-US" dirty="0" smtClean="0"/>
              <a:t>November 2012</a:t>
            </a:r>
            <a:endParaRPr lang="en-US" dirty="0"/>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A1EC890-31EC-487D-AA60-02B691D82D1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477000"/>
            <a:ext cx="1295400" cy="215900"/>
          </a:xfrm>
          <a:prstGeom prst="rect">
            <a:avLst/>
          </a:prstGeom>
        </p:spPr>
        <p:txBody>
          <a:bodyPr/>
          <a:lstStyle>
            <a:lvl1pPr>
              <a:defRPr/>
            </a:lvl1pPr>
          </a:lstStyle>
          <a:p>
            <a:pPr>
              <a:defRPr/>
            </a:pPr>
            <a:r>
              <a:rPr lang="en-US" dirty="0" smtClean="0"/>
              <a:t>November 2012</a:t>
            </a:r>
            <a:endParaRPr lang="en-US" dirty="0"/>
          </a:p>
        </p:txBody>
      </p:sp>
      <p:sp>
        <p:nvSpPr>
          <p:cNvPr id="8" name="Footer Placeholder 7"/>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9" name="Slide Number Placeholder 8"/>
          <p:cNvSpPr>
            <a:spLocks noGrp="1"/>
          </p:cNvSpPr>
          <p:nvPr>
            <p:ph type="sldNum" sz="quarter" idx="12"/>
          </p:nvPr>
        </p:nvSpPr>
        <p:spPr/>
        <p:txBody>
          <a:bodyPr/>
          <a:lstStyle>
            <a:lvl1pPr>
              <a:defRPr/>
            </a:lvl1pPr>
          </a:lstStyle>
          <a:p>
            <a:pPr>
              <a:defRPr/>
            </a:pPr>
            <a:r>
              <a:rPr lang="en-US"/>
              <a:t>Slide </a:t>
            </a:r>
            <a:fld id="{EA519437-B6E0-45D2-ADBE-CED11A2324B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September 2012</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5F31B28D-59C5-4D92-A491-E66C7A6F60A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September 2012</a:t>
            </a:r>
            <a:endParaRPr lang="en-US"/>
          </a:p>
        </p:txBody>
      </p:sp>
      <p:sp>
        <p:nvSpPr>
          <p:cNvPr id="3" name="Footer Placeholder 2"/>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4" name="Slide Number Placeholder 3"/>
          <p:cNvSpPr>
            <a:spLocks noGrp="1"/>
          </p:cNvSpPr>
          <p:nvPr>
            <p:ph type="sldNum" sz="quarter" idx="12"/>
          </p:nvPr>
        </p:nvSpPr>
        <p:spPr/>
        <p:txBody>
          <a:bodyPr/>
          <a:lstStyle>
            <a:lvl1pPr>
              <a:defRPr/>
            </a:lvl1pPr>
          </a:lstStyle>
          <a:p>
            <a:pPr>
              <a:defRPr/>
            </a:pPr>
            <a:r>
              <a:rPr lang="en-US"/>
              <a:t>Slide </a:t>
            </a:r>
            <a:fld id="{C922C443-5D96-4DE7-99CD-7C5E19B8A471}"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955A4B1-4EFB-4DEF-816B-559E5062D28F}"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6825E2F7-1D07-407B-992F-AC7D28176587}"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374FAE21-1B12-43B9-9130-C41EEF43AB05}"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95E68F9D-EE77-4604-80A2-5FFC8BC1321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7" name="Slide Number Placeholder 6"/>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September 2012</a:t>
            </a:r>
            <a:endParaRPr lang="en-US" dirty="0"/>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September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September 2012</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September 2012</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September 2012</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September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September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September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September 2012</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September 2012</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September 2012</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September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September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p>
            <a:pPr>
              <a:defRPr/>
            </a:pPr>
            <a:r>
              <a:rPr lang="en-US" smtClean="0"/>
              <a:t>September 2012</a:t>
            </a:r>
            <a:endParaRPr lang="en-US" dirty="0"/>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September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September 2012</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September 2012</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September 2012</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September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September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p>
            <a:pPr>
              <a:defRPr/>
            </a:pPr>
            <a:r>
              <a:rPr lang="en-US" smtClean="0"/>
              <a:t>September 2012</a:t>
            </a:r>
            <a:endParaRPr lang="en-US" dirty="0"/>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D26BBCC7-F472-4271-BB1B-1A8EC13723EB}"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49690285-F893-4790-A724-96E45CA15497}"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14A87D7D-18D4-4AC8-B10F-B8A600454B75}"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September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EC765D2E-6FA3-4BB9-988F-6FBC2B61DC05}"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September 2012</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9" name="Slide Number Placeholder 5"/>
          <p:cNvSpPr>
            <a:spLocks noGrp="1"/>
          </p:cNvSpPr>
          <p:nvPr>
            <p:ph type="sldNum" sz="quarter" idx="12"/>
          </p:nvPr>
        </p:nvSpPr>
        <p:spPr/>
        <p:txBody>
          <a:bodyPr/>
          <a:lstStyle>
            <a:lvl1pPr>
              <a:defRPr/>
            </a:lvl1pPr>
          </a:lstStyle>
          <a:p>
            <a:pPr>
              <a:defRPr/>
            </a:pPr>
            <a:fld id="{6E05C69D-B6EE-44D1-87BC-41A78639143A}"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September 2012</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5"/>
          <p:cNvSpPr>
            <a:spLocks noGrp="1"/>
          </p:cNvSpPr>
          <p:nvPr>
            <p:ph type="sldNum" sz="quarter" idx="12"/>
          </p:nvPr>
        </p:nvSpPr>
        <p:spPr/>
        <p:txBody>
          <a:bodyPr/>
          <a:lstStyle>
            <a:lvl1pPr>
              <a:defRPr/>
            </a:lvl1pPr>
          </a:lstStyle>
          <a:p>
            <a:pPr>
              <a:defRPr/>
            </a:pPr>
            <a:fld id="{966405D2-4AE7-473C-8F39-C4B4E070160D}"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September 2012</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4" name="Slide Number Placeholder 5"/>
          <p:cNvSpPr>
            <a:spLocks noGrp="1"/>
          </p:cNvSpPr>
          <p:nvPr>
            <p:ph type="sldNum" sz="quarter" idx="12"/>
          </p:nvPr>
        </p:nvSpPr>
        <p:spPr/>
        <p:txBody>
          <a:bodyPr/>
          <a:lstStyle>
            <a:lvl1pPr>
              <a:defRPr/>
            </a:lvl1pPr>
          </a:lstStyle>
          <a:p>
            <a:pPr>
              <a:defRPr/>
            </a:pPr>
            <a:fld id="{863E1F64-50B1-418F-962C-B808F147EB5D}"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F4623493-D78E-476E-ADFE-FC7DA517461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914400" y="377825"/>
            <a:ext cx="768350" cy="215900"/>
          </a:xfrm>
          <a:prstGeom prst="rect">
            <a:avLst/>
          </a:prstGeom>
          <a:ln/>
        </p:spPr>
        <p:txBody>
          <a:bodyPr/>
          <a:lstStyle>
            <a:lvl1pPr>
              <a:defRPr/>
            </a:lvl1pPr>
          </a:lstStyle>
          <a:p>
            <a:pPr>
              <a:defRPr/>
            </a:pPr>
            <a:r>
              <a:rPr lang="en-US" smtClean="0"/>
              <a:t>September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pt-BR" smtClean="0"/>
              <a:t>Subir Das, Chair, IEEE 802.21</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CBDE478-540A-4533-B630-5289DA16E16C}"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2FF10AF9-D278-49BA-91C2-3547396931F7}" type="slidenum">
              <a:rPr lang="en-US"/>
              <a:pPr>
                <a:defRPr/>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EA515F29-A17C-4417-B3CB-61508052755A}" type="slidenum">
              <a:rPr lang="en-US"/>
              <a:pPr>
                <a:defRPr/>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813AC610-B033-4125-93E1-31603498AF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lvl1pPr>
              <a:defRPr/>
            </a:lvl1pPr>
          </a:lstStyle>
          <a:p>
            <a:pPr>
              <a:defRPr/>
            </a:pPr>
            <a:r>
              <a:rPr lang="en-US" smtClean="0"/>
              <a:t>September 2012</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43DACD2F-9786-486C-9E92-757D70B8C56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November 2012</a:t>
            </a:r>
            <a:endParaRPr lang="en-US" dirty="0"/>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55EAE60E-B8AB-4C07-8727-0B4A640A876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09600" y="6477000"/>
            <a:ext cx="1371600" cy="215900"/>
          </a:xfrm>
          <a:prstGeom prst="rect">
            <a:avLst/>
          </a:prstGeom>
        </p:spPr>
        <p:txBody>
          <a:bodyPr/>
          <a:lstStyle>
            <a:lvl1pPr>
              <a:defRPr/>
            </a:lvl1pPr>
          </a:lstStyle>
          <a:p>
            <a:pPr>
              <a:defRPr/>
            </a:pPr>
            <a:r>
              <a:rPr lang="en-US" dirty="0" smtClean="0"/>
              <a:t>November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C1AE6C48-FC0E-4C0A-A7D2-A12BE0BB3F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3.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theme" Target="../theme/theme4.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9.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theme" Target="../theme/theme5.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0" Type="http://schemas.openxmlformats.org/officeDocument/2006/relationships/slideLayout" Target="../slideLayouts/slideLayout61.xml"/><Relationship Id="rId4" Type="http://schemas.openxmlformats.org/officeDocument/2006/relationships/slideLayout" Target="../slideLayouts/slideLayout55.xml"/><Relationship Id="rId9" Type="http://schemas.openxmlformats.org/officeDocument/2006/relationships/slideLayout" Target="../slideLayouts/slideLayout6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p:nvPicPr>
        <p:blipFill>
          <a:blip r:embed="rId20"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p:nvPicPr>
        <p:blipFill>
          <a:blip r:embed="rId21"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F3D7A4F0-0FCF-4224-B81A-51E9E7009AFE}" type="slidenum">
              <a:rPr lang="en-US"/>
              <a:pPr>
                <a:defRPr/>
              </a:pPr>
              <a:t>‹#›</a:t>
            </a:fld>
            <a:endParaRPr lang="en-US"/>
          </a:p>
        </p:txBody>
      </p:sp>
      <p:sp>
        <p:nvSpPr>
          <p:cNvPr id="1031" name="Rectangle 7"/>
          <p:cNvSpPr>
            <a:spLocks noChangeArrowheads="1"/>
          </p:cNvSpPr>
          <p:nvPr/>
        </p:nvSpPr>
        <p:spPr bwMode="auto">
          <a:xfrm>
            <a:off x="3215214" y="394156"/>
            <a:ext cx="5060424"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21-12-0160-00-0000-Session#53-Opening_Plenary_Notes.ppt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3" name="Line 10"/>
          <p:cNvSpPr>
            <a:spLocks noChangeShapeType="1"/>
          </p:cNvSpPr>
          <p:nvPr/>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62" r:id="rId4"/>
    <p:sldLayoutId id="2147483863" r:id="rId5"/>
    <p:sldLayoutId id="2147483837" r:id="rId6"/>
    <p:sldLayoutId id="2147483850" r:id="rId7"/>
    <p:sldLayoutId id="2147483851" r:id="rId8"/>
    <p:sldLayoutId id="2147483852" r:id="rId9"/>
    <p:sldLayoutId id="2147483853" r:id="rId10"/>
    <p:sldLayoutId id="2147483854" r:id="rId11"/>
    <p:sldLayoutId id="2147483855" r:id="rId12"/>
    <p:sldLayoutId id="2147483856" r:id="rId13"/>
    <p:sldLayoutId id="2147483857" r:id="rId14"/>
    <p:sldLayoutId id="2147483858" r:id="rId15"/>
    <p:sldLayoutId id="2147483859" r:id="rId16"/>
    <p:sldLayoutId id="2147483860" r:id="rId17"/>
    <p:sldLayoutId id="2147483861" r:id="rId18"/>
  </p:sldLayoutIdLst>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September 2012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D46FBD-A606-464B-83CC-887A8D49DE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September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FE8D70-5D40-4BDB-95DE-FF8791A851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September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84917-4E53-499C-90FA-BFF6A41DE9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September 2012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479E6CA-7F7D-4CC3-86DB-B6301A399B0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21/ballot_6.html" TargetMode="External"/><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5/dcn/12/15-12-0387-05-004q-ulp-5c.docx" TargetMode="External"/><Relationship Id="rId13" Type="http://schemas.openxmlformats.org/officeDocument/2006/relationships/hyperlink" Target="https://mentor.ieee.org/802.21/dcn/12/21-12-0126-00-0000-proposed-802-21-1-5c.docx" TargetMode="External"/><Relationship Id="rId3" Type="http://schemas.openxmlformats.org/officeDocument/2006/relationships/hyperlink" Target="http://doc.wirelessman.org/16-12-0587-02.docx" TargetMode="External"/><Relationship Id="rId7" Type="http://schemas.openxmlformats.org/officeDocument/2006/relationships/hyperlink" Target="https://mentor.ieee.org/802.15/dcn/12/15-12-0386-05-004q-ulp-par.pdf" TargetMode="External"/><Relationship Id="rId12" Type="http://schemas.openxmlformats.org/officeDocument/2006/relationships/hyperlink" Target="https://mentor.ieee.org/802.21/dcn/12/21-12-0089-03-0000-802-21-1-par.pdf" TargetMode="External"/><Relationship Id="rId2" Type="http://schemas.openxmlformats.org/officeDocument/2006/relationships/notesSlide" Target="../notesSlides/notesSlide19.xml"/><Relationship Id="rId1" Type="http://schemas.openxmlformats.org/officeDocument/2006/relationships/slideLayout" Target="../slideLayouts/slideLayout8.xml"/><Relationship Id="rId6" Type="http://schemas.openxmlformats.org/officeDocument/2006/relationships/hyperlink" Target="https://mentor.ieee.org/802.11/dcn/12/11-12-1137-04-0pad-draft-5c-proposal.doc" TargetMode="External"/><Relationship Id="rId11" Type="http://schemas.openxmlformats.org/officeDocument/2006/relationships/hyperlink" Target="https://mentor.ieee.org/802.21/dcn/12/21-12-0088-02-0000-p802-21-revision-par.pdf" TargetMode="External"/><Relationship Id="rId5" Type="http://schemas.openxmlformats.org/officeDocument/2006/relationships/hyperlink" Target="https://mentor.ieee.org/802.11/dcn/12/11-12-1081-04-0pad-draft-par-proposal.doc" TargetMode="External"/><Relationship Id="rId10" Type="http://schemas.openxmlformats.org/officeDocument/2006/relationships/hyperlink" Target="https://mentor.ieee.org/802.22/dcn/12/22-12-0084-04-0001-advanced-beaconing-5c.docx" TargetMode="External"/><Relationship Id="rId4" Type="http://schemas.openxmlformats.org/officeDocument/2006/relationships/hyperlink" Target="https://mentor.ieee.org/802.11/dcn/12/11-12-1077-04-0glk-glk-draft-par-and-5c.docx" TargetMode="External"/><Relationship Id="rId9" Type="http://schemas.openxmlformats.org/officeDocument/2006/relationships/hyperlink" Target="https://mentor.ieee.org/802.22/dcn/12/22-12-0083-04-0001-advanced-beaconing-par.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hyperlink" Target="http://802world.org/wireless"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hyperlink" Target="http://802world.org/attendee"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ctrTitle"/>
          </p:nvPr>
        </p:nvSpPr>
        <p:spPr>
          <a:xfrm>
            <a:off x="609600" y="1066800"/>
            <a:ext cx="7848600" cy="3505200"/>
          </a:xfrm>
        </p:spPr>
        <p:txBody>
          <a:bodyPr/>
          <a:lstStyle/>
          <a:p>
            <a:r>
              <a:rPr lang="en-US" sz="5400" b="1" dirty="0" smtClean="0">
                <a:latin typeface="Arial" charset="0"/>
              </a:rPr>
              <a:t>IEEE 802.21</a:t>
            </a:r>
            <a:br>
              <a:rPr lang="en-US" sz="5400" b="1" dirty="0" smtClean="0">
                <a:latin typeface="Arial" charset="0"/>
              </a:rPr>
            </a:br>
            <a:r>
              <a:rPr lang="en-US" b="1" dirty="0" smtClean="0">
                <a:latin typeface="Arial" charset="0"/>
              </a:rPr>
              <a:t>Session #53</a:t>
            </a:r>
            <a:br>
              <a:rPr lang="en-US" b="1" dirty="0" smtClean="0">
                <a:latin typeface="Arial" charset="0"/>
              </a:rPr>
            </a:br>
            <a:r>
              <a:rPr lang="en-US" b="1" dirty="0" smtClean="0">
                <a:latin typeface="Arial" charset="0"/>
              </a:rPr>
              <a:t>San Antonio, CA </a:t>
            </a:r>
            <a:br>
              <a:rPr lang="en-US" b="1" dirty="0" smtClean="0">
                <a:latin typeface="Arial" charset="0"/>
              </a:rPr>
            </a:br>
            <a:r>
              <a:rPr lang="en-US" sz="3200" b="1" dirty="0" smtClean="0">
                <a:latin typeface="Arial" charset="0"/>
              </a:rPr>
              <a:t>Opening Plenary</a:t>
            </a: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1371600" y="4648200"/>
            <a:ext cx="6858000" cy="1066800"/>
          </a:xfrm>
        </p:spPr>
        <p:txBody>
          <a:bodyPr/>
          <a:lstStyle/>
          <a:p>
            <a:pPr eaLnBrk="1" hangingPunct="1"/>
            <a:r>
              <a:rPr lang="en-US" sz="2800" b="1" dirty="0" smtClean="0">
                <a:latin typeface="Arial" charset="0"/>
              </a:rPr>
              <a:t>Subir Das</a:t>
            </a:r>
          </a:p>
          <a:p>
            <a:pPr eaLnBrk="1" hangingPunct="1"/>
            <a:r>
              <a:rPr lang="en-US" sz="2800" b="1" dirty="0" err="1" smtClean="0">
                <a:latin typeface="Arial" charset="0"/>
              </a:rPr>
              <a:t>sdas</a:t>
            </a:r>
            <a:r>
              <a:rPr lang="en-US" sz="2800" b="1" dirty="0" smtClean="0">
                <a:latin typeface="Arial" charset="0"/>
              </a:rPr>
              <a:t> at </a:t>
            </a:r>
            <a:r>
              <a:rPr lang="en-US" sz="2800" b="1" dirty="0" err="1" smtClean="0">
                <a:latin typeface="Arial" charset="0"/>
              </a:rPr>
              <a:t>appcomsci</a:t>
            </a:r>
            <a:r>
              <a:rPr lang="en-US" sz="2800" b="1" dirty="0" smtClean="0">
                <a:latin typeface="Arial" charset="0"/>
              </a:rPr>
              <a:t> dot com</a:t>
            </a:r>
          </a:p>
        </p:txBody>
      </p:sp>
      <p:sp>
        <p:nvSpPr>
          <p:cNvPr id="5" name="Date Placeholder 6"/>
          <p:cNvSpPr txBox="1">
            <a:spLocks/>
          </p:cNvSpPr>
          <p:nvPr/>
        </p:nvSpPr>
        <p:spPr bwMode="auto">
          <a:xfrm>
            <a:off x="472830" y="6477000"/>
            <a:ext cx="103554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November  2012</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xfrm>
            <a:off x="685800" y="6477456"/>
            <a:ext cx="1219200" cy="215444"/>
          </a:xfrm>
          <a:noFill/>
        </p:spPr>
        <p:txBody>
          <a:bodyPr/>
          <a:lstStyle/>
          <a:p>
            <a:r>
              <a:rPr lang="en-US" dirty="0" smtClean="0"/>
              <a:t>November 2012</a:t>
            </a:r>
          </a:p>
        </p:txBody>
      </p:sp>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dirty="0" smtClean="0"/>
              <a:t>	The IEEE-SA strongly recommends that at each WG meeting the chair or a designee:</a:t>
            </a:r>
            <a:endParaRPr lang="en-US" sz="1800" dirty="0" smtClean="0"/>
          </a:p>
          <a:p>
            <a:pPr lvl="1">
              <a:lnSpc>
                <a:spcPct val="80000"/>
              </a:lnSpc>
            </a:pPr>
            <a:r>
              <a:rPr lang="en-US" sz="1400" b="1" dirty="0" smtClean="0"/>
              <a:t>Show slides #1 through #4 of this presentation</a:t>
            </a:r>
          </a:p>
          <a:p>
            <a:pPr lvl="1">
              <a:lnSpc>
                <a:spcPct val="80000"/>
              </a:lnSpc>
            </a:pPr>
            <a:r>
              <a:rPr lang="en-US" sz="1400" b="1" dirty="0" smtClean="0"/>
              <a:t>Advise the WG attendees that:</a:t>
            </a:r>
            <a:r>
              <a:rPr lang="en-US" sz="1400" dirty="0" smtClean="0"/>
              <a:t> </a:t>
            </a:r>
          </a:p>
          <a:p>
            <a:pPr lvl="2">
              <a:lnSpc>
                <a:spcPct val="80000"/>
              </a:lnSpc>
            </a:pPr>
            <a:r>
              <a:rPr lang="en-US" sz="1400" dirty="0" smtClean="0"/>
              <a:t>The IEEE’s patent policy is consistent with the ANSI patent policy and is described in Clause 6 of the </a:t>
            </a:r>
            <a:r>
              <a:rPr lang="en-US" sz="1400" i="1" dirty="0" smtClean="0"/>
              <a:t>IEEE-SA Standards Board Bylaws</a:t>
            </a:r>
            <a:r>
              <a:rPr lang="en-US" sz="1400" dirty="0" smtClean="0"/>
              <a:t>;</a:t>
            </a:r>
          </a:p>
          <a:p>
            <a:pPr lvl="2">
              <a:lnSpc>
                <a:spcPct val="80000"/>
              </a:lnSpc>
            </a:pPr>
            <a:r>
              <a:rPr lang="en-US" sz="1400" dirty="0" smtClean="0"/>
              <a:t>Early identification of patent claims which may be essential for the use of standards under development is strongly encouraged; </a:t>
            </a:r>
          </a:p>
          <a:p>
            <a:pPr lvl="2">
              <a:lnSpc>
                <a:spcPct val="80000"/>
              </a:lnSpc>
            </a:pPr>
            <a:r>
              <a:rPr 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br>
            <a:endParaRPr lang="en-US" sz="1400" dirty="0" smtClean="0"/>
          </a:p>
          <a:p>
            <a:pPr lvl="1">
              <a:lnSpc>
                <a:spcPct val="20000"/>
              </a:lnSpc>
            </a:pPr>
            <a:r>
              <a:rPr lang="en-US" sz="1400" b="1" dirty="0" smtClean="0"/>
              <a:t>Instruct the WG Secretary to record in the minutes of the relevant WG meeting:</a:t>
            </a:r>
            <a:r>
              <a:rPr lang="en-US" sz="900" dirty="0" smtClean="0"/>
              <a:t> </a:t>
            </a:r>
          </a:p>
          <a:p>
            <a:pPr lvl="2">
              <a:lnSpc>
                <a:spcPct val="80000"/>
              </a:lnSpc>
            </a:pPr>
            <a:r>
              <a:rPr lang="en-US" sz="1400" dirty="0" smtClean="0"/>
              <a:t>That the foregoing information was provided and that slides 1 through 4 (and this slide 0, if applicable) were shown; </a:t>
            </a:r>
          </a:p>
          <a:p>
            <a:pPr lvl="2">
              <a:lnSpc>
                <a:spcPct val="80000"/>
              </a:lnSpc>
            </a:pPr>
            <a:r>
              <a:rPr 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p>
          <a:p>
            <a:pPr lvl="1">
              <a:lnSpc>
                <a:spcPct val="80000"/>
              </a:lnSpc>
              <a:spcBef>
                <a:spcPct val="5000"/>
              </a:spcBef>
            </a:pPr>
            <a:r>
              <a:rPr 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t>It is recommended that the WG chair review the guidance in </a:t>
            </a:r>
            <a:r>
              <a:rPr lang="en-US" sz="1400" i="1" dirty="0" smtClean="0"/>
              <a:t>IEEE-SA Standards Board Operations Manual</a:t>
            </a:r>
            <a:r>
              <a:rPr lang="en-US" sz="1400" dirty="0" smtClean="0"/>
              <a:t> 6.3.5 and in FAQs 12 and 12a on inclusion of potential Essential Patent Claims by incorporation or by reference.</a:t>
            </a:r>
            <a:r>
              <a:rPr lang="en-US" sz="1400" dirty="0" smtClean="0">
                <a:solidFill>
                  <a:srgbClr val="FF3300"/>
                </a:solidFill>
              </a:rPr>
              <a:t> </a:t>
            </a:r>
          </a:p>
          <a:p>
            <a:pPr lvl="1">
              <a:lnSpc>
                <a:spcPct val="80000"/>
              </a:lnSpc>
              <a:spcBef>
                <a:spcPct val="5000"/>
              </a:spcBef>
              <a:buFontTx/>
              <a:buNone/>
            </a:pPr>
            <a:endParaRPr lang="en-US" sz="1200" dirty="0" smtClean="0"/>
          </a:p>
          <a:p>
            <a:pPr lvl="1">
              <a:lnSpc>
                <a:spcPct val="80000"/>
              </a:lnSpc>
              <a:spcBef>
                <a:spcPct val="5000"/>
              </a:spcBef>
              <a:buFontTx/>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xfrm>
            <a:off x="685800" y="6477456"/>
            <a:ext cx="1295400" cy="215444"/>
          </a:xfrm>
          <a:noFill/>
        </p:spPr>
        <p:txBody>
          <a:bodyPr/>
          <a:lstStyle/>
          <a:p>
            <a:r>
              <a:rPr lang="en-US" dirty="0" smtClean="0"/>
              <a:t>November 2012</a:t>
            </a:r>
          </a:p>
        </p:txBody>
      </p:sp>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dirty="0">
              <a:solidFill>
                <a:srgbClr val="FF0000"/>
              </a:solidFill>
            </a:endParaRPr>
          </a:p>
          <a:p>
            <a:pPr marL="230188" indent="-230188">
              <a:spcBef>
                <a:spcPct val="20000"/>
              </a:spcBef>
            </a:pPr>
            <a:r>
              <a:rPr lang="en-US" sz="1600" b="1" dirty="0"/>
              <a:t>	All participants in this meeting have certain obligations under the IEEE-SA Patent Policy.  Participants: </a:t>
            </a:r>
          </a:p>
          <a:p>
            <a:pPr marL="630238" lvl="1" indent="-285750">
              <a:spcBef>
                <a:spcPct val="20000"/>
              </a:spcBef>
              <a:buFontTx/>
              <a:buChar char="–"/>
            </a:pPr>
            <a:r>
              <a:rPr lang="en-US" sz="1600" b="1"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dirty="0"/>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rPr>
              <a:t> </a:t>
            </a:r>
            <a:r>
              <a:rPr lang="en-US" sz="1400" b="1" dirty="0"/>
              <a:t>patent claims</a:t>
            </a:r>
          </a:p>
          <a:p>
            <a:pPr marL="630238" lvl="1" indent="-285750">
              <a:spcBef>
                <a:spcPct val="20000"/>
              </a:spcBef>
              <a:buFontTx/>
              <a:buChar char="–"/>
            </a:pPr>
            <a:r>
              <a:rPr lang="en-US" sz="1600" b="1"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dirty="0"/>
              <a:t>The above does not apply if the patent</a:t>
            </a:r>
            <a:r>
              <a:rPr lang="en-US" sz="1600" b="1" dirty="0">
                <a:solidFill>
                  <a:srgbClr val="FF3300"/>
                </a:solidFill>
              </a:rPr>
              <a:t> </a:t>
            </a:r>
            <a:r>
              <a:rPr lang="en-US" sz="1600" b="1" dirty="0"/>
              <a:t>claim is already the subject of an Accepted Letter of Assurance that applies to the proposed standard(s) under consideration by this group</a:t>
            </a:r>
          </a:p>
          <a:p>
            <a:pPr marL="230188" indent="-230188">
              <a:spcBef>
                <a:spcPct val="20000"/>
              </a:spcBef>
            </a:pPr>
            <a:r>
              <a:rPr lang="en-GB" sz="1600" dirty="0"/>
              <a:t>		Quoted text excerpted from IEEE-SA Standards Board Bylaws </a:t>
            </a:r>
            <a:r>
              <a:rPr lang="en-GB" sz="1600" dirty="0" err="1"/>
              <a:t>subclause</a:t>
            </a:r>
            <a:r>
              <a:rPr lang="en-GB" sz="1600" dirty="0"/>
              <a:t> 6.2</a:t>
            </a:r>
            <a:endParaRPr lang="en-US" sz="1600" dirty="0"/>
          </a:p>
          <a:p>
            <a:pPr marL="230188" indent="-230188">
              <a:spcBef>
                <a:spcPct val="20000"/>
              </a:spcBef>
              <a:buFontTx/>
              <a:buChar char="•"/>
            </a:pPr>
            <a:r>
              <a:rPr lang="en-US" sz="1600" b="1" dirty="0"/>
              <a:t>Early identification of holders of potential Essential Patent Claims is strongly encouraged</a:t>
            </a:r>
          </a:p>
          <a:p>
            <a:pPr marL="230188" indent="-230188">
              <a:spcBef>
                <a:spcPct val="20000"/>
              </a:spcBef>
              <a:buFontTx/>
              <a:buChar char="•"/>
            </a:pPr>
            <a:r>
              <a:rPr lang="en-US" sz="1600" b="1" dirty="0"/>
              <a:t>No duty to perform a patent search</a:t>
            </a:r>
            <a:endParaRPr lang="en-GB" sz="1600" b="1" dirty="0"/>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xfrm>
            <a:off x="685800" y="6477456"/>
            <a:ext cx="1295400" cy="215444"/>
          </a:xfrm>
          <a:noFill/>
        </p:spPr>
        <p:txBody>
          <a:bodyPr/>
          <a:lstStyle/>
          <a:p>
            <a:r>
              <a:rPr lang="en-US" dirty="0" smtClean="0"/>
              <a:t>November 2012</a:t>
            </a:r>
          </a:p>
        </p:txBody>
      </p:sp>
      <p:sp>
        <p:nvSpPr>
          <p:cNvPr id="27653" name="Rectangle 2"/>
          <p:cNvSpPr>
            <a:spLocks noGrp="1" noChangeArrowheads="1"/>
          </p:cNvSpPr>
          <p:nvPr>
            <p:ph type="title"/>
          </p:nvPr>
        </p:nvSpPr>
        <p:spPr>
          <a:xfrm>
            <a:off x="685800" y="685800"/>
            <a:ext cx="7772400" cy="609600"/>
          </a:xfrm>
        </p:spPr>
        <p:txBody>
          <a:bodyPr/>
          <a:lstStyle/>
          <a:p>
            <a:r>
              <a:rPr lang="en-GB" sz="4000" u="sng" dirty="0" smtClean="0"/>
              <a:t>Patent Related Links</a:t>
            </a:r>
            <a:endParaRPr lang="en-US" sz="4000" u="sng" dirty="0" smtClean="0"/>
          </a:p>
        </p:txBody>
      </p:sp>
      <p:sp>
        <p:nvSpPr>
          <p:cNvPr id="27654" name="Rectangle 3"/>
          <p:cNvSpPr>
            <a:spLocks noGrp="1" noChangeArrowheads="1"/>
          </p:cNvSpPr>
          <p:nvPr>
            <p:ph type="body" idx="1"/>
          </p:nvPr>
        </p:nvSpPr>
        <p:spPr>
          <a:xfrm>
            <a:off x="228600" y="1447800"/>
            <a:ext cx="8763000" cy="3733800"/>
          </a:xfrm>
        </p:spPr>
        <p:txBody>
          <a:bodyPr/>
          <a:lstStyle/>
          <a:p>
            <a:pPr lvl="1">
              <a:lnSpc>
                <a:spcPct val="90000"/>
              </a:lnSpc>
              <a:buFontTx/>
              <a:buNone/>
            </a:pPr>
            <a:r>
              <a:rPr lang="en-US" sz="2400" smtClean="0">
                <a:cs typeface="Times New Roman" pitchFamily="18" charset="0"/>
              </a:rPr>
              <a:t>	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http://standards.ieee.org/guides/bylaws/sect6-7.html#6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http://standards.ieee.org/guides/opman/sect6.html#6.3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http://standards.ieee.org/board/pat/pat-material.html</a:t>
            </a:r>
          </a:p>
        </p:txBody>
      </p:sp>
      <p:sp>
        <p:nvSpPr>
          <p:cNvPr id="27655"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27656"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xfrm>
            <a:off x="609600" y="6477456"/>
            <a:ext cx="1295400" cy="215444"/>
          </a:xfrm>
          <a:noFill/>
        </p:spPr>
        <p:txBody>
          <a:bodyPr/>
          <a:lstStyle/>
          <a:p>
            <a:r>
              <a:rPr lang="en-US" dirty="0" smtClean="0"/>
              <a:t>November 2012</a:t>
            </a:r>
          </a:p>
        </p:txBody>
      </p:sp>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#3</a:t>
            </a:r>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xfrm>
            <a:off x="685800" y="6477456"/>
            <a:ext cx="1295400" cy="215444"/>
          </a:xfrm>
          <a:noFill/>
        </p:spPr>
        <p:txBody>
          <a:bodyPr/>
          <a:lstStyle/>
          <a:p>
            <a:r>
              <a:rPr lang="en-US" dirty="0" smtClean="0"/>
              <a:t>November 2012</a:t>
            </a:r>
          </a:p>
        </p:txBody>
      </p:sp>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dirty="0">
              <a:solidFill>
                <a:srgbClr val="FF0000"/>
              </a:solidFill>
            </a:endParaRPr>
          </a:p>
          <a:p>
            <a:pPr marL="230188" indent="-230188">
              <a:lnSpc>
                <a:spcPct val="80000"/>
              </a:lnSpc>
              <a:spcBef>
                <a:spcPct val="20000"/>
              </a:spcBef>
              <a:spcAft>
                <a:spcPct val="40000"/>
              </a:spcAft>
              <a:buFontTx/>
              <a:buChar char="•"/>
            </a:pPr>
            <a:r>
              <a:rPr lang="en-US" sz="1800" b="1" dirty="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interpretation, validity, or essentiality of patents/patent claims.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specific license rates, terms, or conditions.</a:t>
            </a:r>
          </a:p>
          <a:p>
            <a:pPr marL="1143000" lvl="2" indent="-228600">
              <a:lnSpc>
                <a:spcPct val="80000"/>
              </a:lnSpc>
              <a:spcBef>
                <a:spcPct val="20000"/>
              </a:spcBef>
              <a:spcAft>
                <a:spcPct val="40000"/>
              </a:spcAft>
              <a:buFontTx/>
              <a:buChar char="•"/>
            </a:pPr>
            <a:r>
              <a:rPr lang="en-US" sz="1400" dirty="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dirty="0"/>
              <a:t>Technical considerations remain primary focus</a:t>
            </a:r>
            <a:endParaRPr lang="en-US" sz="1400" dirty="0"/>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status or substance of ongoing or threatened litigation.</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be silent if inappropriate topics are discussed </a:t>
            </a:r>
            <a:r>
              <a:rPr lang="en-US" sz="1600" b="1" dirty="0">
                <a:latin typeface="Arial" charset="0"/>
              </a:rPr>
              <a:t>…</a:t>
            </a:r>
            <a:r>
              <a:rPr lang="en-US" sz="1600" b="1" dirty="0"/>
              <a:t> do formally object.</a:t>
            </a:r>
          </a:p>
          <a:p>
            <a:pPr marL="230188" indent="-230188" algn="ctr">
              <a:lnSpc>
                <a:spcPct val="80000"/>
              </a:lnSpc>
              <a:spcBef>
                <a:spcPct val="20000"/>
              </a:spcBef>
            </a:pPr>
            <a:r>
              <a:rPr lang="en-US" sz="1000" b="1" dirty="0"/>
              <a:t>---------------------------------------------------------------   </a:t>
            </a:r>
            <a:endParaRPr lang="en-US" b="1" dirty="0"/>
          </a:p>
          <a:p>
            <a:pPr marL="230188" indent="-230188" algn="ctr">
              <a:lnSpc>
                <a:spcPct val="80000"/>
              </a:lnSpc>
              <a:spcBef>
                <a:spcPct val="20000"/>
              </a:spcBef>
            </a:pPr>
            <a:r>
              <a:rPr lang="en-US" b="1" dirty="0"/>
              <a:t>See </a:t>
            </a:r>
            <a:r>
              <a:rPr lang="en-US" b="1" i="1" dirty="0"/>
              <a:t>IEEE-SA Standards Board Operations Manual</a:t>
            </a:r>
            <a:r>
              <a:rPr lang="en-US" b="1" dirty="0"/>
              <a:t>, clause 5.3.10 and </a:t>
            </a:r>
            <a:r>
              <a:rPr lang="en-GB" b="1" dirty="0"/>
              <a:t>“Promoting Competition and Innovation: What You Need to Know about the IEEE Standards Association's Antitrust and Competition Policy”</a:t>
            </a:r>
            <a:r>
              <a:rPr lang="en-US" b="1" dirty="0"/>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xfrm>
            <a:off x="533400" y="6477456"/>
            <a:ext cx="1524000" cy="215444"/>
          </a:xfrm>
          <a:noFill/>
        </p:spPr>
        <p:txBody>
          <a:bodyPr/>
          <a:lstStyle/>
          <a:p>
            <a:r>
              <a:rPr lang="en-US" dirty="0" smtClean="0"/>
              <a:t>November 2012</a:t>
            </a:r>
          </a:p>
        </p:txBody>
      </p:sp>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xfrm>
            <a:off x="685800" y="6477456"/>
            <a:ext cx="1219200" cy="215444"/>
          </a:xfrm>
          <a:noFill/>
        </p:spPr>
        <p:txBody>
          <a:bodyPr/>
          <a:lstStyle/>
          <a:p>
            <a:r>
              <a:rPr lang="en-US" dirty="0" smtClean="0"/>
              <a:t>November 2012</a:t>
            </a:r>
          </a:p>
        </p:txBody>
      </p:sp>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smtClean="0">
                <a:latin typeface="Arial" charset="0"/>
              </a:rPr>
              <a:t>Under the current US copyright law — the author of information is deemed to own the copyright from the moment of creation</a:t>
            </a:r>
          </a:p>
          <a:p>
            <a:r>
              <a:rPr lang="en-US" sz="2800" smtClean="0">
                <a:latin typeface="Arial" charset="0"/>
              </a:rPr>
              <a:t>The IEEE Bylaws require </a:t>
            </a:r>
            <a:r>
              <a:rPr lang="en-US" sz="2800" b="1" i="1" u="sng" smtClean="0">
                <a:solidFill>
                  <a:schemeClr val="accent2"/>
                </a:solidFill>
                <a:latin typeface="Arial" charset="0"/>
              </a:rPr>
              <a:t>copyright of all material to be held by the IEEE</a:t>
            </a:r>
          </a:p>
          <a:p>
            <a:pPr lvl="1"/>
            <a:r>
              <a:rPr lang="en-US" sz="2400" smtClean="0">
                <a:latin typeface="Arial" charset="0"/>
              </a:rPr>
              <a:t>Must consult with IEEE for re-use of copyright material</a:t>
            </a:r>
          </a:p>
          <a:p>
            <a:r>
              <a:rPr lang="en-US" sz="2800" smtClean="0">
                <a:latin typeface="Arial" charset="0"/>
              </a:rPr>
              <a:t>The IEEE Standards accomplishes </a:t>
            </a:r>
            <a:r>
              <a:rPr lang="en-US" sz="2800" b="1" u="sng" smtClean="0">
                <a:solidFill>
                  <a:schemeClr val="accent2"/>
                </a:solidFill>
                <a:latin typeface="Arial" charset="0"/>
              </a:rPr>
              <a:t>transfer of copyright ownership through the Project Authorization Request (PAR) process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xfrm>
            <a:off x="609600" y="6477456"/>
            <a:ext cx="1371600" cy="215444"/>
          </a:xfrm>
          <a:noFill/>
        </p:spPr>
        <p:txBody>
          <a:bodyPr/>
          <a:lstStyle/>
          <a:p>
            <a:r>
              <a:rPr lang="en-US" dirty="0" smtClean="0"/>
              <a:t>November 2012</a:t>
            </a:r>
          </a:p>
        </p:txBody>
      </p:sp>
      <p:sp>
        <p:nvSpPr>
          <p:cNvPr id="32773"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New Members</a:t>
            </a:r>
          </a:p>
        </p:txBody>
      </p:sp>
      <p:sp>
        <p:nvSpPr>
          <p:cNvPr id="32774" name="Rectangle 3"/>
          <p:cNvSpPr>
            <a:spLocks noGrp="1" noChangeArrowheads="1"/>
          </p:cNvSpPr>
          <p:nvPr>
            <p:ph type="body" idx="1"/>
          </p:nvPr>
        </p:nvSpPr>
        <p:spPr>
          <a:xfrm>
            <a:off x="304800" y="1447800"/>
            <a:ext cx="7848600" cy="4648200"/>
          </a:xfrm>
          <a:noFill/>
        </p:spPr>
        <p:txBody>
          <a:bodyPr lIns="90488" tIns="44450" rIns="90488" bIns="44450"/>
          <a:lstStyle/>
          <a:p>
            <a:r>
              <a:rPr lang="en-US" b="1" smtClean="0">
                <a:solidFill>
                  <a:schemeClr val="accent2"/>
                </a:solidFill>
                <a:latin typeface="Arial" charset="0"/>
              </a:rPr>
              <a:t>New Member Count = </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Objectives for the November  Meeting</a:t>
            </a:r>
          </a:p>
        </p:txBody>
      </p:sp>
      <p:sp>
        <p:nvSpPr>
          <p:cNvPr id="34822" name="Rectangle 3"/>
          <p:cNvSpPr>
            <a:spLocks noGrp="1" noChangeArrowheads="1"/>
          </p:cNvSpPr>
          <p:nvPr>
            <p:ph type="body" idx="1"/>
          </p:nvPr>
        </p:nvSpPr>
        <p:spPr>
          <a:xfrm>
            <a:off x="381000" y="1447800"/>
            <a:ext cx="8305800" cy="5029200"/>
          </a:xfrm>
        </p:spPr>
        <p:txBody>
          <a:bodyPr/>
          <a:lstStyle/>
          <a:p>
            <a:pPr lvl="2">
              <a:lnSpc>
                <a:spcPct val="90000"/>
              </a:lnSpc>
              <a:buNone/>
            </a:pPr>
            <a:endParaRPr lang="en-US" sz="1800" dirty="0" smtClean="0">
              <a:latin typeface="Arial" charset="0"/>
            </a:endParaRPr>
          </a:p>
          <a:p>
            <a:pPr>
              <a:lnSpc>
                <a:spcPct val="90000"/>
              </a:lnSpc>
            </a:pPr>
            <a:r>
              <a:rPr lang="en-US" sz="2600" dirty="0" smtClean="0">
                <a:latin typeface="Arial" charset="0"/>
              </a:rPr>
              <a:t>Task Group Activities </a:t>
            </a:r>
          </a:p>
          <a:p>
            <a:pPr lvl="1">
              <a:lnSpc>
                <a:spcPct val="90000"/>
              </a:lnSpc>
            </a:pPr>
            <a:r>
              <a:rPr lang="en-US" sz="2000" dirty="0" smtClean="0">
                <a:latin typeface="Arial" charset="0"/>
              </a:rPr>
              <a:t>802.21c: Single Radio Handovers</a:t>
            </a:r>
          </a:p>
          <a:p>
            <a:pPr lvl="2">
              <a:lnSpc>
                <a:spcPct val="90000"/>
              </a:lnSpc>
            </a:pPr>
            <a:r>
              <a:rPr lang="en-US" sz="1800" dirty="0" smtClean="0">
                <a:latin typeface="Arial" charset="0"/>
              </a:rPr>
              <a:t>WG LB6 ended on Nov 09, 2012</a:t>
            </a:r>
          </a:p>
          <a:p>
            <a:pPr lvl="2">
              <a:lnSpc>
                <a:spcPct val="90000"/>
              </a:lnSpc>
            </a:pPr>
            <a:r>
              <a:rPr lang="en-US" sz="1800" dirty="0" smtClean="0">
                <a:latin typeface="Arial" charset="0"/>
              </a:rPr>
              <a:t>Result announced on Nov 10, 2012</a:t>
            </a:r>
          </a:p>
          <a:p>
            <a:pPr lvl="3">
              <a:lnSpc>
                <a:spcPct val="90000"/>
              </a:lnSpc>
            </a:pPr>
            <a:r>
              <a:rPr lang="en-US" sz="1400" dirty="0" smtClean="0">
                <a:latin typeface="Arial" charset="0"/>
                <a:hlinkClick r:id="rId3"/>
              </a:rPr>
              <a:t>http://www.ieee802.org/21/ballot_6.html</a:t>
            </a:r>
            <a:endParaRPr lang="en-US" sz="1400" dirty="0" smtClean="0">
              <a:latin typeface="Arial" charset="0"/>
            </a:endParaRPr>
          </a:p>
          <a:p>
            <a:pPr lvl="2">
              <a:lnSpc>
                <a:spcPct val="90000"/>
              </a:lnSpc>
            </a:pPr>
            <a:r>
              <a:rPr lang="en-US" sz="1800" dirty="0" smtClean="0">
                <a:latin typeface="Arial" charset="0"/>
              </a:rPr>
              <a:t>Resolve the comments and prepare for LB6 re-circulation</a:t>
            </a:r>
          </a:p>
          <a:p>
            <a:pPr lvl="1">
              <a:lnSpc>
                <a:spcPct val="90000"/>
              </a:lnSpc>
            </a:pPr>
            <a:r>
              <a:rPr lang="en-US" sz="2200" dirty="0" smtClean="0">
                <a:latin typeface="Arial" charset="0"/>
              </a:rPr>
              <a:t>802.21d </a:t>
            </a:r>
          </a:p>
          <a:p>
            <a:pPr lvl="2">
              <a:lnSpc>
                <a:spcPct val="90000"/>
              </a:lnSpc>
            </a:pPr>
            <a:r>
              <a:rPr lang="en-US" sz="1800" dirty="0" smtClean="0">
                <a:latin typeface="Arial" charset="0"/>
              </a:rPr>
              <a:t>Call for proposal  ended on  Nov 04, 2012 </a:t>
            </a:r>
          </a:p>
          <a:p>
            <a:pPr lvl="2">
              <a:lnSpc>
                <a:spcPct val="90000"/>
              </a:lnSpc>
            </a:pPr>
            <a:r>
              <a:rPr lang="en-US" sz="1800" dirty="0" smtClean="0">
                <a:latin typeface="Arial" charset="0"/>
              </a:rPr>
              <a:t>7  initial proposals are received </a:t>
            </a:r>
          </a:p>
          <a:p>
            <a:pPr lvl="2">
              <a:lnSpc>
                <a:spcPct val="90000"/>
              </a:lnSpc>
            </a:pPr>
            <a:r>
              <a:rPr lang="en-US" sz="1800" dirty="0" smtClean="0">
                <a:latin typeface="Arial" charset="0"/>
              </a:rPr>
              <a:t>Discuss the proposals and proceed accordingly </a:t>
            </a:r>
          </a:p>
          <a:p>
            <a:pPr lvl="2">
              <a:lnSpc>
                <a:spcPct val="90000"/>
              </a:lnSpc>
            </a:pPr>
            <a:endParaRPr lang="en-US" sz="1800" dirty="0" smtClean="0">
              <a:latin typeface="Arial" charset="0"/>
              <a:cs typeface="Arial" charset="0"/>
            </a:endParaRPr>
          </a:p>
          <a:p>
            <a:pPr>
              <a:lnSpc>
                <a:spcPct val="90000"/>
              </a:lnSpc>
            </a:pPr>
            <a:r>
              <a:rPr lang="en-US" sz="2600" dirty="0" smtClean="0">
                <a:latin typeface="Arial" charset="0"/>
                <a:cs typeface="Arial" charset="0"/>
              </a:rPr>
              <a:t>PAR Comment discussion</a:t>
            </a:r>
          </a:p>
          <a:p>
            <a:pPr lvl="1">
              <a:lnSpc>
                <a:spcPct val="90000"/>
              </a:lnSpc>
            </a:pPr>
            <a:r>
              <a:rPr lang="en-US" sz="2200" dirty="0" smtClean="0">
                <a:latin typeface="Arial" charset="0"/>
                <a:cs typeface="Arial" charset="0"/>
              </a:rPr>
              <a:t>802.21m </a:t>
            </a:r>
          </a:p>
          <a:p>
            <a:pPr lvl="1">
              <a:lnSpc>
                <a:spcPct val="90000"/>
              </a:lnSpc>
            </a:pPr>
            <a:r>
              <a:rPr lang="en-US" sz="2200" dirty="0" smtClean="0">
                <a:latin typeface="Arial" charset="0"/>
                <a:cs typeface="Arial" charset="0"/>
              </a:rPr>
              <a:t>802.21.1</a:t>
            </a: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9" name="Date Placeholder 3"/>
          <p:cNvSpPr txBox="1">
            <a:spLocks/>
          </p:cNvSpPr>
          <p:nvPr/>
        </p:nvSpPr>
        <p:spPr>
          <a:xfrm>
            <a:off x="609600" y="6477456"/>
            <a:ext cx="1371600" cy="215444"/>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dirty="0" smtClean="0"/>
              <a:t>Nov</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ember 2012</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62000" y="685800"/>
            <a:ext cx="7772400" cy="762000"/>
          </a:xfrm>
        </p:spPr>
        <p:txBody>
          <a:bodyPr/>
          <a:lstStyle/>
          <a:p>
            <a:r>
              <a:rPr lang="en-US" sz="3200" dirty="0" smtClean="0">
                <a:solidFill>
                  <a:schemeClr val="accent2"/>
                </a:solidFill>
                <a:latin typeface="Arial" charset="0"/>
              </a:rPr>
              <a:t>Other </a:t>
            </a:r>
            <a:r>
              <a:rPr lang="en-US" sz="3200" dirty="0" smtClean="0">
                <a:solidFill>
                  <a:schemeClr val="accent2"/>
                </a:solidFill>
                <a:latin typeface="Arial" charset="0"/>
              </a:rPr>
              <a:t>Wireless PARs in November  </a:t>
            </a:r>
            <a:r>
              <a:rPr lang="en-US" sz="3200" dirty="0" smtClean="0">
                <a:solidFill>
                  <a:schemeClr val="accent2"/>
                </a:solidFill>
                <a:latin typeface="Arial" charset="0"/>
              </a:rPr>
              <a:t>Meeting</a:t>
            </a:r>
          </a:p>
        </p:txBody>
      </p:sp>
      <p:sp>
        <p:nvSpPr>
          <p:cNvPr id="34822" name="Rectangle 3"/>
          <p:cNvSpPr>
            <a:spLocks noGrp="1" noChangeArrowheads="1"/>
          </p:cNvSpPr>
          <p:nvPr>
            <p:ph type="body" idx="1"/>
          </p:nvPr>
        </p:nvSpPr>
        <p:spPr>
          <a:xfrm>
            <a:off x="381000" y="1447800"/>
            <a:ext cx="8305800" cy="4724400"/>
          </a:xfrm>
        </p:spPr>
        <p:txBody>
          <a:bodyPr/>
          <a:lstStyle/>
          <a:p>
            <a:pPr lvl="2">
              <a:lnSpc>
                <a:spcPct val="90000"/>
              </a:lnSpc>
              <a:buNone/>
            </a:pPr>
            <a:endParaRPr lang="en-US" sz="1800" dirty="0" smtClean="0">
              <a:latin typeface="Arial" charset="0"/>
            </a:endParaRPr>
          </a:p>
          <a:p>
            <a:pPr>
              <a:buFont typeface="Arial"/>
              <a:buChar char="•"/>
            </a:pPr>
            <a:r>
              <a:rPr lang="en-US" sz="2400" dirty="0" smtClean="0"/>
              <a:t>802.16r - a</a:t>
            </a:r>
            <a:r>
              <a:rPr lang="en-US" sz="2400" dirty="0" smtClean="0">
                <a:ea typeface="Times New Roman"/>
              </a:rPr>
              <a:t>mendment for Small Cell Backhaul (SCB) Applications, </a:t>
            </a:r>
            <a:r>
              <a:rPr lang="en-US" sz="2400" dirty="0" smtClean="0">
                <a:ea typeface="Times New Roman"/>
                <a:hlinkClick r:id="rId3"/>
              </a:rPr>
              <a:t>PAR and 5C</a:t>
            </a:r>
            <a:r>
              <a:rPr lang="en-US" sz="2400" dirty="0" smtClean="0"/>
              <a:t> </a:t>
            </a:r>
          </a:p>
          <a:p>
            <a:pPr>
              <a:buFont typeface="Arial"/>
              <a:buChar char="•"/>
            </a:pPr>
            <a:r>
              <a:rPr lang="en-US" sz="2400" dirty="0" smtClean="0"/>
              <a:t>802.11ak - a</a:t>
            </a:r>
            <a:r>
              <a:rPr lang="en-US" sz="2400" dirty="0" smtClean="0">
                <a:ea typeface="Times New Roman"/>
              </a:rPr>
              <a:t>mendment for Global Link, </a:t>
            </a:r>
            <a:r>
              <a:rPr lang="en-US" sz="2400" dirty="0" smtClean="0">
                <a:ea typeface="Times New Roman"/>
                <a:hlinkClick r:id="rId4"/>
              </a:rPr>
              <a:t>PAR and 5C</a:t>
            </a:r>
            <a:r>
              <a:rPr lang="en-US" sz="2400" dirty="0" smtClean="0"/>
              <a:t> </a:t>
            </a:r>
          </a:p>
          <a:p>
            <a:pPr>
              <a:buFont typeface="Arial"/>
              <a:buChar char="•"/>
            </a:pPr>
            <a:r>
              <a:rPr lang="en-US" sz="2400" dirty="0" smtClean="0"/>
              <a:t>802.11aq - a</a:t>
            </a:r>
            <a:r>
              <a:rPr lang="en-US" sz="2400" dirty="0" smtClean="0">
                <a:ea typeface="Times New Roman"/>
              </a:rPr>
              <a:t>mendment for Pre-association Discovery (PAD), </a:t>
            </a:r>
            <a:r>
              <a:rPr lang="en-US" sz="2400" dirty="0" smtClean="0">
                <a:ea typeface="Times New Roman"/>
                <a:hlinkClick r:id="rId5"/>
              </a:rPr>
              <a:t>PAR</a:t>
            </a:r>
            <a:r>
              <a:rPr lang="en-US" sz="2400" dirty="0" smtClean="0">
                <a:ea typeface="Times New Roman"/>
              </a:rPr>
              <a:t> and </a:t>
            </a:r>
            <a:r>
              <a:rPr lang="en-US" sz="2400" dirty="0" smtClean="0">
                <a:ea typeface="Times New Roman"/>
                <a:hlinkClick r:id="rId6"/>
              </a:rPr>
              <a:t>5C</a:t>
            </a:r>
            <a:r>
              <a:rPr lang="en-US" sz="2400" dirty="0" smtClean="0"/>
              <a:t> </a:t>
            </a:r>
          </a:p>
          <a:p>
            <a:pPr>
              <a:buFont typeface="Arial"/>
              <a:buChar char="•"/>
            </a:pPr>
            <a:r>
              <a:rPr lang="en-US" sz="2400" dirty="0" smtClean="0"/>
              <a:t>802.15.4q - a</a:t>
            </a:r>
            <a:r>
              <a:rPr lang="en-US" sz="2400" dirty="0" smtClean="0">
                <a:ea typeface="Times New Roman"/>
              </a:rPr>
              <a:t>mendment for Ultra Low Power, </a:t>
            </a:r>
            <a:r>
              <a:rPr lang="en-US" sz="2400" dirty="0" smtClean="0">
                <a:ea typeface="Times New Roman"/>
                <a:hlinkClick r:id="rId7"/>
              </a:rPr>
              <a:t>PAR</a:t>
            </a:r>
            <a:r>
              <a:rPr lang="en-US" sz="2400" dirty="0" smtClean="0">
                <a:ea typeface="Times New Roman"/>
              </a:rPr>
              <a:t> and </a:t>
            </a:r>
            <a:r>
              <a:rPr lang="en-US" sz="2400" dirty="0" smtClean="0">
                <a:ea typeface="Times New Roman"/>
                <a:hlinkClick r:id="rId8"/>
              </a:rPr>
              <a:t>5C</a:t>
            </a:r>
            <a:r>
              <a:rPr lang="en-US" sz="2400" dirty="0" smtClean="0"/>
              <a:t> </a:t>
            </a:r>
          </a:p>
          <a:p>
            <a:pPr>
              <a:buFont typeface="Arial"/>
              <a:buChar char="•"/>
            </a:pPr>
            <a:r>
              <a:rPr lang="en-US" sz="2400" dirty="0" smtClean="0"/>
              <a:t>802.22.1a - amendment for Advanced Beaconing</a:t>
            </a:r>
            <a:r>
              <a:rPr lang="en-US" sz="2400" dirty="0" smtClean="0">
                <a:ea typeface="Times New Roman"/>
              </a:rPr>
              <a:t>, </a:t>
            </a:r>
            <a:r>
              <a:rPr lang="en-US" sz="2400" dirty="0" smtClean="0">
                <a:ea typeface="Times New Roman"/>
                <a:hlinkClick r:id="rId9"/>
              </a:rPr>
              <a:t>PAR</a:t>
            </a:r>
            <a:r>
              <a:rPr lang="en-US" sz="2400" dirty="0" smtClean="0">
                <a:ea typeface="Times New Roman"/>
              </a:rPr>
              <a:t> and </a:t>
            </a:r>
            <a:r>
              <a:rPr lang="en-US" sz="2400" dirty="0" smtClean="0">
                <a:ea typeface="Times New Roman"/>
                <a:hlinkClick r:id="rId10"/>
              </a:rPr>
              <a:t>5C</a:t>
            </a:r>
            <a:endParaRPr lang="en-US" sz="2400" dirty="0" smtClean="0"/>
          </a:p>
          <a:p>
            <a:r>
              <a:rPr lang="en-US" sz="2400" dirty="0" smtClean="0"/>
              <a:t>802.21 - revision PAR for IEEE Std 802.21-2008, </a:t>
            </a:r>
            <a:r>
              <a:rPr lang="en-US" sz="2400" dirty="0" smtClean="0">
                <a:hlinkClick r:id="rId11"/>
              </a:rPr>
              <a:t>PAR</a:t>
            </a:r>
            <a:r>
              <a:rPr lang="en-US" sz="2400" dirty="0" smtClean="0"/>
              <a:t>. </a:t>
            </a:r>
          </a:p>
          <a:p>
            <a:r>
              <a:rPr lang="en-US" sz="2400" dirty="0" smtClean="0"/>
              <a:t>802.21.1 - standard for Media Independent Services, </a:t>
            </a:r>
            <a:r>
              <a:rPr lang="en-US" sz="2400" dirty="0" smtClean="0">
                <a:hlinkClick r:id="rId12"/>
              </a:rPr>
              <a:t>PAR</a:t>
            </a:r>
            <a:r>
              <a:rPr lang="en-US" sz="2400" dirty="0" smtClean="0"/>
              <a:t> and </a:t>
            </a:r>
            <a:r>
              <a:rPr lang="en-US" sz="2400" dirty="0" smtClean="0">
                <a:hlinkClick r:id="rId13"/>
              </a:rPr>
              <a:t>5C</a:t>
            </a:r>
            <a:r>
              <a:rPr lang="en-US" sz="2400" dirty="0" smtClean="0"/>
              <a:t> </a:t>
            </a:r>
          </a:p>
          <a:p>
            <a:pPr>
              <a:lnSpc>
                <a:spcPct val="90000"/>
              </a:lnSpc>
            </a:pPr>
            <a:endParaRPr lang="en-US" sz="2400" dirty="0" smtClean="0">
              <a:latin typeface="Arial" charset="0"/>
            </a:endParaRPr>
          </a:p>
          <a:p>
            <a:pPr>
              <a:lnSpc>
                <a:spcPct val="90000"/>
              </a:lnSpc>
              <a:buNone/>
            </a:pPr>
            <a:endParaRPr lang="en-US" sz="2600" dirty="0" smtClean="0">
              <a:latin typeface="Arial" charset="0"/>
            </a:endParaRP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9" name="Date Placeholder 3"/>
          <p:cNvSpPr txBox="1">
            <a:spLocks/>
          </p:cNvSpPr>
          <p:nvPr/>
        </p:nvSpPr>
        <p:spPr>
          <a:xfrm>
            <a:off x="609600" y="6477456"/>
            <a:ext cx="1371600" cy="215444"/>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dirty="0" smtClean="0"/>
              <a:t>Nov</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ember 2012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685800" y="685800"/>
            <a:ext cx="7772400" cy="609600"/>
          </a:xfrm>
          <a:noFill/>
        </p:spPr>
        <p:txBody>
          <a:bodyPr/>
          <a:lstStyle/>
          <a:p>
            <a:pPr defTabSz="960438"/>
            <a:r>
              <a:rPr lang="en-US" sz="4000" b="1" dirty="0" smtClean="0">
                <a:solidFill>
                  <a:schemeClr val="accent2"/>
                </a:solidFill>
                <a:latin typeface="Arial" charset="0"/>
              </a:rPr>
              <a:t>WG Officers</a:t>
            </a:r>
          </a:p>
        </p:txBody>
      </p:sp>
      <p:graphicFrame>
        <p:nvGraphicFramePr>
          <p:cNvPr id="181251" name="Group 3"/>
          <p:cNvGraphicFramePr>
            <a:graphicFrameLocks noGrp="1"/>
          </p:cNvGraphicFramePr>
          <p:nvPr>
            <p:ph idx="1"/>
          </p:nvPr>
        </p:nvGraphicFramePr>
        <p:xfrm>
          <a:off x="1295400" y="1447800"/>
          <a:ext cx="6781800" cy="3718560"/>
        </p:xfrm>
        <a:graphic>
          <a:graphicData uri="http://schemas.openxmlformats.org/drawingml/2006/table">
            <a:tbl>
              <a:tblPr/>
              <a:tblGrid>
                <a:gridCol w="2819400"/>
                <a:gridCol w="3962400"/>
              </a:tblGrid>
              <a:tr h="5048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cs typeface="Arial" charset="0"/>
                        </a:rPr>
                        <a:t>Office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cs typeface="Arial" charset="0"/>
                        </a:rPr>
                        <a:t>Officer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6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Subir Das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Vice 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Anthony Chan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78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Secretary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Charles E. Perkins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7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Editor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David Cypher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492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802.11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Clint Chaplin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52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802.16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Peretz Feder/Dan Gal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IETF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Yoshihiro Ohba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7443" name="Rectangle 32"/>
          <p:cNvSpPr>
            <a:spLocks noChangeArrowheads="1"/>
          </p:cNvSpPr>
          <p:nvPr/>
        </p:nvSpPr>
        <p:spPr bwMode="auto">
          <a:xfrm>
            <a:off x="381000" y="5562600"/>
            <a:ext cx="8153400" cy="609600"/>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sz="2400" dirty="0">
                <a:latin typeface="Arial" charset="0"/>
              </a:rPr>
              <a:t>The WG has </a:t>
            </a:r>
            <a:r>
              <a:rPr lang="en-US" sz="2400" dirty="0" smtClean="0">
                <a:latin typeface="Arial" charset="0"/>
              </a:rPr>
              <a:t>22 </a:t>
            </a:r>
            <a:r>
              <a:rPr lang="en-US" sz="2400" dirty="0">
                <a:latin typeface="Arial" charset="0"/>
              </a:rPr>
              <a:t>voting members as of this meeting</a:t>
            </a:r>
          </a:p>
        </p:txBody>
      </p:sp>
      <p:sp>
        <p:nvSpPr>
          <p:cNvPr id="11"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Slide Number Placeholder 7"/>
          <p:cNvSpPr>
            <a:spLocks noGrp="1"/>
          </p:cNvSpPr>
          <p:nvPr>
            <p:ph type="sldNum" sz="quarter" idx="10"/>
          </p:nvPr>
        </p:nvSpPr>
        <p:spPr/>
        <p:txBody>
          <a:bodyPr/>
          <a:lstStyle/>
          <a:p>
            <a:pPr>
              <a:defRPr/>
            </a:pPr>
            <a:r>
              <a:rPr lang="en-US" smtClean="0"/>
              <a:t>Slide </a:t>
            </a:r>
            <a:fld id="{F3D7A4F0-0FCF-4224-B81A-51E9E7009AFE}" type="slidenum">
              <a:rPr lang="en-US" smtClean="0"/>
              <a:pPr>
                <a:defRPr/>
              </a:pPr>
              <a:t>2</a:t>
            </a:fld>
            <a:endParaRPr lang="en-US"/>
          </a:p>
        </p:txBody>
      </p:sp>
      <p:sp>
        <p:nvSpPr>
          <p:cNvPr id="7" name="Date Placeholder 6"/>
          <p:cNvSpPr txBox="1">
            <a:spLocks/>
          </p:cNvSpPr>
          <p:nvPr/>
        </p:nvSpPr>
        <p:spPr bwMode="auto">
          <a:xfrm>
            <a:off x="472830" y="6477000"/>
            <a:ext cx="103554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November  2012</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Future Sessions – 2013</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457200" y="1371600"/>
            <a:ext cx="8305800" cy="5029200"/>
          </a:xfrm>
        </p:spPr>
        <p:txBody>
          <a:bodyPr/>
          <a:lstStyle/>
          <a:p>
            <a:pPr>
              <a:lnSpc>
                <a:spcPct val="90000"/>
              </a:lnSpc>
            </a:pPr>
            <a:r>
              <a:rPr lang="en-US" sz="2400" b="1" dirty="0" smtClean="0">
                <a:solidFill>
                  <a:srgbClr val="0000FF"/>
                </a:solidFill>
              </a:rPr>
              <a:t>Interim: 13-18 January, 2013, Hyatt Regency, Vancouver, BC, Canada</a:t>
            </a:r>
            <a:endParaRPr lang="en-US" sz="2400" b="1" dirty="0" smtClean="0">
              <a:solidFill>
                <a:srgbClr val="FF0000"/>
              </a:solidFill>
            </a:endParaRPr>
          </a:p>
          <a:p>
            <a:pPr>
              <a:lnSpc>
                <a:spcPct val="90000"/>
              </a:lnSpc>
            </a:pPr>
            <a:r>
              <a:rPr lang="en-US" sz="2400" b="1" dirty="0" smtClean="0">
                <a:solidFill>
                  <a:srgbClr val="FF0000"/>
                </a:solidFill>
              </a:rPr>
              <a:t>Plenary: 17-21 March, 2013, </a:t>
            </a:r>
            <a:r>
              <a:rPr lang="en-US" sz="2400" b="1" dirty="0" err="1" smtClean="0">
                <a:solidFill>
                  <a:srgbClr val="FF0000"/>
                </a:solidFill>
              </a:rPr>
              <a:t>Caribe</a:t>
            </a:r>
            <a:r>
              <a:rPr lang="en-US" sz="2400" b="1" dirty="0" smtClean="0">
                <a:solidFill>
                  <a:srgbClr val="FF0000"/>
                </a:solidFill>
              </a:rPr>
              <a:t> Royale, Orlando, FL, USA </a:t>
            </a:r>
          </a:p>
          <a:p>
            <a:pPr lvl="1">
              <a:lnSpc>
                <a:spcPct val="90000"/>
              </a:lnSpc>
            </a:pPr>
            <a:r>
              <a:rPr lang="en-US" sz="2000" dirty="0" smtClean="0">
                <a:solidFill>
                  <a:srgbClr val="FF0000"/>
                </a:solidFill>
              </a:rPr>
              <a:t>Co-located with all 802 groups</a:t>
            </a:r>
            <a:endParaRPr lang="en-US" sz="2400" b="1" dirty="0" smtClean="0">
              <a:solidFill>
                <a:srgbClr val="FF0000"/>
              </a:solidFill>
            </a:endParaRPr>
          </a:p>
          <a:p>
            <a:pPr>
              <a:lnSpc>
                <a:spcPct val="90000"/>
              </a:lnSpc>
            </a:pPr>
            <a:r>
              <a:rPr lang="en-US" sz="2400" b="1" dirty="0" smtClean="0">
                <a:solidFill>
                  <a:srgbClr val="0000FF"/>
                </a:solidFill>
              </a:rPr>
              <a:t>Interim:  12-17 May 2013, Hilton Waikoloa Village, 2013</a:t>
            </a:r>
          </a:p>
          <a:p>
            <a:pPr lvl="1">
              <a:lnSpc>
                <a:spcPct val="90000"/>
              </a:lnSpc>
            </a:pPr>
            <a:r>
              <a:rPr lang="en-US" sz="2000" dirty="0" smtClean="0">
                <a:solidFill>
                  <a:srgbClr val="0000FF"/>
                </a:solidFill>
              </a:rPr>
              <a:t>Co-located with all 802 wireless groups </a:t>
            </a:r>
          </a:p>
          <a:p>
            <a:pPr>
              <a:lnSpc>
                <a:spcPct val="90000"/>
              </a:lnSpc>
            </a:pPr>
            <a:r>
              <a:rPr lang="en-US" sz="2400" b="1" dirty="0" smtClean="0">
                <a:solidFill>
                  <a:srgbClr val="FF0000"/>
                </a:solidFill>
              </a:rPr>
              <a:t>Plenary:  14-19, July 2013, </a:t>
            </a:r>
            <a:r>
              <a:rPr lang="en-US" sz="2400" b="1" dirty="0" smtClean="0">
                <a:solidFill>
                  <a:schemeClr val="accent2"/>
                </a:solidFill>
              </a:rPr>
              <a:t>Geneva, Switzerland </a:t>
            </a:r>
            <a:r>
              <a:rPr lang="en-US" sz="2400" b="1" i="1" dirty="0" smtClean="0">
                <a:solidFill>
                  <a:schemeClr val="accent2"/>
                </a:solidFill>
              </a:rPr>
              <a:t>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15-20, </a:t>
            </a:r>
            <a:r>
              <a:rPr lang="en-US" sz="2400" b="1" dirty="0" smtClean="0">
                <a:solidFill>
                  <a:srgbClr val="0000FF"/>
                </a:solidFill>
              </a:rPr>
              <a:t> Nanjing </a:t>
            </a:r>
            <a:r>
              <a:rPr lang="en-US" sz="2400" b="1" dirty="0" err="1" smtClean="0">
                <a:solidFill>
                  <a:srgbClr val="0000FF"/>
                </a:solidFill>
              </a:rPr>
              <a:t>Zhong</a:t>
            </a:r>
            <a:r>
              <a:rPr lang="en-US" sz="2400" b="1" dirty="0" smtClean="0">
                <a:solidFill>
                  <a:srgbClr val="0000FF"/>
                </a:solidFill>
              </a:rPr>
              <a:t> Shan Hotel, September </a:t>
            </a:r>
            <a:r>
              <a:rPr lang="en-US" sz="2400" b="1" dirty="0" smtClean="0">
                <a:solidFill>
                  <a:srgbClr val="0000FF"/>
                </a:solidFill>
              </a:rPr>
              <a:t>2013, </a:t>
            </a:r>
            <a:r>
              <a:rPr lang="en-US" sz="2400" b="1" dirty="0" smtClean="0">
                <a:solidFill>
                  <a:schemeClr val="accent2"/>
                </a:solidFill>
              </a:rPr>
              <a:t>Nanjing , China</a:t>
            </a:r>
          </a:p>
          <a:p>
            <a:pPr lvl="1">
              <a:lnSpc>
                <a:spcPct val="90000"/>
              </a:lnSpc>
            </a:pPr>
            <a:r>
              <a:rPr lang="en-US" sz="2000" dirty="0" smtClean="0">
                <a:solidFill>
                  <a:srgbClr val="0000FF"/>
                </a:solidFill>
              </a:rPr>
              <a:t>Co-located with all 802 wireless groups </a:t>
            </a:r>
            <a:endParaRPr lang="en-US" dirty="0" smtClean="0">
              <a:solidFill>
                <a:srgbClr val="FF0000"/>
              </a:solidFill>
            </a:endParaRPr>
          </a:p>
          <a:p>
            <a:pPr>
              <a:lnSpc>
                <a:spcPct val="90000"/>
              </a:lnSpc>
            </a:pPr>
            <a:r>
              <a:rPr lang="en-US" sz="2400" b="1" dirty="0" smtClean="0">
                <a:solidFill>
                  <a:srgbClr val="FF0000"/>
                </a:solidFill>
              </a:rPr>
              <a:t>Plenary: 10-15 Nov 2013, Hyatt Regency Reunion, Dallas, TX, USA</a:t>
            </a:r>
            <a:endParaRPr lang="it-IT" sz="2400" b="1" dirty="0" smtClean="0">
              <a:solidFill>
                <a:srgbClr val="FF0000"/>
              </a:solidFill>
            </a:endParaRPr>
          </a:p>
          <a:p>
            <a:pPr lvl="1">
              <a:lnSpc>
                <a:spcPct val="90000"/>
              </a:lnSpc>
            </a:pPr>
            <a:r>
              <a:rPr lang="en-US" sz="2000" dirty="0" smtClean="0">
                <a:solidFill>
                  <a:srgbClr val="FF0000"/>
                </a:solidFill>
              </a:rPr>
              <a:t>Co-located with all 802 groups</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Date Placeholder 3"/>
          <p:cNvSpPr txBox="1">
            <a:spLocks/>
          </p:cNvSpPr>
          <p:nvPr/>
        </p:nvSpPr>
        <p:spPr>
          <a:xfrm>
            <a:off x="609600" y="6477456"/>
            <a:ext cx="1371600" cy="215444"/>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dirty="0" smtClean="0"/>
              <a:t>Nov</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ember 2012</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January, 2013 Sessions Details </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457200" y="1524000"/>
            <a:ext cx="8305800" cy="4800600"/>
          </a:xfrm>
        </p:spPr>
        <p:txBody>
          <a:bodyPr/>
          <a:lstStyle/>
          <a:p>
            <a:pPr>
              <a:lnSpc>
                <a:spcPct val="90000"/>
              </a:lnSpc>
            </a:pPr>
            <a:r>
              <a:rPr lang="en-US" sz="2400" b="1" dirty="0" smtClean="0">
                <a:solidFill>
                  <a:srgbClr val="0000FF"/>
                </a:solidFill>
              </a:rPr>
              <a:t>Interim: 13-18 January, 2013, Hyatt Regency, Vancouver, BC, Canada</a:t>
            </a:r>
            <a:endParaRPr lang="it-IT" sz="2400" b="1" dirty="0" smtClean="0">
              <a:solidFill>
                <a:srgbClr val="FF0000"/>
              </a:solidFill>
            </a:endParaRPr>
          </a:p>
          <a:p>
            <a:pPr>
              <a:lnSpc>
                <a:spcPct val="90000"/>
              </a:lnSpc>
            </a:pPr>
            <a:r>
              <a:rPr lang="en-US" sz="2000" b="1" dirty="0" smtClean="0">
                <a:solidFill>
                  <a:srgbClr val="FF0000"/>
                </a:solidFill>
              </a:rPr>
              <a:t>Registration Fees &amp; early bird Deadline</a:t>
            </a:r>
          </a:p>
          <a:p>
            <a:pPr lvl="1">
              <a:lnSpc>
                <a:spcPct val="90000"/>
              </a:lnSpc>
            </a:pPr>
            <a:r>
              <a:rPr lang="en-US" sz="1600" b="1" dirty="0" smtClean="0">
                <a:solidFill>
                  <a:srgbClr val="FF0000"/>
                </a:solidFill>
              </a:rPr>
              <a:t>https://802world.org/apps/session/78/register1/register</a:t>
            </a:r>
          </a:p>
          <a:p>
            <a:pPr lvl="1">
              <a:lnSpc>
                <a:spcPct val="90000"/>
              </a:lnSpc>
            </a:pPr>
            <a:r>
              <a:rPr lang="en-US" sz="1600" b="1" dirty="0" smtClean="0">
                <a:solidFill>
                  <a:srgbClr val="FF0000"/>
                </a:solidFill>
              </a:rPr>
              <a:t>Before 6pm Pacific Time, Friday, November 30, 2012 </a:t>
            </a:r>
          </a:p>
          <a:p>
            <a:pPr lvl="1">
              <a:lnSpc>
                <a:spcPct val="90000"/>
              </a:lnSpc>
            </a:pPr>
            <a:r>
              <a:rPr lang="en-US" sz="1600" b="1" dirty="0" smtClean="0">
                <a:solidFill>
                  <a:srgbClr val="FF0000"/>
                </a:solidFill>
              </a:rPr>
              <a:t>(UTC Time: 2am Saturday, December 1, 2012)</a:t>
            </a:r>
          </a:p>
          <a:p>
            <a:pPr lvl="1">
              <a:lnSpc>
                <a:spcPct val="90000"/>
              </a:lnSpc>
            </a:pPr>
            <a:r>
              <a:rPr lang="en-US" sz="1600" b="1" dirty="0" smtClean="0">
                <a:solidFill>
                  <a:srgbClr val="FF0000"/>
                </a:solidFill>
              </a:rPr>
              <a:t>$600 US for attendees staying at the Hyatt Regency Vancouver</a:t>
            </a:r>
          </a:p>
          <a:p>
            <a:pPr lvl="1">
              <a:lnSpc>
                <a:spcPct val="90000"/>
              </a:lnSpc>
            </a:pPr>
            <a:r>
              <a:rPr lang="en-US" sz="1600" b="1" dirty="0" smtClean="0">
                <a:solidFill>
                  <a:srgbClr val="FF0000"/>
                </a:solidFill>
              </a:rPr>
              <a:t>$900 US for all others (including local attendees not staying at the group hotel</a:t>
            </a:r>
            <a:endParaRPr lang="en-US" sz="1400" b="1" dirty="0" smtClean="0">
              <a:solidFill>
                <a:srgbClr val="FF0000"/>
              </a:solidFill>
            </a:endParaRPr>
          </a:p>
          <a:p>
            <a:pPr lvl="1">
              <a:lnSpc>
                <a:spcPct val="90000"/>
              </a:lnSpc>
              <a:buNone/>
            </a:pPr>
            <a:endParaRPr lang="en-US" sz="1400" b="1" dirty="0" smtClean="0">
              <a:solidFill>
                <a:srgbClr val="FF0000"/>
              </a:solidFill>
            </a:endParaRPr>
          </a:p>
          <a:p>
            <a:pPr>
              <a:lnSpc>
                <a:spcPct val="90000"/>
              </a:lnSpc>
            </a:pPr>
            <a:r>
              <a:rPr lang="en-US" sz="2000" b="1" dirty="0" smtClean="0">
                <a:solidFill>
                  <a:srgbClr val="FF0000"/>
                </a:solidFill>
              </a:rPr>
              <a:t>HOTEL RESERVATIONS  and early  bird Deadline </a:t>
            </a:r>
            <a:endParaRPr lang="en-US" sz="1000" b="1" dirty="0" smtClean="0">
              <a:solidFill>
                <a:srgbClr val="FF0000"/>
              </a:solidFill>
            </a:endParaRPr>
          </a:p>
          <a:p>
            <a:pPr lvl="1">
              <a:lnSpc>
                <a:spcPct val="90000"/>
              </a:lnSpc>
            </a:pPr>
            <a:r>
              <a:rPr lang="en-US" sz="1400" b="1" dirty="0" smtClean="0">
                <a:solidFill>
                  <a:srgbClr val="FF0000"/>
                </a:solidFill>
              </a:rPr>
              <a:t>(https://resweb.passkey.com/Resweb.do?mode=welcome_gi_new&amp;groupID=11001245) </a:t>
            </a:r>
          </a:p>
          <a:p>
            <a:pPr lvl="1">
              <a:lnSpc>
                <a:spcPct val="90000"/>
              </a:lnSpc>
            </a:pPr>
            <a:r>
              <a:rPr lang="en-US" sz="1400" b="1" dirty="0" smtClean="0">
                <a:solidFill>
                  <a:srgbClr val="FF0000"/>
                </a:solidFill>
              </a:rPr>
              <a:t>IEEE 802 Wireless Group Hotel Rate ($135 CAN plus tax, subject to availability)</a:t>
            </a:r>
          </a:p>
          <a:p>
            <a:pPr lvl="1">
              <a:lnSpc>
                <a:spcPct val="90000"/>
              </a:lnSpc>
            </a:pPr>
            <a:r>
              <a:rPr lang="en-US" sz="1400" b="1" dirty="0" smtClean="0">
                <a:solidFill>
                  <a:srgbClr val="FF0000"/>
                </a:solidFill>
              </a:rPr>
              <a:t>Group Rate Deadline: 6pm Pacific Time, Friday, December 23, 2012</a:t>
            </a:r>
          </a:p>
          <a:p>
            <a:pPr lvl="1">
              <a:lnSpc>
                <a:spcPct val="90000"/>
              </a:lnSpc>
              <a:buNone/>
            </a:pPr>
            <a:endParaRPr lang="en-US" sz="1400" b="1" dirty="0" smtClean="0">
              <a:solidFill>
                <a:srgbClr val="FF0000"/>
              </a:solidFill>
            </a:endParaRPr>
          </a:p>
          <a:p>
            <a:pPr>
              <a:lnSpc>
                <a:spcPct val="90000"/>
              </a:lnSpc>
            </a:pPr>
            <a:r>
              <a:rPr lang="en-US" sz="2000" b="1" dirty="0" smtClean="0">
                <a:solidFill>
                  <a:schemeClr val="accent2"/>
                </a:solidFill>
              </a:rPr>
              <a:t>Event website</a:t>
            </a:r>
          </a:p>
          <a:p>
            <a:pPr lvl="1">
              <a:lnSpc>
                <a:spcPct val="90000"/>
              </a:lnSpc>
            </a:pPr>
            <a:r>
              <a:rPr lang="en-US" sz="1400" b="1" dirty="0" smtClean="0">
                <a:solidFill>
                  <a:schemeClr val="accent2"/>
                </a:solidFill>
              </a:rPr>
              <a:t>http://802world.org/wireless/</a:t>
            </a:r>
          </a:p>
          <a:p>
            <a:pPr>
              <a:lnSpc>
                <a:spcPct val="90000"/>
              </a:lnSpc>
            </a:pPr>
            <a:endParaRPr lang="en-US" sz="1800" b="1" dirty="0" smtClean="0">
              <a:solidFill>
                <a:schemeClr val="accent2"/>
              </a:solidFill>
            </a:endParaRP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quarter" idx="10"/>
          </p:nvPr>
        </p:nvSpPr>
        <p:spPr>
          <a:xfrm>
            <a:off x="609600" y="6477456"/>
            <a:ext cx="1371600" cy="215444"/>
          </a:xfrm>
          <a:noFill/>
        </p:spPr>
        <p:txBody>
          <a:bodyPr/>
          <a:lstStyle/>
          <a:p>
            <a:pPr algn="ctr"/>
            <a:r>
              <a:rPr lang="en-US" dirty="0" smtClean="0"/>
              <a:t>November 2012</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2014</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457200" y="1143000"/>
            <a:ext cx="8534400" cy="5486400"/>
          </a:xfrm>
        </p:spPr>
        <p:txBody>
          <a:bodyPr/>
          <a:lstStyle/>
          <a:p>
            <a:pPr>
              <a:lnSpc>
                <a:spcPct val="90000"/>
              </a:lnSpc>
            </a:pPr>
            <a:r>
              <a:rPr lang="en-US" sz="2400" b="1" dirty="0" smtClean="0">
                <a:solidFill>
                  <a:srgbClr val="0000FF"/>
                </a:solidFill>
              </a:rPr>
              <a:t>Interim: 19-24 January, 2014, </a:t>
            </a:r>
            <a:r>
              <a:rPr lang="es-ES" sz="2400" b="1" dirty="0" err="1" smtClean="0">
                <a:solidFill>
                  <a:srgbClr val="0000FF"/>
                </a:solidFill>
              </a:rPr>
              <a:t>Century</a:t>
            </a:r>
            <a:r>
              <a:rPr lang="es-ES" sz="2400" b="1" dirty="0" smtClean="0">
                <a:solidFill>
                  <a:srgbClr val="0000FF"/>
                </a:solidFill>
              </a:rPr>
              <a:t> Plaza, Los </a:t>
            </a:r>
            <a:r>
              <a:rPr lang="es-ES" sz="2400" b="1" dirty="0" err="1" smtClean="0">
                <a:solidFill>
                  <a:srgbClr val="0000FF"/>
                </a:solidFill>
              </a:rPr>
              <a:t>Angeles</a:t>
            </a:r>
            <a:r>
              <a:rPr lang="es-ES" sz="2400" b="1" dirty="0" smtClean="0">
                <a:solidFill>
                  <a:srgbClr val="0000FF"/>
                </a:solidFill>
              </a:rPr>
              <a:t>, CA, USA</a:t>
            </a:r>
          </a:p>
          <a:p>
            <a:pPr lvl="1">
              <a:lnSpc>
                <a:spcPct val="90000"/>
              </a:lnSpc>
            </a:pPr>
            <a:r>
              <a:rPr lang="en-US" sz="1800" dirty="0" smtClean="0">
                <a:solidFill>
                  <a:srgbClr val="FF0000"/>
                </a:solidFill>
              </a:rPr>
              <a:t>Co-located with all 802 groups</a:t>
            </a:r>
            <a:r>
              <a:rPr lang="en-US" sz="1800" b="1" dirty="0" smtClean="0">
                <a:solidFill>
                  <a:srgbClr val="FF0000"/>
                </a:solidFill>
              </a:rPr>
              <a:t> </a:t>
            </a:r>
          </a:p>
          <a:p>
            <a:pPr>
              <a:lnSpc>
                <a:spcPct val="90000"/>
              </a:lnSpc>
            </a:pPr>
            <a:r>
              <a:rPr lang="en-US" sz="2400" b="1" dirty="0" smtClean="0">
                <a:solidFill>
                  <a:srgbClr val="FF0000"/>
                </a:solidFill>
              </a:rPr>
              <a:t>Plenary: 16-21 March, 2014, </a:t>
            </a:r>
            <a:r>
              <a:rPr lang="en-US" sz="2400" b="1" dirty="0" smtClean="0">
                <a:solidFill>
                  <a:srgbClr val="FF0000"/>
                </a:solidFill>
              </a:rPr>
              <a:t> TBD (Non-American Venue)  </a:t>
            </a:r>
            <a:endParaRPr lang="en-US" sz="2400" b="1" dirty="0" smtClean="0">
              <a:solidFill>
                <a:srgbClr val="FF0000"/>
              </a:solidFill>
            </a:endParaRPr>
          </a:p>
          <a:p>
            <a:pPr lvl="1">
              <a:lnSpc>
                <a:spcPct val="90000"/>
              </a:lnSpc>
            </a:pPr>
            <a:r>
              <a:rPr lang="en-US" sz="2000" dirty="0" smtClean="0">
                <a:solidFill>
                  <a:srgbClr val="FF0000"/>
                </a:solidFill>
              </a:rPr>
              <a:t>Co-located with all 802 groups</a:t>
            </a:r>
            <a:endParaRPr lang="en-US" sz="2000" b="1" dirty="0" smtClean="0">
              <a:solidFill>
                <a:srgbClr val="FF0000"/>
              </a:solidFill>
            </a:endParaRPr>
          </a:p>
          <a:p>
            <a:pPr>
              <a:lnSpc>
                <a:spcPct val="90000"/>
              </a:lnSpc>
            </a:pPr>
            <a:r>
              <a:rPr lang="en-US" sz="2400" b="1" dirty="0" smtClean="0">
                <a:solidFill>
                  <a:srgbClr val="0000FF"/>
                </a:solidFill>
              </a:rPr>
              <a:t>Interim:  11-16 May 2014, Hilton Waikoloa Village,  HI</a:t>
            </a:r>
          </a:p>
          <a:p>
            <a:pPr lvl="1">
              <a:lnSpc>
                <a:spcPct val="90000"/>
              </a:lnSpc>
            </a:pPr>
            <a:r>
              <a:rPr lang="en-US" sz="2000" dirty="0" smtClean="0">
                <a:solidFill>
                  <a:srgbClr val="0000FF"/>
                </a:solidFill>
              </a:rPr>
              <a:t>Co-located with all wireless groups </a:t>
            </a:r>
          </a:p>
          <a:p>
            <a:pPr>
              <a:lnSpc>
                <a:spcPct val="90000"/>
              </a:lnSpc>
            </a:pPr>
            <a:r>
              <a:rPr lang="en-US" sz="2400" b="1" dirty="0" smtClean="0">
                <a:solidFill>
                  <a:srgbClr val="FF0000"/>
                </a:solidFill>
              </a:rPr>
              <a:t>Plenary:  13-18, July 2014, Manchester Grand Hyatt, San Diego, CA, USA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14-19, September 2014,  </a:t>
            </a:r>
            <a:r>
              <a:rPr lang="en-US" sz="2400" b="1" dirty="0" smtClean="0">
                <a:solidFill>
                  <a:srgbClr val="0000FF"/>
                </a:solidFill>
              </a:rPr>
              <a:t>TBD (Europe or Asia venue) </a:t>
            </a:r>
            <a:endParaRPr lang="en-US" sz="2400" b="1" dirty="0" smtClean="0">
              <a:solidFill>
                <a:schemeClr val="accent2"/>
              </a:solidFill>
            </a:endParaRPr>
          </a:p>
          <a:p>
            <a:pPr lvl="1">
              <a:lnSpc>
                <a:spcPct val="90000"/>
              </a:lnSpc>
            </a:pPr>
            <a:r>
              <a:rPr lang="en-US" sz="2000" dirty="0" smtClean="0">
                <a:solidFill>
                  <a:srgbClr val="0000FF"/>
                </a:solidFill>
              </a:rPr>
              <a:t>Co-located with  all 802 wireless groups </a:t>
            </a:r>
            <a:endParaRPr lang="en-US" sz="2000" dirty="0" smtClean="0">
              <a:solidFill>
                <a:srgbClr val="FF0000"/>
              </a:solidFill>
            </a:endParaRPr>
          </a:p>
          <a:p>
            <a:pPr>
              <a:lnSpc>
                <a:spcPct val="90000"/>
              </a:lnSpc>
            </a:pPr>
            <a:r>
              <a:rPr lang="en-US" sz="2400" b="1" dirty="0" smtClean="0">
                <a:solidFill>
                  <a:srgbClr val="FF0000"/>
                </a:solidFill>
              </a:rPr>
              <a:t>Plenary: 2-7 Nov 2014, </a:t>
            </a:r>
            <a:r>
              <a:rPr lang="it-IT" sz="2400" b="1" dirty="0" smtClean="0">
                <a:solidFill>
                  <a:srgbClr val="FF0000"/>
                </a:solidFill>
              </a:rPr>
              <a:t>Grand Hyatt, San Antonio, TX, USA</a:t>
            </a:r>
          </a:p>
          <a:p>
            <a:pPr lvl="1">
              <a:lnSpc>
                <a:spcPct val="90000"/>
              </a:lnSpc>
            </a:pPr>
            <a:r>
              <a:rPr lang="en-US" sz="2000" dirty="0" smtClean="0">
                <a:solidFill>
                  <a:srgbClr val="FF0000"/>
                </a:solidFill>
              </a:rPr>
              <a:t>Co-located with all 802 </a:t>
            </a:r>
            <a:r>
              <a:rPr lang="en-US" sz="2000" dirty="0" smtClean="0">
                <a:solidFill>
                  <a:srgbClr val="FF0000"/>
                </a:solidFill>
              </a:rPr>
              <a:t>groups </a:t>
            </a:r>
            <a:endParaRPr lang="en-US" sz="2000" dirty="0" smtClean="0">
              <a:solidFill>
                <a:srgbClr val="FF0000"/>
              </a:solidFill>
            </a:endParaRP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Date Placeholder 3"/>
          <p:cNvSpPr txBox="1">
            <a:spLocks/>
          </p:cNvSpPr>
          <p:nvPr/>
        </p:nvSpPr>
        <p:spPr>
          <a:xfrm>
            <a:off x="609600" y="6477456"/>
            <a:ext cx="1371600" cy="215444"/>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dirty="0" smtClean="0"/>
              <a:t>Nov</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ember 2012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590800"/>
            <a:ext cx="7391400" cy="3200400"/>
          </a:xfrm>
          <a:prstGeom prst="rect">
            <a:avLst/>
          </a:prstGeom>
          <a:noFill/>
          <a:ln w="9525">
            <a:noFill/>
            <a:miter lim="800000"/>
            <a:headEnd/>
            <a:tailEnd/>
          </a:ln>
        </p:spPr>
        <p:txBody>
          <a:bodyPr/>
          <a:lstStyle/>
          <a:p>
            <a:pPr algn="ctr">
              <a:lnSpc>
                <a:spcPct val="80000"/>
              </a:lnSpc>
              <a:spcBef>
                <a:spcPct val="20000"/>
              </a:spcBef>
            </a:pPr>
            <a:r>
              <a:rPr lang="en-US" sz="3200"/>
              <a:t>http://mentor.ieee.org/802.21/documents</a:t>
            </a:r>
          </a:p>
          <a:p>
            <a:pPr>
              <a:lnSpc>
                <a:spcPct val="80000"/>
              </a:lnSpc>
              <a:spcBef>
                <a:spcPct val="20000"/>
              </a:spcBef>
            </a:pPr>
            <a:endParaRPr lang="en-US" sz="2800">
              <a:solidFill>
                <a:srgbClr val="3399FF"/>
              </a:solidFill>
              <a:latin typeface="Arial" charset="0"/>
            </a:endParaRPr>
          </a:p>
          <a:p>
            <a:pPr>
              <a:lnSpc>
                <a:spcPct val="80000"/>
              </a:lnSpc>
              <a:spcBef>
                <a:spcPct val="20000"/>
              </a:spcBef>
            </a:pPr>
            <a:endParaRPr lang="en-US" sz="2800">
              <a:solidFill>
                <a:srgbClr val="3399FF"/>
              </a:solidFill>
              <a:latin typeface="Arial" charset="0"/>
            </a:endParaRPr>
          </a:p>
          <a:p>
            <a:pPr>
              <a:lnSpc>
                <a:spcPct val="80000"/>
              </a:lnSpc>
              <a:spcBef>
                <a:spcPct val="20000"/>
              </a:spcBef>
            </a:pPr>
            <a:endParaRPr lang="en-US" sz="2800">
              <a:solidFill>
                <a:srgbClr val="3399FF"/>
              </a:solidFill>
              <a:latin typeface="Arial" charset="0"/>
            </a:endParaRPr>
          </a:p>
          <a:p>
            <a:pPr>
              <a:lnSpc>
                <a:spcPct val="80000"/>
              </a:lnSpc>
              <a:spcBef>
                <a:spcPct val="20000"/>
              </a:spcBef>
            </a:pPr>
            <a:r>
              <a:rPr lang="en-US" sz="2800">
                <a:solidFill>
                  <a:srgbClr val="3399FF"/>
                </a:solidFill>
                <a:latin typeface="Arial" charset="0"/>
              </a:rPr>
              <a:t> </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Date Placeholder 6"/>
          <p:cNvSpPr txBox="1">
            <a:spLocks/>
          </p:cNvSpPr>
          <p:nvPr/>
        </p:nvSpPr>
        <p:spPr bwMode="auto">
          <a:xfrm>
            <a:off x="472830" y="6477000"/>
            <a:ext cx="103554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November  2012</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914400" y="5638800"/>
            <a:ext cx="7086600" cy="738664"/>
          </a:xfrm>
          <a:prstGeom prst="rect">
            <a:avLst/>
          </a:prstGeom>
          <a:noFill/>
          <a:ln w="9525">
            <a:noFill/>
            <a:miter lim="800000"/>
            <a:headEnd/>
            <a:tailEnd/>
          </a:ln>
        </p:spPr>
        <p:txBody>
          <a:bodyPr wrap="square">
            <a:spAutoFit/>
          </a:bodyPr>
          <a:lstStyle/>
          <a:p>
            <a:pPr eaLnBrk="1" hangingPunct="1"/>
            <a:r>
              <a:rPr lang="en-US" sz="1400" b="1" dirty="0" smtClean="0"/>
              <a:t>Default </a:t>
            </a:r>
            <a:r>
              <a:rPr lang="en-US" sz="1400" b="1" dirty="0"/>
              <a:t>Location</a:t>
            </a:r>
            <a:r>
              <a:rPr lang="en-US" sz="1400" dirty="0" smtClean="0"/>
              <a:t>: Travis C; Tutorial: </a:t>
            </a:r>
            <a:r>
              <a:rPr lang="en-US" sz="1400" dirty="0" err="1" smtClean="0"/>
              <a:t>Lonestar</a:t>
            </a:r>
            <a:r>
              <a:rPr lang="en-US" sz="1400" dirty="0" smtClean="0"/>
              <a:t> EF </a:t>
            </a:r>
          </a:p>
          <a:p>
            <a:pPr eaLnBrk="1" hangingPunct="1"/>
            <a:r>
              <a:rPr lang="en-US" sz="1400" dirty="0" smtClean="0"/>
              <a:t>802.16 </a:t>
            </a:r>
            <a:r>
              <a:rPr lang="en-US" sz="1400" dirty="0" err="1" smtClean="0"/>
              <a:t>HetNet</a:t>
            </a:r>
            <a:r>
              <a:rPr lang="en-US" sz="1400" dirty="0" smtClean="0"/>
              <a:t>: Bonham C; </a:t>
            </a:r>
          </a:p>
          <a:p>
            <a:pPr eaLnBrk="1" hangingPunct="1"/>
            <a:r>
              <a:rPr lang="en-US" sz="1400" dirty="0" smtClean="0"/>
              <a:t>Tutorial Information: http://www.ieee802.org/Tutorials.shtml</a:t>
            </a:r>
            <a:endParaRPr lang="en-US" sz="1400" dirty="0"/>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Slide Number Placeholder 15"/>
          <p:cNvSpPr>
            <a:spLocks noGrp="1"/>
          </p:cNvSpPr>
          <p:nvPr>
            <p:ph type="sldNum" sz="quarter" idx="10"/>
          </p:nvPr>
        </p:nvSpPr>
        <p:spPr/>
        <p:txBody>
          <a:bodyPr/>
          <a:lstStyle/>
          <a:p>
            <a:pPr>
              <a:defRPr/>
            </a:pPr>
            <a:r>
              <a:rPr lang="en-US" smtClean="0"/>
              <a:t>Slide </a:t>
            </a:r>
            <a:fld id="{F3D7A4F0-0FCF-4224-B81A-51E9E7009AFE}" type="slidenum">
              <a:rPr lang="en-US" smtClean="0"/>
              <a:pPr>
                <a:defRPr/>
              </a:pPr>
              <a:t>4</a:t>
            </a:fld>
            <a:endParaRPr lang="en-US"/>
          </a:p>
        </p:txBody>
      </p:sp>
      <p:sp>
        <p:nvSpPr>
          <p:cNvPr id="2"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5" name="Table 14"/>
          <p:cNvGraphicFramePr>
            <a:graphicFrameLocks noGrp="1"/>
          </p:cNvGraphicFramePr>
          <p:nvPr/>
        </p:nvGraphicFramePr>
        <p:xfrm>
          <a:off x="838200" y="1443167"/>
          <a:ext cx="7315200" cy="4017198"/>
        </p:xfrm>
        <a:graphic>
          <a:graphicData uri="http://schemas.openxmlformats.org/drawingml/2006/table">
            <a:tbl>
              <a:tblPr/>
              <a:tblGrid>
                <a:gridCol w="1323019"/>
                <a:gridCol w="1606303"/>
                <a:gridCol w="1194885"/>
                <a:gridCol w="1634091"/>
                <a:gridCol w="1556902"/>
              </a:tblGrid>
              <a:tr h="553781">
                <a:tc>
                  <a:txBody>
                    <a:bodyPr/>
                    <a:lstStyle/>
                    <a:p>
                      <a:pPr marL="0" marR="0">
                        <a:spcBef>
                          <a:spcPts val="0"/>
                        </a:spcBef>
                        <a:spcAft>
                          <a:spcPts val="0"/>
                        </a:spcAft>
                      </a:pP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Times New Roman"/>
                          <a:ea typeface="Times New Roman"/>
                          <a:cs typeface="Times New Roman"/>
                        </a:rPr>
                        <a:t>Monday</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(Nov  12, 2012)</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Times New Roman"/>
                          <a:ea typeface="Times New Roman"/>
                          <a:cs typeface="Times New Roman"/>
                        </a:rPr>
                        <a:t>Tuesday</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(Nov 13, 2012)</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Times New Roman"/>
                          <a:ea typeface="Times New Roman"/>
                          <a:cs typeface="Times New Roman"/>
                        </a:rPr>
                        <a:t>Wednesday</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(Nov 14, 2012)</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Times New Roman"/>
                          <a:ea typeface="Times New Roman"/>
                          <a:cs typeface="Times New Roman"/>
                        </a:rPr>
                        <a:t>Thursday</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(Nov  15, 2012)</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1382">
                <a:tc>
                  <a:txBody>
                    <a:bodyPr/>
                    <a:lstStyle/>
                    <a:p>
                      <a:pPr marL="0" marR="0">
                        <a:spcBef>
                          <a:spcPts val="0"/>
                        </a:spcBef>
                        <a:spcAft>
                          <a:spcPts val="0"/>
                        </a:spcAft>
                      </a:pPr>
                      <a:r>
                        <a:rPr lang="en-US" sz="1200" b="1">
                          <a:latin typeface="Times New Roman"/>
                          <a:ea typeface="Times New Roman"/>
                          <a:cs typeface="Times New Roman"/>
                        </a:rPr>
                        <a:t>AM-1</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8:00-10:00a</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EC Opening plenary</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802.21d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802.21d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802.21c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1895">
                <a:tc>
                  <a:txBody>
                    <a:bodyPr/>
                    <a:lstStyle/>
                    <a:p>
                      <a:pPr marL="0" marR="0">
                        <a:spcBef>
                          <a:spcPts val="0"/>
                        </a:spcBef>
                        <a:spcAft>
                          <a:spcPts val="0"/>
                        </a:spcAft>
                      </a:pPr>
                      <a:r>
                        <a:rPr lang="en-US" sz="1200" b="1">
                          <a:latin typeface="Times New Roman"/>
                          <a:ea typeface="Times New Roman"/>
                          <a:cs typeface="Times New Roman"/>
                        </a:rPr>
                        <a:t>AM-2</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10:30-12:30</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 WG (Opening Plenary; will start at 10:45am)</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802.16  HetNet SG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 WG Session</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802.21d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651">
                <a:tc>
                  <a:txBody>
                    <a:bodyPr/>
                    <a:lstStyle/>
                    <a:p>
                      <a:pPr marL="0" marR="0">
                        <a:spcBef>
                          <a:spcPts val="0"/>
                        </a:spcBef>
                        <a:spcAft>
                          <a:spcPts val="0"/>
                        </a:spcAft>
                      </a:pPr>
                      <a:r>
                        <a:rPr lang="en-US" sz="1200" b="1">
                          <a:latin typeface="Times New Roman"/>
                          <a:ea typeface="Times New Roman"/>
                          <a:cs typeface="Times New Roman"/>
                        </a:rPr>
                        <a:t>PM-1</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1:30 – 3:30p</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802.21c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802.21c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 WG Session</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802.16  HetNet SG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952">
                <a:tc>
                  <a:txBody>
                    <a:bodyPr/>
                    <a:lstStyle/>
                    <a:p>
                      <a:pPr marL="0" marR="0">
                        <a:spcBef>
                          <a:spcPts val="0"/>
                        </a:spcBef>
                        <a:spcAft>
                          <a:spcPts val="0"/>
                        </a:spcAft>
                      </a:pPr>
                      <a:r>
                        <a:rPr lang="en-US" sz="1200" b="1">
                          <a:latin typeface="Times New Roman"/>
                          <a:ea typeface="Times New Roman"/>
                          <a:cs typeface="Times New Roman"/>
                        </a:rPr>
                        <a:t>PM-2</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4:00 – 6:00p</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802.21d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 WG Session</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802.21c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 WG (Closing Plenary)</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1273">
                <a:tc>
                  <a:txBody>
                    <a:bodyPr/>
                    <a:lstStyle/>
                    <a:p>
                      <a:pPr marL="0" marR="0">
                        <a:spcBef>
                          <a:spcPts val="0"/>
                        </a:spcBef>
                        <a:spcAft>
                          <a:spcPts val="0"/>
                        </a:spcAft>
                      </a:pPr>
                      <a:r>
                        <a:rPr lang="en-US" sz="1200" b="1">
                          <a:latin typeface="Times New Roman"/>
                          <a:ea typeface="Times New Roman"/>
                          <a:cs typeface="Times New Roman"/>
                        </a:rPr>
                        <a:t>Eve-1 </a:t>
                      </a:r>
                      <a:endParaRPr lang="en-US" sz="1200">
                        <a:latin typeface="Times New Roman"/>
                        <a:ea typeface="Times New Roman"/>
                        <a:cs typeface="Times New Roman"/>
                      </a:endParaRPr>
                    </a:p>
                    <a:p>
                      <a:pPr marL="0" marR="0">
                        <a:spcBef>
                          <a:spcPts val="0"/>
                        </a:spcBef>
                        <a:spcAft>
                          <a:spcPts val="0"/>
                        </a:spcAft>
                      </a:pPr>
                      <a:r>
                        <a:rPr lang="en-US" sz="1200" b="1">
                          <a:latin typeface="Times New Roman"/>
                          <a:ea typeface="Times New Roman"/>
                          <a:cs typeface="Times New Roman"/>
                        </a:rPr>
                        <a:t>6:00 – 7:30p</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Tutorial#1</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802.21c TG </a:t>
                      </a:r>
                    </a:p>
                    <a:p>
                      <a:pPr marL="0" marR="0">
                        <a:spcBef>
                          <a:spcPts val="0"/>
                        </a:spcBef>
                        <a:spcAft>
                          <a:spcPts val="0"/>
                        </a:spcAft>
                      </a:pPr>
                      <a:r>
                        <a:rPr lang="en-US" sz="1200">
                          <a:latin typeface="Times New Roman"/>
                          <a:ea typeface="Times New Roman"/>
                          <a:cs typeface="Times New Roman"/>
                        </a:rPr>
                        <a:t>(start time 6:30p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Social Event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NA</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8315">
                <a:tc>
                  <a:txBody>
                    <a:bodyPr/>
                    <a:lstStyle/>
                    <a:p>
                      <a:pPr marL="0" marR="0">
                        <a:spcBef>
                          <a:spcPts val="0"/>
                        </a:spcBef>
                        <a:spcAft>
                          <a:spcPts val="0"/>
                        </a:spcAft>
                      </a:pPr>
                      <a:r>
                        <a:rPr lang="en-US" sz="1200" b="1">
                          <a:latin typeface="Times New Roman"/>
                          <a:ea typeface="Times New Roman"/>
                          <a:cs typeface="Times New Roman"/>
                        </a:rPr>
                        <a:t>Eve-2</a:t>
                      </a:r>
                      <a:endParaRPr lang="en-US" sz="1200">
                        <a:latin typeface="Times New Roman"/>
                        <a:ea typeface="Times New Roman"/>
                        <a:cs typeface="Times New Roman"/>
                      </a:endParaRPr>
                    </a:p>
                    <a:p>
                      <a:pPr marL="0" marR="0">
                        <a:spcBef>
                          <a:spcPts val="0"/>
                        </a:spcBef>
                        <a:spcAft>
                          <a:spcPts val="0"/>
                        </a:spcAft>
                      </a:pPr>
                      <a:r>
                        <a:rPr lang="en-US" sz="1200" b="1">
                          <a:latin typeface="Times New Roman"/>
                          <a:ea typeface="Times New Roman"/>
                          <a:cs typeface="Times New Roman"/>
                        </a:rPr>
                        <a:t>7:30- 9:00p</a:t>
                      </a:r>
                      <a:endParaRPr lang="en-US" sz="1200">
                        <a:latin typeface="Times New Roman"/>
                        <a:ea typeface="Times New Roman"/>
                        <a:cs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Tutorial #2</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802.21c (end time 8:00p)</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Social Event</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NA</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8315">
                <a:tc>
                  <a:txBody>
                    <a:bodyPr/>
                    <a:lstStyle/>
                    <a:p>
                      <a:pPr marL="0" marR="0">
                        <a:spcBef>
                          <a:spcPts val="0"/>
                        </a:spcBef>
                        <a:spcAft>
                          <a:spcPts val="0"/>
                        </a:spcAft>
                      </a:pPr>
                      <a:r>
                        <a:rPr lang="en-US" sz="1200" b="1">
                          <a:latin typeface="Times New Roman"/>
                          <a:ea typeface="Times New Roman"/>
                          <a:cs typeface="Times New Roman"/>
                        </a:rPr>
                        <a:t>Eve-3</a:t>
                      </a:r>
                      <a:endParaRPr lang="en-US" sz="1200">
                        <a:latin typeface="Times New Roman"/>
                        <a:ea typeface="Times New Roman"/>
                        <a:cs typeface="Times New Roman"/>
                      </a:endParaRPr>
                    </a:p>
                    <a:p>
                      <a:pPr marL="0" marR="0">
                        <a:spcBef>
                          <a:spcPts val="0"/>
                        </a:spcBef>
                        <a:spcAft>
                          <a:spcPts val="0"/>
                        </a:spcAft>
                      </a:pPr>
                      <a:r>
                        <a:rPr lang="en-US" sz="1200" b="1">
                          <a:latin typeface="Times New Roman"/>
                          <a:ea typeface="Times New Roman"/>
                          <a:cs typeface="Times New Roman"/>
                        </a:rPr>
                        <a:t>9:00-10:30p</a:t>
                      </a:r>
                      <a:endParaRPr lang="en-US" sz="1200">
                        <a:latin typeface="Times New Roman"/>
                        <a:ea typeface="Times New Roman"/>
                        <a:cs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Tutorial#3</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NA</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NA</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cs typeface="Times New Roman"/>
                        </a:rPr>
                        <a:t>NA</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191000"/>
          </a:xfrm>
          <a:no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System </a:t>
            </a:r>
          </a:p>
          <a:p>
            <a:pPr lvl="2">
              <a:lnSpc>
                <a:spcPct val="80000"/>
              </a:lnSpc>
              <a:defRPr/>
            </a:pPr>
            <a:r>
              <a:rPr lang="en-US" altLang="ja-JP" sz="1600" dirty="0" smtClean="0">
                <a:ea typeface="ＭＳ Ｐゴシック" charset="-128"/>
              </a:rPr>
              <a:t>Changed from earlier version: one view  </a:t>
            </a:r>
          </a:p>
          <a:p>
            <a:pPr lvl="2">
              <a:lnSpc>
                <a:spcPct val="80000"/>
              </a:lnSpc>
              <a:defRPr/>
            </a:pPr>
            <a:r>
              <a:rPr lang="en-US" altLang="ja-JP" sz="1600" dirty="0" smtClean="0">
                <a:ea typeface="ＭＳ Ｐゴシック" charset="-128"/>
              </a:rPr>
              <a:t>https://imat.ieee.org/attendance</a:t>
            </a:r>
          </a:p>
          <a:p>
            <a:pPr lvl="1">
              <a:lnSpc>
                <a:spcPct val="80000"/>
              </a:lnSpc>
              <a:defRPr/>
            </a:pPr>
            <a:r>
              <a:rPr lang="en-US" sz="2000" dirty="0" smtClean="0">
                <a:latin typeface="Arial" charset="0"/>
              </a:rPr>
              <a:t>Mark attendance during every session </a:t>
            </a:r>
          </a:p>
          <a:p>
            <a:pPr>
              <a:lnSpc>
                <a:spcPct val="80000"/>
              </a:lnSpc>
              <a:defRPr/>
            </a:pPr>
            <a:r>
              <a:rPr lang="en-US" sz="2000" dirty="0" smtClean="0">
                <a:latin typeface="Arial" charset="0"/>
              </a:rPr>
              <a:t>Total number of 802.21 WG sessions: </a:t>
            </a:r>
            <a:r>
              <a:rPr lang="en-US" sz="2000" dirty="0" smtClean="0">
                <a:latin typeface="Arial" charset="0"/>
              </a:rPr>
              <a:t>17</a:t>
            </a:r>
            <a:endParaRPr lang="en-US" sz="2000" dirty="0" smtClean="0">
              <a:latin typeface="Arial" charset="0"/>
            </a:endParaRPr>
          </a:p>
          <a:p>
            <a:pPr>
              <a:lnSpc>
                <a:spcPct val="80000"/>
              </a:lnSpc>
              <a:defRPr/>
            </a:pPr>
            <a:r>
              <a:rPr lang="en-US" sz="2000" dirty="0" smtClean="0">
                <a:latin typeface="Arial" charset="0"/>
              </a:rPr>
              <a:t>13 </a:t>
            </a:r>
            <a:r>
              <a:rPr lang="en-US" sz="2000" dirty="0" smtClean="0">
                <a:latin typeface="Arial" charset="0"/>
              </a:rPr>
              <a:t>sessions for 75% attendance to be counted towards WG voting membership</a:t>
            </a:r>
          </a:p>
          <a:p>
            <a:pPr>
              <a:lnSpc>
                <a:spcPct val="80000"/>
              </a:lnSpc>
              <a:defRPr/>
            </a:pPr>
            <a:r>
              <a:rPr lang="en-US" sz="2000" dirty="0" smtClean="0">
                <a:latin typeface="Arial" charset="0"/>
              </a:rPr>
              <a:t>All attendance records are reported on the meeting minutes </a:t>
            </a:r>
          </a:p>
          <a:p>
            <a:pPr lvl="1">
              <a:lnSpc>
                <a:spcPct val="80000"/>
              </a:lnSpc>
              <a:defRPr/>
            </a:pPr>
            <a:r>
              <a:rPr lang="en-US" sz="1800" dirty="0" smtClean="0">
                <a:latin typeface="Arial" charset="0"/>
              </a:rPr>
              <a:t>Please check the attendance records for any errors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Date Placeholder 6"/>
          <p:cNvSpPr>
            <a:spLocks noGrp="1"/>
          </p:cNvSpPr>
          <p:nvPr>
            <p:ph type="dt" sz="half" idx="10"/>
          </p:nvPr>
        </p:nvSpPr>
        <p:spPr>
          <a:xfrm>
            <a:off x="381000" y="6477000"/>
            <a:ext cx="1219200" cy="215900"/>
          </a:xfrm>
        </p:spPr>
        <p:txBody>
          <a:bodyPr/>
          <a:lstStyle/>
          <a:p>
            <a:pPr>
              <a:defRPr/>
            </a:pPr>
            <a:r>
              <a:rPr lang="en-US" dirty="0" smtClean="0"/>
              <a:t>November 2012</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xfrm>
            <a:off x="685800" y="6477456"/>
            <a:ext cx="1524000" cy="215444"/>
          </a:xfrm>
          <a:noFill/>
        </p:spPr>
        <p:txBody>
          <a:bodyPr/>
          <a:lstStyle/>
          <a:p>
            <a:r>
              <a:rPr lang="en-US" dirty="0" smtClean="0"/>
              <a:t>November  2012</a:t>
            </a:r>
          </a:p>
        </p:txBody>
      </p:sp>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dirty="0" smtClean="0">
                <a:latin typeface="Arial" charset="0"/>
              </a:rPr>
              <a:t>802.21 Voting Membership described in</a:t>
            </a:r>
          </a:p>
          <a:p>
            <a:pPr lvl="1">
              <a:lnSpc>
                <a:spcPct val="90000"/>
              </a:lnSpc>
            </a:pPr>
            <a:r>
              <a:rPr lang="en-US" sz="2400" dirty="0" smtClean="0">
                <a:latin typeface="Arial" charset="0"/>
              </a:rPr>
              <a:t>DCN#: 21-06-0075-02-0000</a:t>
            </a:r>
          </a:p>
          <a:p>
            <a:pPr>
              <a:lnSpc>
                <a:spcPct val="90000"/>
              </a:lnSpc>
            </a:pPr>
            <a:r>
              <a:rPr lang="en-US" sz="2800" dirty="0" smtClean="0">
                <a:latin typeface="Arial" charset="0"/>
              </a:rPr>
              <a:t>Maintenance of Voting Membership</a:t>
            </a:r>
          </a:p>
          <a:p>
            <a:pPr lvl="1">
              <a:lnSpc>
                <a:spcPct val="90000"/>
              </a:lnSpc>
            </a:pPr>
            <a:r>
              <a:rPr lang="en-US" sz="2400" dirty="0" smtClean="0">
                <a:latin typeface="Arial" charset="0"/>
              </a:rPr>
              <a:t>Two Plenary sessions out of four consecutive Plenary sessions on a moving window basis</a:t>
            </a:r>
          </a:p>
          <a:p>
            <a:pPr lvl="1">
              <a:lnSpc>
                <a:spcPct val="90000"/>
              </a:lnSpc>
            </a:pPr>
            <a:r>
              <a:rPr lang="en-US" sz="2400" dirty="0" smtClean="0">
                <a:latin typeface="Arial" charset="0"/>
              </a:rPr>
              <a:t>One out of the two Plenary session requirement, could be substituted by an Interim session</a:t>
            </a:r>
          </a:p>
          <a:p>
            <a:pPr>
              <a:lnSpc>
                <a:spcPct val="90000"/>
              </a:lnSpc>
            </a:pPr>
            <a:r>
              <a:rPr lang="en-US" sz="2800" dirty="0" smtClean="0">
                <a:latin typeface="Arial" charset="0"/>
              </a:rPr>
              <a:t>WG Letter Ballots</a:t>
            </a:r>
          </a:p>
          <a:p>
            <a:pPr lvl="1">
              <a:lnSpc>
                <a:spcPct val="90000"/>
              </a:lnSpc>
            </a:pPr>
            <a:r>
              <a:rPr lang="en-US" sz="2400" dirty="0" smtClean="0">
                <a:latin typeface="Arial" charset="0"/>
              </a:rPr>
              <a:t>WG members are expected to vote on WG LBs</a:t>
            </a:r>
          </a:p>
          <a:p>
            <a:pPr lvl="1">
              <a:lnSpc>
                <a:spcPct val="90000"/>
              </a:lnSpc>
            </a:pPr>
            <a:r>
              <a:rPr lang="en-US" sz="2400" dirty="0" smtClean="0">
                <a:latin typeface="Arial" charset="0"/>
              </a:rPr>
              <a:t>Failure to vote on 2 out of last 3 WG LBs could result in loss of voting rights</a:t>
            </a:r>
            <a:endParaRPr lang="en-US" sz="2400" b="1"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xfrm>
            <a:off x="685800" y="6477456"/>
            <a:ext cx="1295400" cy="215444"/>
          </a:xfrm>
          <a:noFill/>
        </p:spPr>
        <p:txBody>
          <a:bodyPr/>
          <a:lstStyle/>
          <a:p>
            <a:r>
              <a:rPr lang="en-US" dirty="0" smtClean="0"/>
              <a:t>November  2012</a:t>
            </a:r>
          </a:p>
        </p:txBody>
      </p:sp>
      <p:sp>
        <p:nvSpPr>
          <p:cNvPr id="22533" name="Rectangle 2"/>
          <p:cNvSpPr>
            <a:spLocks noGrp="1" noChangeArrowheads="1"/>
          </p:cNvSpPr>
          <p:nvPr>
            <p:ph type="title"/>
          </p:nvPr>
        </p:nvSpPr>
        <p:spPr>
          <a:xfrm>
            <a:off x="685800" y="609600"/>
            <a:ext cx="7772400" cy="5334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609600" y="1219200"/>
            <a:ext cx="7924800" cy="5181600"/>
          </a:xfrm>
        </p:spPr>
        <p:txBody>
          <a:bodyPr/>
          <a:lstStyle/>
          <a:p>
            <a:pPr>
              <a:lnSpc>
                <a:spcPct val="90000"/>
              </a:lnSpc>
            </a:pPr>
            <a:r>
              <a:rPr lang="en-US" sz="2400" dirty="0" smtClean="0">
                <a:latin typeface="Arial" charset="0"/>
              </a:rPr>
              <a:t>Network Information: </a:t>
            </a:r>
            <a:r>
              <a:rPr lang="en-US" sz="2400" dirty="0" smtClean="0">
                <a:latin typeface="Arial" charset="0"/>
                <a:hlinkClick r:id="rId3"/>
              </a:rPr>
              <a:t>http://802world.org/wireless</a:t>
            </a:r>
            <a:endParaRPr lang="en-US" sz="2400" dirty="0" smtClean="0">
              <a:latin typeface="Arial" charset="0"/>
            </a:endParaRPr>
          </a:p>
          <a:p>
            <a:pPr>
              <a:lnSpc>
                <a:spcPct val="90000"/>
              </a:lnSpc>
            </a:pPr>
            <a:r>
              <a:rPr lang="en-US" sz="2400" dirty="0" smtClean="0">
                <a:latin typeface="Arial" charset="0"/>
              </a:rPr>
              <a:t>Mobile Device website: </a:t>
            </a:r>
            <a:r>
              <a:rPr lang="en-US" sz="2400" dirty="0" smtClean="0">
                <a:hlinkClick r:id="rId4"/>
              </a:rPr>
              <a:t>http://802world.org/attendee</a:t>
            </a:r>
            <a:endParaRPr lang="en-US" sz="2400" dirty="0" smtClean="0"/>
          </a:p>
          <a:p>
            <a:pPr>
              <a:lnSpc>
                <a:spcPct val="90000"/>
              </a:lnSpc>
            </a:pPr>
            <a:r>
              <a:rPr lang="en-US" sz="2400" dirty="0" smtClean="0">
                <a:latin typeface="Arial" pitchFamily="34" charset="0"/>
                <a:cs typeface="Arial" pitchFamily="34" charset="0"/>
              </a:rPr>
              <a:t>Room Internet should be complimentary </a:t>
            </a:r>
            <a:endParaRPr lang="en-US" sz="2400" dirty="0" smtClean="0"/>
          </a:p>
          <a:p>
            <a:r>
              <a:rPr lang="en-US" sz="2400" dirty="0" smtClean="0">
                <a:latin typeface="Arial" pitchFamily="34" charset="0"/>
                <a:cs typeface="Arial" pitchFamily="34" charset="0"/>
              </a:rPr>
              <a:t>Network Help Desk: Date Palm </a:t>
            </a:r>
            <a:endParaRPr lang="en-US" sz="6600" dirty="0" smtClean="0"/>
          </a:p>
          <a:p>
            <a:r>
              <a:rPr lang="en-US" sz="2400" dirty="0" smtClean="0">
                <a:latin typeface="Arial" charset="0"/>
              </a:rPr>
              <a:t>Breakfast/Coffee/Snacks:</a:t>
            </a:r>
            <a:r>
              <a:rPr lang="en-US" sz="2400" b="1" dirty="0" smtClean="0"/>
              <a:t>  Texas (4</a:t>
            </a:r>
            <a:r>
              <a:rPr lang="en-US" sz="2400" b="1" baseline="30000" dirty="0" smtClean="0"/>
              <a:t>th</a:t>
            </a:r>
            <a:r>
              <a:rPr lang="en-US" sz="2400" b="1" dirty="0" smtClean="0"/>
              <a:t> level) and Lone Star (2</a:t>
            </a:r>
            <a:r>
              <a:rPr lang="en-US" sz="2400" b="1" baseline="30000" dirty="0" smtClean="0"/>
              <a:t>nd</a:t>
            </a:r>
            <a:r>
              <a:rPr lang="en-US" sz="2400" b="1" dirty="0" smtClean="0"/>
              <a:t> level)</a:t>
            </a:r>
            <a:endParaRPr lang="en-US" sz="2400" dirty="0" smtClean="0">
              <a:latin typeface="Arial" charset="0"/>
            </a:endParaRPr>
          </a:p>
          <a:p>
            <a:pPr>
              <a:lnSpc>
                <a:spcPct val="90000"/>
              </a:lnSpc>
            </a:pPr>
            <a:r>
              <a:rPr lang="en-US" sz="2400" dirty="0" smtClean="0">
                <a:latin typeface="Arial" charset="0"/>
              </a:rPr>
              <a:t>802.21 WG would break as follows:</a:t>
            </a:r>
          </a:p>
          <a:p>
            <a:pPr lvl="2">
              <a:lnSpc>
                <a:spcPct val="90000"/>
              </a:lnSpc>
            </a:pPr>
            <a:r>
              <a:rPr lang="en-US" sz="2000" dirty="0" smtClean="0">
                <a:latin typeface="Arial" charset="0"/>
              </a:rPr>
              <a:t>AM Coffee break: 10:00-10:30 am</a:t>
            </a:r>
          </a:p>
          <a:p>
            <a:pPr lvl="2">
              <a:lnSpc>
                <a:spcPct val="90000"/>
              </a:lnSpc>
            </a:pPr>
            <a:r>
              <a:rPr lang="en-US" sz="2000" dirty="0" smtClean="0">
                <a:latin typeface="Arial" charset="0"/>
              </a:rPr>
              <a:t>PM Coffee break: 3:30 - 4:00 pm</a:t>
            </a:r>
          </a:p>
          <a:p>
            <a:pPr>
              <a:lnSpc>
                <a:spcPct val="90000"/>
              </a:lnSpc>
            </a:pPr>
            <a:r>
              <a:rPr lang="en-US" sz="2400" dirty="0" smtClean="0">
                <a:latin typeface="Arial" charset="0"/>
              </a:rPr>
              <a:t>Wednesday Night Social </a:t>
            </a:r>
          </a:p>
          <a:p>
            <a:pPr lvl="1">
              <a:lnSpc>
                <a:spcPct val="90000"/>
              </a:lnSpc>
            </a:pPr>
            <a:r>
              <a:rPr lang="en-US" sz="2400" dirty="0" smtClean="0">
                <a:latin typeface="Arial" charset="0"/>
              </a:rPr>
              <a:t>6:30 pm onwards; Venue: Lone Star Ballroom Foyer </a:t>
            </a:r>
          </a:p>
          <a:p>
            <a:pPr lvl="1">
              <a:lnSpc>
                <a:spcPct val="90000"/>
              </a:lnSpc>
            </a:pPr>
            <a:endParaRPr lang="en-US" sz="24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xfrm>
            <a:off x="685800" y="6477456"/>
            <a:ext cx="1524000" cy="215444"/>
          </a:xfrm>
          <a:noFill/>
        </p:spPr>
        <p:txBody>
          <a:bodyPr/>
          <a:lstStyle/>
          <a:p>
            <a:r>
              <a:rPr lang="en-US" dirty="0" smtClean="0"/>
              <a:t>November 2012</a:t>
            </a:r>
          </a:p>
        </p:txBody>
      </p:sp>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smtClean="0">
                <a:latin typeface="Arial" charset="0"/>
              </a:rPr>
              <a:t>Each Attendee must provide contact information and pay conference fee</a:t>
            </a:r>
          </a:p>
          <a:p>
            <a:pPr>
              <a:lnSpc>
                <a:spcPct val="80000"/>
              </a:lnSpc>
            </a:pPr>
            <a:r>
              <a:rPr lang="en-US" sz="2400" smtClean="0">
                <a:solidFill>
                  <a:schemeClr val="accent2"/>
                </a:solidFill>
                <a:latin typeface="Arial" charset="0"/>
              </a:rPr>
              <a:t>Conference fee</a:t>
            </a:r>
            <a:r>
              <a:rPr lang="en-US" sz="2400" smtClean="0">
                <a:latin typeface="Arial" charset="0"/>
              </a:rPr>
              <a:t> has to be </a:t>
            </a:r>
            <a:r>
              <a:rPr lang="en-US" sz="2400" smtClean="0">
                <a:solidFill>
                  <a:schemeClr val="accent2"/>
                </a:solidFill>
                <a:latin typeface="Arial" charset="0"/>
              </a:rPr>
              <a:t>paid through</a:t>
            </a:r>
            <a:r>
              <a:rPr lang="en-US" sz="2400" smtClean="0">
                <a:latin typeface="Arial" charset="0"/>
              </a:rPr>
              <a:t> the </a:t>
            </a:r>
            <a:r>
              <a:rPr lang="en-US" sz="2400" smtClean="0">
                <a:solidFill>
                  <a:schemeClr val="accent2"/>
                </a:solidFill>
                <a:latin typeface="Arial" charset="0"/>
              </a:rPr>
              <a:t>registration desk at the </a:t>
            </a:r>
            <a:r>
              <a:rPr lang="en-US" sz="2400" smtClean="0">
                <a:latin typeface="Arial" charset="0"/>
              </a:rPr>
              <a:t>hotel or </a:t>
            </a:r>
            <a:r>
              <a:rPr lang="en-US" sz="2400" smtClean="0">
                <a:solidFill>
                  <a:schemeClr val="accent2"/>
                </a:solidFill>
                <a:latin typeface="Arial" charset="0"/>
              </a:rPr>
              <a:t>through sponsor</a:t>
            </a:r>
          </a:p>
          <a:p>
            <a:pPr>
              <a:lnSpc>
                <a:spcPct val="80000"/>
              </a:lnSpc>
            </a:pPr>
            <a:r>
              <a:rPr lang="en-US" sz="2400" smtClean="0">
                <a:solidFill>
                  <a:schemeClr val="accent2"/>
                </a:solidFill>
                <a:latin typeface="Arial" charset="0"/>
              </a:rPr>
              <a:t>Failure to pay conference fee</a:t>
            </a:r>
            <a:r>
              <a:rPr lang="en-US" sz="2400" smtClean="0">
                <a:latin typeface="Arial" charset="0"/>
              </a:rPr>
              <a:t> results in </a:t>
            </a:r>
            <a:r>
              <a:rPr lang="en-US" sz="2400" smtClean="0">
                <a:solidFill>
                  <a:schemeClr val="accent2"/>
                </a:solidFill>
                <a:latin typeface="Arial" charset="0"/>
              </a:rPr>
              <a:t>loss </a:t>
            </a:r>
            <a:r>
              <a:rPr lang="en-US" sz="2400" smtClean="0">
                <a:latin typeface="Arial" charset="0"/>
              </a:rPr>
              <a:t>of credit for </a:t>
            </a:r>
            <a:r>
              <a:rPr lang="en-US" sz="2400" smtClean="0">
                <a:solidFill>
                  <a:schemeClr val="accent2"/>
                </a:solidFill>
                <a:latin typeface="Arial" charset="0"/>
              </a:rPr>
              <a:t>voting rights</a:t>
            </a:r>
          </a:p>
          <a:p>
            <a:pPr>
              <a:lnSpc>
                <a:spcPct val="80000"/>
              </a:lnSpc>
            </a:pPr>
            <a:r>
              <a:rPr lang="en-US" sz="2400" smtClean="0">
                <a:latin typeface="Arial" charset="0"/>
              </a:rPr>
              <a:t>Photography not permitted unless approved by WG Chair</a:t>
            </a:r>
          </a:p>
          <a:p>
            <a:pPr>
              <a:lnSpc>
                <a:spcPct val="80000"/>
              </a:lnSpc>
            </a:pPr>
            <a:r>
              <a:rPr lang="en-US" sz="2400" smtClean="0">
                <a:latin typeface="Arial" charset="0"/>
              </a:rPr>
              <a:t>Audio taping of IEEE 802.21 meetings is NOT allowed</a:t>
            </a:r>
          </a:p>
          <a:p>
            <a:pPr>
              <a:lnSpc>
                <a:spcPct val="80000"/>
              </a:lnSpc>
            </a:pPr>
            <a:r>
              <a:rPr lang="en-US" sz="2400" smtClean="0">
                <a:latin typeface="Arial" charset="0"/>
              </a:rPr>
              <a:t>Media – Press and Analyst briefings</a:t>
            </a:r>
          </a:p>
          <a:p>
            <a:pPr lvl="1">
              <a:lnSpc>
                <a:spcPct val="80000"/>
              </a:lnSpc>
            </a:pPr>
            <a:r>
              <a:rPr lang="en-US" sz="2000" smtClean="0">
                <a:latin typeface="Arial" charset="0"/>
              </a:rPr>
              <a:t>Only the 802.21 WG Chair and WG Vice-Chair are allowed to give verbal statements/interviews to the media on behalf of the IEEE 802.21 working group</a:t>
            </a:r>
            <a:endParaRPr lang="en-US" sz="200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xfrm>
            <a:off x="685800" y="6477456"/>
            <a:ext cx="1219200" cy="215444"/>
          </a:xfrm>
          <a:noFill/>
        </p:spPr>
        <p:txBody>
          <a:bodyPr/>
          <a:lstStyle/>
          <a:p>
            <a:r>
              <a:rPr lang="en-US" dirty="0" smtClean="0"/>
              <a:t>November 2012</a:t>
            </a:r>
          </a:p>
        </p:txBody>
      </p:sp>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smtClean="0">
                <a:latin typeface="Arial" charset="0"/>
              </a:rPr>
              <a:t>Individual membership</a:t>
            </a:r>
          </a:p>
          <a:p>
            <a:pPr lvl="1"/>
            <a:r>
              <a:rPr lang="en-US" sz="2400" smtClean="0">
                <a:latin typeface="Arial" charset="0"/>
              </a:rPr>
              <a:t>In all IEEE standards meetings, </a:t>
            </a:r>
            <a:r>
              <a:rPr lang="en-US" sz="2400" b="1" i="1" u="sng" smtClean="0">
                <a:solidFill>
                  <a:schemeClr val="accent2"/>
                </a:solidFill>
                <a:latin typeface="Arial" charset="0"/>
              </a:rPr>
              <a:t>membership is by individual</a:t>
            </a:r>
            <a:r>
              <a:rPr lang="en-US" sz="2400" smtClean="0">
                <a:latin typeface="Arial" charset="0"/>
              </a:rPr>
              <a:t>, hence you do </a:t>
            </a:r>
            <a:r>
              <a:rPr lang="en-US" sz="2400" b="1" smtClean="0">
                <a:solidFill>
                  <a:schemeClr val="accent2"/>
                </a:solidFill>
                <a:latin typeface="Arial" charset="0"/>
              </a:rPr>
              <a:t>not</a:t>
            </a:r>
            <a:r>
              <a:rPr lang="en-US" sz="2400" smtClean="0">
                <a:latin typeface="Arial" charset="0"/>
              </a:rPr>
              <a:t> represent a </a:t>
            </a:r>
            <a:r>
              <a:rPr lang="en-US" sz="2400" b="1" smtClean="0">
                <a:solidFill>
                  <a:schemeClr val="accent2"/>
                </a:solidFill>
                <a:latin typeface="Arial" charset="0"/>
              </a:rPr>
              <a:t>company or organization</a:t>
            </a:r>
            <a:r>
              <a:rPr lang="en-US" sz="2400" smtClean="0">
                <a:latin typeface="Arial" charset="0"/>
              </a:rPr>
              <a:t>.</a:t>
            </a:r>
          </a:p>
          <a:p>
            <a:pPr lvl="1"/>
            <a:endParaRPr lang="en-US" sz="2400" smtClean="0">
              <a:latin typeface="Arial" charset="0"/>
            </a:endParaRPr>
          </a:p>
          <a:p>
            <a:r>
              <a:rPr lang="en-US" sz="2800" smtClean="0">
                <a:latin typeface="Arial" charset="0"/>
              </a:rPr>
              <a:t>Anti-Trust laws</a:t>
            </a:r>
          </a:p>
          <a:p>
            <a:pPr lvl="1"/>
            <a:r>
              <a:rPr lang="en-US" sz="2400" smtClean="0">
                <a:latin typeface="Arial" charset="0"/>
              </a:rPr>
              <a:t>The Anti-Trust laws forbid the </a:t>
            </a:r>
            <a:r>
              <a:rPr lang="en-US" sz="2400" b="1" i="1" u="sng" smtClean="0">
                <a:solidFill>
                  <a:schemeClr val="accent2"/>
                </a:solidFill>
                <a:latin typeface="Arial" charset="0"/>
              </a:rPr>
              <a:t>discussion of prices</a:t>
            </a:r>
            <a:r>
              <a:rPr lang="en-US" sz="2400" smtClean="0">
                <a:latin typeface="Arial" charset="0"/>
              </a:rPr>
              <a:t> within our meetings.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38694</TotalTime>
  <Words>2153</Words>
  <Application>Microsoft Office PowerPoint</Application>
  <PresentationFormat>On-screen Show (4:3)</PresentationFormat>
  <Paragraphs>411</Paragraphs>
  <Slides>22</Slides>
  <Notes>22</Notes>
  <HiddenSlides>0</HiddenSlides>
  <MMClips>0</MMClips>
  <ScaleCrop>false</ScaleCrop>
  <HeadingPairs>
    <vt:vector size="4" baseType="variant">
      <vt:variant>
        <vt:lpstr>Theme</vt:lpstr>
      </vt:variant>
      <vt:variant>
        <vt:i4>5</vt:i4>
      </vt:variant>
      <vt:variant>
        <vt:lpstr>Slide Titles</vt:lpstr>
      </vt:variant>
      <vt:variant>
        <vt:i4>22</vt:i4>
      </vt:variant>
    </vt:vector>
  </HeadingPairs>
  <TitlesOfParts>
    <vt:vector size="27" baseType="lpstr">
      <vt:lpstr>802.11PowerPointTemplate-Landscape</vt:lpstr>
      <vt:lpstr>1_Custom Design</vt:lpstr>
      <vt:lpstr>2_Custom Design</vt:lpstr>
      <vt:lpstr>3_Custom Design</vt:lpstr>
      <vt:lpstr>Custom Design</vt:lpstr>
      <vt:lpstr>IEEE 802.21 Session #53 San Antonio, CA  Opening Plenary</vt:lpstr>
      <vt:lpstr>WG Officers</vt:lpstr>
      <vt:lpstr>IEEE 802.21 Meeting Server Details</vt:lpstr>
      <vt:lpstr>Session Time and Location   </vt:lpstr>
      <vt:lpstr>Attendance</vt:lpstr>
      <vt:lpstr>Voting Membership</vt:lpstr>
      <vt:lpstr>Miscellaneous Meeting Logistics</vt:lpstr>
      <vt:lpstr>Registration and Media Recording</vt:lpstr>
      <vt:lpstr> Membership &amp; Anti-Trust</vt:lpstr>
      <vt:lpstr>Slide 10</vt:lpstr>
      <vt:lpstr>Participants, Patents, and Duty to Inform</vt:lpstr>
      <vt:lpstr>Patent Related Links</vt:lpstr>
      <vt:lpstr>Call for Potentially Essential Patents</vt:lpstr>
      <vt:lpstr>Other Guidelines for IEEE WG Meetings</vt:lpstr>
      <vt:lpstr>2.7 LMSC Chair’s Guidelines on Commercialism at meetings</vt:lpstr>
      <vt:lpstr>Copyright</vt:lpstr>
      <vt:lpstr>New Members</vt:lpstr>
      <vt:lpstr>Objectives for the November  Meeting</vt:lpstr>
      <vt:lpstr>Other Wireless PARs in November  Meeting</vt:lpstr>
      <vt:lpstr>Future Sessions – 2013 </vt:lpstr>
      <vt:lpstr>January, 2013 Sessions Details  </vt:lpstr>
      <vt:lpstr>Future Sessions – 2014 </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subir Das</cp:lastModifiedBy>
  <cp:revision>528</cp:revision>
  <cp:lastPrinted>1998-02-10T13:28:06Z</cp:lastPrinted>
  <dcterms:created xsi:type="dcterms:W3CDTF">2002-07-08T22:03:28Z</dcterms:created>
  <dcterms:modified xsi:type="dcterms:W3CDTF">2012-11-12T03:18:34Z</dcterms:modified>
</cp:coreProperties>
</file>