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96" r:id="rId2"/>
    <p:sldId id="357" r:id="rId3"/>
    <p:sldId id="311" r:id="rId4"/>
    <p:sldId id="389" r:id="rId5"/>
    <p:sldId id="397" r:id="rId6"/>
    <p:sldId id="400" r:id="rId7"/>
    <p:sldId id="403" r:id="rId8"/>
    <p:sldId id="409" r:id="rId9"/>
    <p:sldId id="41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455" autoAdjust="0"/>
  </p:normalViewPr>
  <p:slideViewPr>
    <p:cSldViewPr>
      <p:cViewPr varScale="1">
        <p:scale>
          <a:sx n="91" d="100"/>
          <a:sy n="91" d="100"/>
        </p:scale>
        <p:origin x="-212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24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016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77863"/>
            <a:ext cx="4625975" cy="3468687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06045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994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47E86FD9-54B1-4280-945A-202E0A5B216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06045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4096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FD72ED04-A864-4DC0-A8CE-E9B26A560A8E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4900" y="754063"/>
            <a:ext cx="4641850" cy="3481387"/>
          </a:xfrm>
          <a:prstGeom prst="rect">
            <a:avLst/>
          </a:prstGeo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prstGeom prst="rect">
            <a:avLst/>
          </a:prstGeom>
          <a:noFill/>
        </p:spPr>
        <p:txBody>
          <a:bodyPr/>
          <a:lstStyle/>
          <a:p>
            <a:fld id="{A5A66FE3-4EA4-4A7C-93CD-A0B5BA7A87B6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7113" y="312738"/>
            <a:ext cx="5149850" cy="38639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06704" y="394156"/>
            <a:ext cx="47689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21-12-0159-00-0000-Joint_Plenary_Opening_Report.ppt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6" r:id="rId2"/>
    <p:sldLayoutId id="2147483864" r:id="rId3"/>
    <p:sldLayoutId id="2147483865" r:id="rId4"/>
    <p:sldLayoutId id="2147483862" r:id="rId5"/>
    <p:sldLayoutId id="2147483863" r:id="rId6"/>
    <p:sldLayoutId id="2147483837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  <p:sldLayoutId id="2147483861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8610600" cy="3429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Joint Opening Plenary</a:t>
            </a: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Handover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#53, November 2012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San Antonio, </a:t>
            </a:r>
            <a:r>
              <a:rPr lang="en-US" sz="3200" b="1" dirty="0" err="1" smtClean="0">
                <a:solidFill>
                  <a:schemeClr val="accent2"/>
                </a:solidFill>
                <a:latin typeface="Arial" charset="0"/>
              </a:rPr>
              <a:t>Tx</a:t>
            </a: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sdas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at  </a:t>
            </a:r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appcomsci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dot 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noFill/>
        </p:spPr>
        <p:txBody>
          <a:bodyPr/>
          <a:lstStyle/>
          <a:p>
            <a:pPr defTabSz="960438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WG Officers</a:t>
            </a:r>
          </a:p>
        </p:txBody>
      </p:sp>
      <p:graphicFrame>
        <p:nvGraphicFramePr>
          <p:cNvPr id="181251" name="Group 3"/>
          <p:cNvGraphicFramePr>
            <a:graphicFrameLocks noGrp="1"/>
          </p:cNvGraphicFramePr>
          <p:nvPr>
            <p:ph idx="1"/>
          </p:nvPr>
        </p:nvGraphicFramePr>
        <p:xfrm>
          <a:off x="1295400" y="1447800"/>
          <a:ext cx="6781800" cy="3718560"/>
        </p:xfrm>
        <a:graphic>
          <a:graphicData uri="http://schemas.openxmlformats.org/drawingml/2006/table">
            <a:tbl>
              <a:tblPr/>
              <a:tblGrid>
                <a:gridCol w="2819400"/>
                <a:gridCol w="39624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Subir Das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Vice 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Anthony Chan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Secretary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Charles E. Perkins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Editor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David Cypher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802.11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Clint Chaplin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802.16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Peretz Feder/Dan Gal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IETF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Yoshihiro Ohba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3" name="Rectangle 32"/>
          <p:cNvSpPr>
            <a:spLocks noChangeArrowheads="1"/>
          </p:cNvSpPr>
          <p:nvPr/>
        </p:nvSpPr>
        <p:spPr bwMode="auto">
          <a:xfrm>
            <a:off x="381000" y="55626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" charset="0"/>
              </a:rPr>
              <a:t>The WG has </a:t>
            </a:r>
            <a:r>
              <a:rPr lang="en-US" sz="2400" dirty="0" smtClean="0">
                <a:latin typeface="Arial" charset="0"/>
              </a:rPr>
              <a:t>22 </a:t>
            </a:r>
            <a:r>
              <a:rPr lang="en-US" sz="2400" dirty="0">
                <a:latin typeface="Arial" charset="0"/>
              </a:rPr>
              <a:t>voting members as of this meeting</a:t>
            </a: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47800"/>
          </a:xfrm>
        </p:spPr>
        <p:txBody>
          <a:bodyPr/>
          <a:lstStyle/>
          <a:p>
            <a:r>
              <a:rPr lang="en-US" sz="4000" b="1" dirty="0" smtClean="0">
                <a:latin typeface="Arial" charset="0"/>
              </a:rPr>
              <a:t>IEEE 802.21</a:t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Meeting Server Details</a:t>
            </a: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914400" y="2590800"/>
            <a:ext cx="7391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3200"/>
              <a:t>http://mentor.ieee.org/802.21/documents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>
                <a:solidFill>
                  <a:srgbClr val="3399FF"/>
                </a:solidFill>
                <a:latin typeface="Arial" charset="0"/>
              </a:rPr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4038600" y="6477000"/>
            <a:ext cx="760412" cy="180975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CDF237D2-9025-4C3F-BEA0-3F53B88EEF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990600" y="5638800"/>
            <a:ext cx="6781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400" b="1" dirty="0" smtClean="0"/>
              <a:t>Default </a:t>
            </a:r>
            <a:r>
              <a:rPr lang="en-US" sz="1400" b="1" dirty="0"/>
              <a:t>Location</a:t>
            </a:r>
            <a:r>
              <a:rPr lang="en-US" sz="1400" dirty="0" smtClean="0"/>
              <a:t>: Travis C; Tutorial: </a:t>
            </a:r>
            <a:r>
              <a:rPr lang="en-US" sz="1400" dirty="0" err="1" smtClean="0"/>
              <a:t>Lonestar</a:t>
            </a:r>
            <a:r>
              <a:rPr lang="en-US" sz="1400" dirty="0" smtClean="0"/>
              <a:t> EF </a:t>
            </a:r>
            <a:r>
              <a:rPr lang="en-US" sz="1400" dirty="0" smtClean="0"/>
              <a:t>; 802.16 </a:t>
            </a:r>
            <a:r>
              <a:rPr lang="en-US" sz="1400" dirty="0" err="1" smtClean="0"/>
              <a:t>HetNet</a:t>
            </a:r>
            <a:r>
              <a:rPr lang="en-US" sz="1400" dirty="0" smtClean="0"/>
              <a:t>: Bonham C; </a:t>
            </a:r>
            <a:endParaRPr lang="en-US" sz="1400" dirty="0"/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838200" y="1443167"/>
          <a:ext cx="7315200" cy="4017198"/>
        </p:xfrm>
        <a:graphic>
          <a:graphicData uri="http://schemas.openxmlformats.org/drawingml/2006/table">
            <a:tbl>
              <a:tblPr/>
              <a:tblGrid>
                <a:gridCol w="1323019"/>
                <a:gridCol w="1606303"/>
                <a:gridCol w="1194885"/>
                <a:gridCol w="1634091"/>
                <a:gridCol w="1556902"/>
              </a:tblGrid>
              <a:tr h="5537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Monday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(Nov  12, 2012)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Tuesday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(Nov 13, 2012)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Wednesday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(Nov 14, 2012)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Thursday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(Nov  15, 2012)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AM-1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8:00-10:00a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EC Opening plenary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802.21d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802.21d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802.21c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8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AM-2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10:30-12:30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 WG (Opening Plenary; will start at 10:45am)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802.16  HetNet SG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802.21 WG Session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802.21d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PM-1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1:30 – 3:30p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802.21c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802.21c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802.21 WG Session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802.16  HetNet SG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9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PM-2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4:00 – 6:00p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802.21d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802.21 WG Session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802.21c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 WG (Closing Plenary)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2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Eve-1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6:00 – 7:30p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Tutorial#1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802.21c TG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(start time 6:30p 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Social Event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NA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3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Eve-2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7:30- 9:00p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Tutorial #2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802.21c (end time 8:00p)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Social Event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3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Eve-3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9:00-10:30p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Tutorial#3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802.21 WG Objective 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3352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IEEE 802.21 is developing standards to enable handover services and interoperability between heterogeneous networks  including both 802 and non-802 networks </a:t>
            </a: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Work Status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43434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Task Group Status</a:t>
            </a:r>
          </a:p>
          <a:p>
            <a:pPr lvl="2">
              <a:lnSpc>
                <a:spcPct val="80000"/>
              </a:lnSpc>
              <a:buNone/>
            </a:pPr>
            <a:endParaRPr lang="en-US" sz="12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802.21c Single Radio Handovers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Completed WG letter Ballot on Nov 09, 2012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802.21d Multicast Group Management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 Call For Proposal issued and proposal received  </a:t>
            </a: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2">
              <a:lnSpc>
                <a:spcPct val="80000"/>
              </a:lnSpc>
              <a:buNone/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Objectives for the November  Meeting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3434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Task Group Activities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802.21c: Single Radio Handovers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Resolve Letter Ballot comments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802.21d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Proposal  discussion </a:t>
            </a:r>
          </a:p>
          <a:p>
            <a:pPr lvl="2">
              <a:lnSpc>
                <a:spcPct val="90000"/>
              </a:lnSpc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  <a:cs typeface="Arial" charset="0"/>
              </a:rPr>
              <a:t>PAR comment discussion</a:t>
            </a: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2013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13-18 January, 2013, Hyatt Regency, Vancouver, BC, Canada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17-21 March, 2013, </a:t>
            </a:r>
            <a:r>
              <a:rPr lang="en-US" sz="2400" b="1" dirty="0" err="1" smtClean="0">
                <a:solidFill>
                  <a:srgbClr val="FF0000"/>
                </a:solidFill>
              </a:rPr>
              <a:t>Caribe</a:t>
            </a:r>
            <a:r>
              <a:rPr lang="en-US" sz="2400" b="1" dirty="0" smtClean="0">
                <a:solidFill>
                  <a:srgbClr val="FF0000"/>
                </a:solidFill>
              </a:rPr>
              <a:t> Royale, Orlando, FL, USA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12-17 May 2013, Hilton Waikoloa Village, 2013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802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14-19, July 2013, </a:t>
            </a:r>
            <a:r>
              <a:rPr lang="en-US" sz="2400" b="1" dirty="0" smtClean="0">
                <a:solidFill>
                  <a:schemeClr val="accent2"/>
                </a:solidFill>
              </a:rPr>
              <a:t>Geneva, Switzerland </a:t>
            </a:r>
            <a:r>
              <a:rPr lang="en-US" sz="2400" b="1" i="1" dirty="0" smtClean="0">
                <a:solidFill>
                  <a:schemeClr val="accent2"/>
                </a:solidFill>
              </a:rPr>
              <a:t> 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15-20, September 2013, </a:t>
            </a:r>
            <a:r>
              <a:rPr lang="en-US" sz="2400" b="1" dirty="0" smtClean="0">
                <a:solidFill>
                  <a:schemeClr val="accent2"/>
                </a:solidFill>
              </a:rPr>
              <a:t>Nanjing , China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802 wireless groups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10-15 Nov 2013, Hyatt Regency Reunion, Dallas, TX, 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2014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19-24 January, 2014, </a:t>
            </a:r>
            <a:r>
              <a:rPr lang="es-ES" sz="2400" b="1" dirty="0" err="1" smtClean="0">
                <a:solidFill>
                  <a:srgbClr val="0000FF"/>
                </a:solidFill>
              </a:rPr>
              <a:t>Century</a:t>
            </a:r>
            <a:r>
              <a:rPr lang="es-ES" sz="2400" b="1" dirty="0" smtClean="0">
                <a:solidFill>
                  <a:srgbClr val="0000FF"/>
                </a:solidFill>
              </a:rPr>
              <a:t> Plaza, Los </a:t>
            </a:r>
            <a:r>
              <a:rPr lang="es-ES" sz="2400" b="1" dirty="0" err="1" smtClean="0">
                <a:solidFill>
                  <a:srgbClr val="0000FF"/>
                </a:solidFill>
              </a:rPr>
              <a:t>Angeles</a:t>
            </a:r>
            <a:r>
              <a:rPr lang="es-ES" sz="2400" b="1" dirty="0" smtClean="0">
                <a:solidFill>
                  <a:srgbClr val="0000FF"/>
                </a:solidFill>
              </a:rPr>
              <a:t>, CA,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16-21 March, 2014, </a:t>
            </a:r>
            <a:r>
              <a:rPr lang="en-US" sz="2400" b="1" dirty="0" smtClean="0">
                <a:solidFill>
                  <a:srgbClr val="FF0000"/>
                </a:solidFill>
              </a:rPr>
              <a:t> TBD (Non-American Venue) 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11-16 May 2014, Hilton Waikoloa Village,  HI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13-18, July 2014, Manchester Grand Hyatt, San Diego, CA,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14-19, September 2014,  </a:t>
            </a:r>
            <a:r>
              <a:rPr lang="en-US" sz="2400" b="1" dirty="0" smtClean="0">
                <a:solidFill>
                  <a:srgbClr val="0000FF"/>
                </a:solidFill>
              </a:rPr>
              <a:t>TBD (Europe or Asia venue)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2-7 Nov 2014,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</a:t>
            </a:r>
            <a:r>
              <a:rPr lang="en-US" sz="2000" dirty="0" smtClean="0">
                <a:solidFill>
                  <a:srgbClr val="FF0000"/>
                </a:solidFill>
              </a:rPr>
              <a:t>groups 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09600" y="6477456"/>
            <a:ext cx="1371600" cy="215444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Nov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37004</TotalTime>
  <Words>687</Words>
  <Application>Microsoft Office PowerPoint</Application>
  <PresentationFormat>On-screen Show (4:3)</PresentationFormat>
  <Paragraphs>178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802.11PowerPointTemplate-Landscape</vt:lpstr>
      <vt:lpstr>Joint Opening Plenary  IEEE 802.21  Media Independent Handover Services Session #53, November 2012 San Antonio, Tx </vt:lpstr>
      <vt:lpstr>WG Officers</vt:lpstr>
      <vt:lpstr>IEEE 802.21 Meeting Server Details</vt:lpstr>
      <vt:lpstr>Session Time and Location   </vt:lpstr>
      <vt:lpstr>802.21 WG Objective </vt:lpstr>
      <vt:lpstr>Work Status </vt:lpstr>
      <vt:lpstr>Objectives for the November  Meeting</vt:lpstr>
      <vt:lpstr>Future Sessions – 2013 </vt:lpstr>
      <vt:lpstr>Future Sessions – 2014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Joint Plenary Session</dc:title>
  <dc:creator>Subir Das</dc:creator>
  <cp:lastModifiedBy>subir Das</cp:lastModifiedBy>
  <cp:revision>461</cp:revision>
  <cp:lastPrinted>1998-02-10T13:28:06Z</cp:lastPrinted>
  <dcterms:created xsi:type="dcterms:W3CDTF">2002-07-08T22:03:28Z</dcterms:created>
  <dcterms:modified xsi:type="dcterms:W3CDTF">2012-11-11T23:15:16Z</dcterms:modified>
</cp:coreProperties>
</file>