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4" r:id="rId2"/>
    <p:sldId id="265" r:id="rId3"/>
    <p:sldId id="266" r:id="rId4"/>
    <p:sldId id="267" r:id="rId5"/>
    <p:sldId id="268" r:id="rId6"/>
    <p:sldId id="270" r:id="rId7"/>
    <p:sldId id="271" r:id="rId8"/>
    <p:sldId id="269" r:id="rId9"/>
    <p:sldId id="272" r:id="rId10"/>
    <p:sldId id="273" r:id="rId11"/>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31" autoAdjust="0"/>
  </p:normalViewPr>
  <p:slideViewPr>
    <p:cSldViewPr>
      <p:cViewPr varScale="1">
        <p:scale>
          <a:sx n="62" d="100"/>
          <a:sy n="62" d="100"/>
        </p:scale>
        <p:origin x="-324" y="-90"/>
      </p:cViewPr>
      <p:guideLst>
        <p:guide orient="horz" pos="2160"/>
        <p:guide pos="2880"/>
      </p:guideLst>
    </p:cSldViewPr>
  </p:slideViewPr>
  <p:outlineViewPr>
    <p:cViewPr>
      <p:scale>
        <a:sx n="33" d="100"/>
        <a:sy n="33" d="100"/>
      </p:scale>
      <p:origin x="0" y="86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2012-11-03</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21-12-0146-00-0000</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Data Offload Service through Wireless P2P Networks based on IEEE 802.21 Framework</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Nov. </a:t>
            </a:r>
            <a:r>
              <a:rPr lang="en-US" altLang="ja-JP" smtClean="0">
                <a:latin typeface="Times New Roman" pitchFamily="18" charset="0"/>
                <a:ea typeface="ＭＳ Ｐゴシック" pitchFamily="50" charset="-128"/>
                <a:cs typeface="Times New Roman" pitchFamily="18" charset="0"/>
              </a:rPr>
              <a:t>03, 2012 </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#53 –San Antonio, TX</a:t>
            </a:r>
            <a:endParaRPr lang="en-US" altLang="ko-KR"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and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Lee (ETRI)</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data offload service through wireless P2P networks based on IEEE 802.21 framework.</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Proposal for Data Offload through Wireless P2P Networks based on IEEE 802.21 Frameworks(Cont’d</a:t>
            </a:r>
            <a:r>
              <a:rPr lang="en-US" altLang="ko-KR" sz="2400" dirty="0" smtClean="0"/>
              <a:t>)</a:t>
            </a:r>
            <a:endParaRPr lang="ko-KR" altLang="en-US" sz="2400" dirty="0"/>
          </a:p>
        </p:txBody>
      </p:sp>
      <p:sp>
        <p:nvSpPr>
          <p:cNvPr id="3" name="내용 개체 틀 2"/>
          <p:cNvSpPr>
            <a:spLocks noGrp="1"/>
          </p:cNvSpPr>
          <p:nvPr>
            <p:ph idx="1"/>
          </p:nvPr>
        </p:nvSpPr>
        <p:spPr>
          <a:xfrm>
            <a:off x="422275" y="1143000"/>
            <a:ext cx="8299450" cy="485800"/>
          </a:xfrm>
        </p:spPr>
        <p:txBody>
          <a:bodyPr/>
          <a:lstStyle/>
          <a:p>
            <a:r>
              <a:rPr lang="en-US" altLang="ko-KR" dirty="0" smtClean="0"/>
              <a:t>Procedure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34" name="TextBox 33"/>
          <p:cNvSpPr txBox="1"/>
          <p:nvPr/>
        </p:nvSpPr>
        <p:spPr>
          <a:xfrm>
            <a:off x="323528" y="1597442"/>
            <a:ext cx="1296144" cy="338554"/>
          </a:xfrm>
          <a:prstGeom prst="rect">
            <a:avLst/>
          </a:prstGeom>
          <a:noFill/>
          <a:ln>
            <a:solidFill>
              <a:schemeClr val="tx1"/>
            </a:solidFill>
          </a:ln>
        </p:spPr>
        <p:txBody>
          <a:bodyPr wrap="square" rtlCol="0">
            <a:spAutoFit/>
          </a:bodyPr>
          <a:lstStyle/>
          <a:p>
            <a:r>
              <a:rPr lang="en-US" altLang="ko-KR" sz="1600" dirty="0" smtClean="0">
                <a:latin typeface="HY견고딕" pitchFamily="18" charset="-127"/>
                <a:ea typeface="HY견고딕" pitchFamily="18" charset="-127"/>
              </a:rPr>
              <a:t>Donor MN</a:t>
            </a:r>
            <a:endParaRPr lang="ko-KR" altLang="en-US" sz="1600" dirty="0">
              <a:latin typeface="HY견고딕" pitchFamily="18" charset="-127"/>
              <a:ea typeface="HY견고딕" pitchFamily="18" charset="-127"/>
            </a:endParaRPr>
          </a:p>
        </p:txBody>
      </p:sp>
      <p:sp>
        <p:nvSpPr>
          <p:cNvPr id="35" name="TextBox 34"/>
          <p:cNvSpPr txBox="1"/>
          <p:nvPr/>
        </p:nvSpPr>
        <p:spPr>
          <a:xfrm>
            <a:off x="2123728" y="1597442"/>
            <a:ext cx="1800200" cy="338554"/>
          </a:xfrm>
          <a:prstGeom prst="rect">
            <a:avLst/>
          </a:prstGeom>
          <a:noFill/>
          <a:ln>
            <a:solidFill>
              <a:schemeClr val="tx1"/>
            </a:solidFill>
          </a:ln>
        </p:spPr>
        <p:txBody>
          <a:bodyPr wrap="square" rtlCol="0">
            <a:spAutoFit/>
          </a:bodyPr>
          <a:lstStyle/>
          <a:p>
            <a:r>
              <a:rPr lang="en-US" altLang="ko-KR" sz="1600" dirty="0" smtClean="0">
                <a:latin typeface="HY견고딕" pitchFamily="18" charset="-127"/>
                <a:ea typeface="HY견고딕" pitchFamily="18" charset="-127"/>
              </a:rPr>
              <a:t>Receiver MNs</a:t>
            </a:r>
            <a:endParaRPr lang="ko-KR" altLang="en-US" sz="1600" dirty="0">
              <a:latin typeface="HY견고딕" pitchFamily="18" charset="-127"/>
              <a:ea typeface="HY견고딕" pitchFamily="18" charset="-127"/>
            </a:endParaRPr>
          </a:p>
        </p:txBody>
      </p:sp>
      <p:sp>
        <p:nvSpPr>
          <p:cNvPr id="36" name="TextBox 35"/>
          <p:cNvSpPr txBox="1"/>
          <p:nvPr/>
        </p:nvSpPr>
        <p:spPr>
          <a:xfrm>
            <a:off x="4211960" y="1597442"/>
            <a:ext cx="625056" cy="338554"/>
          </a:xfrm>
          <a:prstGeom prst="rect">
            <a:avLst/>
          </a:prstGeom>
          <a:noFill/>
          <a:ln>
            <a:solidFill>
              <a:schemeClr val="tx1"/>
            </a:solidFill>
          </a:ln>
        </p:spPr>
        <p:txBody>
          <a:bodyPr wrap="square" rtlCol="0">
            <a:spAutoFit/>
          </a:bodyPr>
          <a:lstStyle/>
          <a:p>
            <a:r>
              <a:rPr lang="en-US" altLang="ko-KR" sz="1600" dirty="0" err="1" smtClean="0">
                <a:latin typeface="HY견고딕" pitchFamily="18" charset="-127"/>
                <a:ea typeface="HY견고딕" pitchFamily="18" charset="-127"/>
              </a:rPr>
              <a:t>PoA</a:t>
            </a:r>
            <a:endParaRPr lang="ko-KR" altLang="en-US" sz="1600" dirty="0">
              <a:latin typeface="HY견고딕" pitchFamily="18" charset="-127"/>
              <a:ea typeface="HY견고딕" pitchFamily="18" charset="-127"/>
            </a:endParaRPr>
          </a:p>
        </p:txBody>
      </p:sp>
      <p:sp>
        <p:nvSpPr>
          <p:cNvPr id="37" name="TextBox 36"/>
          <p:cNvSpPr txBox="1"/>
          <p:nvPr/>
        </p:nvSpPr>
        <p:spPr>
          <a:xfrm>
            <a:off x="5580112" y="1412776"/>
            <a:ext cx="1069984" cy="523220"/>
          </a:xfrm>
          <a:prstGeom prst="rect">
            <a:avLst/>
          </a:prstGeom>
          <a:noFill/>
          <a:ln>
            <a:solidFill>
              <a:schemeClr val="tx1"/>
            </a:solidFill>
          </a:ln>
        </p:spPr>
        <p:txBody>
          <a:bodyPr wrap="square" rtlCol="0">
            <a:spAutoFit/>
          </a:bodyPr>
          <a:lstStyle/>
          <a:p>
            <a:r>
              <a:rPr lang="en-US" altLang="ko-KR" sz="1600" dirty="0" smtClean="0">
                <a:latin typeface="HY견고딕" pitchFamily="18" charset="-127"/>
                <a:ea typeface="HY견고딕" pitchFamily="18" charset="-127"/>
              </a:rPr>
              <a:t>NC</a:t>
            </a:r>
          </a:p>
          <a:p>
            <a:r>
              <a:rPr lang="en-US" altLang="ko-KR" sz="1200" dirty="0" smtClean="0">
                <a:latin typeface="HY견고딕" pitchFamily="18" charset="-127"/>
                <a:ea typeface="HY견고딕" pitchFamily="18" charset="-127"/>
              </a:rPr>
              <a:t>(MIH-</a:t>
            </a:r>
            <a:r>
              <a:rPr lang="en-US" altLang="ko-KR" sz="1200" dirty="0" err="1" smtClean="0">
                <a:latin typeface="HY견고딕" pitchFamily="18" charset="-127"/>
                <a:ea typeface="HY견고딕" pitchFamily="18" charset="-127"/>
              </a:rPr>
              <a:t>PoS</a:t>
            </a:r>
            <a:r>
              <a:rPr lang="en-US" altLang="ko-KR" sz="1200" dirty="0" smtClean="0">
                <a:latin typeface="HY견고딕" pitchFamily="18" charset="-127"/>
                <a:ea typeface="HY견고딕" pitchFamily="18" charset="-127"/>
              </a:rPr>
              <a:t>)</a:t>
            </a:r>
            <a:endParaRPr lang="ko-KR" altLang="en-US" sz="1200" dirty="0">
              <a:latin typeface="HY견고딕" pitchFamily="18" charset="-127"/>
              <a:ea typeface="HY견고딕" pitchFamily="18" charset="-127"/>
            </a:endParaRPr>
          </a:p>
        </p:txBody>
      </p:sp>
      <p:sp>
        <p:nvSpPr>
          <p:cNvPr id="38" name="TextBox 37"/>
          <p:cNvSpPr txBox="1"/>
          <p:nvPr/>
        </p:nvSpPr>
        <p:spPr>
          <a:xfrm>
            <a:off x="7452320" y="1543805"/>
            <a:ext cx="504056" cy="338554"/>
          </a:xfrm>
          <a:prstGeom prst="rect">
            <a:avLst/>
          </a:prstGeom>
          <a:noFill/>
          <a:ln>
            <a:solidFill>
              <a:schemeClr val="tx1"/>
            </a:solidFill>
          </a:ln>
        </p:spPr>
        <p:txBody>
          <a:bodyPr wrap="square" rtlCol="0">
            <a:spAutoFit/>
          </a:bodyPr>
          <a:lstStyle/>
          <a:p>
            <a:r>
              <a:rPr lang="en-US" altLang="ko-KR" sz="1600" dirty="0" smtClean="0">
                <a:latin typeface="HY견고딕" pitchFamily="18" charset="-127"/>
                <a:ea typeface="HY견고딕" pitchFamily="18" charset="-127"/>
              </a:rPr>
              <a:t>IR</a:t>
            </a:r>
            <a:endParaRPr lang="ko-KR" altLang="en-US" sz="1600" dirty="0">
              <a:latin typeface="HY견고딕" pitchFamily="18" charset="-127"/>
              <a:ea typeface="HY견고딕" pitchFamily="18" charset="-127"/>
            </a:endParaRPr>
          </a:p>
        </p:txBody>
      </p:sp>
      <p:sp>
        <p:nvSpPr>
          <p:cNvPr id="39" name="TextBox 38"/>
          <p:cNvSpPr txBox="1"/>
          <p:nvPr/>
        </p:nvSpPr>
        <p:spPr>
          <a:xfrm>
            <a:off x="8460432" y="1597442"/>
            <a:ext cx="504056" cy="338554"/>
          </a:xfrm>
          <a:prstGeom prst="rect">
            <a:avLst/>
          </a:prstGeom>
          <a:noFill/>
          <a:ln>
            <a:solidFill>
              <a:schemeClr val="tx1"/>
            </a:solidFill>
          </a:ln>
        </p:spPr>
        <p:txBody>
          <a:bodyPr wrap="square" rtlCol="0">
            <a:spAutoFit/>
          </a:bodyPr>
          <a:lstStyle/>
          <a:p>
            <a:r>
              <a:rPr lang="en-US" altLang="ko-KR" sz="1600" dirty="0" smtClean="0">
                <a:latin typeface="HY견고딕" pitchFamily="18" charset="-127"/>
                <a:ea typeface="HY견고딕" pitchFamily="18" charset="-127"/>
              </a:rPr>
              <a:t>CS</a:t>
            </a:r>
            <a:endParaRPr lang="ko-KR" altLang="en-US" sz="1600" dirty="0">
              <a:latin typeface="HY견고딕" pitchFamily="18" charset="-127"/>
              <a:ea typeface="HY견고딕" pitchFamily="18" charset="-127"/>
            </a:endParaRPr>
          </a:p>
        </p:txBody>
      </p:sp>
      <p:grpSp>
        <p:nvGrpSpPr>
          <p:cNvPr id="2065" name="그룹 2064"/>
          <p:cNvGrpSpPr/>
          <p:nvPr/>
        </p:nvGrpSpPr>
        <p:grpSpPr>
          <a:xfrm>
            <a:off x="971600" y="1882359"/>
            <a:ext cx="7740860" cy="4570977"/>
            <a:chOff x="971600" y="1882359"/>
            <a:chExt cx="7740860" cy="4179579"/>
          </a:xfrm>
        </p:grpSpPr>
        <p:cxnSp>
          <p:nvCxnSpPr>
            <p:cNvPr id="31" name="직선 연결선 30"/>
            <p:cNvCxnSpPr>
              <a:stCxn id="34" idx="2"/>
            </p:cNvCxnSpPr>
            <p:nvPr/>
          </p:nvCxnSpPr>
          <p:spPr>
            <a:xfrm>
              <a:off x="971600" y="1935996"/>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직선 연결선 41"/>
            <p:cNvCxnSpPr/>
            <p:nvPr/>
          </p:nvCxnSpPr>
          <p:spPr>
            <a:xfrm>
              <a:off x="2992128" y="1935996"/>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직선 연결선 42"/>
            <p:cNvCxnSpPr/>
            <p:nvPr/>
          </p:nvCxnSpPr>
          <p:spPr>
            <a:xfrm>
              <a:off x="4524488" y="1935996"/>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직선 연결선 43"/>
            <p:cNvCxnSpPr/>
            <p:nvPr/>
          </p:nvCxnSpPr>
          <p:spPr>
            <a:xfrm>
              <a:off x="6115104" y="1935996"/>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직선 연결선 44"/>
            <p:cNvCxnSpPr/>
            <p:nvPr/>
          </p:nvCxnSpPr>
          <p:spPr>
            <a:xfrm>
              <a:off x="7698048" y="1882359"/>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직선 연결선 45"/>
            <p:cNvCxnSpPr/>
            <p:nvPr/>
          </p:nvCxnSpPr>
          <p:spPr>
            <a:xfrm>
              <a:off x="8712460" y="1935996"/>
              <a:ext cx="0" cy="4125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49" name="직선 화살표 연결선 2048"/>
          <p:cNvCxnSpPr/>
          <p:nvPr/>
        </p:nvCxnSpPr>
        <p:spPr>
          <a:xfrm>
            <a:off x="3023828" y="2677562"/>
            <a:ext cx="309127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4" name="TextBox 2053"/>
          <p:cNvSpPr txBox="1"/>
          <p:nvPr/>
        </p:nvSpPr>
        <p:spPr>
          <a:xfrm>
            <a:off x="3131840" y="2317522"/>
            <a:ext cx="2664296" cy="369332"/>
          </a:xfrm>
          <a:prstGeom prst="rect">
            <a:avLst/>
          </a:prstGeom>
          <a:noFill/>
        </p:spPr>
        <p:txBody>
          <a:bodyPr wrap="square" rtlCol="0">
            <a:spAutoFit/>
          </a:bodyPr>
          <a:lstStyle/>
          <a:p>
            <a:r>
              <a:rPr lang="en-US" altLang="ko-KR" dirty="0" smtClean="0"/>
              <a:t>Request for Contents</a:t>
            </a:r>
            <a:endParaRPr lang="ko-KR" altLang="en-US" dirty="0"/>
          </a:p>
        </p:txBody>
      </p:sp>
      <p:sp>
        <p:nvSpPr>
          <p:cNvPr id="2055" name="직사각형 2054"/>
          <p:cNvSpPr/>
          <p:nvPr/>
        </p:nvSpPr>
        <p:spPr>
          <a:xfrm>
            <a:off x="251520" y="2101498"/>
            <a:ext cx="144016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Received contents</a:t>
            </a:r>
            <a:endParaRPr lang="ko-KR" altLang="en-US" dirty="0">
              <a:solidFill>
                <a:schemeClr val="tx1"/>
              </a:solidFill>
            </a:endParaRPr>
          </a:p>
        </p:txBody>
      </p:sp>
      <p:sp>
        <p:nvSpPr>
          <p:cNvPr id="2056" name="직사각형 2055"/>
          <p:cNvSpPr/>
          <p:nvPr/>
        </p:nvSpPr>
        <p:spPr>
          <a:xfrm>
            <a:off x="5796136" y="2893586"/>
            <a:ext cx="3168352" cy="64807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Decision of Data Offload through Wireless P2P Networks</a:t>
            </a:r>
            <a:endParaRPr lang="ko-KR" altLang="en-US" dirty="0">
              <a:solidFill>
                <a:schemeClr val="tx1"/>
              </a:solidFill>
            </a:endParaRPr>
          </a:p>
        </p:txBody>
      </p:sp>
      <p:cxnSp>
        <p:nvCxnSpPr>
          <p:cNvPr id="52" name="직선 화살표 연결선 51"/>
          <p:cNvCxnSpPr/>
          <p:nvPr/>
        </p:nvCxnSpPr>
        <p:spPr>
          <a:xfrm>
            <a:off x="6115104" y="4031759"/>
            <a:ext cx="158924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228184" y="3501008"/>
            <a:ext cx="1584176" cy="584775"/>
          </a:xfrm>
          <a:prstGeom prst="rect">
            <a:avLst/>
          </a:prstGeom>
          <a:noFill/>
        </p:spPr>
        <p:txBody>
          <a:bodyPr wrap="square" rtlCol="0">
            <a:spAutoFit/>
          </a:bodyPr>
          <a:lstStyle/>
          <a:p>
            <a:r>
              <a:rPr lang="en-US" altLang="ko-KR" sz="1600" dirty="0" smtClean="0"/>
              <a:t>Request for Donor MN’s ID</a:t>
            </a:r>
            <a:endParaRPr lang="ko-KR" altLang="en-US" sz="1600" dirty="0"/>
          </a:p>
        </p:txBody>
      </p:sp>
      <p:cxnSp>
        <p:nvCxnSpPr>
          <p:cNvPr id="57" name="직선 화살표 연결선 56"/>
          <p:cNvCxnSpPr/>
          <p:nvPr/>
        </p:nvCxnSpPr>
        <p:spPr>
          <a:xfrm>
            <a:off x="6115104" y="4562510"/>
            <a:ext cx="1589244"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228184" y="3982398"/>
            <a:ext cx="1584176" cy="584775"/>
          </a:xfrm>
          <a:prstGeom prst="rect">
            <a:avLst/>
          </a:prstGeom>
          <a:noFill/>
        </p:spPr>
        <p:txBody>
          <a:bodyPr wrap="square" rtlCol="0">
            <a:spAutoFit/>
          </a:bodyPr>
          <a:lstStyle/>
          <a:p>
            <a:r>
              <a:rPr lang="en-US" altLang="ko-KR" sz="1600" dirty="0" smtClean="0"/>
              <a:t>Response of Donor MN’s ID</a:t>
            </a:r>
            <a:endParaRPr lang="ko-KR" altLang="en-US" sz="1600" dirty="0"/>
          </a:p>
        </p:txBody>
      </p:sp>
      <p:cxnSp>
        <p:nvCxnSpPr>
          <p:cNvPr id="59" name="직선 화살표 연결선 58"/>
          <p:cNvCxnSpPr/>
          <p:nvPr/>
        </p:nvCxnSpPr>
        <p:spPr>
          <a:xfrm>
            <a:off x="2987824" y="4797152"/>
            <a:ext cx="309127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059832" y="4365104"/>
            <a:ext cx="2923700" cy="369332"/>
          </a:xfrm>
          <a:prstGeom prst="rect">
            <a:avLst/>
          </a:prstGeom>
          <a:noFill/>
        </p:spPr>
        <p:txBody>
          <a:bodyPr wrap="square" rtlCol="0">
            <a:spAutoFit/>
          </a:bodyPr>
          <a:lstStyle/>
          <a:p>
            <a:r>
              <a:rPr lang="en-US" altLang="ko-KR" dirty="0" smtClean="0"/>
              <a:t>Response of Donor MN’s ID</a:t>
            </a:r>
            <a:endParaRPr lang="ko-KR" altLang="en-US" dirty="0"/>
          </a:p>
        </p:txBody>
      </p:sp>
      <p:sp>
        <p:nvSpPr>
          <p:cNvPr id="67" name="직사각형 66"/>
          <p:cNvSpPr/>
          <p:nvPr/>
        </p:nvSpPr>
        <p:spPr>
          <a:xfrm>
            <a:off x="755576" y="4941167"/>
            <a:ext cx="7344816" cy="57606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Multicast Group Management </a:t>
            </a:r>
            <a:r>
              <a:rPr lang="en-US" altLang="ko-KR" sz="1400" dirty="0" smtClean="0">
                <a:solidFill>
                  <a:schemeClr val="tx1"/>
                </a:solidFill>
              </a:rPr>
              <a:t>between Donor MN and Receiver MNs</a:t>
            </a:r>
          </a:p>
          <a:p>
            <a:pPr algn="ctr"/>
            <a:r>
              <a:rPr lang="en-US" altLang="ko-KR" sz="1400" dirty="0" smtClean="0">
                <a:solidFill>
                  <a:schemeClr val="tx1"/>
                </a:solidFill>
              </a:rPr>
              <a:t>(This area can be a scope of IEEE 802.21d ) </a:t>
            </a:r>
          </a:p>
        </p:txBody>
      </p:sp>
      <p:cxnSp>
        <p:nvCxnSpPr>
          <p:cNvPr id="68" name="직선 화살표 연결선 67"/>
          <p:cNvCxnSpPr/>
          <p:nvPr/>
        </p:nvCxnSpPr>
        <p:spPr>
          <a:xfrm>
            <a:off x="971600" y="5877272"/>
            <a:ext cx="2020528"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017340" y="5517232"/>
            <a:ext cx="1970484" cy="338554"/>
          </a:xfrm>
          <a:prstGeom prst="rect">
            <a:avLst/>
          </a:prstGeom>
          <a:noFill/>
        </p:spPr>
        <p:txBody>
          <a:bodyPr wrap="square" rtlCol="0">
            <a:spAutoFit/>
          </a:bodyPr>
          <a:lstStyle/>
          <a:p>
            <a:r>
              <a:rPr lang="en-US" altLang="ko-KR" sz="1600" dirty="0" smtClean="0"/>
              <a:t>Request for Contents</a:t>
            </a:r>
            <a:endParaRPr lang="ko-KR" altLang="en-US" sz="1600" dirty="0"/>
          </a:p>
        </p:txBody>
      </p:sp>
      <p:sp>
        <p:nvSpPr>
          <p:cNvPr id="2068" name="오른쪽 화살표 2067"/>
          <p:cNvSpPr/>
          <p:nvPr/>
        </p:nvSpPr>
        <p:spPr>
          <a:xfrm>
            <a:off x="971600" y="5867620"/>
            <a:ext cx="2016224" cy="585716"/>
          </a:xfrm>
          <a:prstGeom prst="rightArrow">
            <a:avLst/>
          </a:prstGeom>
          <a:solidFill>
            <a:srgbClr val="FFCC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Multicast of Contents</a:t>
            </a:r>
            <a:endParaRPr lang="ko-KR" altLang="en-US" sz="1400" dirty="0">
              <a:solidFill>
                <a:schemeClr val="tx1"/>
              </a:solidFill>
            </a:endParaRPr>
          </a:p>
        </p:txBody>
      </p:sp>
    </p:spTree>
    <p:extLst>
      <p:ext uri="{BB962C8B-B14F-4D97-AF65-F5344CB8AC3E}">
        <p14:creationId xmlns:p14="http://schemas.microsoft.com/office/powerpoint/2010/main" val="3213801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Characteristics of </a:t>
            </a:r>
            <a:br>
              <a:rPr lang="en-US" altLang="ko-KR" dirty="0" smtClean="0"/>
            </a:br>
            <a:r>
              <a:rPr lang="en-US" altLang="ko-KR" dirty="0" smtClean="0"/>
              <a:t>Video Mobile Data Traffic </a:t>
            </a:r>
            <a:endParaRPr lang="ko-KR" altLang="en-US" dirty="0"/>
          </a:p>
        </p:txBody>
      </p:sp>
      <p:sp>
        <p:nvSpPr>
          <p:cNvPr id="3" name="내용 개체 틀 2"/>
          <p:cNvSpPr>
            <a:spLocks noGrp="1"/>
          </p:cNvSpPr>
          <p:nvPr>
            <p:ph idx="1"/>
          </p:nvPr>
        </p:nvSpPr>
        <p:spPr/>
        <p:txBody>
          <a:bodyPr/>
          <a:lstStyle/>
          <a:p>
            <a:pPr marL="457200" indent="-457200">
              <a:buFont typeface="+mj-lt"/>
              <a:buAutoNum type="arabicPeriod"/>
            </a:pPr>
            <a:r>
              <a:rPr lang="en-US" altLang="ko-KR" dirty="0" smtClean="0"/>
              <a:t>Forecast of mobile data traffic</a:t>
            </a:r>
          </a:p>
          <a:p>
            <a:endParaRPr lang="en-US" altLang="ko-KR" dirty="0"/>
          </a:p>
          <a:p>
            <a:endParaRPr lang="en-US" altLang="ko-KR" dirty="0" smtClean="0"/>
          </a:p>
          <a:p>
            <a:endParaRPr lang="en-US"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660082"/>
            <a:ext cx="4971696" cy="3001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직사각형 4"/>
          <p:cNvSpPr/>
          <p:nvPr/>
        </p:nvSpPr>
        <p:spPr>
          <a:xfrm>
            <a:off x="2286000" y="4654945"/>
            <a:ext cx="4971696" cy="646331"/>
          </a:xfrm>
          <a:prstGeom prst="rect">
            <a:avLst/>
          </a:prstGeom>
        </p:spPr>
        <p:txBody>
          <a:bodyPr wrap="square">
            <a:spAutoFit/>
          </a:bodyPr>
          <a:lstStyle/>
          <a:p>
            <a:r>
              <a:rPr lang="en-US" altLang="ko-KR" dirty="0" smtClean="0"/>
              <a:t>In </a:t>
            </a:r>
            <a:r>
              <a:rPr lang="en-US" altLang="ko-KR" dirty="0"/>
              <a:t>2015, </a:t>
            </a:r>
            <a:r>
              <a:rPr lang="en-US" altLang="ko-KR" dirty="0" smtClean="0"/>
              <a:t>video mobile data traffic will be 66 </a:t>
            </a:r>
            <a:r>
              <a:rPr lang="en-US" altLang="ko-KR" dirty="0"/>
              <a:t>percent of the world’s mobile data traffic.</a:t>
            </a:r>
            <a:endParaRPr lang="ko-KR" altLang="en-US" dirty="0"/>
          </a:p>
        </p:txBody>
      </p:sp>
      <p:sp>
        <p:nvSpPr>
          <p:cNvPr id="6" name="직사각형 5"/>
          <p:cNvSpPr/>
          <p:nvPr/>
        </p:nvSpPr>
        <p:spPr>
          <a:xfrm>
            <a:off x="971600" y="5456257"/>
            <a:ext cx="7560840" cy="276999"/>
          </a:xfrm>
          <a:prstGeom prst="rect">
            <a:avLst/>
          </a:prstGeom>
        </p:spPr>
        <p:txBody>
          <a:bodyPr wrap="square">
            <a:spAutoFit/>
          </a:bodyPr>
          <a:lstStyle/>
          <a:p>
            <a:r>
              <a:rPr lang="en-US" altLang="ko-KR" sz="1200" dirty="0" smtClean="0"/>
              <a:t>Reference: “Global </a:t>
            </a:r>
            <a:r>
              <a:rPr lang="en-US" altLang="ko-KR" sz="1200" dirty="0"/>
              <a:t>Mobile Data Traffic Forecast, 2010.2015</a:t>
            </a:r>
            <a:r>
              <a:rPr lang="en-US" altLang="ko-KR" sz="1200" dirty="0" smtClean="0"/>
              <a:t>,” white </a:t>
            </a:r>
            <a:r>
              <a:rPr lang="en-US" altLang="ko-KR" sz="1200" dirty="0"/>
              <a:t>paper, Cisco Visual Networking Index, Feb. 2012.</a:t>
            </a:r>
            <a:endParaRPr lang="ko-KR" altLang="en-US" sz="1200" dirty="0"/>
          </a:p>
        </p:txBody>
      </p:sp>
    </p:spTree>
    <p:extLst>
      <p:ext uri="{BB962C8B-B14F-4D97-AF65-F5344CB8AC3E}">
        <p14:creationId xmlns:p14="http://schemas.microsoft.com/office/powerpoint/2010/main" val="13406069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dirty="0" smtClean="0"/>
              <a:t>Characteristics of </a:t>
            </a:r>
            <a:br>
              <a:rPr lang="en-US" altLang="ko-KR" dirty="0" smtClean="0"/>
            </a:br>
            <a:r>
              <a:rPr lang="en-US" altLang="ko-KR" dirty="0" smtClean="0"/>
              <a:t>Video Mobile Data Traffic (Cont’d)</a:t>
            </a:r>
            <a:endParaRPr lang="ko-KR" altLang="en-US" dirty="0"/>
          </a:p>
        </p:txBody>
      </p:sp>
      <p:sp>
        <p:nvSpPr>
          <p:cNvPr id="3" name="내용 개체 틀 2"/>
          <p:cNvSpPr>
            <a:spLocks noGrp="1"/>
          </p:cNvSpPr>
          <p:nvPr>
            <p:ph idx="1"/>
          </p:nvPr>
        </p:nvSpPr>
        <p:spPr/>
        <p:txBody>
          <a:bodyPr/>
          <a:lstStyle/>
          <a:p>
            <a:pPr marL="457200" indent="-457200">
              <a:buFont typeface="+mj-lt"/>
              <a:buAutoNum type="arabicPeriod" startAt="2"/>
            </a:pPr>
            <a:r>
              <a:rPr lang="en-US" altLang="ko-KR" dirty="0" smtClean="0"/>
              <a:t>Number of views of video contents </a:t>
            </a:r>
          </a:p>
          <a:p>
            <a:pPr lvl="1"/>
            <a:r>
              <a:rPr lang="en-US" altLang="ko-KR" dirty="0" smtClean="0"/>
              <a:t>Most viewed videos of YouTube charts on Oct. 31</a:t>
            </a:r>
            <a:r>
              <a:rPr lang="en-US" altLang="ko-KR" baseline="30000" dirty="0" smtClean="0"/>
              <a:t>st</a:t>
            </a:r>
            <a:r>
              <a:rPr lang="en-US" altLang="ko-KR" dirty="0" smtClean="0"/>
              <a:t>, 2012</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4304" y="2204864"/>
            <a:ext cx="6560064"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59923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 Offload </a:t>
            </a:r>
            <a:br>
              <a:rPr lang="en-US" altLang="ko-KR" dirty="0" smtClean="0"/>
            </a:br>
            <a:r>
              <a:rPr lang="en-US" altLang="ko-KR" dirty="0" smtClean="0"/>
              <a:t>through Wireless P2P Networks</a:t>
            </a:r>
            <a:endParaRPr lang="ko-KR" altLang="en-US" dirty="0"/>
          </a:p>
        </p:txBody>
      </p:sp>
      <p:sp>
        <p:nvSpPr>
          <p:cNvPr id="3" name="내용 개체 틀 2"/>
          <p:cNvSpPr>
            <a:spLocks noGrp="1"/>
          </p:cNvSpPr>
          <p:nvPr>
            <p:ph idx="1"/>
          </p:nvPr>
        </p:nvSpPr>
        <p:spPr>
          <a:xfrm>
            <a:off x="422275" y="1143000"/>
            <a:ext cx="8299450" cy="413792"/>
          </a:xfrm>
        </p:spPr>
        <p:txBody>
          <a:bodyPr/>
          <a:lstStyle/>
          <a:p>
            <a:r>
              <a:rPr lang="en-US" altLang="ko-KR" dirty="0" err="1" smtClean="0"/>
              <a:t>MicroCast</a:t>
            </a:r>
            <a:r>
              <a:rPr lang="en-US" altLang="ko-KR" dirty="0" smtClean="0"/>
              <a:t> (A paper in </a:t>
            </a:r>
            <a:r>
              <a:rPr lang="en-US" altLang="ko-KR" dirty="0" err="1" smtClean="0"/>
              <a:t>Mobisys</a:t>
            </a:r>
            <a:r>
              <a:rPr lang="en-US" altLang="ko-KR" dirty="0" smtClean="0"/>
              <a:t>’ 12) </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587252"/>
            <a:ext cx="3096344" cy="4732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직사각형 4"/>
          <p:cNvSpPr/>
          <p:nvPr/>
        </p:nvSpPr>
        <p:spPr>
          <a:xfrm>
            <a:off x="4499992" y="1598836"/>
            <a:ext cx="4572000" cy="2246769"/>
          </a:xfrm>
          <a:prstGeom prst="rect">
            <a:avLst/>
          </a:prstGeom>
        </p:spPr>
        <p:txBody>
          <a:bodyPr>
            <a:spAutoFit/>
          </a:bodyPr>
          <a:lstStyle/>
          <a:p>
            <a:pPr marL="285750" indent="-285750">
              <a:buFont typeface="Arial" pitchFamily="34" charset="0"/>
              <a:buChar char="•"/>
            </a:pPr>
            <a:r>
              <a:rPr lang="en-US" altLang="ko-KR" sz="1400" dirty="0"/>
              <a:t>A group of smartphone </a:t>
            </a:r>
            <a:r>
              <a:rPr lang="en-US" altLang="ko-KR" sz="1400" dirty="0" smtClean="0"/>
              <a:t>users, within </a:t>
            </a:r>
            <a:r>
              <a:rPr lang="en-US" altLang="ko-KR" sz="1400" dirty="0"/>
              <a:t>proximity of each other, are interested in watching </a:t>
            </a:r>
            <a:r>
              <a:rPr lang="en-US" altLang="ko-KR" sz="1400" dirty="0" smtClean="0"/>
              <a:t>the same </a:t>
            </a:r>
            <a:r>
              <a:rPr lang="en-US" altLang="ko-KR" sz="1400" dirty="0"/>
              <a:t>video at the same time. Each smartphone connects to </a:t>
            </a:r>
            <a:r>
              <a:rPr lang="en-US" altLang="ko-KR" sz="1400" dirty="0" smtClean="0"/>
              <a:t>the video </a:t>
            </a:r>
            <a:r>
              <a:rPr lang="en-US" altLang="ko-KR" sz="1400" dirty="0"/>
              <a:t>source (e.g., </a:t>
            </a:r>
            <a:r>
              <a:rPr lang="en-US" altLang="ko-KR" sz="1400" dirty="0" err="1"/>
              <a:t>UStream</a:t>
            </a:r>
            <a:r>
              <a:rPr lang="en-US" altLang="ko-KR" sz="1400" dirty="0"/>
              <a:t>, YouTube, or Netflix) using its </a:t>
            </a:r>
            <a:r>
              <a:rPr lang="en-US" altLang="ko-KR" sz="1400" dirty="0" smtClean="0"/>
              <a:t>cellular (3G </a:t>
            </a:r>
            <a:r>
              <a:rPr lang="en-US" altLang="ko-KR" sz="1400" dirty="0"/>
              <a:t>or 4G) </a:t>
            </a:r>
            <a:r>
              <a:rPr lang="en-US" altLang="ko-KR" sz="1400" dirty="0" smtClean="0"/>
              <a:t>connection.</a:t>
            </a:r>
          </a:p>
          <a:p>
            <a:pPr marL="285750" indent="-285750">
              <a:buFont typeface="Arial" pitchFamily="34" charset="0"/>
              <a:buChar char="•"/>
            </a:pPr>
            <a:r>
              <a:rPr lang="en-US" altLang="ko-KR" sz="1400" dirty="0" smtClean="0"/>
              <a:t>The </a:t>
            </a:r>
            <a:r>
              <a:rPr lang="en-US" altLang="ko-KR" sz="1400" dirty="0"/>
              <a:t>base station may be the </a:t>
            </a:r>
            <a:r>
              <a:rPr lang="en-US" altLang="ko-KR" sz="1400" dirty="0" smtClean="0"/>
              <a:t>same or </a:t>
            </a:r>
            <a:r>
              <a:rPr lang="en-US" altLang="ko-KR" sz="1400" dirty="0"/>
              <a:t>different for different users, depending on the provider </a:t>
            </a:r>
            <a:r>
              <a:rPr lang="en-US" altLang="ko-KR" sz="1400" dirty="0" smtClean="0"/>
              <a:t>they use</a:t>
            </a:r>
            <a:r>
              <a:rPr lang="en-US" altLang="ko-KR" sz="1400" dirty="0"/>
              <a:t>. </a:t>
            </a:r>
            <a:endParaRPr lang="en-US" altLang="ko-KR" sz="1400" dirty="0" smtClean="0"/>
          </a:p>
          <a:p>
            <a:pPr marL="285750" indent="-285750">
              <a:buFont typeface="Arial" pitchFamily="34" charset="0"/>
              <a:buChar char="•"/>
            </a:pPr>
            <a:r>
              <a:rPr lang="en-US" altLang="ko-KR" sz="1400" dirty="0" smtClean="0"/>
              <a:t>Each </a:t>
            </a:r>
            <a:r>
              <a:rPr lang="en-US" altLang="ko-KR" sz="1400" dirty="0"/>
              <a:t>smartphone can receive packets from the source </a:t>
            </a:r>
            <a:r>
              <a:rPr lang="en-US" altLang="ko-KR" sz="1400" dirty="0" smtClean="0"/>
              <a:t>as well </a:t>
            </a:r>
            <a:r>
              <a:rPr lang="en-US" altLang="ko-KR" sz="1400" dirty="0"/>
              <a:t>as from other smartphones in the neighborhood </a:t>
            </a:r>
            <a:r>
              <a:rPr lang="en-US" altLang="ko-KR" sz="1400" dirty="0" smtClean="0"/>
              <a:t>through device-to-device </a:t>
            </a:r>
            <a:r>
              <a:rPr lang="en-US" altLang="ko-KR" sz="1400" dirty="0"/>
              <a:t>(e.g., </a:t>
            </a:r>
            <a:r>
              <a:rPr lang="en-US" altLang="ko-KR" sz="1400" dirty="0" err="1"/>
              <a:t>WiFi</a:t>
            </a:r>
            <a:r>
              <a:rPr lang="en-US" altLang="ko-KR" sz="1400" dirty="0"/>
              <a:t>) links.</a:t>
            </a:r>
            <a:endParaRPr lang="ko-KR" altLang="en-US" sz="1400" dirty="0"/>
          </a:p>
        </p:txBody>
      </p:sp>
      <p:sp>
        <p:nvSpPr>
          <p:cNvPr id="8" name="직사각형 7"/>
          <p:cNvSpPr/>
          <p:nvPr/>
        </p:nvSpPr>
        <p:spPr>
          <a:xfrm>
            <a:off x="4392352" y="5949280"/>
            <a:ext cx="4500128" cy="461665"/>
          </a:xfrm>
          <a:prstGeom prst="rect">
            <a:avLst/>
          </a:prstGeom>
        </p:spPr>
        <p:txBody>
          <a:bodyPr wrap="square">
            <a:spAutoFit/>
          </a:bodyPr>
          <a:lstStyle/>
          <a:p>
            <a:r>
              <a:rPr lang="en-US" altLang="ko-KR" sz="1200" dirty="0" smtClean="0"/>
              <a:t>Reference: L. </a:t>
            </a:r>
            <a:r>
              <a:rPr lang="en-US" altLang="ko-KR" sz="1200" dirty="0"/>
              <a:t>Keller, </a:t>
            </a:r>
            <a:r>
              <a:rPr lang="en-US" altLang="ko-KR" sz="1200" dirty="0" smtClean="0"/>
              <a:t>A. Le, and B. </a:t>
            </a:r>
            <a:r>
              <a:rPr lang="en-US" altLang="ko-KR" sz="1200" dirty="0" err="1" smtClean="0"/>
              <a:t>Cici</a:t>
            </a:r>
            <a:r>
              <a:rPr lang="en-US" altLang="ko-KR" sz="1200" dirty="0"/>
              <a:t>,,” </a:t>
            </a:r>
            <a:r>
              <a:rPr lang="en-US" altLang="ko-KR" sz="1200" dirty="0" err="1"/>
              <a:t>MicroCast</a:t>
            </a:r>
            <a:r>
              <a:rPr lang="en-US" altLang="ko-KR" sz="1200" dirty="0"/>
              <a:t>: Cooperative Video Streaming on Smartphones,” MobiSys’12, </a:t>
            </a:r>
            <a:r>
              <a:rPr lang="en-US" altLang="ko-KR" sz="1200" dirty="0" smtClean="0"/>
              <a:t>pp. 57-69, June 2012.</a:t>
            </a:r>
            <a:endParaRPr lang="ko-KR" altLang="en-US" sz="1200" dirty="0"/>
          </a:p>
        </p:txBody>
      </p:sp>
      <p:sp>
        <p:nvSpPr>
          <p:cNvPr id="6" name="직사각형 5"/>
          <p:cNvSpPr/>
          <p:nvPr/>
        </p:nvSpPr>
        <p:spPr>
          <a:xfrm>
            <a:off x="4355604" y="3953564"/>
            <a:ext cx="4572000" cy="1569660"/>
          </a:xfrm>
          <a:prstGeom prst="rect">
            <a:avLst/>
          </a:prstGeom>
        </p:spPr>
        <p:txBody>
          <a:bodyPr>
            <a:spAutoFit/>
          </a:bodyPr>
          <a:lstStyle/>
          <a:p>
            <a:pPr marL="342900" indent="-342900">
              <a:buFont typeface="Wingdings" pitchFamily="2" charset="2"/>
              <a:buChar char="v"/>
            </a:pPr>
            <a:r>
              <a:rPr lang="en-US" altLang="ko-KR" sz="1600" dirty="0" smtClean="0"/>
              <a:t>“</a:t>
            </a:r>
            <a:r>
              <a:rPr lang="en-US" altLang="ko-KR" sz="1600" dirty="0"/>
              <a:t>Micro” indicates locality: there is a small number of users </a:t>
            </a:r>
            <a:r>
              <a:rPr lang="en-US" altLang="ko-KR" sz="1600" dirty="0" smtClean="0"/>
              <a:t>and they </a:t>
            </a:r>
            <a:r>
              <a:rPr lang="en-US" altLang="ko-KR" sz="1600" dirty="0"/>
              <a:t>are all within proximity of each other. </a:t>
            </a:r>
            <a:endParaRPr lang="en-US" altLang="ko-KR" sz="1600" dirty="0" smtClean="0"/>
          </a:p>
          <a:p>
            <a:pPr marL="342900" indent="-342900">
              <a:buFont typeface="Wingdings" pitchFamily="2" charset="2"/>
              <a:buChar char="v"/>
            </a:pPr>
            <a:r>
              <a:rPr lang="en-US" altLang="ko-KR" sz="1600" dirty="0" smtClean="0"/>
              <a:t>“</a:t>
            </a:r>
            <a:r>
              <a:rPr lang="en-US" altLang="ko-KR" sz="1600" dirty="0"/>
              <a:t>Cast” indicates a </a:t>
            </a:r>
            <a:r>
              <a:rPr lang="en-US" altLang="ko-KR" sz="1600" dirty="0" smtClean="0"/>
              <a:t>multicast scenario</a:t>
            </a:r>
            <a:r>
              <a:rPr lang="en-US" altLang="ko-KR" sz="1600" dirty="0"/>
              <a:t>: all users in the group are interested in the </a:t>
            </a:r>
            <a:r>
              <a:rPr lang="en-US" altLang="ko-KR" sz="1600" dirty="0" smtClean="0"/>
              <a:t>same content </a:t>
            </a:r>
            <a:r>
              <a:rPr lang="en-US" altLang="ko-KR" sz="1600" dirty="0"/>
              <a:t>sent by a single source, and </a:t>
            </a:r>
            <a:r>
              <a:rPr lang="en-US" altLang="ko-KR" sz="1600" dirty="0" smtClean="0"/>
              <a:t> </a:t>
            </a:r>
            <a:r>
              <a:rPr lang="en-US" altLang="ko-KR" sz="1600" dirty="0"/>
              <a:t>local </a:t>
            </a:r>
            <a:r>
              <a:rPr lang="en-US" altLang="ko-KR" sz="1600" dirty="0" smtClean="0"/>
              <a:t>broadcast  is used.</a:t>
            </a:r>
            <a:endParaRPr lang="ko-KR" altLang="en-US" sz="1600" dirty="0"/>
          </a:p>
        </p:txBody>
      </p:sp>
    </p:spTree>
    <p:extLst>
      <p:ext uri="{BB962C8B-B14F-4D97-AF65-F5344CB8AC3E}">
        <p14:creationId xmlns:p14="http://schemas.microsoft.com/office/powerpoint/2010/main" val="173034316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600" b="1" dirty="0" smtClean="0">
                <a:solidFill>
                  <a:schemeClr val="tx1"/>
                </a:solidFill>
                <a:effectLst/>
                <a:latin typeface="+mj-lt"/>
                <a:ea typeface="ＭＳ Ｐゴシック" charset="0"/>
                <a:cs typeface="ＭＳ Ｐゴシック" charset="0"/>
              </a:rPr>
              <a:t>Data Offload through </a:t>
            </a:r>
            <a:br>
              <a:rPr lang="en-US" altLang="ko-KR" sz="3600" b="1" dirty="0" smtClean="0">
                <a:solidFill>
                  <a:schemeClr val="tx1"/>
                </a:solidFill>
                <a:effectLst/>
                <a:latin typeface="+mj-lt"/>
                <a:ea typeface="ＭＳ Ｐゴシック" charset="0"/>
                <a:cs typeface="ＭＳ Ｐゴシック" charset="0"/>
              </a:rPr>
            </a:br>
            <a:r>
              <a:rPr lang="en-US" altLang="ko-KR" sz="3600" b="1" dirty="0" smtClean="0">
                <a:solidFill>
                  <a:schemeClr val="tx1"/>
                </a:solidFill>
                <a:effectLst/>
                <a:latin typeface="+mj-lt"/>
                <a:ea typeface="ＭＳ Ｐゴシック" charset="0"/>
                <a:cs typeface="ＭＳ Ｐゴシック" charset="0"/>
              </a:rPr>
              <a:t>Wireless </a:t>
            </a:r>
            <a:r>
              <a:rPr lang="en-US" altLang="ko-KR" dirty="0"/>
              <a:t>P2P Networks</a:t>
            </a:r>
            <a:r>
              <a:rPr lang="en-US" altLang="ko-KR" sz="3600" b="1" dirty="0" smtClean="0">
                <a:solidFill>
                  <a:schemeClr val="tx1"/>
                </a:solidFill>
                <a:effectLst/>
                <a:latin typeface="+mj-lt"/>
                <a:ea typeface="ＭＳ Ｐゴシック" charset="0"/>
                <a:cs typeface="ＭＳ Ｐゴシック" charset="0"/>
              </a:rPr>
              <a:t> (Cont’d)</a:t>
            </a:r>
            <a:endParaRPr lang="ko-KR" altLang="en-US" dirty="0"/>
          </a:p>
        </p:txBody>
      </p:sp>
      <p:sp>
        <p:nvSpPr>
          <p:cNvPr id="3" name="내용 개체 틀 2"/>
          <p:cNvSpPr>
            <a:spLocks noGrp="1"/>
          </p:cNvSpPr>
          <p:nvPr>
            <p:ph idx="1"/>
          </p:nvPr>
        </p:nvSpPr>
        <p:spPr>
          <a:xfrm>
            <a:off x="4267200" y="1142999"/>
            <a:ext cx="4841304" cy="5632674"/>
          </a:xfrm>
        </p:spPr>
        <p:txBody>
          <a:bodyPr/>
          <a:lstStyle/>
          <a:p>
            <a:r>
              <a:rPr lang="en-US" altLang="ko-KR" sz="1600" dirty="0" smtClean="0"/>
              <a:t>Use</a:t>
            </a:r>
            <a:r>
              <a:rPr lang="en-US" altLang="ko-KR" sz="1600" baseline="0" dirty="0" smtClean="0"/>
              <a:t> case scenario</a:t>
            </a:r>
          </a:p>
          <a:p>
            <a:pPr marL="928687" lvl="1" indent="-457200">
              <a:buFont typeface="+mj-ea"/>
              <a:buAutoNum type="circleNumDbPlain"/>
            </a:pPr>
            <a:r>
              <a:rPr lang="en-US" altLang="ko-KR" sz="1600" dirty="0" smtClean="0"/>
              <a:t>Jane likes Justin </a:t>
            </a:r>
            <a:r>
              <a:rPr lang="en-US" altLang="ko-KR" sz="1600" dirty="0" err="1" smtClean="0"/>
              <a:t>Biber</a:t>
            </a:r>
            <a:r>
              <a:rPr lang="en-US" altLang="ko-KR" sz="1600" dirty="0" smtClean="0"/>
              <a:t>, and thus downloaded </a:t>
            </a:r>
            <a:r>
              <a:rPr lang="en-US" altLang="ko-KR" sz="1600" dirty="0" err="1" smtClean="0"/>
              <a:t>Biber’s</a:t>
            </a:r>
            <a:r>
              <a:rPr lang="en-US" altLang="ko-KR" sz="1600" dirty="0" smtClean="0"/>
              <a:t> music video (MV) in her smart phone through a cellular network.</a:t>
            </a:r>
          </a:p>
          <a:p>
            <a:pPr marL="928687" lvl="1" indent="-457200">
              <a:buFont typeface="+mj-ea"/>
              <a:buAutoNum type="circleNumDbPlain"/>
            </a:pPr>
            <a:r>
              <a:rPr lang="en-US" altLang="ko-KR" sz="1600" dirty="0" smtClean="0"/>
              <a:t>Jane’s school mates also want to download </a:t>
            </a:r>
            <a:r>
              <a:rPr lang="en-US" altLang="ko-KR" sz="1600" dirty="0" err="1" smtClean="0"/>
              <a:t>Biber’s</a:t>
            </a:r>
            <a:r>
              <a:rPr lang="en-US" altLang="ko-KR" sz="1600" dirty="0" smtClean="0"/>
              <a:t> MV.  </a:t>
            </a:r>
          </a:p>
          <a:p>
            <a:pPr marL="928687" lvl="1" indent="-457200">
              <a:buFont typeface="+mj-ea"/>
              <a:buAutoNum type="circleNumDbPlain"/>
            </a:pPr>
            <a:r>
              <a:rPr lang="en-US" altLang="ko-KR" sz="1600" dirty="0" smtClean="0"/>
              <a:t>However, the cellular network cannot transmit </a:t>
            </a:r>
            <a:r>
              <a:rPr lang="en-US" altLang="ko-KR" sz="1600" dirty="0" err="1" smtClean="0"/>
              <a:t>Biber’s</a:t>
            </a:r>
            <a:r>
              <a:rPr lang="en-US" altLang="ko-KR" sz="1600" dirty="0" smtClean="0"/>
              <a:t> MV in appropriate. throughput, because Jane’s school mates are so many.</a:t>
            </a:r>
          </a:p>
          <a:p>
            <a:pPr marL="928687" lvl="1" indent="-457200">
              <a:buFont typeface="+mj-ea"/>
              <a:buAutoNum type="circleNumDbPlain"/>
            </a:pPr>
            <a:r>
              <a:rPr lang="en-US" altLang="ko-KR" sz="1600" dirty="0">
                <a:solidFill>
                  <a:srgbClr val="FF0000"/>
                </a:solidFill>
              </a:rPr>
              <a:t>D</a:t>
            </a:r>
            <a:r>
              <a:rPr lang="en-US" altLang="ko-KR" sz="1600" dirty="0" smtClean="0">
                <a:solidFill>
                  <a:srgbClr val="FF0000"/>
                </a:solidFill>
              </a:rPr>
              <a:t>ata offload through wireless P2P network is decided, and then the smartphones of the Jane’s school mates discover Jane’s smart phone, that downloaded </a:t>
            </a:r>
            <a:r>
              <a:rPr lang="en-US" altLang="ko-KR" sz="1600" dirty="0" err="1" smtClean="0">
                <a:solidFill>
                  <a:srgbClr val="FF0000"/>
                </a:solidFill>
              </a:rPr>
              <a:t>Biber’s</a:t>
            </a:r>
            <a:r>
              <a:rPr lang="en-US" altLang="ko-KR" sz="1600" dirty="0" smtClean="0">
                <a:solidFill>
                  <a:srgbClr val="FF0000"/>
                </a:solidFill>
              </a:rPr>
              <a:t> MV </a:t>
            </a:r>
            <a:r>
              <a:rPr lang="en-US" altLang="ko-KR" sz="1600" dirty="0">
                <a:solidFill>
                  <a:srgbClr val="FF0000"/>
                </a:solidFill>
              </a:rPr>
              <a:t>for Jane’s school </a:t>
            </a:r>
            <a:r>
              <a:rPr lang="en-US" altLang="ko-KR" sz="1600" dirty="0" smtClean="0">
                <a:solidFill>
                  <a:srgbClr val="FF0000"/>
                </a:solidFill>
              </a:rPr>
              <a:t>mates.</a:t>
            </a:r>
          </a:p>
          <a:p>
            <a:pPr lvl="2">
              <a:buFont typeface="Wingdings" pitchFamily="2" charset="2"/>
              <a:buChar char="ü"/>
            </a:pPr>
            <a:r>
              <a:rPr lang="en-US" altLang="ko-KR" sz="1600" dirty="0" smtClean="0">
                <a:solidFill>
                  <a:srgbClr val="FF0000"/>
                </a:solidFill>
              </a:rPr>
              <a:t>Contents billing &amp; payment, and security between mobile nodes should be considered.</a:t>
            </a:r>
            <a:endParaRPr lang="en-US" altLang="ko-KR" sz="1600" dirty="0">
              <a:solidFill>
                <a:srgbClr val="FF0000"/>
              </a:solidFill>
            </a:endParaRPr>
          </a:p>
          <a:p>
            <a:pPr marL="928687" lvl="1" indent="-457200">
              <a:buFont typeface="+mj-ea"/>
              <a:buAutoNum type="circleNumDbPlain"/>
            </a:pPr>
            <a:r>
              <a:rPr lang="en-US" altLang="ko-KR" sz="1600" dirty="0" smtClean="0"/>
              <a:t>Jane’s smart phone transmit </a:t>
            </a:r>
            <a:r>
              <a:rPr lang="en-US" altLang="ko-KR" sz="1600" dirty="0" err="1" smtClean="0"/>
              <a:t>Biber’s</a:t>
            </a:r>
            <a:r>
              <a:rPr lang="en-US" altLang="ko-KR" sz="1600" dirty="0" smtClean="0"/>
              <a:t> MV to her school mate.</a:t>
            </a:r>
          </a:p>
          <a:p>
            <a:pPr lvl="2">
              <a:buFont typeface="Wingdings" pitchFamily="2" charset="2"/>
              <a:buChar char="ü"/>
            </a:pPr>
            <a:r>
              <a:rPr lang="en-US" altLang="ko-KR" sz="1600" dirty="0" smtClean="0"/>
              <a:t>Jane’s smart phone may multicast </a:t>
            </a:r>
            <a:r>
              <a:rPr lang="en-US" altLang="ko-KR" sz="1600" dirty="0" err="1" smtClean="0"/>
              <a:t>Biber’s</a:t>
            </a:r>
            <a:r>
              <a:rPr lang="en-US" altLang="ko-KR" sz="1600" dirty="0" smtClean="0"/>
              <a:t> MV using multicast scheme because of transmission efficiency</a:t>
            </a:r>
            <a:r>
              <a:rPr lang="en-US" altLang="ko-KR" sz="1600" dirty="0" smtClean="0">
                <a:solidFill>
                  <a:srgbClr val="FF0000"/>
                </a:solidFill>
              </a:rPr>
              <a:t>.</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sp>
        <p:nvSpPr>
          <p:cNvPr id="5" name="구름 4"/>
          <p:cNvSpPr/>
          <p:nvPr/>
        </p:nvSpPr>
        <p:spPr>
          <a:xfrm>
            <a:off x="730052" y="1983532"/>
            <a:ext cx="2151484" cy="108012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9397" y="3988321"/>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8496" y="3063652"/>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4889" y="1263452"/>
            <a:ext cx="527069"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273365"/>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102" y="6032723"/>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1036" y="492371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21260" y="1340768"/>
            <a:ext cx="1944216" cy="338554"/>
          </a:xfrm>
          <a:prstGeom prst="rect">
            <a:avLst/>
          </a:prstGeom>
          <a:noFill/>
        </p:spPr>
        <p:txBody>
          <a:bodyPr wrap="square" rtlCol="0">
            <a:spAutoFit/>
          </a:bodyPr>
          <a:lstStyle/>
          <a:p>
            <a:r>
              <a:rPr lang="en-US" altLang="ko-KR" sz="1600" dirty="0" smtClean="0"/>
              <a:t>Video hosting server</a:t>
            </a:r>
            <a:endParaRPr lang="ko-KR" altLang="en-US" sz="1600" dirty="0"/>
          </a:p>
        </p:txBody>
      </p:sp>
      <p:sp>
        <p:nvSpPr>
          <p:cNvPr id="7" name="직사각형 6"/>
          <p:cNvSpPr/>
          <p:nvPr/>
        </p:nvSpPr>
        <p:spPr>
          <a:xfrm>
            <a:off x="832656" y="2108093"/>
            <a:ext cx="1006946" cy="584775"/>
          </a:xfrm>
          <a:prstGeom prst="rect">
            <a:avLst/>
          </a:prstGeom>
        </p:spPr>
        <p:txBody>
          <a:bodyPr wrap="square">
            <a:spAutoFit/>
          </a:bodyPr>
          <a:lstStyle/>
          <a:p>
            <a:pPr algn="ctr"/>
            <a:r>
              <a:rPr lang="en-US" altLang="ko-KR" sz="1600" dirty="0">
                <a:solidFill>
                  <a:schemeClr val="bg1"/>
                </a:solidFill>
              </a:rPr>
              <a:t>Cellular Networks</a:t>
            </a:r>
            <a:endParaRPr lang="ko-KR" altLang="en-US" sz="1600" dirty="0">
              <a:solidFill>
                <a:schemeClr val="bg1"/>
              </a:solidFill>
            </a:endParaRPr>
          </a:p>
        </p:txBody>
      </p:sp>
      <p:cxnSp>
        <p:nvCxnSpPr>
          <p:cNvPr id="13" name="직선 화살표 연결선 12"/>
          <p:cNvCxnSpPr/>
          <p:nvPr/>
        </p:nvCxnSpPr>
        <p:spPr>
          <a:xfrm>
            <a:off x="1835696" y="1983531"/>
            <a:ext cx="0" cy="2004046"/>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030102" y="4085883"/>
            <a:ext cx="1450969" cy="276999"/>
          </a:xfrm>
          <a:prstGeom prst="rect">
            <a:avLst/>
          </a:prstGeom>
          <a:noFill/>
        </p:spPr>
        <p:txBody>
          <a:bodyPr wrap="square" rtlCol="0">
            <a:spAutoFit/>
          </a:bodyPr>
          <a:lstStyle/>
          <a:p>
            <a:r>
              <a:rPr lang="en-US" altLang="ko-KR" sz="1200" dirty="0" smtClean="0"/>
              <a:t>Jane’s Smartphone</a:t>
            </a:r>
            <a:endParaRPr lang="ko-KR" altLang="en-US" sz="1200" dirty="0"/>
          </a:p>
        </p:txBody>
      </p:sp>
      <p:sp>
        <p:nvSpPr>
          <p:cNvPr id="20" name="TextBox 19"/>
          <p:cNvSpPr txBox="1"/>
          <p:nvPr/>
        </p:nvSpPr>
        <p:spPr>
          <a:xfrm>
            <a:off x="208248" y="6081032"/>
            <a:ext cx="1043607" cy="461665"/>
          </a:xfrm>
          <a:prstGeom prst="rect">
            <a:avLst/>
          </a:prstGeom>
          <a:noFill/>
        </p:spPr>
        <p:txBody>
          <a:bodyPr wrap="square" rtlCol="0">
            <a:spAutoFit/>
          </a:bodyPr>
          <a:lstStyle/>
          <a:p>
            <a:r>
              <a:rPr lang="en-US" altLang="ko-KR" sz="1200" dirty="0" smtClean="0"/>
              <a:t>Classmate 1’s Smartphone</a:t>
            </a:r>
            <a:endParaRPr lang="ko-KR" altLang="en-US" sz="1200" dirty="0"/>
          </a:p>
        </p:txBody>
      </p:sp>
      <p:sp>
        <p:nvSpPr>
          <p:cNvPr id="21" name="TextBox 20"/>
          <p:cNvSpPr txBox="1"/>
          <p:nvPr/>
        </p:nvSpPr>
        <p:spPr>
          <a:xfrm>
            <a:off x="2221260" y="6173365"/>
            <a:ext cx="1043607" cy="461665"/>
          </a:xfrm>
          <a:prstGeom prst="rect">
            <a:avLst/>
          </a:prstGeom>
          <a:noFill/>
        </p:spPr>
        <p:txBody>
          <a:bodyPr wrap="square" rtlCol="0">
            <a:spAutoFit/>
          </a:bodyPr>
          <a:lstStyle/>
          <a:p>
            <a:r>
              <a:rPr lang="en-US" altLang="ko-KR" sz="1200" dirty="0" smtClean="0"/>
              <a:t>Classmate 2’s Smartphone</a:t>
            </a:r>
            <a:endParaRPr lang="ko-KR" altLang="en-US" sz="1200" dirty="0"/>
          </a:p>
        </p:txBody>
      </p:sp>
      <p:sp>
        <p:nvSpPr>
          <p:cNvPr id="22" name="TextBox 21"/>
          <p:cNvSpPr txBox="1"/>
          <p:nvPr/>
        </p:nvSpPr>
        <p:spPr>
          <a:xfrm>
            <a:off x="3211736" y="5162855"/>
            <a:ext cx="1043607" cy="461665"/>
          </a:xfrm>
          <a:prstGeom prst="rect">
            <a:avLst/>
          </a:prstGeom>
          <a:noFill/>
        </p:spPr>
        <p:txBody>
          <a:bodyPr wrap="square" rtlCol="0">
            <a:spAutoFit/>
          </a:bodyPr>
          <a:lstStyle/>
          <a:p>
            <a:r>
              <a:rPr lang="en-US" altLang="ko-KR" sz="1200" dirty="0" smtClean="0"/>
              <a:t>Classmate 2’s Smartphone</a:t>
            </a:r>
            <a:endParaRPr lang="ko-KR" altLang="en-US" sz="1200" dirty="0"/>
          </a:p>
        </p:txBody>
      </p:sp>
      <p:sp>
        <p:nvSpPr>
          <p:cNvPr id="16" name="TextBox 15"/>
          <p:cNvSpPr txBox="1"/>
          <p:nvPr/>
        </p:nvSpPr>
        <p:spPr>
          <a:xfrm>
            <a:off x="1907704" y="3096766"/>
            <a:ext cx="3333986" cy="523220"/>
          </a:xfrm>
          <a:prstGeom prst="rect">
            <a:avLst/>
          </a:prstGeom>
          <a:noFill/>
        </p:spPr>
        <p:txBody>
          <a:bodyPr wrap="square" rtlCol="0">
            <a:spAutoFit/>
          </a:bodyPr>
          <a:lstStyle/>
          <a:p>
            <a:r>
              <a:rPr lang="en-US" altLang="ko-KR" sz="1400" dirty="0" smtClean="0">
                <a:solidFill>
                  <a:schemeClr val="accent1">
                    <a:lumMod val="50000"/>
                  </a:schemeClr>
                </a:solidFill>
                <a:latin typeface="HY견고딕" pitchFamily="18" charset="-127"/>
                <a:ea typeface="HY견고딕" pitchFamily="18" charset="-127"/>
              </a:rPr>
              <a:t>Justin </a:t>
            </a:r>
            <a:r>
              <a:rPr lang="en-US" altLang="ko-KR" sz="1400" dirty="0" err="1" smtClean="0">
                <a:solidFill>
                  <a:schemeClr val="accent1">
                    <a:lumMod val="50000"/>
                  </a:schemeClr>
                </a:solidFill>
                <a:latin typeface="HY견고딕" pitchFamily="18" charset="-127"/>
                <a:ea typeface="HY견고딕" pitchFamily="18" charset="-127"/>
              </a:rPr>
              <a:t>Biber’s</a:t>
            </a:r>
            <a:r>
              <a:rPr lang="en-US" altLang="ko-KR" sz="1400" dirty="0" smtClean="0">
                <a:solidFill>
                  <a:schemeClr val="accent1">
                    <a:lumMod val="50000"/>
                  </a:schemeClr>
                </a:solidFill>
                <a:latin typeface="HY견고딕" pitchFamily="18" charset="-127"/>
                <a:ea typeface="HY견고딕" pitchFamily="18" charset="-127"/>
              </a:rPr>
              <a:t> MV transmission through Cellular Networks</a:t>
            </a:r>
            <a:endParaRPr lang="ko-KR" altLang="en-US" sz="1400" dirty="0">
              <a:solidFill>
                <a:schemeClr val="accent1">
                  <a:lumMod val="50000"/>
                </a:schemeClr>
              </a:solidFill>
              <a:latin typeface="HY견고딕" pitchFamily="18" charset="-127"/>
              <a:ea typeface="HY견고딕" pitchFamily="18" charset="-127"/>
            </a:endParaRPr>
          </a:p>
        </p:txBody>
      </p:sp>
      <p:sp>
        <p:nvSpPr>
          <p:cNvPr id="18" name="자유형 17"/>
          <p:cNvSpPr/>
          <p:nvPr/>
        </p:nvSpPr>
        <p:spPr>
          <a:xfrm>
            <a:off x="1016000" y="4787900"/>
            <a:ext cx="639608" cy="723900"/>
          </a:xfrm>
          <a:custGeom>
            <a:avLst/>
            <a:gdLst>
              <a:gd name="connsiteX0" fmla="*/ 635000 w 639608"/>
              <a:gd name="connsiteY0" fmla="*/ 0 h 723900"/>
              <a:gd name="connsiteX1" fmla="*/ 546100 w 639608"/>
              <a:gd name="connsiteY1" fmla="*/ 330200 h 723900"/>
              <a:gd name="connsiteX2" fmla="*/ 0 w 639608"/>
              <a:gd name="connsiteY2" fmla="*/ 723900 h 723900"/>
              <a:gd name="connsiteX3" fmla="*/ 0 w 639608"/>
              <a:gd name="connsiteY3" fmla="*/ 723900 h 723900"/>
            </a:gdLst>
            <a:ahLst/>
            <a:cxnLst>
              <a:cxn ang="0">
                <a:pos x="connsiteX0" y="connsiteY0"/>
              </a:cxn>
              <a:cxn ang="0">
                <a:pos x="connsiteX1" y="connsiteY1"/>
              </a:cxn>
              <a:cxn ang="0">
                <a:pos x="connsiteX2" y="connsiteY2"/>
              </a:cxn>
              <a:cxn ang="0">
                <a:pos x="connsiteX3" y="connsiteY3"/>
              </a:cxn>
            </a:cxnLst>
            <a:rect l="l" t="t" r="r" b="b"/>
            <a:pathLst>
              <a:path w="639608" h="723900">
                <a:moveTo>
                  <a:pt x="635000" y="0"/>
                </a:moveTo>
                <a:cubicBezTo>
                  <a:pt x="643466" y="104775"/>
                  <a:pt x="651933" y="209550"/>
                  <a:pt x="546100" y="330200"/>
                </a:cubicBezTo>
                <a:cubicBezTo>
                  <a:pt x="440267" y="450850"/>
                  <a:pt x="0" y="723900"/>
                  <a:pt x="0" y="723900"/>
                </a:cubicBezTo>
                <a:lnTo>
                  <a:pt x="0" y="723900"/>
                </a:ln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4" name="자유형 23"/>
          <p:cNvSpPr/>
          <p:nvPr/>
        </p:nvSpPr>
        <p:spPr>
          <a:xfrm>
            <a:off x="1752600" y="4838700"/>
            <a:ext cx="76200" cy="1194470"/>
          </a:xfrm>
          <a:custGeom>
            <a:avLst/>
            <a:gdLst>
              <a:gd name="connsiteX0" fmla="*/ 0 w 76200"/>
              <a:gd name="connsiteY0" fmla="*/ 0 h 1194470"/>
              <a:gd name="connsiteX1" fmla="*/ 50800 w 76200"/>
              <a:gd name="connsiteY1" fmla="*/ 1041400 h 1194470"/>
              <a:gd name="connsiteX2" fmla="*/ 76200 w 76200"/>
              <a:gd name="connsiteY2" fmla="*/ 1168400 h 1194470"/>
            </a:gdLst>
            <a:ahLst/>
            <a:cxnLst>
              <a:cxn ang="0">
                <a:pos x="connsiteX0" y="connsiteY0"/>
              </a:cxn>
              <a:cxn ang="0">
                <a:pos x="connsiteX1" y="connsiteY1"/>
              </a:cxn>
              <a:cxn ang="0">
                <a:pos x="connsiteX2" y="connsiteY2"/>
              </a:cxn>
            </a:cxnLst>
            <a:rect l="l" t="t" r="r" b="b"/>
            <a:pathLst>
              <a:path w="76200" h="1194470">
                <a:moveTo>
                  <a:pt x="0" y="0"/>
                </a:moveTo>
                <a:cubicBezTo>
                  <a:pt x="19050" y="423333"/>
                  <a:pt x="38100" y="846667"/>
                  <a:pt x="50800" y="1041400"/>
                </a:cubicBezTo>
                <a:cubicBezTo>
                  <a:pt x="63500" y="1236133"/>
                  <a:pt x="69850" y="1202266"/>
                  <a:pt x="76200" y="11684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5" name="자유형 24"/>
          <p:cNvSpPr/>
          <p:nvPr/>
        </p:nvSpPr>
        <p:spPr>
          <a:xfrm>
            <a:off x="1943100" y="4876800"/>
            <a:ext cx="685800" cy="558800"/>
          </a:xfrm>
          <a:custGeom>
            <a:avLst/>
            <a:gdLst>
              <a:gd name="connsiteX0" fmla="*/ 0 w 685800"/>
              <a:gd name="connsiteY0" fmla="*/ 0 h 558800"/>
              <a:gd name="connsiteX1" fmla="*/ 190500 w 685800"/>
              <a:gd name="connsiteY1" fmla="*/ 279400 h 558800"/>
              <a:gd name="connsiteX2" fmla="*/ 685800 w 685800"/>
              <a:gd name="connsiteY2" fmla="*/ 558800 h 558800"/>
              <a:gd name="connsiteX3" fmla="*/ 685800 w 685800"/>
              <a:gd name="connsiteY3" fmla="*/ 558800 h 558800"/>
            </a:gdLst>
            <a:ahLst/>
            <a:cxnLst>
              <a:cxn ang="0">
                <a:pos x="connsiteX0" y="connsiteY0"/>
              </a:cxn>
              <a:cxn ang="0">
                <a:pos x="connsiteX1" y="connsiteY1"/>
              </a:cxn>
              <a:cxn ang="0">
                <a:pos x="connsiteX2" y="connsiteY2"/>
              </a:cxn>
              <a:cxn ang="0">
                <a:pos x="connsiteX3" y="connsiteY3"/>
              </a:cxn>
            </a:cxnLst>
            <a:rect l="l" t="t" r="r" b="b"/>
            <a:pathLst>
              <a:path w="685800" h="558800">
                <a:moveTo>
                  <a:pt x="0" y="0"/>
                </a:moveTo>
                <a:cubicBezTo>
                  <a:pt x="38100" y="93133"/>
                  <a:pt x="76200" y="186267"/>
                  <a:pt x="190500" y="279400"/>
                </a:cubicBezTo>
                <a:cubicBezTo>
                  <a:pt x="304800" y="372533"/>
                  <a:pt x="685800" y="558800"/>
                  <a:pt x="685800" y="558800"/>
                </a:cubicBezTo>
                <a:lnTo>
                  <a:pt x="685800" y="558800"/>
                </a:ln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9" name="TextBox 28"/>
          <p:cNvSpPr txBox="1"/>
          <p:nvPr/>
        </p:nvSpPr>
        <p:spPr>
          <a:xfrm>
            <a:off x="1907704" y="4362882"/>
            <a:ext cx="3528392" cy="523220"/>
          </a:xfrm>
          <a:prstGeom prst="rect">
            <a:avLst/>
          </a:prstGeom>
          <a:noFill/>
        </p:spPr>
        <p:txBody>
          <a:bodyPr wrap="square" rtlCol="0">
            <a:spAutoFit/>
          </a:bodyPr>
          <a:lstStyle/>
          <a:p>
            <a:r>
              <a:rPr lang="en-US" altLang="ko-KR" sz="1400" dirty="0" smtClean="0">
                <a:solidFill>
                  <a:srgbClr val="FF0000"/>
                </a:solidFill>
                <a:latin typeface="HY견고딕" pitchFamily="18" charset="-127"/>
                <a:ea typeface="HY견고딕" pitchFamily="18" charset="-127"/>
              </a:rPr>
              <a:t>Justin </a:t>
            </a:r>
            <a:r>
              <a:rPr lang="en-US" altLang="ko-KR" sz="1400" dirty="0" err="1" smtClean="0">
                <a:solidFill>
                  <a:srgbClr val="FF0000"/>
                </a:solidFill>
                <a:latin typeface="HY견고딕" pitchFamily="18" charset="-127"/>
                <a:ea typeface="HY견고딕" pitchFamily="18" charset="-127"/>
              </a:rPr>
              <a:t>Biber’s</a:t>
            </a:r>
            <a:r>
              <a:rPr lang="en-US" altLang="ko-KR" sz="1400" dirty="0" smtClean="0">
                <a:solidFill>
                  <a:srgbClr val="FF0000"/>
                </a:solidFill>
                <a:latin typeface="HY견고딕" pitchFamily="18" charset="-127"/>
                <a:ea typeface="HY견고딕" pitchFamily="18" charset="-127"/>
              </a:rPr>
              <a:t> MV transmission through WLAN Multicast</a:t>
            </a:r>
            <a:endParaRPr lang="ko-KR" altLang="en-US" sz="1400" dirty="0">
              <a:solidFill>
                <a:srgbClr val="FF0000"/>
              </a:solidFill>
              <a:latin typeface="HY견고딕" pitchFamily="18" charset="-127"/>
              <a:ea typeface="HY견고딕" pitchFamily="18" charset="-127"/>
            </a:endParaRPr>
          </a:p>
        </p:txBody>
      </p:sp>
    </p:spTree>
    <p:extLst>
      <p:ext uri="{BB962C8B-B14F-4D97-AF65-F5344CB8AC3E}">
        <p14:creationId xmlns:p14="http://schemas.microsoft.com/office/powerpoint/2010/main" val="355793654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Data Offload through </a:t>
            </a:r>
            <a:br>
              <a:rPr lang="en-US" altLang="ko-KR" dirty="0"/>
            </a:br>
            <a:r>
              <a:rPr lang="en-US" altLang="ko-KR" dirty="0"/>
              <a:t>Wireless P2P Networks (Cont’d)</a:t>
            </a:r>
            <a:endParaRPr lang="ko-KR" altLang="en-US" dirty="0"/>
          </a:p>
        </p:txBody>
      </p:sp>
      <p:sp>
        <p:nvSpPr>
          <p:cNvPr id="3" name="내용 개체 틀 2"/>
          <p:cNvSpPr>
            <a:spLocks noGrp="1"/>
          </p:cNvSpPr>
          <p:nvPr>
            <p:ph idx="1"/>
          </p:nvPr>
        </p:nvSpPr>
        <p:spPr/>
        <p:txBody>
          <a:bodyPr/>
          <a:lstStyle/>
          <a:p>
            <a:r>
              <a:rPr lang="en-US" altLang="ko-KR" sz="2800" dirty="0" smtClean="0"/>
              <a:t>Advantages</a:t>
            </a:r>
          </a:p>
          <a:p>
            <a:pPr lvl="1"/>
            <a:r>
              <a:rPr lang="en-US" altLang="ko-KR" sz="2800" dirty="0"/>
              <a:t>C</a:t>
            </a:r>
            <a:r>
              <a:rPr lang="en-US" altLang="ko-KR" sz="2800" dirty="0" smtClean="0"/>
              <a:t>an support data offload without a point of attachment (</a:t>
            </a:r>
            <a:r>
              <a:rPr lang="en-US" altLang="ko-KR" sz="2800" dirty="0" err="1" smtClean="0"/>
              <a:t>PoA</a:t>
            </a:r>
            <a:r>
              <a:rPr lang="en-US" altLang="ko-KR" sz="2800" dirty="0" smtClean="0"/>
              <a:t>)</a:t>
            </a:r>
          </a:p>
          <a:p>
            <a:pPr lvl="1"/>
            <a:r>
              <a:rPr lang="en-US" altLang="ko-KR" sz="2800" dirty="0" smtClean="0"/>
              <a:t>Can solve load balance problem for cellular networks</a:t>
            </a:r>
          </a:p>
          <a:p>
            <a:pPr lvl="1"/>
            <a:r>
              <a:rPr lang="en-US" altLang="ko-KR" sz="2800" dirty="0" smtClean="0"/>
              <a:t>Can support higher quality of service (</a:t>
            </a:r>
            <a:r>
              <a:rPr lang="en-US" altLang="ko-KR" sz="2800" dirty="0" err="1" smtClean="0"/>
              <a:t>QoS</a:t>
            </a:r>
            <a:r>
              <a:rPr lang="en-US" altLang="ko-KR" sz="2800" dirty="0" smtClean="0"/>
              <a:t>) than cellular network</a:t>
            </a:r>
          </a:p>
          <a:p>
            <a:pPr lvl="1"/>
            <a:r>
              <a:rPr lang="en-US" altLang="ko-KR" sz="2800" dirty="0" smtClean="0"/>
              <a:t>May support multicast of the contents to increase transmission efficiency using a wireless link</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56660817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Consideration </a:t>
            </a:r>
            <a:r>
              <a:rPr lang="en-US" altLang="ko-KR" sz="2400" dirty="0"/>
              <a:t>of </a:t>
            </a:r>
            <a:r>
              <a:rPr lang="en-US" altLang="ko-KR" sz="2400" dirty="0" smtClean="0"/>
              <a:t>Data </a:t>
            </a:r>
            <a:r>
              <a:rPr lang="en-US" altLang="ko-KR" sz="2400" dirty="0"/>
              <a:t>O</a:t>
            </a:r>
            <a:r>
              <a:rPr lang="en-US" altLang="ko-KR" sz="2400" dirty="0" smtClean="0"/>
              <a:t>ffload Service </a:t>
            </a:r>
            <a:br>
              <a:rPr lang="en-US" altLang="ko-KR" sz="2400" dirty="0" smtClean="0"/>
            </a:br>
            <a:r>
              <a:rPr lang="en-US" altLang="ko-KR" sz="2400" dirty="0" smtClean="0"/>
              <a:t>through Wireless </a:t>
            </a:r>
            <a:r>
              <a:rPr lang="en-US" altLang="ko-KR" sz="2400" dirty="0"/>
              <a:t>P2P N</a:t>
            </a:r>
            <a:r>
              <a:rPr lang="en-US" altLang="ko-KR" sz="2400" dirty="0" smtClean="0"/>
              <a:t>etworks</a:t>
            </a:r>
            <a:endParaRPr lang="ko-KR" altLang="en-US" sz="2400" dirty="0"/>
          </a:p>
        </p:txBody>
      </p:sp>
      <p:sp>
        <p:nvSpPr>
          <p:cNvPr id="3" name="내용 개체 틀 2"/>
          <p:cNvSpPr>
            <a:spLocks noGrp="1"/>
          </p:cNvSpPr>
          <p:nvPr>
            <p:ph idx="1"/>
          </p:nvPr>
        </p:nvSpPr>
        <p:spPr/>
        <p:txBody>
          <a:bodyPr/>
          <a:lstStyle/>
          <a:p>
            <a:pPr marL="457200" indent="-457200">
              <a:buFont typeface="+mj-lt"/>
              <a:buAutoNum type="arabicPeriod"/>
            </a:pPr>
            <a:r>
              <a:rPr lang="en-US" altLang="ko-KR" sz="2000" dirty="0" smtClean="0"/>
              <a:t>Decision </a:t>
            </a:r>
            <a:r>
              <a:rPr lang="en-US" altLang="ko-KR" sz="2000" dirty="0"/>
              <a:t>of data offload through wireless P2P networks should be considered.</a:t>
            </a:r>
          </a:p>
          <a:p>
            <a:pPr lvl="1"/>
            <a:r>
              <a:rPr lang="en-US" altLang="ko-KR" sz="2000" dirty="0"/>
              <a:t>High load of cellular networks can be a reason for data offload.</a:t>
            </a:r>
          </a:p>
          <a:p>
            <a:pPr lvl="1"/>
            <a:r>
              <a:rPr lang="en-US" altLang="ko-KR" sz="2000" dirty="0"/>
              <a:t>Low </a:t>
            </a:r>
            <a:r>
              <a:rPr lang="en-US" altLang="ko-KR" sz="2000" dirty="0" err="1"/>
              <a:t>QoS</a:t>
            </a:r>
            <a:r>
              <a:rPr lang="en-US" altLang="ko-KR" sz="2000" dirty="0"/>
              <a:t> of cellular networks can be a reason for data offload.</a:t>
            </a:r>
          </a:p>
          <a:p>
            <a:pPr marL="457200" indent="-457200">
              <a:buFont typeface="+mj-lt"/>
              <a:buAutoNum type="arabicPeriod"/>
            </a:pPr>
            <a:r>
              <a:rPr lang="en-US" altLang="ko-KR" sz="2000" dirty="0"/>
              <a:t>Discovery of the donor device for contents should be considered.</a:t>
            </a:r>
          </a:p>
          <a:p>
            <a:pPr lvl="1"/>
            <a:r>
              <a:rPr lang="en-US" altLang="ko-KR" sz="2000" dirty="0"/>
              <a:t>Need to know which device has the contents downloaded before.</a:t>
            </a:r>
          </a:p>
          <a:p>
            <a:pPr lvl="1"/>
            <a:r>
              <a:rPr lang="en-US" altLang="ko-KR" sz="2000" dirty="0"/>
              <a:t>Location information of the donor device can be used to discover the closest donor device</a:t>
            </a:r>
            <a:r>
              <a:rPr lang="en-US" altLang="ko-KR" sz="2000" dirty="0" smtClean="0"/>
              <a:t>.</a:t>
            </a:r>
          </a:p>
          <a:p>
            <a:pPr marL="457200" indent="-457200">
              <a:buFont typeface="+mj-lt"/>
              <a:buAutoNum type="arabicPeriod"/>
            </a:pPr>
            <a:r>
              <a:rPr lang="en-US" altLang="ko-KR" sz="2000" dirty="0" smtClean="0"/>
              <a:t>Security issues between donor and receiver devices should be considered.</a:t>
            </a:r>
          </a:p>
          <a:p>
            <a:pPr lvl="1">
              <a:buFont typeface="Arial" pitchFamily="34" charset="0"/>
              <a:buChar char="•"/>
            </a:pPr>
            <a:r>
              <a:rPr lang="en-US" altLang="ko-KR" sz="2000" dirty="0" smtClean="0"/>
              <a:t>Security for multicast user</a:t>
            </a:r>
          </a:p>
          <a:p>
            <a:pPr lvl="1">
              <a:buFont typeface="Arial" pitchFamily="34" charset="0"/>
              <a:buChar char="•"/>
            </a:pPr>
            <a:r>
              <a:rPr lang="en-US" altLang="ko-KR" sz="2000" dirty="0" smtClean="0"/>
              <a:t>Security for contents</a:t>
            </a:r>
          </a:p>
          <a:p>
            <a:pPr marL="457200" indent="-457200">
              <a:buFont typeface="+mj-lt"/>
              <a:buAutoNum type="arabicPeriod"/>
            </a:pPr>
            <a:r>
              <a:rPr lang="en-US" altLang="ko-KR" sz="2000" dirty="0" smtClean="0"/>
              <a:t>Billing and payment of downloading the video contents should be considered.</a:t>
            </a:r>
          </a:p>
          <a:p>
            <a:pPr marL="457200" indent="-457200">
              <a:buFont typeface="+mj-lt"/>
              <a:buAutoNum type="arabicPeriod"/>
            </a:pPr>
            <a:r>
              <a:rPr lang="en-US" altLang="ko-KR" sz="2000" dirty="0"/>
              <a:t>Multicast group management is needed.</a:t>
            </a:r>
          </a:p>
          <a:p>
            <a:pPr lvl="1">
              <a:buFont typeface="Arial" pitchFamily="34" charset="0"/>
              <a:buChar char="•"/>
            </a:pPr>
            <a:r>
              <a:rPr lang="en-US" altLang="ko-KR" sz="2000" dirty="0"/>
              <a:t>Multicast transmission of video contents should be considered.</a:t>
            </a:r>
          </a:p>
          <a:p>
            <a:pPr lvl="1">
              <a:buFont typeface="Arial" pitchFamily="34" charset="0"/>
              <a:buChar char="•"/>
            </a:pPr>
            <a:r>
              <a:rPr lang="en-US" altLang="ko-KR" sz="2000" dirty="0"/>
              <a:t>Management for multicast groups should be considered for multicast transmission</a:t>
            </a:r>
            <a:r>
              <a:rPr lang="en-US" altLang="ko-KR" sz="2000" dirty="0" smtClean="0"/>
              <a:t>.</a:t>
            </a: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Tree>
    <p:extLst>
      <p:ext uri="{BB962C8B-B14F-4D97-AF65-F5344CB8AC3E}">
        <p14:creationId xmlns:p14="http://schemas.microsoft.com/office/powerpoint/2010/main" val="28133293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Proposal</a:t>
            </a:r>
            <a:r>
              <a:rPr lang="en-US" altLang="ko-KR" sz="2800" baseline="0" dirty="0" smtClean="0"/>
              <a:t> for Data Offload through Wireless P2P</a:t>
            </a:r>
            <a:r>
              <a:rPr lang="en-US" altLang="ko-KR" sz="2800" dirty="0" smtClean="0"/>
              <a:t> Networks based on IEEE 802.21 Frameworks</a:t>
            </a:r>
            <a:endParaRPr lang="ko-KR" altLang="en-US" sz="2800" dirty="0"/>
          </a:p>
        </p:txBody>
      </p:sp>
      <p:sp>
        <p:nvSpPr>
          <p:cNvPr id="3" name="내용 개체 틀 2"/>
          <p:cNvSpPr>
            <a:spLocks noGrp="1"/>
          </p:cNvSpPr>
          <p:nvPr>
            <p:ph idx="1"/>
          </p:nvPr>
        </p:nvSpPr>
        <p:spPr>
          <a:xfrm>
            <a:off x="422275" y="1143000"/>
            <a:ext cx="8299450" cy="485800"/>
          </a:xfrm>
        </p:spPr>
        <p:txBody>
          <a:bodyPr/>
          <a:lstStyle/>
          <a:p>
            <a:r>
              <a:rPr lang="en-US" altLang="ko-KR" dirty="0" smtClean="0"/>
              <a:t>Architecture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
        <p:nvSpPr>
          <p:cNvPr id="5" name="직사각형 4"/>
          <p:cNvSpPr/>
          <p:nvPr/>
        </p:nvSpPr>
        <p:spPr>
          <a:xfrm>
            <a:off x="4932040" y="1004998"/>
            <a:ext cx="3992736" cy="5262979"/>
          </a:xfrm>
          <a:prstGeom prst="rect">
            <a:avLst/>
          </a:prstGeom>
        </p:spPr>
        <p:txBody>
          <a:bodyPr wrap="square">
            <a:spAutoFit/>
          </a:bodyPr>
          <a:lstStyle/>
          <a:p>
            <a:pPr marL="285750" indent="-285750">
              <a:buFont typeface="Wingdings" pitchFamily="2" charset="2"/>
              <a:buChar char="v"/>
            </a:pPr>
            <a:r>
              <a:rPr lang="en-US" altLang="ko-KR" sz="1600" dirty="0"/>
              <a:t>Contents server </a:t>
            </a:r>
            <a:r>
              <a:rPr lang="en-US" altLang="ko-KR" sz="1600" dirty="0" smtClean="0"/>
              <a:t>(CS)</a:t>
            </a:r>
          </a:p>
          <a:p>
            <a:pPr marL="742950" lvl="1" indent="-285750">
              <a:buFont typeface="Arial" pitchFamily="34" charset="0"/>
              <a:buChar char="•"/>
            </a:pPr>
            <a:r>
              <a:rPr lang="en-US" altLang="ko-KR" sz="1600" dirty="0" smtClean="0"/>
              <a:t>CS </a:t>
            </a:r>
            <a:r>
              <a:rPr lang="en-US" altLang="ko-KR" sz="1600" dirty="0"/>
              <a:t>provides </a:t>
            </a:r>
            <a:r>
              <a:rPr lang="en-US" altLang="ko-KR" sz="1600" dirty="0" smtClean="0"/>
              <a:t>contents.</a:t>
            </a:r>
          </a:p>
          <a:p>
            <a:pPr marL="742950" lvl="1" indent="-285750">
              <a:buFont typeface="Arial" pitchFamily="34" charset="0"/>
              <a:buChar char="•"/>
            </a:pPr>
            <a:r>
              <a:rPr lang="en-US" altLang="ko-KR" sz="1600" dirty="0" smtClean="0"/>
              <a:t>Contents: Video data, firmware, etc.</a:t>
            </a:r>
            <a:endParaRPr lang="en-US" altLang="ko-KR" sz="1600" dirty="0"/>
          </a:p>
          <a:p>
            <a:pPr marL="285750" lvl="1" indent="-285750">
              <a:buFont typeface="Wingdings" pitchFamily="2" charset="2"/>
              <a:buChar char="v"/>
            </a:pPr>
            <a:r>
              <a:rPr lang="en-US" altLang="ko-KR" sz="1600" dirty="0"/>
              <a:t>Information repository (IR)</a:t>
            </a:r>
          </a:p>
          <a:p>
            <a:pPr marL="742950" lvl="1" indent="-285750">
              <a:buFont typeface="Arial" pitchFamily="34" charset="0"/>
              <a:buChar char="•"/>
            </a:pPr>
            <a:r>
              <a:rPr lang="en-US" altLang="ko-KR" sz="1600" dirty="0"/>
              <a:t>IR knows which </a:t>
            </a:r>
            <a:r>
              <a:rPr lang="en-US" altLang="ko-KR" sz="1600" dirty="0" smtClean="0"/>
              <a:t>device has the contents downloaded before</a:t>
            </a:r>
            <a:r>
              <a:rPr lang="en-US" altLang="ko-KR" sz="1600" dirty="0"/>
              <a:t>.</a:t>
            </a:r>
          </a:p>
          <a:p>
            <a:pPr marL="742950" lvl="1" indent="-285750">
              <a:buFont typeface="Arial" pitchFamily="34" charset="0"/>
              <a:buChar char="•"/>
            </a:pPr>
            <a:r>
              <a:rPr lang="en-US" altLang="ko-KR" sz="1600" dirty="0"/>
              <a:t>IR knows location information of the mobile </a:t>
            </a:r>
            <a:r>
              <a:rPr lang="en-US" altLang="ko-KR" sz="1600" dirty="0" smtClean="0"/>
              <a:t>nodes (MNs).</a:t>
            </a:r>
            <a:endParaRPr lang="en-US" altLang="ko-KR" sz="1600" dirty="0"/>
          </a:p>
          <a:p>
            <a:pPr marL="285750" lvl="1" indent="-285750">
              <a:buFont typeface="Wingdings" pitchFamily="2" charset="2"/>
              <a:buChar char="v"/>
            </a:pPr>
            <a:r>
              <a:rPr lang="en-US" altLang="ko-KR" sz="1600" dirty="0"/>
              <a:t>Network controller (NC)</a:t>
            </a:r>
          </a:p>
          <a:p>
            <a:pPr marL="742950" lvl="1" indent="-285750">
              <a:buFont typeface="Arial" pitchFamily="34" charset="0"/>
              <a:buChar char="•"/>
            </a:pPr>
            <a:r>
              <a:rPr lang="en-US" altLang="ko-KR" sz="1600" dirty="0"/>
              <a:t>NC determines the appropriate </a:t>
            </a:r>
            <a:r>
              <a:rPr lang="en-US" altLang="ko-KR" sz="1600" dirty="0" smtClean="0"/>
              <a:t>networks (cellular networks, </a:t>
            </a:r>
            <a:r>
              <a:rPr lang="en-US" altLang="ko-KR" sz="1600" dirty="0" err="1" smtClean="0"/>
              <a:t>WiFi</a:t>
            </a:r>
            <a:r>
              <a:rPr lang="en-US" altLang="ko-KR" sz="1600" dirty="0" smtClean="0"/>
              <a:t> networks, wireless P2P networks, </a:t>
            </a:r>
            <a:r>
              <a:rPr lang="en-US" altLang="ko-KR" sz="1600" dirty="0" err="1" smtClean="0"/>
              <a:t>etc</a:t>
            </a:r>
            <a:r>
              <a:rPr lang="en-US" altLang="ko-KR" sz="1600" dirty="0" smtClean="0"/>
              <a:t>) for the MNs to download contents.</a:t>
            </a:r>
            <a:endParaRPr lang="en-US" altLang="ko-KR" sz="1600" dirty="0"/>
          </a:p>
          <a:p>
            <a:pPr marL="742950" lvl="1" indent="-285750">
              <a:buFont typeface="Arial" pitchFamily="34" charset="0"/>
              <a:buChar char="•"/>
            </a:pPr>
            <a:r>
              <a:rPr lang="en-US" altLang="ko-KR" sz="1600" dirty="0"/>
              <a:t>NC can be implemented by </a:t>
            </a:r>
            <a:r>
              <a:rPr lang="en-US" altLang="ko-KR" sz="1600" dirty="0" smtClean="0"/>
              <a:t>MIH-</a:t>
            </a:r>
            <a:r>
              <a:rPr lang="en-US" altLang="ko-KR" sz="1600" dirty="0" err="1" smtClean="0"/>
              <a:t>PoS.</a:t>
            </a:r>
            <a:endParaRPr lang="en-US" altLang="ko-KR" sz="1600" dirty="0" smtClean="0"/>
          </a:p>
          <a:p>
            <a:pPr marL="285750" lvl="1" indent="-285750">
              <a:buFont typeface="Wingdings" pitchFamily="2" charset="2"/>
              <a:buChar char="v"/>
            </a:pPr>
            <a:r>
              <a:rPr lang="en-US" altLang="ko-KR" sz="1600" dirty="0" smtClean="0"/>
              <a:t>Donor mobile node (MN)</a:t>
            </a:r>
          </a:p>
          <a:p>
            <a:pPr marL="742950" lvl="2" indent="-285750">
              <a:buFont typeface="Arial" pitchFamily="34" charset="0"/>
              <a:buChar char="•"/>
            </a:pPr>
            <a:r>
              <a:rPr lang="en-US" altLang="ko-KR" sz="1600" dirty="0" smtClean="0"/>
              <a:t>The MN that already downloaded the contents from CS.</a:t>
            </a:r>
          </a:p>
          <a:p>
            <a:pPr marL="742950" lvl="2" indent="-285750">
              <a:buFont typeface="Arial" pitchFamily="34" charset="0"/>
              <a:buChar char="•"/>
            </a:pPr>
            <a:r>
              <a:rPr lang="en-US" altLang="ko-KR" sz="1600" dirty="0" smtClean="0"/>
              <a:t>Donor MN provide contents for receiver MNs.</a:t>
            </a:r>
            <a:endParaRPr lang="en-US" altLang="ko-KR" sz="1600" dirty="0"/>
          </a:p>
          <a:p>
            <a:pPr marL="285750" lvl="1" indent="-285750">
              <a:buFont typeface="Wingdings" pitchFamily="2" charset="2"/>
              <a:buChar char="v"/>
            </a:pPr>
            <a:r>
              <a:rPr lang="en-US" altLang="ko-KR" sz="1600" dirty="0" smtClean="0"/>
              <a:t>Receiver MNs</a:t>
            </a:r>
            <a:endParaRPr lang="en-US" altLang="ko-KR" sz="1600" dirty="0"/>
          </a:p>
        </p:txBody>
      </p:sp>
      <p:sp>
        <p:nvSpPr>
          <p:cNvPr id="13" name="구름 12"/>
          <p:cNvSpPr/>
          <p:nvPr/>
        </p:nvSpPr>
        <p:spPr>
          <a:xfrm>
            <a:off x="1643142" y="2305476"/>
            <a:ext cx="1944216" cy="1080120"/>
          </a:xfrm>
          <a:prstGeom prst="cloud">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Networks</a:t>
            </a:r>
            <a:endParaRPr lang="ko-KR" altLang="en-US" dirty="0">
              <a:solidFill>
                <a:schemeClr val="tx1"/>
              </a:solidFill>
            </a:endParaRPr>
          </a:p>
        </p:txBody>
      </p:sp>
      <p:pic>
        <p:nvPicPr>
          <p:cNvPr id="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4484" y="1565473"/>
            <a:ext cx="527069"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4940" y="3280617"/>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679" y="4725144"/>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8027" y="4597022"/>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1658" y="578442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1662" y="1565473"/>
            <a:ext cx="503481" cy="690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2658" y="3224439"/>
            <a:ext cx="549399" cy="824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직선 연결선 20"/>
          <p:cNvCxnSpPr/>
          <p:nvPr/>
        </p:nvCxnSpPr>
        <p:spPr>
          <a:xfrm>
            <a:off x="2009628" y="2132856"/>
            <a:ext cx="101925"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p:nvCxnSpPr>
        <p:spPr>
          <a:xfrm flipH="1">
            <a:off x="3396858" y="2221433"/>
            <a:ext cx="77034" cy="1994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3333450" y="3071643"/>
            <a:ext cx="177104" cy="251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flipH="1">
            <a:off x="1833642" y="3339675"/>
            <a:ext cx="281102" cy="2880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23140" y="1623755"/>
            <a:ext cx="504056" cy="338554"/>
          </a:xfrm>
          <a:prstGeom prst="rect">
            <a:avLst/>
          </a:prstGeom>
          <a:noFill/>
        </p:spPr>
        <p:txBody>
          <a:bodyPr wrap="square" rtlCol="0">
            <a:spAutoFit/>
          </a:bodyPr>
          <a:lstStyle/>
          <a:p>
            <a:r>
              <a:rPr lang="en-US" altLang="ko-KR" sz="1600" dirty="0" smtClean="0">
                <a:latin typeface="HY견고딕" pitchFamily="18" charset="-127"/>
                <a:ea typeface="HY견고딕" pitchFamily="18" charset="-127"/>
              </a:rPr>
              <a:t>CS</a:t>
            </a:r>
            <a:endParaRPr lang="ko-KR" altLang="en-US" sz="1600" dirty="0">
              <a:latin typeface="HY견고딕" pitchFamily="18" charset="-127"/>
              <a:ea typeface="HY견고딕" pitchFamily="18" charset="-127"/>
            </a:endParaRPr>
          </a:p>
        </p:txBody>
      </p:sp>
      <p:sp>
        <p:nvSpPr>
          <p:cNvPr id="29" name="TextBox 28"/>
          <p:cNvSpPr txBox="1"/>
          <p:nvPr/>
        </p:nvSpPr>
        <p:spPr>
          <a:xfrm>
            <a:off x="3759593" y="1623755"/>
            <a:ext cx="504056" cy="338554"/>
          </a:xfrm>
          <a:prstGeom prst="rect">
            <a:avLst/>
          </a:prstGeom>
          <a:noFill/>
        </p:spPr>
        <p:txBody>
          <a:bodyPr wrap="square" rtlCol="0">
            <a:spAutoFit/>
          </a:bodyPr>
          <a:lstStyle/>
          <a:p>
            <a:r>
              <a:rPr lang="en-US" altLang="ko-KR" sz="1600" dirty="0" smtClean="0">
                <a:latin typeface="HY견고딕" pitchFamily="18" charset="-127"/>
                <a:ea typeface="HY견고딕" pitchFamily="18" charset="-127"/>
              </a:rPr>
              <a:t>IR</a:t>
            </a:r>
            <a:endParaRPr lang="ko-KR" altLang="en-US" sz="1600" dirty="0">
              <a:latin typeface="HY견고딕" pitchFamily="18" charset="-127"/>
              <a:ea typeface="HY견고딕" pitchFamily="18" charset="-127"/>
            </a:endParaRPr>
          </a:p>
        </p:txBody>
      </p:sp>
      <p:sp>
        <p:nvSpPr>
          <p:cNvPr id="30" name="TextBox 29"/>
          <p:cNvSpPr txBox="1"/>
          <p:nvPr/>
        </p:nvSpPr>
        <p:spPr>
          <a:xfrm>
            <a:off x="3862056" y="3337828"/>
            <a:ext cx="1069984" cy="523220"/>
          </a:xfrm>
          <a:prstGeom prst="rect">
            <a:avLst/>
          </a:prstGeom>
          <a:noFill/>
        </p:spPr>
        <p:txBody>
          <a:bodyPr wrap="square" rtlCol="0">
            <a:spAutoFit/>
          </a:bodyPr>
          <a:lstStyle/>
          <a:p>
            <a:r>
              <a:rPr lang="en-US" altLang="ko-KR" sz="1600" dirty="0" smtClean="0">
                <a:latin typeface="HY견고딕" pitchFamily="18" charset="-127"/>
                <a:ea typeface="HY견고딕" pitchFamily="18" charset="-127"/>
              </a:rPr>
              <a:t>NC</a:t>
            </a:r>
          </a:p>
          <a:p>
            <a:r>
              <a:rPr lang="en-US" altLang="ko-KR" sz="1200" dirty="0" smtClean="0">
                <a:latin typeface="HY견고딕" pitchFamily="18" charset="-127"/>
                <a:ea typeface="HY견고딕" pitchFamily="18" charset="-127"/>
              </a:rPr>
              <a:t>(MIH-</a:t>
            </a:r>
            <a:r>
              <a:rPr lang="en-US" altLang="ko-KR" sz="1200" dirty="0" err="1" smtClean="0">
                <a:latin typeface="HY견고딕" pitchFamily="18" charset="-127"/>
                <a:ea typeface="HY견고딕" pitchFamily="18" charset="-127"/>
              </a:rPr>
              <a:t>PoS</a:t>
            </a:r>
            <a:r>
              <a:rPr lang="en-US" altLang="ko-KR" sz="1200" dirty="0" smtClean="0">
                <a:latin typeface="HY견고딕" pitchFamily="18" charset="-127"/>
                <a:ea typeface="HY견고딕" pitchFamily="18" charset="-127"/>
              </a:rPr>
              <a:t>)</a:t>
            </a:r>
            <a:endParaRPr lang="ko-KR" altLang="en-US" sz="1200" dirty="0">
              <a:latin typeface="HY견고딕" pitchFamily="18" charset="-127"/>
              <a:ea typeface="HY견고딕" pitchFamily="18" charset="-127"/>
            </a:endParaRPr>
          </a:p>
        </p:txBody>
      </p:sp>
      <p:sp>
        <p:nvSpPr>
          <p:cNvPr id="31" name="TextBox 30"/>
          <p:cNvSpPr txBox="1"/>
          <p:nvPr/>
        </p:nvSpPr>
        <p:spPr>
          <a:xfrm>
            <a:off x="2002140" y="3691771"/>
            <a:ext cx="625056" cy="338554"/>
          </a:xfrm>
          <a:prstGeom prst="rect">
            <a:avLst/>
          </a:prstGeom>
          <a:noFill/>
        </p:spPr>
        <p:txBody>
          <a:bodyPr wrap="square" rtlCol="0">
            <a:spAutoFit/>
          </a:bodyPr>
          <a:lstStyle/>
          <a:p>
            <a:r>
              <a:rPr lang="en-US" altLang="ko-KR" sz="1600" dirty="0" err="1" smtClean="0">
                <a:latin typeface="HY견고딕" pitchFamily="18" charset="-127"/>
                <a:ea typeface="HY견고딕" pitchFamily="18" charset="-127"/>
              </a:rPr>
              <a:t>PoA</a:t>
            </a:r>
            <a:endParaRPr lang="ko-KR" altLang="en-US" sz="1600" dirty="0">
              <a:latin typeface="HY견고딕" pitchFamily="18" charset="-127"/>
              <a:ea typeface="HY견고딕" pitchFamily="18" charset="-127"/>
            </a:endParaRPr>
          </a:p>
        </p:txBody>
      </p:sp>
      <p:sp>
        <p:nvSpPr>
          <p:cNvPr id="35" name="TextBox 34"/>
          <p:cNvSpPr txBox="1"/>
          <p:nvPr/>
        </p:nvSpPr>
        <p:spPr>
          <a:xfrm>
            <a:off x="336983" y="2349631"/>
            <a:ext cx="1438393" cy="954107"/>
          </a:xfrm>
          <a:prstGeom prst="rect">
            <a:avLst/>
          </a:prstGeom>
          <a:noFill/>
        </p:spPr>
        <p:txBody>
          <a:bodyPr wrap="square" rtlCol="0">
            <a:spAutoFit/>
          </a:bodyPr>
          <a:lstStyle/>
          <a:p>
            <a:r>
              <a:rPr lang="en-US" altLang="ko-KR" sz="1400" dirty="0" smtClean="0">
                <a:solidFill>
                  <a:schemeClr val="accent1">
                    <a:lumMod val="50000"/>
                  </a:schemeClr>
                </a:solidFill>
                <a:latin typeface="HY견고딕" pitchFamily="18" charset="-127"/>
                <a:ea typeface="HY견고딕" pitchFamily="18" charset="-127"/>
              </a:rPr>
              <a:t>The donor MN receives the contents from CS</a:t>
            </a:r>
            <a:endParaRPr lang="ko-KR" altLang="en-US" sz="1400" dirty="0">
              <a:solidFill>
                <a:schemeClr val="accent1">
                  <a:lumMod val="50000"/>
                </a:schemeClr>
              </a:solidFill>
              <a:latin typeface="HY견고딕" pitchFamily="18" charset="-127"/>
              <a:ea typeface="HY견고딕" pitchFamily="18" charset="-127"/>
            </a:endParaRPr>
          </a:p>
        </p:txBody>
      </p:sp>
      <p:sp>
        <p:nvSpPr>
          <p:cNvPr id="36" name="자유형 35"/>
          <p:cNvSpPr/>
          <p:nvPr/>
        </p:nvSpPr>
        <p:spPr>
          <a:xfrm>
            <a:off x="1193800" y="2311400"/>
            <a:ext cx="798850" cy="2324100"/>
          </a:xfrm>
          <a:custGeom>
            <a:avLst/>
            <a:gdLst>
              <a:gd name="connsiteX0" fmla="*/ 711200 w 798850"/>
              <a:gd name="connsiteY0" fmla="*/ 0 h 2324100"/>
              <a:gd name="connsiteX1" fmla="*/ 787400 w 798850"/>
              <a:gd name="connsiteY1" fmla="*/ 355600 h 2324100"/>
              <a:gd name="connsiteX2" fmla="*/ 711200 w 798850"/>
              <a:gd name="connsiteY2" fmla="*/ 1041400 h 2324100"/>
              <a:gd name="connsiteX3" fmla="*/ 0 w 798850"/>
              <a:gd name="connsiteY3" fmla="*/ 2324100 h 2324100"/>
              <a:gd name="connsiteX4" fmla="*/ 0 w 798850"/>
              <a:gd name="connsiteY4" fmla="*/ 2324100 h 2324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8850" h="2324100">
                <a:moveTo>
                  <a:pt x="711200" y="0"/>
                </a:moveTo>
                <a:cubicBezTo>
                  <a:pt x="749300" y="91016"/>
                  <a:pt x="787400" y="182033"/>
                  <a:pt x="787400" y="355600"/>
                </a:cubicBezTo>
                <a:cubicBezTo>
                  <a:pt x="787400" y="529167"/>
                  <a:pt x="842433" y="713317"/>
                  <a:pt x="711200" y="1041400"/>
                </a:cubicBezTo>
                <a:cubicBezTo>
                  <a:pt x="579967" y="1369483"/>
                  <a:pt x="0" y="2324100"/>
                  <a:pt x="0" y="2324100"/>
                </a:cubicBezTo>
                <a:lnTo>
                  <a:pt x="0" y="2324100"/>
                </a:lnTo>
              </a:path>
            </a:pathLst>
          </a:cu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7" name="TextBox 36"/>
          <p:cNvSpPr txBox="1"/>
          <p:nvPr/>
        </p:nvSpPr>
        <p:spPr>
          <a:xfrm>
            <a:off x="629564" y="5468094"/>
            <a:ext cx="853229" cy="584775"/>
          </a:xfrm>
          <a:prstGeom prst="rect">
            <a:avLst/>
          </a:prstGeom>
          <a:noFill/>
        </p:spPr>
        <p:txBody>
          <a:bodyPr wrap="square" rtlCol="0">
            <a:spAutoFit/>
          </a:bodyPr>
          <a:lstStyle/>
          <a:p>
            <a:r>
              <a:rPr lang="en-US" altLang="ko-KR" sz="1600" dirty="0" smtClean="0">
                <a:latin typeface="HY견고딕" pitchFamily="18" charset="-127"/>
                <a:ea typeface="HY견고딕" pitchFamily="18" charset="-127"/>
              </a:rPr>
              <a:t>Donor MN</a:t>
            </a:r>
            <a:endParaRPr lang="ko-KR" altLang="en-US" sz="1600" dirty="0">
              <a:latin typeface="HY견고딕" pitchFamily="18" charset="-127"/>
              <a:ea typeface="HY견고딕" pitchFamily="18" charset="-127"/>
            </a:endParaRPr>
          </a:p>
        </p:txBody>
      </p:sp>
      <p:sp>
        <p:nvSpPr>
          <p:cNvPr id="39" name="TextBox 38"/>
          <p:cNvSpPr txBox="1"/>
          <p:nvPr/>
        </p:nvSpPr>
        <p:spPr>
          <a:xfrm>
            <a:off x="3710074" y="5360312"/>
            <a:ext cx="1373948" cy="584775"/>
          </a:xfrm>
          <a:prstGeom prst="rect">
            <a:avLst/>
          </a:prstGeom>
          <a:noFill/>
        </p:spPr>
        <p:txBody>
          <a:bodyPr wrap="square" rtlCol="0">
            <a:spAutoFit/>
          </a:bodyPr>
          <a:lstStyle/>
          <a:p>
            <a:r>
              <a:rPr lang="en-US" altLang="ko-KR" sz="1600" dirty="0" smtClean="0">
                <a:latin typeface="HY견고딕" pitchFamily="18" charset="-127"/>
                <a:ea typeface="HY견고딕" pitchFamily="18" charset="-127"/>
              </a:rPr>
              <a:t>Receiver MNs</a:t>
            </a:r>
            <a:endParaRPr lang="ko-KR" altLang="en-US" sz="1600" dirty="0">
              <a:latin typeface="HY견고딕" pitchFamily="18" charset="-127"/>
              <a:ea typeface="HY견고딕" pitchFamily="18" charset="-127"/>
            </a:endParaRPr>
          </a:p>
        </p:txBody>
      </p:sp>
      <p:cxnSp>
        <p:nvCxnSpPr>
          <p:cNvPr id="41" name="직선 연결선 40"/>
          <p:cNvCxnSpPr/>
          <p:nvPr/>
        </p:nvCxnSpPr>
        <p:spPr>
          <a:xfrm flipH="1">
            <a:off x="3333450" y="5147419"/>
            <a:ext cx="376624" cy="637009"/>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flipV="1">
            <a:off x="1482793" y="5096619"/>
            <a:ext cx="2104564" cy="50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a:off x="1451887" y="5380681"/>
            <a:ext cx="1319331" cy="7530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126406" y="5281463"/>
            <a:ext cx="1460952" cy="523220"/>
          </a:xfrm>
          <a:prstGeom prst="rect">
            <a:avLst/>
          </a:prstGeom>
          <a:noFill/>
        </p:spPr>
        <p:txBody>
          <a:bodyPr wrap="square" rtlCol="0">
            <a:spAutoFit/>
          </a:bodyPr>
          <a:lstStyle/>
          <a:p>
            <a:r>
              <a:rPr lang="en-US" altLang="ko-KR" sz="1400" dirty="0" smtClean="0">
                <a:solidFill>
                  <a:srgbClr val="FF0000"/>
                </a:solidFill>
                <a:latin typeface="HY견고딕" pitchFamily="18" charset="-127"/>
                <a:ea typeface="HY견고딕" pitchFamily="18" charset="-127"/>
              </a:rPr>
              <a:t>Multicast of contents</a:t>
            </a:r>
            <a:endParaRPr lang="ko-KR" altLang="en-US" sz="1400" dirty="0">
              <a:solidFill>
                <a:srgbClr val="FF0000"/>
              </a:solidFill>
              <a:latin typeface="HY견고딕" pitchFamily="18" charset="-127"/>
              <a:ea typeface="HY견고딕" pitchFamily="18" charset="-127"/>
            </a:endParaRPr>
          </a:p>
        </p:txBody>
      </p:sp>
    </p:spTree>
    <p:extLst>
      <p:ext uri="{BB962C8B-B14F-4D97-AF65-F5344CB8AC3E}">
        <p14:creationId xmlns:p14="http://schemas.microsoft.com/office/powerpoint/2010/main" val="240375249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2093</TotalTime>
  <Words>1122</Words>
  <Application>Microsoft Office PowerPoint</Application>
  <PresentationFormat>화면 슬라이드 쇼(4:3)</PresentationFormat>
  <Paragraphs>121</Paragraphs>
  <Slides>10</Slides>
  <Notes>2</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blank presentation</vt:lpstr>
      <vt:lpstr>PowerPoint 프레젠테이션</vt:lpstr>
      <vt:lpstr>PowerPoint 프레젠테이션</vt:lpstr>
      <vt:lpstr>Characteristics of  Video Mobile Data Traffic </vt:lpstr>
      <vt:lpstr>Characteristics of  Video Mobile Data Traffic (Cont’d)</vt:lpstr>
      <vt:lpstr>Data Offload  through Wireless P2P Networks</vt:lpstr>
      <vt:lpstr>Data Offload through  Wireless P2P Networks (Cont’d)</vt:lpstr>
      <vt:lpstr>Data Offload through  Wireless P2P Networks (Cont’d)</vt:lpstr>
      <vt:lpstr>Consideration of Data Offload Service  through Wireless P2P Networks</vt:lpstr>
      <vt:lpstr>Proposal for Data Offload through Wireless P2P Networks based on IEEE 802.21 Frameworks</vt:lpstr>
      <vt:lpstr>Proposal for Data Offload through Wireless P2P Networks based on IEEE 802.21 Frameworks(Cont’d)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155</cp:revision>
  <cp:lastPrinted>2012-05-01T00:28:57Z</cp:lastPrinted>
  <dcterms:created xsi:type="dcterms:W3CDTF">2012-04-29T17:31:25Z</dcterms:created>
  <dcterms:modified xsi:type="dcterms:W3CDTF">2012-11-03T07:47:55Z</dcterms:modified>
</cp:coreProperties>
</file>