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62" r:id="rId2"/>
    <p:sldId id="263" r:id="rId3"/>
    <p:sldId id="258" r:id="rId4"/>
    <p:sldId id="259"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6" d="100"/>
          <a:sy n="86" d="100"/>
        </p:scale>
        <p:origin x="-1464"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0C8622-1BFF-CF46-9CA2-4F9557E4A701}" type="datetimeFigureOut">
              <a:rPr lang="en-US" smtClean="0"/>
              <a:t>11/2/12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170639-AC78-574F-900E-D9B14389879B}" type="slidenum">
              <a:rPr lang="en-US" smtClean="0"/>
              <a:t>‹#›</a:t>
            </a:fld>
            <a:endParaRPr lang="en-US"/>
          </a:p>
        </p:txBody>
      </p:sp>
    </p:spTree>
    <p:extLst>
      <p:ext uri="{BB962C8B-B14F-4D97-AF65-F5344CB8AC3E}">
        <p14:creationId xmlns:p14="http://schemas.microsoft.com/office/powerpoint/2010/main" val="290126539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ChangeArrowheads="1" noTextEdit="1"/>
          </p:cNvSpPr>
          <p:nvPr>
            <p:ph type="sldImg"/>
          </p:nvPr>
        </p:nvSpPr>
        <p:spPr>
          <a:ln/>
        </p:spPr>
      </p:sp>
      <p:sp>
        <p:nvSpPr>
          <p:cNvPr id="1638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ja-JP">
              <a:latin typeface="Rotis Sans Serif for Nokia"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ChangeArrowheads="1" noTextEdit="1"/>
          </p:cNvSpPr>
          <p:nvPr>
            <p:ph type="sldImg"/>
          </p:nvPr>
        </p:nvSpPr>
        <p:spPr>
          <a:ln/>
        </p:spPr>
      </p:sp>
      <p:sp>
        <p:nvSpPr>
          <p:cNvPr id="1843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ja-JP">
              <a:latin typeface="Rotis Sans Serif for Nokia"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6B4D38A-34E8-D44A-87EC-4A165E90E49C}" type="datetimeFigureOut">
              <a:rPr lang="en-US" smtClean="0"/>
              <a:t>11/2/12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65FB65-3BC7-9A41-B204-0FBCEFAF03D0}" type="slidenum">
              <a:rPr lang="en-US" smtClean="0"/>
              <a:t>‹#›</a:t>
            </a:fld>
            <a:endParaRPr lang="en-US"/>
          </a:p>
        </p:txBody>
      </p:sp>
    </p:spTree>
    <p:extLst>
      <p:ext uri="{BB962C8B-B14F-4D97-AF65-F5344CB8AC3E}">
        <p14:creationId xmlns:p14="http://schemas.microsoft.com/office/powerpoint/2010/main" val="707079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B4D38A-34E8-D44A-87EC-4A165E90E49C}" type="datetimeFigureOut">
              <a:rPr lang="en-US" smtClean="0"/>
              <a:t>11/2/12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65FB65-3BC7-9A41-B204-0FBCEFAF03D0}" type="slidenum">
              <a:rPr lang="en-US" smtClean="0"/>
              <a:t>‹#›</a:t>
            </a:fld>
            <a:endParaRPr lang="en-US"/>
          </a:p>
        </p:txBody>
      </p:sp>
    </p:spTree>
    <p:extLst>
      <p:ext uri="{BB962C8B-B14F-4D97-AF65-F5344CB8AC3E}">
        <p14:creationId xmlns:p14="http://schemas.microsoft.com/office/powerpoint/2010/main" val="4404303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B4D38A-34E8-D44A-87EC-4A165E90E49C}" type="datetimeFigureOut">
              <a:rPr lang="en-US" smtClean="0"/>
              <a:t>11/2/12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65FB65-3BC7-9A41-B204-0FBCEFAF03D0}" type="slidenum">
              <a:rPr lang="en-US" smtClean="0"/>
              <a:t>‹#›</a:t>
            </a:fld>
            <a:endParaRPr lang="en-US"/>
          </a:p>
        </p:txBody>
      </p:sp>
    </p:spTree>
    <p:extLst>
      <p:ext uri="{BB962C8B-B14F-4D97-AF65-F5344CB8AC3E}">
        <p14:creationId xmlns:p14="http://schemas.microsoft.com/office/powerpoint/2010/main" val="1539176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B4D38A-34E8-D44A-87EC-4A165E90E49C}" type="datetimeFigureOut">
              <a:rPr lang="en-US" smtClean="0"/>
              <a:t>11/2/12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65FB65-3BC7-9A41-B204-0FBCEFAF03D0}" type="slidenum">
              <a:rPr lang="en-US" smtClean="0"/>
              <a:t>‹#›</a:t>
            </a:fld>
            <a:endParaRPr lang="en-US"/>
          </a:p>
        </p:txBody>
      </p:sp>
    </p:spTree>
    <p:extLst>
      <p:ext uri="{BB962C8B-B14F-4D97-AF65-F5344CB8AC3E}">
        <p14:creationId xmlns:p14="http://schemas.microsoft.com/office/powerpoint/2010/main" val="2961183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B4D38A-34E8-D44A-87EC-4A165E90E49C}" type="datetimeFigureOut">
              <a:rPr lang="en-US" smtClean="0"/>
              <a:t>11/2/12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65FB65-3BC7-9A41-B204-0FBCEFAF03D0}" type="slidenum">
              <a:rPr lang="en-US" smtClean="0"/>
              <a:t>‹#›</a:t>
            </a:fld>
            <a:endParaRPr lang="en-US"/>
          </a:p>
        </p:txBody>
      </p:sp>
    </p:spTree>
    <p:extLst>
      <p:ext uri="{BB962C8B-B14F-4D97-AF65-F5344CB8AC3E}">
        <p14:creationId xmlns:p14="http://schemas.microsoft.com/office/powerpoint/2010/main" val="940863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6B4D38A-34E8-D44A-87EC-4A165E90E49C}" type="datetimeFigureOut">
              <a:rPr lang="en-US" smtClean="0"/>
              <a:t>11/2/12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65FB65-3BC7-9A41-B204-0FBCEFAF03D0}" type="slidenum">
              <a:rPr lang="en-US" smtClean="0"/>
              <a:t>‹#›</a:t>
            </a:fld>
            <a:endParaRPr lang="en-US"/>
          </a:p>
        </p:txBody>
      </p:sp>
    </p:spTree>
    <p:extLst>
      <p:ext uri="{BB962C8B-B14F-4D97-AF65-F5344CB8AC3E}">
        <p14:creationId xmlns:p14="http://schemas.microsoft.com/office/powerpoint/2010/main" val="81060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6B4D38A-34E8-D44A-87EC-4A165E90E49C}" type="datetimeFigureOut">
              <a:rPr lang="en-US" smtClean="0"/>
              <a:t>11/2/12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65FB65-3BC7-9A41-B204-0FBCEFAF03D0}" type="slidenum">
              <a:rPr lang="en-US" smtClean="0"/>
              <a:t>‹#›</a:t>
            </a:fld>
            <a:endParaRPr lang="en-US"/>
          </a:p>
        </p:txBody>
      </p:sp>
    </p:spTree>
    <p:extLst>
      <p:ext uri="{BB962C8B-B14F-4D97-AF65-F5344CB8AC3E}">
        <p14:creationId xmlns:p14="http://schemas.microsoft.com/office/powerpoint/2010/main" val="615296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6B4D38A-34E8-D44A-87EC-4A165E90E49C}" type="datetimeFigureOut">
              <a:rPr lang="en-US" smtClean="0"/>
              <a:t>11/2/12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65FB65-3BC7-9A41-B204-0FBCEFAF03D0}" type="slidenum">
              <a:rPr lang="en-US" smtClean="0"/>
              <a:t>‹#›</a:t>
            </a:fld>
            <a:endParaRPr lang="en-US"/>
          </a:p>
        </p:txBody>
      </p:sp>
    </p:spTree>
    <p:extLst>
      <p:ext uri="{BB962C8B-B14F-4D97-AF65-F5344CB8AC3E}">
        <p14:creationId xmlns:p14="http://schemas.microsoft.com/office/powerpoint/2010/main" val="2002559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B4D38A-34E8-D44A-87EC-4A165E90E49C}" type="datetimeFigureOut">
              <a:rPr lang="en-US" smtClean="0"/>
              <a:t>11/2/12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65FB65-3BC7-9A41-B204-0FBCEFAF03D0}" type="slidenum">
              <a:rPr lang="en-US" smtClean="0"/>
              <a:t>‹#›</a:t>
            </a:fld>
            <a:endParaRPr lang="en-US"/>
          </a:p>
        </p:txBody>
      </p:sp>
    </p:spTree>
    <p:extLst>
      <p:ext uri="{BB962C8B-B14F-4D97-AF65-F5344CB8AC3E}">
        <p14:creationId xmlns:p14="http://schemas.microsoft.com/office/powerpoint/2010/main" val="4130891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B4D38A-34E8-D44A-87EC-4A165E90E49C}" type="datetimeFigureOut">
              <a:rPr lang="en-US" smtClean="0"/>
              <a:t>11/2/12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65FB65-3BC7-9A41-B204-0FBCEFAF03D0}" type="slidenum">
              <a:rPr lang="en-US" smtClean="0"/>
              <a:t>‹#›</a:t>
            </a:fld>
            <a:endParaRPr lang="en-US"/>
          </a:p>
        </p:txBody>
      </p:sp>
    </p:spTree>
    <p:extLst>
      <p:ext uri="{BB962C8B-B14F-4D97-AF65-F5344CB8AC3E}">
        <p14:creationId xmlns:p14="http://schemas.microsoft.com/office/powerpoint/2010/main" val="1915583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B4D38A-34E8-D44A-87EC-4A165E90E49C}" type="datetimeFigureOut">
              <a:rPr lang="en-US" smtClean="0"/>
              <a:t>11/2/12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65FB65-3BC7-9A41-B204-0FBCEFAF03D0}" type="slidenum">
              <a:rPr lang="en-US" smtClean="0"/>
              <a:t>‹#›</a:t>
            </a:fld>
            <a:endParaRPr lang="en-US"/>
          </a:p>
        </p:txBody>
      </p:sp>
    </p:spTree>
    <p:extLst>
      <p:ext uri="{BB962C8B-B14F-4D97-AF65-F5344CB8AC3E}">
        <p14:creationId xmlns:p14="http://schemas.microsoft.com/office/powerpoint/2010/main" val="272814897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B4D38A-34E8-D44A-87EC-4A165E90E49C}" type="datetimeFigureOut">
              <a:rPr lang="en-US" smtClean="0"/>
              <a:t>11/2/12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65FB65-3BC7-9A41-B204-0FBCEFAF03D0}" type="slidenum">
              <a:rPr lang="en-US" smtClean="0"/>
              <a:t>‹#›</a:t>
            </a:fld>
            <a:endParaRPr lang="en-US"/>
          </a:p>
        </p:txBody>
      </p:sp>
    </p:spTree>
    <p:extLst>
      <p:ext uri="{BB962C8B-B14F-4D97-AF65-F5344CB8AC3E}">
        <p14:creationId xmlns:p14="http://schemas.microsoft.com/office/powerpoint/2010/main" val="38846719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4" Type="http://schemas.openxmlformats.org/officeDocument/2006/relationships/hyperlink" Target="http://standards.ieee.org/board/pat/guide.html" TargetMode="External"/><Relationship Id="rId5" Type="http://schemas.openxmlformats.org/officeDocument/2006/relationships/hyperlink" Target="http://127.0.0.1:4664/cache?event_id=757737&amp;schema_id=1&amp;s=5X0vID10lu_E6yrIkWkNd4Wz2H8&amp;q=hancock" TargetMode="External"/><Relationship Id="rId6" Type="http://schemas.openxmlformats.org/officeDocument/2006/relationships/hyperlink" Target="http://standards.ieee.org/board/pat/faq.pdf" TargetMode="Externa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フッター プレースホルダ 3"/>
          <p:cNvSpPr>
            <a:spLocks noGrp="1"/>
          </p:cNvSpPr>
          <p:nvPr>
            <p:ph type="ftr" sz="quarter" idx="10"/>
          </p:nvPr>
        </p:nvSpPr>
        <p:spPr/>
        <p:txBody>
          <a:bodyPr/>
          <a:lstStyle/>
          <a:p>
            <a:pPr>
              <a:defRPr/>
            </a:pPr>
            <a:r>
              <a:rPr lang="en-US" altLang="ja-JP"/>
              <a:t>21-12-0058- MuGM</a:t>
            </a:r>
          </a:p>
        </p:txBody>
      </p:sp>
      <p:sp>
        <p:nvSpPr>
          <p:cNvPr id="15362" name="Rectangle 36"/>
          <p:cNvSpPr>
            <a:spLocks noGrp="1" noChangeArrowheads="1"/>
          </p:cNvSpPr>
          <p:nvPr>
            <p:ph type="body" idx="1"/>
          </p:nvPr>
        </p:nvSpPr>
        <p:spPr>
          <a:xfrm>
            <a:off x="439738" y="990600"/>
            <a:ext cx="8399462" cy="5334000"/>
          </a:xfrm>
          <a:solidFill>
            <a:srgbClr val="66CCFF"/>
          </a:solidFill>
        </p:spPr>
        <p:txBody>
          <a:bodyPr>
            <a:normAutofit fontScale="85000" lnSpcReduction="10000"/>
          </a:bodyPr>
          <a:lstStyle/>
          <a:p>
            <a:pPr>
              <a:buClr>
                <a:srgbClr val="FAFD00"/>
              </a:buClr>
              <a:buFontTx/>
              <a:buNone/>
            </a:pPr>
            <a:r>
              <a:rPr lang="en-US" altLang="ja-JP" b="1" dirty="0">
                <a:latin typeface="Times" charset="0"/>
                <a:cs typeface="Times New Roman" charset="0"/>
              </a:rPr>
              <a:t>IEEE 802.21 MEDIA INDEPENDENT HANDOVER </a:t>
            </a:r>
          </a:p>
          <a:p>
            <a:pPr>
              <a:buClr>
                <a:srgbClr val="FAFD00"/>
              </a:buClr>
              <a:buFontTx/>
              <a:buNone/>
            </a:pPr>
            <a:r>
              <a:rPr lang="en-US" altLang="ja-JP" dirty="0">
                <a:latin typeface="Times" charset="0"/>
                <a:cs typeface="Times New Roman" charset="0"/>
              </a:rPr>
              <a:t>DCN: </a:t>
            </a:r>
          </a:p>
          <a:p>
            <a:pPr>
              <a:buClr>
                <a:srgbClr val="FAFD00"/>
              </a:buClr>
              <a:buFontTx/>
              <a:buNone/>
            </a:pPr>
            <a:endParaRPr lang="en-US" altLang="ja-JP" dirty="0" smtClean="0">
              <a:latin typeface="Times" charset="0"/>
              <a:cs typeface="Times New Roman" charset="0"/>
            </a:endParaRPr>
          </a:p>
          <a:p>
            <a:pPr>
              <a:buClr>
                <a:srgbClr val="FAFD00"/>
              </a:buClr>
              <a:buFontTx/>
              <a:buNone/>
            </a:pPr>
            <a:r>
              <a:rPr lang="en-US" altLang="ja-JP" dirty="0" smtClean="0">
                <a:latin typeface="Times" charset="0"/>
                <a:cs typeface="Times New Roman" charset="0"/>
              </a:rPr>
              <a:t>Title</a:t>
            </a:r>
            <a:r>
              <a:rPr lang="en-US" altLang="ja-JP" dirty="0">
                <a:latin typeface="Times" charset="0"/>
                <a:cs typeface="Times New Roman" charset="0"/>
              </a:rPr>
              <a:t>: </a:t>
            </a:r>
            <a:r>
              <a:rPr lang="en-US" altLang="ja-JP" dirty="0" smtClean="0">
                <a:latin typeface="Times" charset="0"/>
                <a:cs typeface="Times New Roman" charset="0"/>
              </a:rPr>
              <a:t>Use of certificates as a base security level for securing </a:t>
            </a:r>
            <a:r>
              <a:rPr lang="en-US" altLang="ja-JP" dirty="0" err="1" smtClean="0">
                <a:latin typeface="Times" charset="0"/>
                <a:cs typeface="Times New Roman" charset="0"/>
              </a:rPr>
              <a:t>PoS</a:t>
            </a:r>
            <a:r>
              <a:rPr lang="en-US" altLang="ja-JP" dirty="0" smtClean="0">
                <a:latin typeface="Times" charset="0"/>
                <a:cs typeface="Times New Roman" charset="0"/>
              </a:rPr>
              <a:t>/MN multicast communication</a:t>
            </a:r>
          </a:p>
          <a:p>
            <a:pPr>
              <a:buClr>
                <a:srgbClr val="FAFD00"/>
              </a:buClr>
              <a:buFontTx/>
              <a:buNone/>
            </a:pPr>
            <a:endParaRPr lang="en-US" altLang="ja-JP" b="1" dirty="0">
              <a:latin typeface="Times" charset="0"/>
              <a:cs typeface="Times New Roman" charset="0"/>
            </a:endParaRPr>
          </a:p>
          <a:p>
            <a:pPr>
              <a:buClr>
                <a:srgbClr val="FAFD00"/>
              </a:buClr>
              <a:buFontTx/>
              <a:buNone/>
            </a:pPr>
            <a:r>
              <a:rPr lang="en-US" altLang="ja-JP" dirty="0">
                <a:latin typeface="Times" charset="0"/>
                <a:cs typeface="Times New Roman" charset="0"/>
              </a:rPr>
              <a:t>Date Submitted: </a:t>
            </a:r>
            <a:r>
              <a:rPr lang="en-US" altLang="ja-JP" dirty="0" smtClean="0">
                <a:latin typeface="Times" charset="0"/>
                <a:cs typeface="Times New Roman" charset="0"/>
              </a:rPr>
              <a:t>November, </a:t>
            </a:r>
            <a:r>
              <a:rPr lang="en-US" altLang="ja-JP" dirty="0">
                <a:latin typeface="Times" charset="0"/>
                <a:cs typeface="Times New Roman" charset="0"/>
              </a:rPr>
              <a:t>2012</a:t>
            </a:r>
          </a:p>
          <a:p>
            <a:pPr>
              <a:buClr>
                <a:srgbClr val="FAFD00"/>
              </a:buClr>
              <a:buFontTx/>
              <a:buNone/>
            </a:pPr>
            <a:r>
              <a:rPr lang="en-US" altLang="ja-JP" dirty="0" smtClean="0">
                <a:latin typeface="Times" charset="0"/>
                <a:cs typeface="Times New Roman" charset="0"/>
              </a:rPr>
              <a:t>Authors </a:t>
            </a:r>
            <a:r>
              <a:rPr lang="en-US" altLang="ja-JP" dirty="0">
                <a:latin typeface="Times" charset="0"/>
                <a:cs typeface="Times New Roman" charset="0"/>
              </a:rPr>
              <a:t>or Source(s):</a:t>
            </a:r>
          </a:p>
          <a:p>
            <a:pPr>
              <a:buClr>
                <a:srgbClr val="FAFD00"/>
              </a:buClr>
              <a:buFontTx/>
              <a:buNone/>
            </a:pPr>
            <a:r>
              <a:rPr lang="en-US" altLang="ja-JP" dirty="0">
                <a:latin typeface="Times" charset="0"/>
                <a:cs typeface="Times New Roman" charset="0"/>
              </a:rPr>
              <a:t> </a:t>
            </a:r>
            <a:r>
              <a:rPr lang="en-US" altLang="ja-JP" b="1" dirty="0" smtClean="0">
                <a:latin typeface="Times" charset="0"/>
                <a:cs typeface="Times New Roman" charset="0"/>
              </a:rPr>
              <a:t>Daniel </a:t>
            </a:r>
            <a:r>
              <a:rPr lang="en-US" altLang="ja-JP" b="1" dirty="0" err="1" smtClean="0">
                <a:latin typeface="Times" charset="0"/>
                <a:cs typeface="Times New Roman" charset="0"/>
              </a:rPr>
              <a:t>Corujo</a:t>
            </a:r>
            <a:r>
              <a:rPr lang="en-US" altLang="ja-JP" b="1" dirty="0" smtClean="0">
                <a:latin typeface="Times" charset="0"/>
                <a:cs typeface="Times New Roman" charset="0"/>
              </a:rPr>
              <a:t> (</a:t>
            </a:r>
            <a:r>
              <a:rPr lang="en-US" altLang="ja-JP" b="1" dirty="0" err="1" smtClean="0">
                <a:latin typeface="Times" charset="0"/>
                <a:cs typeface="Times New Roman" charset="0"/>
              </a:rPr>
              <a:t>ITAv</a:t>
            </a:r>
            <a:r>
              <a:rPr lang="en-US" altLang="ja-JP" b="1" dirty="0" smtClean="0">
                <a:latin typeface="Times" charset="0"/>
                <a:cs typeface="Times New Roman" charset="0"/>
              </a:rPr>
              <a:t>), Antonio de la Oliva (UC3M)</a:t>
            </a:r>
            <a:endParaRPr lang="en-US" altLang="ja-JP" b="1" dirty="0">
              <a:latin typeface="Times" charset="0"/>
              <a:cs typeface="Times New Roman" charset="0"/>
            </a:endParaRPr>
          </a:p>
          <a:p>
            <a:pPr algn="just">
              <a:buClr>
                <a:srgbClr val="FAFD00"/>
              </a:buClr>
              <a:buFontTx/>
              <a:buNone/>
            </a:pPr>
            <a:r>
              <a:rPr lang="en-US" altLang="ja-JP" dirty="0">
                <a:latin typeface="Times" charset="0"/>
                <a:cs typeface="Times New Roman" charset="0"/>
              </a:rPr>
              <a:t>Abstract: This document describes </a:t>
            </a:r>
            <a:r>
              <a:rPr lang="en-US" altLang="ja-JP" dirty="0" smtClean="0">
                <a:latin typeface="Times" charset="0"/>
                <a:cs typeface="Times New Roman" charset="0"/>
              </a:rPr>
              <a:t>the use of certificates as the base security layer for the IEEE 802.21d solution.</a:t>
            </a:r>
            <a:endParaRPr lang="en-US" altLang="ja-JP" dirty="0">
              <a:latin typeface="Times" charset="0"/>
              <a:cs typeface="Times New Roman" charset="0"/>
            </a:endParaRPr>
          </a:p>
        </p:txBody>
      </p:sp>
    </p:spTree>
    <p:extLst>
      <p:ext uri="{BB962C8B-B14F-4D97-AF65-F5344CB8AC3E}">
        <p14:creationId xmlns:p14="http://schemas.microsoft.com/office/powerpoint/2010/main" val="2486782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 3"/>
          <p:cNvSpPr>
            <a:spLocks noGrp="1"/>
          </p:cNvSpPr>
          <p:nvPr>
            <p:ph type="ftr" sz="quarter" idx="10"/>
          </p:nvPr>
        </p:nvSpPr>
        <p:spPr/>
        <p:txBody>
          <a:bodyPr/>
          <a:lstStyle/>
          <a:p>
            <a:pPr>
              <a:defRPr/>
            </a:pPr>
            <a:r>
              <a:rPr lang="en-US" altLang="ja-JP"/>
              <a:t>21-12-0058- MuGM</a:t>
            </a:r>
          </a:p>
        </p:txBody>
      </p:sp>
      <p:sp>
        <p:nvSpPr>
          <p:cNvPr id="17410" name="Rectangle 6"/>
          <p:cNvSpPr>
            <a:spLocks noGrp="1" noChangeArrowheads="1"/>
          </p:cNvSpPr>
          <p:nvPr>
            <p:ph type="body" idx="1"/>
          </p:nvPr>
        </p:nvSpPr>
        <p:spPr>
          <a:xfrm>
            <a:off x="381000" y="990600"/>
            <a:ext cx="8493125" cy="5334000"/>
          </a:xfrm>
          <a:solidFill>
            <a:srgbClr val="66CCFF"/>
          </a:solidFill>
        </p:spPr>
        <p:txBody>
          <a:bodyPr/>
          <a:lstStyle/>
          <a:p>
            <a:pPr lvl="1">
              <a:lnSpc>
                <a:spcPct val="80000"/>
              </a:lnSpc>
              <a:buFontTx/>
              <a:buNone/>
            </a:pPr>
            <a:r>
              <a:rPr lang="en-US" altLang="ja-JP" b="1">
                <a:latin typeface="Times" charset="0"/>
                <a:cs typeface="Times New Roman" charset="0"/>
              </a:rPr>
              <a:t>IEEE 802.21 presentation release statements</a:t>
            </a:r>
            <a:endParaRPr lang="en-US" altLang="ja-JP">
              <a:latin typeface="Times" charset="0"/>
              <a:cs typeface="Times New Roman" charset="0"/>
            </a:endParaRPr>
          </a:p>
          <a:p>
            <a:pPr algn="just">
              <a:lnSpc>
                <a:spcPct val="80000"/>
              </a:lnSpc>
              <a:buClr>
                <a:srgbClr val="FAFD00"/>
              </a:buClr>
              <a:buSzPct val="200000"/>
              <a:buFontTx/>
              <a:buNone/>
            </a:pPr>
            <a:r>
              <a:rPr lang="en-US" altLang="ja-JP" sz="2000">
                <a:latin typeface="Times" charset="0"/>
                <a:cs typeface="Times New Roman"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lnSpc>
                <a:spcPct val="80000"/>
              </a:lnSpc>
              <a:buClr>
                <a:srgbClr val="FAFD00"/>
              </a:buClr>
              <a:buSzPct val="200000"/>
              <a:buFontTx/>
              <a:buNone/>
            </a:pPr>
            <a:r>
              <a:rPr lang="en-US" altLang="ja-JP" sz="2000">
                <a:latin typeface="Times" charset="0"/>
                <a:cs typeface="Times New Roman" charset="0"/>
              </a:rPr>
              <a:t>The contributor grants a free, irrevocable license to the IEEE to incorporate material contained in this contribution, and any modifications thereof, in the creation of an IEEE Standards publication; to copyright in the IEEE</a:t>
            </a:r>
            <a:r>
              <a:rPr lang="en-US" altLang="ja-JP" sz="2000">
                <a:latin typeface="Times New Roman" charset="0"/>
                <a:cs typeface="Times New Roman" charset="0"/>
              </a:rPr>
              <a:t>’</a:t>
            </a:r>
            <a:r>
              <a:rPr lang="en-US" altLang="ja-JP" sz="2000">
                <a:latin typeface="Times" charset="0"/>
                <a:cs typeface="Times New Roman" charset="0"/>
              </a:rPr>
              <a:t>s name any IEEE Standards publication even though it may include portions of this contribution; and at the IEEE</a:t>
            </a:r>
            <a:r>
              <a:rPr lang="en-US" altLang="ja-JP" sz="2000">
                <a:latin typeface="Times New Roman" charset="0"/>
                <a:cs typeface="Times New Roman" charset="0"/>
              </a:rPr>
              <a:t>’</a:t>
            </a:r>
            <a:r>
              <a:rPr lang="en-US" altLang="ja-JP" sz="2000">
                <a:latin typeface="Times" charset="0"/>
                <a:cs typeface="Times New Roman" charset="0"/>
              </a:rPr>
              <a:t>s sole discretion to permit others to reproduce in whole or in part the resulting IEEE Standards publication. The contributor also acknowledges and accepts that this contribution may be made public by IEEE 802.21.</a:t>
            </a:r>
          </a:p>
          <a:p>
            <a:pPr>
              <a:lnSpc>
                <a:spcPct val="80000"/>
              </a:lnSpc>
              <a:buClr>
                <a:srgbClr val="FAFD00"/>
              </a:buClr>
              <a:buSzPct val="200000"/>
              <a:buFontTx/>
              <a:buNone/>
            </a:pPr>
            <a:r>
              <a:rPr lang="en-US" altLang="ja-JP" sz="2000">
                <a:latin typeface="Times" charset="0"/>
                <a:cs typeface="Times New Roman" charset="0"/>
              </a:rPr>
              <a:t>The contributor is familiar with IEEE patent policy, as outlined in </a:t>
            </a:r>
            <a:r>
              <a:rPr lang="en-US" altLang="ja-JP" sz="2000">
                <a:latin typeface="Times" charset="0"/>
                <a:cs typeface="Times New Roman" charset="0"/>
                <a:hlinkClick r:id="rId3"/>
              </a:rPr>
              <a:t>Section 6.3 of the IEEE-SA Standards Board Operations Manual</a:t>
            </a:r>
            <a:r>
              <a:rPr lang="en-US" altLang="ja-JP" sz="2000">
                <a:solidFill>
                  <a:srgbClr val="000099"/>
                </a:solidFill>
                <a:latin typeface="Times" charset="0"/>
                <a:cs typeface="Times New Roman" charset="0"/>
              </a:rPr>
              <a:t> </a:t>
            </a:r>
            <a:r>
              <a:rPr lang="en-US" altLang="ja-JP" sz="2000">
                <a:latin typeface="Times" charset="0"/>
                <a:cs typeface="Times New Roman" charset="0"/>
              </a:rPr>
              <a:t>&lt;</a:t>
            </a:r>
            <a:r>
              <a:rPr lang="en-US" altLang="ja-JP" sz="2000">
                <a:latin typeface="Times" charset="0"/>
                <a:cs typeface="Times New Roman" charset="0"/>
                <a:hlinkClick r:id="rId3"/>
              </a:rPr>
              <a:t>http://standards.ieee.org/guides/opman/sect6.html#6.3</a:t>
            </a:r>
            <a:r>
              <a:rPr lang="en-US" altLang="ja-JP" sz="2000">
                <a:latin typeface="Times" charset="0"/>
                <a:cs typeface="Times New Roman" charset="0"/>
              </a:rPr>
              <a:t>&gt; and in </a:t>
            </a:r>
            <a:r>
              <a:rPr lang="en-US" altLang="ja-JP" sz="2000" i="1">
                <a:latin typeface="Times" charset="0"/>
                <a:cs typeface="Times New Roman" charset="0"/>
              </a:rPr>
              <a:t>Understanding Patent Issues During IEEE Standards Development</a:t>
            </a:r>
            <a:r>
              <a:rPr lang="en-US" altLang="ja-JP" sz="2000">
                <a:latin typeface="Times" charset="0"/>
                <a:cs typeface="Times New Roman" charset="0"/>
              </a:rPr>
              <a:t> </a:t>
            </a:r>
            <a:r>
              <a:rPr lang="en-US" altLang="ja-JP" sz="2000">
                <a:latin typeface="Times" charset="0"/>
                <a:cs typeface="Times New Roman" charset="0"/>
                <a:hlinkClick r:id="rId4"/>
              </a:rPr>
              <a:t>http://standards.ieee.org/board/pat/guide.html</a:t>
            </a:r>
            <a:r>
              <a:rPr lang="en-US" altLang="ja-JP" sz="2000">
                <a:latin typeface="Times" charset="0"/>
                <a:cs typeface="Times New Roman" charset="0"/>
              </a:rPr>
              <a:t>&gt;</a:t>
            </a:r>
            <a:r>
              <a:rPr lang="en-US" altLang="ja-JP" sz="2000">
                <a:latin typeface="Times New Roman" charset="0"/>
                <a:cs typeface="Times New Roman" charset="0"/>
              </a:rPr>
              <a:t> </a:t>
            </a:r>
            <a:endParaRPr lang="en-US" altLang="ja-JP" sz="2000">
              <a:latin typeface="Times" charset="0"/>
            </a:endParaRPr>
          </a:p>
        </p:txBody>
      </p:sp>
      <p:sp>
        <p:nvSpPr>
          <p:cNvPr id="17411" name="Rectangle 7"/>
          <p:cNvSpPr>
            <a:spLocks noChangeArrowheads="1"/>
          </p:cNvSpPr>
          <p:nvPr/>
        </p:nvSpPr>
        <p:spPr bwMode="auto">
          <a:xfrm>
            <a:off x="381000" y="990600"/>
            <a:ext cx="8493125" cy="5334000"/>
          </a:xfrm>
          <a:prstGeom prst="rect">
            <a:avLst/>
          </a:prstGeom>
          <a:solidFill>
            <a:srgbClr val="66CCFF"/>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p>
            <a:pPr marL="666750" lvl="1" indent="-195263" defTabSz="762000">
              <a:lnSpc>
                <a:spcPct val="80000"/>
              </a:lnSpc>
              <a:buClr>
                <a:schemeClr val="accent1"/>
              </a:buClr>
              <a:buSzPct val="75000"/>
            </a:pPr>
            <a:r>
              <a:rPr lang="en-US" altLang="ja-JP" sz="2400" b="1">
                <a:latin typeface="Times" charset="0"/>
                <a:cs typeface="Times New Roman" charset="0"/>
              </a:rPr>
              <a:t>IEEE 802.21 presentation release statements</a:t>
            </a:r>
            <a:endParaRPr lang="en-US" altLang="ja-JP" sz="2400">
              <a:latin typeface="Times" charset="0"/>
              <a:cs typeface="Times New Roman" charset="0"/>
            </a:endParaRPr>
          </a:p>
          <a:p>
            <a:pPr marL="280988" indent="-280988" algn="just" defTabSz="762000">
              <a:lnSpc>
                <a:spcPct val="80000"/>
              </a:lnSpc>
              <a:spcBef>
                <a:spcPct val="40000"/>
              </a:spcBef>
              <a:buClr>
                <a:srgbClr val="FAFD00"/>
              </a:buClr>
              <a:buSzPct val="200000"/>
            </a:pPr>
            <a:r>
              <a:rPr lang="en-US" altLang="ja-JP">
                <a:latin typeface="Times" charset="0"/>
                <a:cs typeface="Times New Roman"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a:latin typeface="Times" charset="0"/>
                <a:cs typeface="Times New Roman" charset="0"/>
              </a:rPr>
              <a:t>The contributor grants a free, irrevocable license to the IEEE to incorporate material contained in this contribution, and any modifications thereof, in the creation of an IEEE Standards publication; to copyright in the IEEE</a:t>
            </a:r>
            <a:r>
              <a:rPr lang="en-US" altLang="ja-JP">
                <a:cs typeface="Times New Roman" charset="0"/>
              </a:rPr>
              <a:t>’</a:t>
            </a:r>
            <a:r>
              <a:rPr lang="en-US" altLang="ja-JP">
                <a:latin typeface="Times" charset="0"/>
                <a:cs typeface="Times New Roman" charset="0"/>
              </a:rPr>
              <a:t>s name any IEEE Standards publication even though it may include portions of this contribution; and at the IEEE</a:t>
            </a:r>
            <a:r>
              <a:rPr lang="en-US" altLang="ja-JP">
                <a:cs typeface="Times New Roman" charset="0"/>
              </a:rPr>
              <a:t>’</a:t>
            </a:r>
            <a:r>
              <a:rPr lang="en-US" altLang="ja-JP">
                <a:latin typeface="Times" charset="0"/>
                <a:cs typeface="Times New Roman" charset="0"/>
              </a:rPr>
              <a:t>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a:latin typeface="Times" charset="0"/>
                <a:cs typeface="Times New Roman" charset="0"/>
              </a:rPr>
              <a:t>The contributor is familiar with IEEE patent policy, as stated in </a:t>
            </a:r>
            <a:r>
              <a:rPr lang="en-US" altLang="ja-JP">
                <a:latin typeface="Times" charset="0"/>
                <a:cs typeface="Times New Roman" charset="0"/>
                <a:hlinkClick r:id="rId3"/>
              </a:rPr>
              <a:t>Section 6 of the IEEE-SA Standards Board bylaws</a:t>
            </a:r>
            <a:r>
              <a:rPr lang="en-US" altLang="ja-JP">
                <a:solidFill>
                  <a:srgbClr val="000099"/>
                </a:solidFill>
                <a:latin typeface="Times" charset="0"/>
                <a:cs typeface="Times New Roman" charset="0"/>
              </a:rPr>
              <a:t> </a:t>
            </a:r>
            <a:r>
              <a:rPr lang="en-US" altLang="ja-JP">
                <a:latin typeface="Times" charset="0"/>
                <a:cs typeface="Times New Roman" charset="0"/>
              </a:rPr>
              <a:t>&lt;</a:t>
            </a:r>
            <a:r>
              <a:rPr lang="en-US" altLang="ja-JP">
                <a:latin typeface="Times" charset="0"/>
                <a:cs typeface="Times New Roman" charset="0"/>
                <a:hlinkClick r:id="rId5"/>
              </a:rPr>
              <a:t>http://standards.ieee.org/guides/bylaws/sect6-7.html#6</a:t>
            </a:r>
            <a:r>
              <a:rPr lang="en-US" altLang="ja-JP">
                <a:latin typeface="Times" charset="0"/>
                <a:cs typeface="Times New Roman" charset="0"/>
              </a:rPr>
              <a:t>&gt; and in </a:t>
            </a:r>
            <a:r>
              <a:rPr lang="en-US" altLang="ja-JP" i="1">
                <a:latin typeface="Times" charset="0"/>
                <a:cs typeface="Times New Roman" charset="0"/>
              </a:rPr>
              <a:t>Understanding Patent Issues During IEEE Standards Development</a:t>
            </a:r>
            <a:r>
              <a:rPr lang="en-US" altLang="ja-JP">
                <a:latin typeface="Times" charset="0"/>
                <a:cs typeface="Times New Roman" charset="0"/>
              </a:rPr>
              <a:t> </a:t>
            </a:r>
            <a:r>
              <a:rPr lang="en-US" altLang="ja-JP">
                <a:latin typeface="Times" charset="0"/>
                <a:cs typeface="Times New Roman" charset="0"/>
                <a:hlinkClick r:id="rId6"/>
              </a:rPr>
              <a:t>http://standards.ieee.org/board/pat/faq.pdf</a:t>
            </a:r>
            <a:r>
              <a:rPr lang="en-US" altLang="ja-JP">
                <a:latin typeface="Times" charset="0"/>
                <a:cs typeface="Times New Roman" charset="0"/>
              </a:rPr>
              <a:t>&gt;</a:t>
            </a:r>
            <a:r>
              <a:rPr lang="en-US" altLang="ja-JP">
                <a:cs typeface="Times New Roman" charset="0"/>
              </a:rPr>
              <a:t> </a:t>
            </a:r>
            <a:endParaRPr lang="en-US" altLang="ja-JP">
              <a:latin typeface="Times" charset="0"/>
            </a:endParaRPr>
          </a:p>
        </p:txBody>
      </p:sp>
    </p:spTree>
    <p:extLst>
      <p:ext uri="{BB962C8B-B14F-4D97-AF65-F5344CB8AC3E}">
        <p14:creationId xmlns:p14="http://schemas.microsoft.com/office/powerpoint/2010/main" val="2518042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Security Schemes</a:t>
            </a:r>
            <a:endParaRPr lang="en-US" dirty="0"/>
          </a:p>
        </p:txBody>
      </p:sp>
      <p:sp>
        <p:nvSpPr>
          <p:cNvPr id="7" name="Content Placeholder 6"/>
          <p:cNvSpPr>
            <a:spLocks noGrp="1"/>
          </p:cNvSpPr>
          <p:nvPr>
            <p:ph idx="1"/>
          </p:nvPr>
        </p:nvSpPr>
        <p:spPr/>
        <p:txBody>
          <a:bodyPr>
            <a:normAutofit fontScale="92500"/>
          </a:bodyPr>
          <a:lstStyle/>
          <a:p>
            <a:r>
              <a:rPr lang="en-US" dirty="0" smtClean="0"/>
              <a:t>With large sensor networks as a typical </a:t>
            </a:r>
            <a:r>
              <a:rPr lang="en-US" dirty="0" err="1" smtClean="0"/>
              <a:t>groupcast</a:t>
            </a:r>
            <a:r>
              <a:rPr lang="en-US" dirty="0" smtClean="0"/>
              <a:t> control mechanism scenario, several considerations are posed:</a:t>
            </a:r>
          </a:p>
          <a:p>
            <a:pPr lvl="1"/>
            <a:r>
              <a:rPr lang="en-US" dirty="0" smtClean="0"/>
              <a:t>Resource Constraints</a:t>
            </a:r>
          </a:p>
          <a:p>
            <a:pPr lvl="1"/>
            <a:r>
              <a:rPr lang="en-US" dirty="0" smtClean="0"/>
              <a:t>Network Constraints</a:t>
            </a:r>
          </a:p>
          <a:p>
            <a:pPr lvl="1"/>
            <a:r>
              <a:rPr lang="en-US" dirty="0" smtClean="0"/>
              <a:t>Malicious attacks</a:t>
            </a:r>
          </a:p>
          <a:p>
            <a:r>
              <a:rPr lang="en-US" dirty="0" smtClean="0"/>
              <a:t>As </a:t>
            </a:r>
            <a:r>
              <a:rPr lang="en-US" dirty="0" smtClean="0"/>
              <a:t>such, </a:t>
            </a:r>
            <a:r>
              <a:rPr lang="en-US" dirty="0" smtClean="0"/>
              <a:t>a scheme for </a:t>
            </a:r>
            <a:r>
              <a:rPr lang="en-US" dirty="0" err="1" smtClean="0"/>
              <a:t>groupcast</a:t>
            </a:r>
            <a:r>
              <a:rPr lang="en-US" dirty="0" smtClean="0"/>
              <a:t> authentication </a:t>
            </a:r>
            <a:r>
              <a:rPr lang="en-US" dirty="0" smtClean="0"/>
              <a:t>of the source of the information, in </a:t>
            </a:r>
            <a:r>
              <a:rPr lang="en-US" dirty="0" smtClean="0"/>
              <a:t>large user environments is needed</a:t>
            </a:r>
          </a:p>
          <a:p>
            <a:pPr lvl="1"/>
            <a:endParaRPr lang="en-US" dirty="0"/>
          </a:p>
        </p:txBody>
      </p:sp>
    </p:spTree>
    <p:extLst>
      <p:ext uri="{BB962C8B-B14F-4D97-AF65-F5344CB8AC3E}">
        <p14:creationId xmlns:p14="http://schemas.microsoft.com/office/powerpoint/2010/main" val="2921168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Authentication Scheme using Certificates</a:t>
            </a:r>
            <a:endParaRPr lang="en-US" dirty="0"/>
          </a:p>
        </p:txBody>
      </p:sp>
      <p:sp>
        <p:nvSpPr>
          <p:cNvPr id="3" name="Content Placeholder 2"/>
          <p:cNvSpPr>
            <a:spLocks noGrp="1"/>
          </p:cNvSpPr>
          <p:nvPr>
            <p:ph idx="1"/>
          </p:nvPr>
        </p:nvSpPr>
        <p:spPr/>
        <p:txBody>
          <a:bodyPr>
            <a:normAutofit fontScale="92500"/>
          </a:bodyPr>
          <a:lstStyle/>
          <a:p>
            <a:r>
              <a:rPr lang="en-US" dirty="0" smtClean="0"/>
              <a:t>Each device contains a public/private key pair, which is digitally signed by a Certificate </a:t>
            </a:r>
            <a:r>
              <a:rPr lang="en-US" dirty="0" smtClean="0"/>
              <a:t>Authority</a:t>
            </a:r>
            <a:endParaRPr lang="en-US" dirty="0" smtClean="0"/>
          </a:p>
          <a:p>
            <a:r>
              <a:rPr lang="en-US" dirty="0" smtClean="0"/>
              <a:t>The </a:t>
            </a:r>
            <a:r>
              <a:rPr lang="en-US" dirty="0" err="1" smtClean="0"/>
              <a:t>PoS</a:t>
            </a:r>
            <a:r>
              <a:rPr lang="en-US" dirty="0" smtClean="0"/>
              <a:t> contains a public/private key pair, and establishes a relationship with a PKI infrastructure for validating the device </a:t>
            </a:r>
            <a:r>
              <a:rPr lang="en-US" dirty="0" smtClean="0"/>
              <a:t>certificates</a:t>
            </a:r>
          </a:p>
          <a:p>
            <a:r>
              <a:rPr lang="en-US" dirty="0" smtClean="0"/>
              <a:t>The </a:t>
            </a:r>
            <a:r>
              <a:rPr lang="en-US" dirty="0" err="1" smtClean="0"/>
              <a:t>PoS</a:t>
            </a:r>
            <a:r>
              <a:rPr lang="en-US" dirty="0" smtClean="0"/>
              <a:t> certificate can also be stored in the MIIS which access is secured by the use of certificates in a similar way</a:t>
            </a:r>
            <a:endParaRPr lang="en-US" dirty="0" smtClean="0"/>
          </a:p>
        </p:txBody>
      </p:sp>
    </p:spTree>
    <p:extLst>
      <p:ext uri="{BB962C8B-B14F-4D97-AF65-F5344CB8AC3E}">
        <p14:creationId xmlns:p14="http://schemas.microsoft.com/office/powerpoint/2010/main" val="1023671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Authentication Scheme using Certificates</a:t>
            </a:r>
            <a:endParaRPr lang="en-US" dirty="0"/>
          </a:p>
        </p:txBody>
      </p:sp>
      <p:sp>
        <p:nvSpPr>
          <p:cNvPr id="3" name="Content Placeholder 2"/>
          <p:cNvSpPr>
            <a:spLocks noGrp="1"/>
          </p:cNvSpPr>
          <p:nvPr>
            <p:ph idx="1"/>
          </p:nvPr>
        </p:nvSpPr>
        <p:spPr/>
        <p:txBody>
          <a:bodyPr>
            <a:normAutofit/>
          </a:bodyPr>
          <a:lstStyle/>
          <a:p>
            <a:r>
              <a:rPr lang="en-US" dirty="0" smtClean="0"/>
              <a:t>Once the </a:t>
            </a:r>
            <a:r>
              <a:rPr lang="en-US" dirty="0" err="1" smtClean="0"/>
              <a:t>PoS</a:t>
            </a:r>
            <a:r>
              <a:rPr lang="en-US" dirty="0" smtClean="0"/>
              <a:t> certificate has been obtained</a:t>
            </a:r>
          </a:p>
          <a:p>
            <a:r>
              <a:rPr lang="en-US" dirty="0" smtClean="0"/>
              <a:t>The </a:t>
            </a:r>
            <a:r>
              <a:rPr lang="en-US" dirty="0" err="1" smtClean="0"/>
              <a:t>PoS</a:t>
            </a:r>
            <a:r>
              <a:rPr lang="en-US" dirty="0" smtClean="0"/>
              <a:t> </a:t>
            </a:r>
            <a:r>
              <a:rPr lang="en-US" dirty="0" smtClean="0"/>
              <a:t>multicast </a:t>
            </a:r>
            <a:r>
              <a:rPr lang="en-US" dirty="0" smtClean="0"/>
              <a:t>messages</a:t>
            </a:r>
            <a:endParaRPr lang="en-US" dirty="0" smtClean="0"/>
          </a:p>
          <a:p>
            <a:pPr lvl="1"/>
            <a:r>
              <a:rPr lang="en-US" dirty="0" smtClean="0"/>
              <a:t>By signing them with its certificate and indicating the current time</a:t>
            </a:r>
          </a:p>
          <a:p>
            <a:r>
              <a:rPr lang="en-US" dirty="0" smtClean="0"/>
              <a:t>The 802.21d nodes verify the authenticity of the received message</a:t>
            </a:r>
          </a:p>
          <a:p>
            <a:pPr lvl="1"/>
            <a:r>
              <a:rPr lang="en-US" dirty="0" smtClean="0"/>
              <a:t>By verifying the certificate, signature and the current time</a:t>
            </a:r>
            <a:endParaRPr lang="en-US" dirty="0"/>
          </a:p>
        </p:txBody>
      </p:sp>
    </p:spTree>
    <p:extLst>
      <p:ext uri="{BB962C8B-B14F-4D97-AF65-F5344CB8AC3E}">
        <p14:creationId xmlns:p14="http://schemas.microsoft.com/office/powerpoint/2010/main" val="2385225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Considerations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Certificate Revocation List</a:t>
            </a:r>
          </a:p>
          <a:p>
            <a:pPr lvl="1"/>
            <a:r>
              <a:rPr lang="en-US" dirty="0" smtClean="0"/>
              <a:t>They can take up space in sensor nodes (which have memory restrictions)</a:t>
            </a:r>
          </a:p>
          <a:p>
            <a:r>
              <a:rPr lang="en-US" dirty="0" smtClean="0"/>
              <a:t>To authenticate each singular message, at least two signature verifications are needed</a:t>
            </a:r>
          </a:p>
          <a:p>
            <a:r>
              <a:rPr lang="en-US" dirty="0" smtClean="0"/>
              <a:t>Key updates are difficult</a:t>
            </a:r>
          </a:p>
          <a:p>
            <a:r>
              <a:rPr lang="en-US" dirty="0" smtClean="0"/>
              <a:t>PKC schemes are no longer impractical to WSNs due to Elliptic Curve </a:t>
            </a:r>
            <a:r>
              <a:rPr lang="en-US" dirty="0" smtClean="0"/>
              <a:t>Cryptography</a:t>
            </a:r>
          </a:p>
          <a:p>
            <a:r>
              <a:rPr lang="en-US" dirty="0" smtClean="0"/>
              <a:t>This can be simplified by securing MIIS communication and storing there the </a:t>
            </a:r>
            <a:r>
              <a:rPr lang="en-US" dirty="0" err="1" smtClean="0"/>
              <a:t>PoSs</a:t>
            </a:r>
            <a:r>
              <a:rPr lang="en-US" dirty="0" smtClean="0"/>
              <a:t> certificates</a:t>
            </a:r>
            <a:r>
              <a:rPr lang="en-US" dirty="0" smtClean="0"/>
              <a:t> </a:t>
            </a:r>
            <a:endParaRPr lang="en-US" dirty="0"/>
          </a:p>
        </p:txBody>
      </p:sp>
    </p:spTree>
    <p:extLst>
      <p:ext uri="{BB962C8B-B14F-4D97-AF65-F5344CB8AC3E}">
        <p14:creationId xmlns:p14="http://schemas.microsoft.com/office/powerpoint/2010/main" val="22891640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TotalTime>
  <Words>742</Words>
  <Application>Microsoft Macintosh PowerPoint</Application>
  <PresentationFormat>On-screen Show (4:3)</PresentationFormat>
  <Paragraphs>42</Paragraphs>
  <Slides>6</Slides>
  <Notes>2</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Security Schemes</vt:lpstr>
      <vt:lpstr>Authentication Scheme using Certificates</vt:lpstr>
      <vt:lpstr>Authentication Scheme using Certificates</vt:lpstr>
      <vt:lpstr>Considerations</vt:lpstr>
    </vt:vector>
  </TitlesOfParts>
  <Company>University Carlos III of Madrid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Antonio de la Oliva</dc:creator>
  <cp:lastModifiedBy>Antonio de la Oliva</cp:lastModifiedBy>
  <cp:revision>1</cp:revision>
  <dcterms:created xsi:type="dcterms:W3CDTF">2012-11-02T15:59:48Z</dcterms:created>
  <dcterms:modified xsi:type="dcterms:W3CDTF">2012-11-02T16:06:32Z</dcterms:modified>
</cp:coreProperties>
</file>