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60" r:id="rId2"/>
    <p:sldId id="261" r:id="rId3"/>
    <p:sldId id="257" r:id="rId4"/>
    <p:sldId id="258" r:id="rId5"/>
    <p:sldId id="259"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104" y="-2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36AE33-210F-3B4F-9B4D-9C7E268AC3E6}" type="datetimeFigureOut">
              <a:rPr lang="en-US" smtClean="0"/>
              <a:t>11/2/12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6EDDB0-9F06-A644-A139-2592E54856FD}" type="slidenum">
              <a:rPr lang="en-US" smtClean="0"/>
              <a:t>‹#›</a:t>
            </a:fld>
            <a:endParaRPr lang="en-US"/>
          </a:p>
        </p:txBody>
      </p:sp>
    </p:spTree>
    <p:extLst>
      <p:ext uri="{BB962C8B-B14F-4D97-AF65-F5344CB8AC3E}">
        <p14:creationId xmlns:p14="http://schemas.microsoft.com/office/powerpoint/2010/main" val="7736554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ChangeArrowheads="1" noTextEdit="1"/>
          </p:cNvSpPr>
          <p:nvPr>
            <p:ph type="sldImg"/>
          </p:nvPr>
        </p:nvSpPr>
        <p:spPr>
          <a:ln/>
        </p:spPr>
      </p:sp>
      <p:sp>
        <p:nvSpPr>
          <p:cNvPr id="1638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Rotis Sans Serif for Noki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ChangeArrowheads="1" noTextEdit="1"/>
          </p:cNvSpPr>
          <p:nvPr>
            <p:ph type="sldImg"/>
          </p:nvPr>
        </p:nvSpPr>
        <p:spPr>
          <a:ln/>
        </p:spPr>
      </p:sp>
      <p:sp>
        <p:nvSpPr>
          <p:cNvPr id="1843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Rotis Sans Serif for Noki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97EE20-006A-1144-83CF-931D73A02CDB}"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37001-0997-D34C-8969-805639ED8876}" type="slidenum">
              <a:rPr lang="en-US" smtClean="0"/>
              <a:t>‹#›</a:t>
            </a:fld>
            <a:endParaRPr lang="en-US"/>
          </a:p>
        </p:txBody>
      </p:sp>
    </p:spTree>
    <p:extLst>
      <p:ext uri="{BB962C8B-B14F-4D97-AF65-F5344CB8AC3E}">
        <p14:creationId xmlns:p14="http://schemas.microsoft.com/office/powerpoint/2010/main" val="257290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97EE20-006A-1144-83CF-931D73A02CDB}"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37001-0997-D34C-8969-805639ED8876}" type="slidenum">
              <a:rPr lang="en-US" smtClean="0"/>
              <a:t>‹#›</a:t>
            </a:fld>
            <a:endParaRPr lang="en-US"/>
          </a:p>
        </p:txBody>
      </p:sp>
    </p:spTree>
    <p:extLst>
      <p:ext uri="{BB962C8B-B14F-4D97-AF65-F5344CB8AC3E}">
        <p14:creationId xmlns:p14="http://schemas.microsoft.com/office/powerpoint/2010/main" val="2481211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97EE20-006A-1144-83CF-931D73A02CDB}"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37001-0997-D34C-8969-805639ED8876}" type="slidenum">
              <a:rPr lang="en-US" smtClean="0"/>
              <a:t>‹#›</a:t>
            </a:fld>
            <a:endParaRPr lang="en-US"/>
          </a:p>
        </p:txBody>
      </p:sp>
    </p:spTree>
    <p:extLst>
      <p:ext uri="{BB962C8B-B14F-4D97-AF65-F5344CB8AC3E}">
        <p14:creationId xmlns:p14="http://schemas.microsoft.com/office/powerpoint/2010/main" val="1185587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97EE20-006A-1144-83CF-931D73A02CDB}"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37001-0997-D34C-8969-805639ED8876}" type="slidenum">
              <a:rPr lang="en-US" smtClean="0"/>
              <a:t>‹#›</a:t>
            </a:fld>
            <a:endParaRPr lang="en-US"/>
          </a:p>
        </p:txBody>
      </p:sp>
    </p:spTree>
    <p:extLst>
      <p:ext uri="{BB962C8B-B14F-4D97-AF65-F5344CB8AC3E}">
        <p14:creationId xmlns:p14="http://schemas.microsoft.com/office/powerpoint/2010/main" val="940881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97EE20-006A-1144-83CF-931D73A02CDB}"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37001-0997-D34C-8969-805639ED8876}" type="slidenum">
              <a:rPr lang="en-US" smtClean="0"/>
              <a:t>‹#›</a:t>
            </a:fld>
            <a:endParaRPr lang="en-US"/>
          </a:p>
        </p:txBody>
      </p:sp>
    </p:spTree>
    <p:extLst>
      <p:ext uri="{BB962C8B-B14F-4D97-AF65-F5344CB8AC3E}">
        <p14:creationId xmlns:p14="http://schemas.microsoft.com/office/powerpoint/2010/main" val="3767661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97EE20-006A-1144-83CF-931D73A02CDB}" type="datetimeFigureOut">
              <a:rPr lang="en-US" smtClean="0"/>
              <a:t>11/2/12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37001-0997-D34C-8969-805639ED8876}" type="slidenum">
              <a:rPr lang="en-US" smtClean="0"/>
              <a:t>‹#›</a:t>
            </a:fld>
            <a:endParaRPr lang="en-US"/>
          </a:p>
        </p:txBody>
      </p:sp>
    </p:spTree>
    <p:extLst>
      <p:ext uri="{BB962C8B-B14F-4D97-AF65-F5344CB8AC3E}">
        <p14:creationId xmlns:p14="http://schemas.microsoft.com/office/powerpoint/2010/main" val="561768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97EE20-006A-1144-83CF-931D73A02CDB}" type="datetimeFigureOut">
              <a:rPr lang="en-US" smtClean="0"/>
              <a:t>11/2/12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837001-0997-D34C-8969-805639ED8876}" type="slidenum">
              <a:rPr lang="en-US" smtClean="0"/>
              <a:t>‹#›</a:t>
            </a:fld>
            <a:endParaRPr lang="en-US"/>
          </a:p>
        </p:txBody>
      </p:sp>
    </p:spTree>
    <p:extLst>
      <p:ext uri="{BB962C8B-B14F-4D97-AF65-F5344CB8AC3E}">
        <p14:creationId xmlns:p14="http://schemas.microsoft.com/office/powerpoint/2010/main" val="7333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97EE20-006A-1144-83CF-931D73A02CDB}" type="datetimeFigureOut">
              <a:rPr lang="en-US" smtClean="0"/>
              <a:t>11/2/12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837001-0997-D34C-8969-805639ED8876}" type="slidenum">
              <a:rPr lang="en-US" smtClean="0"/>
              <a:t>‹#›</a:t>
            </a:fld>
            <a:endParaRPr lang="en-US"/>
          </a:p>
        </p:txBody>
      </p:sp>
    </p:spTree>
    <p:extLst>
      <p:ext uri="{BB962C8B-B14F-4D97-AF65-F5344CB8AC3E}">
        <p14:creationId xmlns:p14="http://schemas.microsoft.com/office/powerpoint/2010/main" val="3954900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97EE20-006A-1144-83CF-931D73A02CDB}" type="datetimeFigureOut">
              <a:rPr lang="en-US" smtClean="0"/>
              <a:t>11/2/12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837001-0997-D34C-8969-805639ED8876}" type="slidenum">
              <a:rPr lang="en-US" smtClean="0"/>
              <a:t>‹#›</a:t>
            </a:fld>
            <a:endParaRPr lang="en-US"/>
          </a:p>
        </p:txBody>
      </p:sp>
    </p:spTree>
    <p:extLst>
      <p:ext uri="{BB962C8B-B14F-4D97-AF65-F5344CB8AC3E}">
        <p14:creationId xmlns:p14="http://schemas.microsoft.com/office/powerpoint/2010/main" val="1436795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97EE20-006A-1144-83CF-931D73A02CDB}" type="datetimeFigureOut">
              <a:rPr lang="en-US" smtClean="0"/>
              <a:t>11/2/12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37001-0997-D34C-8969-805639ED8876}" type="slidenum">
              <a:rPr lang="en-US" smtClean="0"/>
              <a:t>‹#›</a:t>
            </a:fld>
            <a:endParaRPr lang="en-US"/>
          </a:p>
        </p:txBody>
      </p:sp>
    </p:spTree>
    <p:extLst>
      <p:ext uri="{BB962C8B-B14F-4D97-AF65-F5344CB8AC3E}">
        <p14:creationId xmlns:p14="http://schemas.microsoft.com/office/powerpoint/2010/main" val="1830134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97EE20-006A-1144-83CF-931D73A02CDB}" type="datetimeFigureOut">
              <a:rPr lang="en-US" smtClean="0"/>
              <a:t>11/2/12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37001-0997-D34C-8969-805639ED8876}" type="slidenum">
              <a:rPr lang="en-US" smtClean="0"/>
              <a:t>‹#›</a:t>
            </a:fld>
            <a:endParaRPr lang="en-US"/>
          </a:p>
        </p:txBody>
      </p:sp>
    </p:spTree>
    <p:extLst>
      <p:ext uri="{BB962C8B-B14F-4D97-AF65-F5344CB8AC3E}">
        <p14:creationId xmlns:p14="http://schemas.microsoft.com/office/powerpoint/2010/main" val="247314528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97EE20-006A-1144-83CF-931D73A02CDB}" type="datetimeFigureOut">
              <a:rPr lang="en-US" smtClean="0"/>
              <a:t>11/2/12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837001-0997-D34C-8969-805639ED8876}" type="slidenum">
              <a:rPr lang="en-US" smtClean="0"/>
              <a:t>‹#›</a:t>
            </a:fld>
            <a:endParaRPr lang="en-US"/>
          </a:p>
        </p:txBody>
      </p:sp>
    </p:spTree>
    <p:extLst>
      <p:ext uri="{BB962C8B-B14F-4D97-AF65-F5344CB8AC3E}">
        <p14:creationId xmlns:p14="http://schemas.microsoft.com/office/powerpoint/2010/main" val="3715783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4" Type="http://schemas.openxmlformats.org/officeDocument/2006/relationships/hyperlink" Target="http://standards.ieee.org/board/pat/guide.html" TargetMode="External"/><Relationship Id="rId5" Type="http://schemas.openxmlformats.org/officeDocument/2006/relationships/hyperlink" Target="http://127.0.0.1:4664/cache?event_id=757737&amp;schema_id=1&amp;s=5X0vID10lu_E6yrIkWkNd4Wz2H8&amp;q=hancock" TargetMode="External"/><Relationship Id="rId6"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 3"/>
          <p:cNvSpPr>
            <a:spLocks noGrp="1"/>
          </p:cNvSpPr>
          <p:nvPr>
            <p:ph type="ftr" sz="quarter" idx="10"/>
          </p:nvPr>
        </p:nvSpPr>
        <p:spPr/>
        <p:txBody>
          <a:bodyPr/>
          <a:lstStyle/>
          <a:p>
            <a:pPr>
              <a:defRPr/>
            </a:pPr>
            <a:r>
              <a:rPr lang="en-US" altLang="ja-JP"/>
              <a:t>21-12-0058- MuGM</a:t>
            </a:r>
          </a:p>
        </p:txBody>
      </p:sp>
      <p:sp>
        <p:nvSpPr>
          <p:cNvPr id="15362" name="Rectangle 36"/>
          <p:cNvSpPr>
            <a:spLocks noGrp="1" noChangeArrowheads="1"/>
          </p:cNvSpPr>
          <p:nvPr>
            <p:ph type="body" idx="1"/>
          </p:nvPr>
        </p:nvSpPr>
        <p:spPr>
          <a:xfrm>
            <a:off x="439738" y="990600"/>
            <a:ext cx="8399462" cy="5334000"/>
          </a:xfrm>
          <a:solidFill>
            <a:srgbClr val="66CCFF"/>
          </a:solidFill>
        </p:spPr>
        <p:txBody>
          <a:bodyPr>
            <a:normAutofit fontScale="92500" lnSpcReduction="10000"/>
          </a:bodyPr>
          <a:lstStyle/>
          <a:p>
            <a:pPr>
              <a:buClr>
                <a:srgbClr val="FAFD00"/>
              </a:buClr>
              <a:buFontTx/>
              <a:buNone/>
            </a:pPr>
            <a:r>
              <a:rPr lang="en-US" altLang="ja-JP" b="1" dirty="0">
                <a:latin typeface="Times" charset="0"/>
                <a:cs typeface="Times New Roman" charset="0"/>
              </a:rPr>
              <a:t>IEEE 802.21 MEDIA INDEPENDENT HANDOVER </a:t>
            </a:r>
          </a:p>
          <a:p>
            <a:pPr>
              <a:buClr>
                <a:srgbClr val="FAFD00"/>
              </a:buClr>
              <a:buFontTx/>
              <a:buNone/>
            </a:pPr>
            <a:r>
              <a:rPr lang="en-US" altLang="ja-JP" dirty="0">
                <a:latin typeface="Times" charset="0"/>
                <a:cs typeface="Times New Roman" charset="0"/>
              </a:rPr>
              <a:t>DCN: </a:t>
            </a:r>
          </a:p>
          <a:p>
            <a:pPr>
              <a:buClr>
                <a:srgbClr val="FAFD00"/>
              </a:buClr>
              <a:buFontTx/>
              <a:buNone/>
            </a:pPr>
            <a:endParaRPr lang="en-US" altLang="ja-JP" dirty="0" smtClean="0">
              <a:latin typeface="Times" charset="0"/>
              <a:cs typeface="Times New Roman" charset="0"/>
            </a:endParaRPr>
          </a:p>
          <a:p>
            <a:pPr>
              <a:buClr>
                <a:srgbClr val="FAFD00"/>
              </a:buClr>
              <a:buFontTx/>
              <a:buNone/>
            </a:pPr>
            <a:r>
              <a:rPr lang="en-US" altLang="ja-JP" dirty="0" smtClean="0">
                <a:latin typeface="Times" charset="0"/>
                <a:cs typeface="Times New Roman" charset="0"/>
              </a:rPr>
              <a:t>Title</a:t>
            </a:r>
            <a:r>
              <a:rPr lang="en-US" altLang="ja-JP" dirty="0">
                <a:latin typeface="Times" charset="0"/>
                <a:cs typeface="Times New Roman" charset="0"/>
              </a:rPr>
              <a:t>: </a:t>
            </a:r>
            <a:r>
              <a:rPr lang="en-US" altLang="ja-JP" dirty="0" smtClean="0">
                <a:latin typeface="Times" charset="0"/>
                <a:cs typeface="Times New Roman" charset="0"/>
              </a:rPr>
              <a:t>Group management mechanisms</a:t>
            </a:r>
            <a:endParaRPr lang="en-US" altLang="ja-JP" b="1" dirty="0">
              <a:latin typeface="Times" charset="0"/>
              <a:cs typeface="Times New Roman" charset="0"/>
            </a:endParaRPr>
          </a:p>
          <a:p>
            <a:pPr>
              <a:buClr>
                <a:srgbClr val="FAFD00"/>
              </a:buClr>
              <a:buFontTx/>
              <a:buNone/>
            </a:pPr>
            <a:r>
              <a:rPr lang="en-US" altLang="ja-JP" dirty="0">
                <a:latin typeface="Times" charset="0"/>
                <a:cs typeface="Times New Roman" charset="0"/>
              </a:rPr>
              <a:t>Date Submitted: </a:t>
            </a:r>
            <a:r>
              <a:rPr lang="en-US" altLang="ja-JP" dirty="0" smtClean="0">
                <a:latin typeface="Times" charset="0"/>
                <a:cs typeface="Times New Roman" charset="0"/>
              </a:rPr>
              <a:t>November, </a:t>
            </a:r>
            <a:r>
              <a:rPr lang="en-US" altLang="ja-JP" dirty="0">
                <a:latin typeface="Times" charset="0"/>
                <a:cs typeface="Times New Roman" charset="0"/>
              </a:rPr>
              <a:t>2012</a:t>
            </a:r>
          </a:p>
          <a:p>
            <a:pPr>
              <a:buClr>
                <a:srgbClr val="FAFD00"/>
              </a:buClr>
              <a:buFontTx/>
              <a:buNone/>
            </a:pPr>
            <a:r>
              <a:rPr lang="en-US" altLang="ja-JP" dirty="0" smtClean="0">
                <a:latin typeface="Times" charset="0"/>
                <a:cs typeface="Times New Roman" charset="0"/>
              </a:rPr>
              <a:t>Authors </a:t>
            </a:r>
            <a:r>
              <a:rPr lang="en-US" altLang="ja-JP" dirty="0">
                <a:latin typeface="Times" charset="0"/>
                <a:cs typeface="Times New Roman" charset="0"/>
              </a:rPr>
              <a:t>or Source(s):</a:t>
            </a:r>
          </a:p>
          <a:p>
            <a:pPr>
              <a:buClr>
                <a:srgbClr val="FAFD00"/>
              </a:buClr>
              <a:buFontTx/>
              <a:buNone/>
            </a:pPr>
            <a:r>
              <a:rPr lang="en-US" altLang="ja-JP" dirty="0">
                <a:latin typeface="Times" charset="0"/>
                <a:cs typeface="Times New Roman" charset="0"/>
              </a:rPr>
              <a:t> </a:t>
            </a:r>
            <a:r>
              <a:rPr lang="en-US" altLang="ja-JP" b="1" dirty="0" smtClean="0">
                <a:latin typeface="Times" charset="0"/>
                <a:cs typeface="Times New Roman" charset="0"/>
              </a:rPr>
              <a:t>Daniel </a:t>
            </a:r>
            <a:r>
              <a:rPr lang="en-US" altLang="ja-JP" b="1" dirty="0" err="1" smtClean="0">
                <a:latin typeface="Times" charset="0"/>
                <a:cs typeface="Times New Roman" charset="0"/>
              </a:rPr>
              <a:t>Corujo</a:t>
            </a:r>
            <a:r>
              <a:rPr lang="en-US" altLang="ja-JP" b="1" dirty="0" smtClean="0">
                <a:latin typeface="Times" charset="0"/>
                <a:cs typeface="Times New Roman" charset="0"/>
              </a:rPr>
              <a:t> (</a:t>
            </a:r>
            <a:r>
              <a:rPr lang="en-US" altLang="ja-JP" b="1" dirty="0" err="1" smtClean="0">
                <a:latin typeface="Times" charset="0"/>
                <a:cs typeface="Times New Roman" charset="0"/>
              </a:rPr>
              <a:t>ITAv</a:t>
            </a:r>
            <a:r>
              <a:rPr lang="en-US" altLang="ja-JP" b="1" dirty="0" smtClean="0">
                <a:latin typeface="Times" charset="0"/>
                <a:cs typeface="Times New Roman" charset="0"/>
              </a:rPr>
              <a:t>), Antonio de la Oliva (UC3M)</a:t>
            </a:r>
            <a:endParaRPr lang="en-US" altLang="ja-JP" b="1" dirty="0">
              <a:latin typeface="Times" charset="0"/>
              <a:cs typeface="Times New Roman" charset="0"/>
            </a:endParaRPr>
          </a:p>
          <a:p>
            <a:pPr algn="just">
              <a:buClr>
                <a:srgbClr val="FAFD00"/>
              </a:buClr>
              <a:buFontTx/>
              <a:buNone/>
            </a:pPr>
            <a:r>
              <a:rPr lang="en-US" altLang="ja-JP" dirty="0">
                <a:latin typeface="Times" charset="0"/>
                <a:cs typeface="Times New Roman" charset="0"/>
              </a:rPr>
              <a:t>Abstract: This document </a:t>
            </a:r>
            <a:r>
              <a:rPr lang="en-US" altLang="ja-JP" dirty="0" smtClean="0">
                <a:latin typeface="Times" charset="0"/>
                <a:cs typeface="Times New Roman" charset="0"/>
              </a:rPr>
              <a:t>proposes new commands for group management</a:t>
            </a:r>
            <a:endParaRPr lang="en-US" altLang="ja-JP" dirty="0">
              <a:latin typeface="Times" charset="0"/>
              <a:cs typeface="Times New Roman" charset="0"/>
            </a:endParaRPr>
          </a:p>
        </p:txBody>
      </p:sp>
    </p:spTree>
    <p:extLst>
      <p:ext uri="{BB962C8B-B14F-4D97-AF65-F5344CB8AC3E}">
        <p14:creationId xmlns:p14="http://schemas.microsoft.com/office/powerpoint/2010/main" val="1577514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 3"/>
          <p:cNvSpPr>
            <a:spLocks noGrp="1"/>
          </p:cNvSpPr>
          <p:nvPr>
            <p:ph type="ftr" sz="quarter" idx="10"/>
          </p:nvPr>
        </p:nvSpPr>
        <p:spPr/>
        <p:txBody>
          <a:bodyPr/>
          <a:lstStyle/>
          <a:p>
            <a:pPr>
              <a:defRPr/>
            </a:pPr>
            <a:r>
              <a:rPr lang="en-US" altLang="ja-JP"/>
              <a:t>21-12-0058- MuGM</a:t>
            </a:r>
          </a:p>
        </p:txBody>
      </p:sp>
      <p:sp>
        <p:nvSpPr>
          <p:cNvPr id="17410"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altLang="ja-JP" b="1">
                <a:latin typeface="Times" charset="0"/>
                <a:cs typeface="Times New Roman" charset="0"/>
              </a:rPr>
              <a:t>IEEE 802.21 presentation release statements</a:t>
            </a:r>
            <a:endParaRPr lang="en-US" altLang="ja-JP">
              <a:latin typeface="Times" charset="0"/>
              <a:cs typeface="Times New Roman" charset="0"/>
            </a:endParaRPr>
          </a:p>
          <a:p>
            <a:pPr algn="just">
              <a:lnSpc>
                <a:spcPct val="80000"/>
              </a:lnSpc>
              <a:buClr>
                <a:srgbClr val="FAFD00"/>
              </a:buClr>
              <a:buSzPct val="200000"/>
              <a:buFontTx/>
              <a:buNone/>
            </a:pPr>
            <a:r>
              <a:rPr lang="en-US" altLang="ja-JP" sz="2000">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ja-JP" sz="2000">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lang="en-US" altLang="ja-JP" sz="2000">
                <a:latin typeface="Times New Roman" charset="0"/>
                <a:cs typeface="Times New Roman" charset="0"/>
              </a:rPr>
              <a:t>’</a:t>
            </a:r>
            <a:r>
              <a:rPr lang="en-US" altLang="ja-JP" sz="2000">
                <a:latin typeface="Times" charset="0"/>
                <a:cs typeface="Times New Roman" charset="0"/>
              </a:rPr>
              <a:t>s name any IEEE Standards publication even though it may include portions of this contribution; and at the IEEE</a:t>
            </a:r>
            <a:r>
              <a:rPr lang="en-US" altLang="ja-JP" sz="2000">
                <a:latin typeface="Times New Roman" charset="0"/>
                <a:cs typeface="Times New Roman" charset="0"/>
              </a:rPr>
              <a:t>’</a:t>
            </a:r>
            <a:r>
              <a:rPr lang="en-US" altLang="ja-JP" sz="2000">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ja-JP" sz="2000">
                <a:latin typeface="Times" charset="0"/>
                <a:cs typeface="Times New Roman" charset="0"/>
              </a:rPr>
              <a:t>The contributor is familiar with IEEE patent policy, as outlined in </a:t>
            </a:r>
            <a:r>
              <a:rPr lang="en-US" altLang="ja-JP" sz="2000">
                <a:latin typeface="Times" charset="0"/>
                <a:cs typeface="Times New Roman" charset="0"/>
                <a:hlinkClick r:id="rId3"/>
              </a:rPr>
              <a:t>Section 6.3 of the IEEE-SA Standards Board Operations Manual</a:t>
            </a:r>
            <a:r>
              <a:rPr lang="en-US" altLang="ja-JP" sz="2000">
                <a:solidFill>
                  <a:srgbClr val="000099"/>
                </a:solidFill>
                <a:latin typeface="Times" charset="0"/>
                <a:cs typeface="Times New Roman" charset="0"/>
              </a:rPr>
              <a:t> </a:t>
            </a:r>
            <a:r>
              <a:rPr lang="en-US" altLang="ja-JP" sz="2000">
                <a:latin typeface="Times" charset="0"/>
                <a:cs typeface="Times New Roman" charset="0"/>
              </a:rPr>
              <a:t>&lt;</a:t>
            </a:r>
            <a:r>
              <a:rPr lang="en-US" altLang="ja-JP" sz="2000">
                <a:latin typeface="Times" charset="0"/>
                <a:cs typeface="Times New Roman" charset="0"/>
                <a:hlinkClick r:id="rId3"/>
              </a:rPr>
              <a:t>http://standards.ieee.org/guides/opman/sect6.html#6.3</a:t>
            </a:r>
            <a:r>
              <a:rPr lang="en-US" altLang="ja-JP" sz="2000">
                <a:latin typeface="Times" charset="0"/>
                <a:cs typeface="Times New Roman" charset="0"/>
              </a:rPr>
              <a:t>&gt; and in </a:t>
            </a:r>
            <a:r>
              <a:rPr lang="en-US" altLang="ja-JP" sz="2000" i="1">
                <a:latin typeface="Times" charset="0"/>
                <a:cs typeface="Times New Roman" charset="0"/>
              </a:rPr>
              <a:t>Understanding Patent Issues During IEEE Standards Development</a:t>
            </a:r>
            <a:r>
              <a:rPr lang="en-US" altLang="ja-JP" sz="2000">
                <a:latin typeface="Times" charset="0"/>
                <a:cs typeface="Times New Roman" charset="0"/>
              </a:rPr>
              <a:t> </a:t>
            </a:r>
            <a:r>
              <a:rPr lang="en-US" altLang="ja-JP" sz="2000">
                <a:latin typeface="Times" charset="0"/>
                <a:cs typeface="Times New Roman" charset="0"/>
                <a:hlinkClick r:id="rId4"/>
              </a:rPr>
              <a:t>http://standards.ieee.org/board/pat/guide.html</a:t>
            </a:r>
            <a:r>
              <a:rPr lang="en-US" altLang="ja-JP" sz="2000">
                <a:latin typeface="Times" charset="0"/>
                <a:cs typeface="Times New Roman" charset="0"/>
              </a:rPr>
              <a:t>&gt;</a:t>
            </a:r>
            <a:r>
              <a:rPr lang="en-US" altLang="ja-JP" sz="2000">
                <a:latin typeface="Times New Roman" charset="0"/>
                <a:cs typeface="Times New Roman" charset="0"/>
              </a:rPr>
              <a:t> </a:t>
            </a:r>
            <a:endParaRPr lang="en-US" altLang="ja-JP" sz="2000">
              <a:latin typeface="Times" charset="0"/>
            </a:endParaRPr>
          </a:p>
        </p:txBody>
      </p:sp>
      <p:sp>
        <p:nvSpPr>
          <p:cNvPr id="17411" name="Rectangle 7"/>
          <p:cNvSpPr>
            <a:spLocks noChangeArrowheads="1"/>
          </p:cNvSpPr>
          <p:nvPr/>
        </p:nvSpPr>
        <p:spPr bwMode="auto">
          <a:xfrm>
            <a:off x="381000" y="990600"/>
            <a:ext cx="8493125" cy="5334000"/>
          </a:xfrm>
          <a:prstGeom prst="rect">
            <a:avLst/>
          </a:prstGeom>
          <a:solidFill>
            <a:srgbClr val="66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p>
            <a:pPr marL="666750" lvl="1" indent="-195263" defTabSz="762000">
              <a:lnSpc>
                <a:spcPct val="80000"/>
              </a:lnSpc>
              <a:buClr>
                <a:schemeClr val="accent1"/>
              </a:buClr>
              <a:buSzPct val="75000"/>
            </a:pPr>
            <a:r>
              <a:rPr lang="en-US" altLang="ja-JP" sz="2400" b="1">
                <a:latin typeface="Times" charset="0"/>
                <a:cs typeface="Times New Roman" charset="0"/>
              </a:rPr>
              <a:t>IEEE 802.21 presentation release statements</a:t>
            </a:r>
            <a:endParaRPr lang="en-US" altLang="ja-JP" sz="2400">
              <a:latin typeface="Times" charset="0"/>
              <a:cs typeface="Times New Roman" charset="0"/>
            </a:endParaRPr>
          </a:p>
          <a:p>
            <a:pPr marL="280988" indent="-280988" algn="just" defTabSz="762000">
              <a:lnSpc>
                <a:spcPct val="80000"/>
              </a:lnSpc>
              <a:spcBef>
                <a:spcPct val="40000"/>
              </a:spcBef>
              <a:buClr>
                <a:srgbClr val="FAFD00"/>
              </a:buClr>
              <a:buSzPct val="200000"/>
            </a:pPr>
            <a:r>
              <a:rPr lang="en-US" altLang="ja-JP">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lang="en-US" altLang="ja-JP">
                <a:cs typeface="Times New Roman" charset="0"/>
              </a:rPr>
              <a:t>’</a:t>
            </a:r>
            <a:r>
              <a:rPr lang="en-US" altLang="ja-JP">
                <a:latin typeface="Times" charset="0"/>
                <a:cs typeface="Times New Roman" charset="0"/>
              </a:rPr>
              <a:t>s name any IEEE Standards publication even though it may include portions of this contribution; and at the IEEE</a:t>
            </a:r>
            <a:r>
              <a:rPr lang="en-US" altLang="ja-JP">
                <a:cs typeface="Times New Roman" charset="0"/>
              </a:rPr>
              <a:t>’</a:t>
            </a:r>
            <a:r>
              <a:rPr lang="en-US" altLang="ja-JP">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a:latin typeface="Times" charset="0"/>
                <a:cs typeface="Times New Roman" charset="0"/>
              </a:rPr>
              <a:t>The contributor is familiar with IEEE patent policy, as stated in </a:t>
            </a:r>
            <a:r>
              <a:rPr lang="en-US" altLang="ja-JP">
                <a:latin typeface="Times" charset="0"/>
                <a:cs typeface="Times New Roman" charset="0"/>
                <a:hlinkClick r:id="rId3"/>
              </a:rPr>
              <a:t>Section 6 of the IEEE-SA Standards Board bylaws</a:t>
            </a:r>
            <a:r>
              <a:rPr lang="en-US" altLang="ja-JP">
                <a:solidFill>
                  <a:srgbClr val="000099"/>
                </a:solidFill>
                <a:latin typeface="Times" charset="0"/>
                <a:cs typeface="Times New Roman" charset="0"/>
              </a:rPr>
              <a:t> </a:t>
            </a:r>
            <a:r>
              <a:rPr lang="en-US" altLang="ja-JP">
                <a:latin typeface="Times" charset="0"/>
                <a:cs typeface="Times New Roman" charset="0"/>
              </a:rPr>
              <a:t>&lt;</a:t>
            </a:r>
            <a:r>
              <a:rPr lang="en-US" altLang="ja-JP">
                <a:latin typeface="Times" charset="0"/>
                <a:cs typeface="Times New Roman" charset="0"/>
                <a:hlinkClick r:id="rId5"/>
              </a:rPr>
              <a:t>http://standards.ieee.org/guides/bylaws/sect6-7.html#6</a:t>
            </a:r>
            <a:r>
              <a:rPr lang="en-US" altLang="ja-JP">
                <a:latin typeface="Times" charset="0"/>
                <a:cs typeface="Times New Roman" charset="0"/>
              </a:rPr>
              <a:t>&gt; and in </a:t>
            </a:r>
            <a:r>
              <a:rPr lang="en-US" altLang="ja-JP" i="1">
                <a:latin typeface="Times" charset="0"/>
                <a:cs typeface="Times New Roman" charset="0"/>
              </a:rPr>
              <a:t>Understanding Patent Issues During IEEE Standards Development</a:t>
            </a:r>
            <a:r>
              <a:rPr lang="en-US" altLang="ja-JP">
                <a:latin typeface="Times" charset="0"/>
                <a:cs typeface="Times New Roman" charset="0"/>
              </a:rPr>
              <a:t> </a:t>
            </a:r>
            <a:r>
              <a:rPr lang="en-US" altLang="ja-JP">
                <a:latin typeface="Times" charset="0"/>
                <a:cs typeface="Times New Roman" charset="0"/>
                <a:hlinkClick r:id="rId6"/>
              </a:rPr>
              <a:t>http://standards.ieee.org/board/pat/faq.pdf</a:t>
            </a:r>
            <a:r>
              <a:rPr lang="en-US" altLang="ja-JP">
                <a:latin typeface="Times" charset="0"/>
                <a:cs typeface="Times New Roman" charset="0"/>
              </a:rPr>
              <a:t>&gt;</a:t>
            </a:r>
            <a:r>
              <a:rPr lang="en-US" altLang="ja-JP">
                <a:cs typeface="Times New Roman" charset="0"/>
              </a:rPr>
              <a:t> </a:t>
            </a:r>
            <a:endParaRPr lang="en-US" altLang="ja-JP">
              <a:latin typeface="Times" charset="0"/>
            </a:endParaRPr>
          </a:p>
        </p:txBody>
      </p:sp>
    </p:spTree>
    <p:extLst>
      <p:ext uri="{BB962C8B-B14F-4D97-AF65-F5344CB8AC3E}">
        <p14:creationId xmlns:p14="http://schemas.microsoft.com/office/powerpoint/2010/main" val="2251593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err="1" smtClean="0"/>
              <a:t>PoS</a:t>
            </a:r>
            <a:r>
              <a:rPr lang="en-US" dirty="0" smtClean="0"/>
              <a:t> </a:t>
            </a:r>
            <a:r>
              <a:rPr lang="en-US" dirty="0" err="1" smtClean="0"/>
              <a:t>Groupcast</a:t>
            </a:r>
            <a:r>
              <a:rPr lang="en-US" dirty="0" smtClean="0"/>
              <a:t> Control</a:t>
            </a:r>
            <a:endParaRPr lang="en-US" dirty="0"/>
          </a:p>
        </p:txBody>
      </p:sp>
      <p:sp>
        <p:nvSpPr>
          <p:cNvPr id="7" name="Content Placeholder 6"/>
          <p:cNvSpPr>
            <a:spLocks noGrp="1"/>
          </p:cNvSpPr>
          <p:nvPr>
            <p:ph idx="1"/>
          </p:nvPr>
        </p:nvSpPr>
        <p:spPr/>
        <p:txBody>
          <a:bodyPr/>
          <a:lstStyle/>
          <a:p>
            <a:r>
              <a:rPr lang="en-US" dirty="0" smtClean="0"/>
              <a:t>Creating, as well as adding/removing nodes from multicast groups, requires specific signaling</a:t>
            </a:r>
          </a:p>
          <a:p>
            <a:r>
              <a:rPr lang="en-US" dirty="0" smtClean="0"/>
              <a:t>The </a:t>
            </a:r>
            <a:r>
              <a:rPr lang="en-US" dirty="0" err="1" smtClean="0"/>
              <a:t>PoS</a:t>
            </a:r>
            <a:r>
              <a:rPr lang="en-US" dirty="0" smtClean="0"/>
              <a:t> is the core entity for managing MIH Protocol interactions between remote nodes</a:t>
            </a:r>
          </a:p>
          <a:p>
            <a:r>
              <a:rPr lang="en-US" dirty="0" smtClean="0"/>
              <a:t>As such, the </a:t>
            </a:r>
            <a:r>
              <a:rPr lang="en-US" dirty="0" err="1" smtClean="0"/>
              <a:t>PoS</a:t>
            </a:r>
            <a:r>
              <a:rPr lang="en-US" dirty="0" smtClean="0"/>
              <a:t> could also acquire responsibilities regarding multicast group management for 802.21d </a:t>
            </a:r>
            <a:r>
              <a:rPr lang="en-US" dirty="0" err="1" smtClean="0"/>
              <a:t>groupcast</a:t>
            </a:r>
            <a:endParaRPr lang="en-US" dirty="0"/>
          </a:p>
        </p:txBody>
      </p:sp>
    </p:spTree>
    <p:extLst>
      <p:ext uri="{BB962C8B-B14F-4D97-AF65-F5344CB8AC3E}">
        <p14:creationId xmlns:p14="http://schemas.microsoft.com/office/powerpoint/2010/main" val="340462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PoS</a:t>
            </a:r>
            <a:r>
              <a:rPr lang="en-US" dirty="0" smtClean="0"/>
              <a:t> </a:t>
            </a:r>
            <a:r>
              <a:rPr lang="en-US" dirty="0" err="1" smtClean="0"/>
              <a:t>Groupcast</a:t>
            </a:r>
            <a:r>
              <a:rPr lang="en-US" dirty="0" smtClean="0"/>
              <a:t> Control</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Proposal A: to enhance the existing 802.21 command set with group management primitives</a:t>
            </a:r>
          </a:p>
          <a:p>
            <a:r>
              <a:rPr lang="en-US" dirty="0" smtClean="0"/>
              <a:t>Features:</a:t>
            </a:r>
          </a:p>
          <a:p>
            <a:pPr lvl="1"/>
            <a:r>
              <a:rPr lang="en-US" dirty="0" smtClean="0"/>
              <a:t>The request primitive would features parameters to indicate:</a:t>
            </a:r>
          </a:p>
          <a:p>
            <a:pPr lvl="2"/>
            <a:r>
              <a:rPr lang="en-US" dirty="0" smtClean="0"/>
              <a:t>Multicast MIHF ID of the target group</a:t>
            </a:r>
          </a:p>
          <a:p>
            <a:pPr lvl="2"/>
            <a:r>
              <a:rPr lang="en-US" dirty="0" smtClean="0"/>
              <a:t>Parameter for indicating the action to be done</a:t>
            </a:r>
          </a:p>
          <a:p>
            <a:pPr lvl="3"/>
            <a:r>
              <a:rPr lang="en-US" dirty="0" smtClean="0"/>
              <a:t>Add Node to Group</a:t>
            </a:r>
          </a:p>
          <a:p>
            <a:pPr lvl="3"/>
            <a:r>
              <a:rPr lang="en-US" dirty="0" smtClean="0"/>
              <a:t>Remove Node from Group</a:t>
            </a:r>
          </a:p>
          <a:p>
            <a:pPr lvl="3"/>
            <a:r>
              <a:rPr lang="en-US" dirty="0" smtClean="0"/>
              <a:t>Create New Group</a:t>
            </a:r>
          </a:p>
          <a:p>
            <a:pPr lvl="1"/>
            <a:r>
              <a:rPr lang="en-US" dirty="0" smtClean="0"/>
              <a:t>The response primitive would relay, back to the </a:t>
            </a:r>
            <a:r>
              <a:rPr lang="en-US" dirty="0" err="1" smtClean="0"/>
              <a:t>PoS</a:t>
            </a:r>
            <a:r>
              <a:rPr lang="en-US" dirty="0" smtClean="0"/>
              <a:t>, the outcome of these messages, by the individual nodes affected by it</a:t>
            </a:r>
          </a:p>
          <a:p>
            <a:pPr lvl="1"/>
            <a:r>
              <a:rPr lang="en-US" dirty="0" smtClean="0"/>
              <a:t>This message would also re-utilize the normal MIH Protocol unicast destination procedure, allowing the </a:t>
            </a:r>
            <a:r>
              <a:rPr lang="en-US" dirty="0" err="1" smtClean="0"/>
              <a:t>PoS</a:t>
            </a:r>
            <a:r>
              <a:rPr lang="en-US" dirty="0" smtClean="0"/>
              <a:t> to send different per-node messages to specific 802.21-enabled nodes, using each unique MIHF_ID as </a:t>
            </a:r>
            <a:r>
              <a:rPr lang="en-US" dirty="0" smtClean="0"/>
              <a:t>destination</a:t>
            </a:r>
          </a:p>
          <a:p>
            <a:pPr lvl="1"/>
            <a:r>
              <a:rPr lang="en-US" dirty="0" smtClean="0"/>
              <a:t>Possibility of sending also multicast messages to all nodes with a list of operations to be performed (e.g., joining groups per node)</a:t>
            </a:r>
            <a:endParaRPr lang="en-US" dirty="0" smtClean="0"/>
          </a:p>
          <a:p>
            <a:pPr lvl="2"/>
            <a:endParaRPr lang="en-US" dirty="0"/>
          </a:p>
        </p:txBody>
      </p:sp>
    </p:spTree>
    <p:extLst>
      <p:ext uri="{BB962C8B-B14F-4D97-AF65-F5344CB8AC3E}">
        <p14:creationId xmlns:p14="http://schemas.microsoft.com/office/powerpoint/2010/main" val="1497290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PoS</a:t>
            </a:r>
            <a:r>
              <a:rPr lang="en-US" dirty="0" smtClean="0"/>
              <a:t> </a:t>
            </a:r>
            <a:r>
              <a:rPr lang="en-US" dirty="0" err="1" smtClean="0"/>
              <a:t>Groupcast</a:t>
            </a:r>
            <a:r>
              <a:rPr lang="en-US" dirty="0" smtClean="0"/>
              <a:t> Control – Other approach</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Proposal B: to enhance the existing 802.21 command set with group management primitives, </a:t>
            </a:r>
            <a:r>
              <a:rPr lang="en-US" b="1" u="sng" dirty="0" smtClean="0"/>
              <a:t>but reutilizing current 802.21 broadcast mechanisms</a:t>
            </a:r>
            <a:endParaRPr lang="en-US" dirty="0" smtClean="0"/>
          </a:p>
          <a:p>
            <a:r>
              <a:rPr lang="en-US" dirty="0" smtClean="0"/>
              <a:t>Features:</a:t>
            </a:r>
          </a:p>
          <a:p>
            <a:pPr lvl="1"/>
            <a:r>
              <a:rPr lang="en-US" dirty="0" smtClean="0"/>
              <a:t>The request primitive would features parameters to indicate:</a:t>
            </a:r>
          </a:p>
          <a:p>
            <a:pPr lvl="2"/>
            <a:r>
              <a:rPr lang="en-US" dirty="0" smtClean="0"/>
              <a:t>Multicast MIHF ID of the target group</a:t>
            </a:r>
          </a:p>
          <a:p>
            <a:pPr lvl="2"/>
            <a:r>
              <a:rPr lang="en-US" dirty="0" smtClean="0"/>
              <a:t>Parameter for indicating the action to be done</a:t>
            </a:r>
          </a:p>
          <a:p>
            <a:pPr lvl="3"/>
            <a:r>
              <a:rPr lang="en-US" dirty="0" smtClean="0"/>
              <a:t>Add Node to Group</a:t>
            </a:r>
          </a:p>
          <a:p>
            <a:pPr lvl="3"/>
            <a:r>
              <a:rPr lang="en-US" dirty="0" smtClean="0"/>
              <a:t>Remove Node from Group</a:t>
            </a:r>
          </a:p>
          <a:p>
            <a:pPr lvl="3"/>
            <a:r>
              <a:rPr lang="en-US" dirty="0" smtClean="0"/>
              <a:t>Create New Group</a:t>
            </a:r>
          </a:p>
          <a:p>
            <a:pPr lvl="2"/>
            <a:r>
              <a:rPr lang="en-US" b="1" u="sng" dirty="0" smtClean="0"/>
              <a:t>The zero-length MIHF ID is sued as destination, allowing a single message to reach all MIH-enabled nodes in broadcast range</a:t>
            </a:r>
          </a:p>
          <a:p>
            <a:pPr lvl="2"/>
            <a:r>
              <a:rPr lang="en-US" b="1" u="sng" dirty="0" smtClean="0"/>
              <a:t>Different per-node 802.21-multicast node attribution can be achieved by providing a list-parameter indicating the target group per </a:t>
            </a:r>
            <a:r>
              <a:rPr lang="en-US" b="1" u="sng" dirty="0" smtClean="0"/>
              <a:t>node</a:t>
            </a:r>
          </a:p>
          <a:p>
            <a:pPr lvl="1"/>
            <a:r>
              <a:rPr lang="en-US" dirty="0" smtClean="0"/>
              <a:t>The source MIHF is not able to discriminate the messages by MIHF_ID, requires to parse the </a:t>
            </a:r>
            <a:r>
              <a:rPr lang="en-US" smtClean="0"/>
              <a:t>complete message.</a:t>
            </a:r>
            <a:endParaRPr lang="en-US" dirty="0"/>
          </a:p>
        </p:txBody>
      </p:sp>
    </p:spTree>
    <p:extLst>
      <p:ext uri="{BB962C8B-B14F-4D97-AF65-F5344CB8AC3E}">
        <p14:creationId xmlns:p14="http://schemas.microsoft.com/office/powerpoint/2010/main" val="37171115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TotalTime>
  <Words>832</Words>
  <Application>Microsoft Macintosh PowerPoint</Application>
  <PresentationFormat>On-screen Show (4:3)</PresentationFormat>
  <Paragraphs>46</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PoS Groupcast Control</vt:lpstr>
      <vt:lpstr>PoS Groupcast Control</vt:lpstr>
      <vt:lpstr>PoS Groupcast Control – Other approach</vt:lpstr>
    </vt:vector>
  </TitlesOfParts>
  <Company>University Carlos III of Madrid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Antonio de la Oliva</dc:creator>
  <cp:lastModifiedBy>Antonio de la Oliva</cp:lastModifiedBy>
  <cp:revision>1</cp:revision>
  <dcterms:created xsi:type="dcterms:W3CDTF">2012-11-02T16:18:48Z</dcterms:created>
  <dcterms:modified xsi:type="dcterms:W3CDTF">2012-11-02T16:22:36Z</dcterms:modified>
</cp:coreProperties>
</file>