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</p:sldMasterIdLst>
  <p:notesMasterIdLst>
    <p:notesMasterId r:id="rId19"/>
  </p:notesMasterIdLst>
  <p:handoutMasterIdLst>
    <p:handoutMasterId r:id="rId20"/>
  </p:handoutMasterIdLst>
  <p:sldIdLst>
    <p:sldId id="413" r:id="rId6"/>
    <p:sldId id="425" r:id="rId7"/>
    <p:sldId id="426" r:id="rId8"/>
    <p:sldId id="433" r:id="rId9"/>
    <p:sldId id="428" r:id="rId10"/>
    <p:sldId id="440" r:id="rId11"/>
    <p:sldId id="438" r:id="rId12"/>
    <p:sldId id="439" r:id="rId13"/>
    <p:sldId id="429" r:id="rId14"/>
    <p:sldId id="434" r:id="rId15"/>
    <p:sldId id="435" r:id="rId16"/>
    <p:sldId id="436" r:id="rId17"/>
    <p:sldId id="437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7" autoAdjust="0"/>
    <p:restoredTop sz="86522" autoAdjust="0"/>
  </p:normalViewPr>
  <p:slideViewPr>
    <p:cSldViewPr>
      <p:cViewPr varScale="1">
        <p:scale>
          <a:sx n="79" d="100"/>
          <a:sy n="79" d="100"/>
        </p:scale>
        <p:origin x="-157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586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580154" y="8984170"/>
            <a:ext cx="153888" cy="184666"/>
          </a:xfrm>
          <a:prstGeom prst="rect">
            <a:avLst/>
          </a:prstGeom>
          <a:noFill/>
        </p:spPr>
        <p:txBody>
          <a:bodyPr/>
          <a:lstStyle/>
          <a:p>
            <a:pPr defTabSz="932865"/>
            <a:fld id="{FAAE0E8B-988F-47CE-9949-D3DED8909968}" type="slidenum">
              <a:rPr lang="en-US" smtClean="0"/>
              <a:pPr defTabSz="932865"/>
              <a:t>7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4"/>
            <a:ext cx="5546104" cy="4175920"/>
          </a:xfrm>
          <a:prstGeom prst="rect">
            <a:avLst/>
          </a:prstGeom>
          <a:noFill/>
          <a:ln/>
        </p:spPr>
        <p:txBody>
          <a:bodyPr lIns="90919" tIns="45459" rIns="90919" bIns="4545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580154" y="8984170"/>
            <a:ext cx="153888" cy="184666"/>
          </a:xfrm>
          <a:prstGeom prst="rect">
            <a:avLst/>
          </a:prstGeom>
          <a:noFill/>
        </p:spPr>
        <p:txBody>
          <a:bodyPr/>
          <a:lstStyle/>
          <a:p>
            <a:pPr defTabSz="932865"/>
            <a:fld id="{FAAE0E8B-988F-47CE-9949-D3DED8909968}" type="slidenum">
              <a:rPr lang="en-US" smtClean="0"/>
              <a:pPr defTabSz="932865"/>
              <a:t>8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4"/>
            <a:ext cx="5546104" cy="4175920"/>
          </a:xfrm>
          <a:prstGeom prst="rect">
            <a:avLst/>
          </a:prstGeom>
          <a:noFill/>
          <a:ln/>
        </p:spPr>
        <p:txBody>
          <a:bodyPr lIns="90919" tIns="45459" rIns="90919" bIns="4545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7" y="394156"/>
            <a:ext cx="49917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21-12-0129-00-0000-Session#52-Closing_Plenary_Notes.ppt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Sept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2/21-12-0100-00-MuGM-tgd-closing-note.ppt" TargetMode="External"/><Relationship Id="rId2" Type="http://schemas.openxmlformats.org/officeDocument/2006/relationships/hyperlink" Target="https://mentor.ieee.org/802.21/dcn/12/21-12-0120-01-srho-sept-agenda-and-report.pptx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2/21-12-0128-00-0000-ietf-liaison-report.ppt" TargetMode="External"/><Relationship Id="rId2" Type="http://schemas.openxmlformats.org/officeDocument/2006/relationships/hyperlink" Target="https://mentor.ieee.org/802.21/dcn/12/21-12-0130-00-0000-802-11-liaison-report-for-2012-09.ppt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7848600" cy="3505200"/>
          </a:xfrm>
        </p:spPr>
        <p:txBody>
          <a:bodyPr/>
          <a:lstStyle/>
          <a:p>
            <a:r>
              <a:rPr lang="en-US" sz="5400" b="1" dirty="0" smtClean="0">
                <a:latin typeface="Arial" charset="0"/>
              </a:rPr>
              <a:t>IEEE 802.21</a:t>
            </a:r>
            <a:br>
              <a:rPr lang="en-US" sz="5400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Session #</a:t>
            </a:r>
            <a:r>
              <a:rPr lang="en-US" b="1" dirty="0" smtClean="0">
                <a:latin typeface="Arial" charset="0"/>
              </a:rPr>
              <a:t>52</a:t>
            </a:r>
            <a:r>
              <a:rPr lang="en-US" b="1" dirty="0" smtClean="0">
                <a:latin typeface="Arial" charset="0"/>
              </a:rPr>
              <a:t/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Indian Wells</a:t>
            </a:r>
            <a:r>
              <a:rPr lang="en-US" b="1" dirty="0" smtClean="0">
                <a:latin typeface="Arial" charset="0"/>
              </a:rPr>
              <a:t>, </a:t>
            </a:r>
            <a:r>
              <a:rPr lang="en-US" b="1" dirty="0" smtClean="0">
                <a:latin typeface="Arial" charset="0"/>
              </a:rPr>
              <a:t>CA</a:t>
            </a:r>
            <a:br>
              <a:rPr lang="en-US" b="1" dirty="0" smtClean="0">
                <a:latin typeface="Arial" charset="0"/>
              </a:rPr>
            </a:br>
            <a:r>
              <a:rPr lang="en-US" sz="3200" b="1" dirty="0" smtClean="0">
                <a:latin typeface="Arial" charset="0"/>
              </a:rPr>
              <a:t>Closing  Plenary</a:t>
            </a: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latin typeface="Arial" charset="0"/>
              </a:rPr>
              <a:t>sdas</a:t>
            </a:r>
            <a:r>
              <a:rPr lang="en-US" sz="2800" b="1" dirty="0" smtClean="0">
                <a:latin typeface="Arial" charset="0"/>
              </a:rPr>
              <a:t> at </a:t>
            </a:r>
            <a:r>
              <a:rPr lang="en-US" sz="2800" b="1" dirty="0" err="1" smtClean="0">
                <a:latin typeface="Arial" charset="0"/>
              </a:rPr>
              <a:t>appcomsci</a:t>
            </a:r>
            <a:r>
              <a:rPr lang="en-US" sz="2800" b="1" dirty="0" smtClean="0">
                <a:latin typeface="Arial" charset="0"/>
              </a:rPr>
              <a:t> dot 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2012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7244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endParaRPr lang="en-US" sz="2000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Nov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09600" y="6477456"/>
            <a:ext cx="1371600" cy="215444"/>
          </a:xfrm>
          <a:noFill/>
        </p:spPr>
        <p:txBody>
          <a:bodyPr/>
          <a:lstStyle/>
          <a:p>
            <a:r>
              <a:rPr lang="en-US" smtClean="0"/>
              <a:t>Sept 2012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November, 2012 Sessions Details 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Nov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</a:t>
            </a:r>
          </a:p>
          <a:p>
            <a:pPr>
              <a:lnSpc>
                <a:spcPct val="90000"/>
              </a:lnSpc>
            </a:pPr>
            <a:r>
              <a:rPr lang="en-US" sz="1800" b="1" dirty="0" smtClean="0">
                <a:solidFill>
                  <a:srgbClr val="FF0000"/>
                </a:solidFill>
              </a:rPr>
              <a:t>Registration Fees &amp; Deadlines: </a:t>
            </a:r>
          </a:p>
          <a:p>
            <a:pPr lvl="1">
              <a:lnSpc>
                <a:spcPct val="90000"/>
              </a:lnSpc>
            </a:pPr>
            <a:r>
              <a:rPr lang="en-US" sz="1200" b="1" dirty="0" smtClean="0">
                <a:solidFill>
                  <a:srgbClr val="FF0000"/>
                </a:solidFill>
              </a:rPr>
              <a:t>Early:  Before 6pm Pacific Time, Friday, October 5, 2012 </a:t>
            </a:r>
          </a:p>
          <a:p>
            <a:pPr lvl="2">
              <a:lnSpc>
                <a:spcPct val="90000"/>
              </a:lnSpc>
            </a:pPr>
            <a:r>
              <a:rPr lang="en-US" sz="1200" b="1" dirty="0" smtClean="0">
                <a:solidFill>
                  <a:srgbClr val="FF0000"/>
                </a:solidFill>
              </a:rPr>
              <a:t>$400 US for attendees staying at the Grand Hyatt San Antonio </a:t>
            </a:r>
          </a:p>
          <a:p>
            <a:pPr lvl="2">
              <a:lnSpc>
                <a:spcPct val="90000"/>
              </a:lnSpc>
            </a:pPr>
            <a:r>
              <a:rPr lang="en-US" sz="1200" b="1" dirty="0" smtClean="0">
                <a:solidFill>
                  <a:srgbClr val="FF0000"/>
                </a:solidFill>
              </a:rPr>
              <a:t>$700 US for all others (including local attendees not staying at the group hotel)  </a:t>
            </a:r>
          </a:p>
          <a:p>
            <a:pPr lvl="1">
              <a:lnSpc>
                <a:spcPct val="90000"/>
              </a:lnSpc>
            </a:pPr>
            <a:r>
              <a:rPr lang="en-US" sz="1200" b="1" dirty="0" smtClean="0">
                <a:solidFill>
                  <a:srgbClr val="FF0000"/>
                </a:solidFill>
              </a:rPr>
              <a:t>Standard:  After Early Registration and before 6pm Pacific Time, November 2, 2012</a:t>
            </a:r>
          </a:p>
          <a:p>
            <a:pPr lvl="2">
              <a:lnSpc>
                <a:spcPct val="90000"/>
              </a:lnSpc>
            </a:pPr>
            <a:r>
              <a:rPr lang="en-US" sz="1200" b="1" dirty="0" smtClean="0">
                <a:solidFill>
                  <a:srgbClr val="FF0000"/>
                </a:solidFill>
              </a:rPr>
              <a:t>$500 US for attendees staying at the Grand Hyatt San Antonio </a:t>
            </a:r>
          </a:p>
          <a:p>
            <a:pPr lvl="2">
              <a:lnSpc>
                <a:spcPct val="90000"/>
              </a:lnSpc>
            </a:pPr>
            <a:r>
              <a:rPr lang="en-US" sz="1200" b="1" dirty="0" smtClean="0">
                <a:solidFill>
                  <a:srgbClr val="FF0000"/>
                </a:solidFill>
              </a:rPr>
              <a:t>$800 US for all others (including local attendees not staying at the group hotel) 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200" b="1" dirty="0" smtClean="0">
                <a:solidFill>
                  <a:srgbClr val="FF0000"/>
                </a:solidFill>
              </a:rPr>
              <a:t>Late/On-site:  After 6pm Pacific Time November 2, 2012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sz="1200" b="1" dirty="0" smtClean="0">
                <a:solidFill>
                  <a:srgbClr val="FF0000"/>
                </a:solidFill>
              </a:rPr>
              <a:t>$600 US for attendees staying at the Grand Hyatt San Antonio </a:t>
            </a:r>
          </a:p>
          <a:p>
            <a:pPr lvl="2">
              <a:lnSpc>
                <a:spcPct val="90000"/>
              </a:lnSpc>
            </a:pPr>
            <a:r>
              <a:rPr lang="en-US" sz="1200" b="1" dirty="0" smtClean="0">
                <a:solidFill>
                  <a:srgbClr val="FF0000"/>
                </a:solidFill>
              </a:rPr>
              <a:t>$900 US for all others (including local attendees not staying at the group hotel) </a:t>
            </a:r>
            <a:r>
              <a:rPr lang="en-US" sz="1600" b="1" dirty="0" smtClean="0">
                <a:solidFill>
                  <a:srgbClr val="FF0000"/>
                </a:solidFill>
              </a:rPr>
              <a:t> </a:t>
            </a:r>
          </a:p>
          <a:p>
            <a:pPr>
              <a:lnSpc>
                <a:spcPct val="90000"/>
              </a:lnSpc>
            </a:pPr>
            <a:r>
              <a:rPr lang="en-US" sz="1800" b="1" dirty="0" smtClean="0">
                <a:solidFill>
                  <a:srgbClr val="FF0000"/>
                </a:solidFill>
              </a:rPr>
              <a:t>Registration Website:  http://802world.org/plenary</a:t>
            </a:r>
          </a:p>
          <a:p>
            <a:r>
              <a:rPr lang="en-US" sz="2000" b="1" dirty="0" smtClean="0"/>
              <a:t>IEEE 802 Plenary Session Group Hotel Rates: </a:t>
            </a:r>
            <a:endParaRPr lang="en-US" sz="2000" dirty="0" smtClean="0"/>
          </a:p>
          <a:p>
            <a:pPr lvl="1"/>
            <a:r>
              <a:rPr lang="en-US" sz="1400" b="1" dirty="0" smtClean="0"/>
              <a:t>Grand Hyatt San Antonio</a:t>
            </a:r>
            <a:r>
              <a:rPr lang="en-US" sz="1400" dirty="0" smtClean="0"/>
              <a:t> : 600 E. Market Street , San Antonio, Texas, USA  78205 </a:t>
            </a:r>
            <a:endParaRPr lang="en-US" sz="1800" dirty="0" smtClean="0"/>
          </a:p>
          <a:p>
            <a:pPr lvl="1"/>
            <a:r>
              <a:rPr lang="en-US" sz="1400" b="1" dirty="0" smtClean="0"/>
              <a:t>GROUP RATE (SINGLE):  $195/Night (plus applicable taxes)*</a:t>
            </a:r>
            <a:endParaRPr lang="en-US" sz="1400" dirty="0" smtClean="0"/>
          </a:p>
          <a:p>
            <a:pPr lvl="2"/>
            <a:r>
              <a:rPr lang="en-US" sz="1000" dirty="0" smtClean="0"/>
              <a:t>Rate applies to Single Occupancy Run of House Rooms, Internet access included.  </a:t>
            </a:r>
            <a:endParaRPr lang="en-US" sz="1800" dirty="0" smtClean="0"/>
          </a:p>
          <a:p>
            <a:pPr lvl="1"/>
            <a:r>
              <a:rPr lang="en-US" sz="1400" b="1" dirty="0" smtClean="0"/>
              <a:t>GROUP RATE (DOUBLE):  $215/Night (plus applicable taxes)*</a:t>
            </a:r>
            <a:r>
              <a:rPr lang="en-US" sz="1800" dirty="0" smtClean="0"/>
              <a:t>.  </a:t>
            </a:r>
          </a:p>
          <a:p>
            <a:pPr lvl="1"/>
            <a:r>
              <a:rPr lang="en-US" sz="1400" b="1" dirty="0" smtClean="0"/>
              <a:t>EXTENDED DATES:  November 2-26, 2012; subject to availability </a:t>
            </a:r>
            <a:endParaRPr lang="en-US" sz="1400" dirty="0" smtClean="0"/>
          </a:p>
          <a:p>
            <a:pPr>
              <a:lnSpc>
                <a:spcPct val="90000"/>
              </a:lnSpc>
            </a:pPr>
            <a:endParaRPr lang="en-US" sz="1800" b="1" i="1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en-US" sz="1800" b="1" dirty="0" smtClean="0">
              <a:solidFill>
                <a:schemeClr val="accent2"/>
              </a:solidFill>
            </a:endParaRP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09600" y="6477456"/>
            <a:ext cx="1371600" cy="215444"/>
          </a:xfrm>
          <a:noFill/>
        </p:spPr>
        <p:txBody>
          <a:bodyPr/>
          <a:lstStyle/>
          <a:p>
            <a:pPr algn="ctr"/>
            <a:r>
              <a:rPr lang="en-US" smtClean="0"/>
              <a:t>Sept 2012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2013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13-18 January, 2013, Hyatt Regency, Vancouver, BC, Canada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17-21 March, 2013, </a:t>
            </a:r>
            <a:r>
              <a:rPr lang="en-US" sz="2400" b="1" dirty="0" err="1" smtClean="0">
                <a:solidFill>
                  <a:srgbClr val="FF0000"/>
                </a:solidFill>
              </a:rPr>
              <a:t>Caribe</a:t>
            </a:r>
            <a:r>
              <a:rPr lang="en-US" sz="2400" b="1" dirty="0" smtClean="0">
                <a:solidFill>
                  <a:srgbClr val="FF0000"/>
                </a:solidFill>
              </a:rPr>
              <a:t> Royale, Orlando, FL, USA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12-17 May 2013, Hilton Waikoloa Village, 2013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802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14-19, July 2013, </a:t>
            </a:r>
            <a:r>
              <a:rPr lang="en-US" sz="2400" b="1" dirty="0" smtClean="0">
                <a:solidFill>
                  <a:schemeClr val="accent2"/>
                </a:solidFill>
              </a:rPr>
              <a:t>Geneva, Switzerland </a:t>
            </a:r>
            <a:r>
              <a:rPr lang="en-US" sz="2400" b="1" i="1" dirty="0" smtClean="0">
                <a:solidFill>
                  <a:schemeClr val="accent2"/>
                </a:solidFill>
              </a:rPr>
              <a:t> 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15-20, September 2013, </a:t>
            </a:r>
            <a:r>
              <a:rPr lang="en-US" sz="2400" b="1" dirty="0" smtClean="0">
                <a:solidFill>
                  <a:schemeClr val="accent2"/>
                </a:solidFill>
              </a:rPr>
              <a:t>Nanjing , China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802 wireless groups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10-15 Nov 2013, Hyatt Regency Reunion, Dallas, TX, 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609600" y="6477456"/>
            <a:ext cx="1371600" cy="215444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September 2012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6096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2014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19-24 January, 2014, </a:t>
            </a:r>
            <a:r>
              <a:rPr lang="es-ES" sz="2400" b="1" dirty="0" err="1" smtClean="0">
                <a:solidFill>
                  <a:srgbClr val="0000FF"/>
                </a:solidFill>
              </a:rPr>
              <a:t>Century</a:t>
            </a:r>
            <a:r>
              <a:rPr lang="es-ES" sz="2400" b="1" dirty="0" smtClean="0">
                <a:solidFill>
                  <a:srgbClr val="0000FF"/>
                </a:solidFill>
              </a:rPr>
              <a:t> Plaza, Los </a:t>
            </a:r>
            <a:r>
              <a:rPr lang="es-ES" sz="2400" b="1" dirty="0" err="1" smtClean="0">
                <a:solidFill>
                  <a:srgbClr val="0000FF"/>
                </a:solidFill>
              </a:rPr>
              <a:t>Angeles</a:t>
            </a:r>
            <a:r>
              <a:rPr lang="es-ES" sz="2400" b="1" dirty="0" smtClean="0">
                <a:solidFill>
                  <a:srgbClr val="0000FF"/>
                </a:solidFill>
              </a:rPr>
              <a:t>, CA,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16-21 March, 2014, </a:t>
            </a:r>
            <a:r>
              <a:rPr lang="sv-SE" sz="2400" b="1" dirty="0" smtClean="0">
                <a:solidFill>
                  <a:srgbClr val="FF0000"/>
                </a:solidFill>
              </a:rPr>
              <a:t>Hyatt Regency, Atlanta, GA, USA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11-16 May 2014, Hilton Waikoloa Village,  HI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13-18, July 2014, Manchester Grand Hyatt, San Diego, CA,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14-19, September 2014,  TBD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2-7 Nov 2014,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609600" y="6477456"/>
            <a:ext cx="1371600" cy="215444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September 2012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Update</a:t>
            </a:r>
          </a:p>
          <a:p>
            <a:r>
              <a:rPr lang="en-US" sz="2800" dirty="0" smtClean="0">
                <a:latin typeface="Arial" charset="0"/>
              </a:rPr>
              <a:t>Liaison Reports</a:t>
            </a:r>
          </a:p>
          <a:p>
            <a:r>
              <a:rPr lang="en-US" sz="2800" dirty="0" smtClean="0">
                <a:latin typeface="Arial" charset="0"/>
              </a:rPr>
              <a:t>Teleconference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3048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TG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953000"/>
          </a:xfrm>
        </p:spPr>
        <p:txBody>
          <a:bodyPr/>
          <a:lstStyle/>
          <a:p>
            <a:r>
              <a:rPr lang="en-US" dirty="0" smtClean="0"/>
              <a:t>802.21c Single Radio Handovers Task </a:t>
            </a:r>
            <a:r>
              <a:rPr lang="en-US" dirty="0" smtClean="0"/>
              <a:t>Group</a:t>
            </a:r>
          </a:p>
          <a:p>
            <a:pPr lvl="1"/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mentor.ieee.org/802.21/dcn/12/21-12-0120-01-srho-sept-agenda-and-report.pptx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</a:p>
          <a:p>
            <a:r>
              <a:rPr lang="en-US" dirty="0" smtClean="0"/>
              <a:t>802.21d  Multicast Management Task </a:t>
            </a:r>
            <a:r>
              <a:rPr lang="en-US" dirty="0" smtClean="0"/>
              <a:t>Group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mentor.ieee.org/802.21/dcn/12/21-12-0124-00-MuGM-tgd-closing-note.ppt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1066800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Liaison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69325" cy="4495800"/>
          </a:xfrm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smtClean="0"/>
              <a:t>Report</a:t>
            </a:r>
          </a:p>
          <a:p>
            <a:pPr lvl="1"/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mentor.ieee.org/802.21/dcn/12/21-12-0130-00-0000-802-11-liaison-report-for-2012-09.ppt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IETF </a:t>
            </a:r>
            <a:r>
              <a:rPr lang="en-US" dirty="0" smtClean="0"/>
              <a:t>Report 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mentor.ieee.org/802.21/dcn/12/21-12-0128-00-0000-ietf-liaison-report.ppt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1066800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572000"/>
          </a:xfrm>
        </p:spPr>
        <p:txBody>
          <a:bodyPr/>
          <a:lstStyle/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802.21c Teleconferences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Sept 27, 2012, 6 pm  US EST</a:t>
            </a:r>
          </a:p>
          <a:p>
            <a:pPr lvl="1"/>
            <a:r>
              <a:rPr lang="en-US" sz="2000" dirty="0" smtClean="0"/>
              <a:t>Oct 03, 2012,  6 pm  US EST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r>
              <a:rPr lang="en-US" sz="2400" dirty="0" smtClean="0"/>
              <a:t>802.21d Teleconferences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None</a:t>
            </a: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381000" y="6477000"/>
            <a:ext cx="1219200" cy="2127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내용 개체 틀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00600"/>
          </a:xfrm>
        </p:spPr>
        <p:txBody>
          <a:bodyPr/>
          <a:lstStyle/>
          <a:p>
            <a:r>
              <a:rPr lang="en-US" altLang="ko-KR" sz="2400" dirty="0" smtClean="0">
                <a:latin typeface="+mj-lt"/>
              </a:rPr>
              <a:t>To carry out a Working Group 30 days Letter Ballot on the question </a:t>
            </a:r>
            <a:r>
              <a:rPr lang="en-US" altLang="zh-CN" sz="2400" dirty="0" smtClean="0">
                <a:latin typeface="+mj-lt"/>
              </a:rPr>
              <a:t>“</a:t>
            </a:r>
            <a:r>
              <a:rPr lang="en-US" altLang="ko-KR" sz="2400" dirty="0" smtClean="0">
                <a:latin typeface="+mj-lt"/>
              </a:rPr>
              <a:t>Should P802.21c D01 be forwarded to Sponsor Ballot?</a:t>
            </a:r>
            <a:r>
              <a:rPr lang="en-US" altLang="zh-CN" sz="2400" dirty="0" smtClean="0">
                <a:latin typeface="+mj-lt"/>
              </a:rPr>
              <a:t>”</a:t>
            </a:r>
            <a:endParaRPr lang="ko-KR" altLang="ko-KR" sz="2400" dirty="0" smtClean="0">
              <a:latin typeface="+mj-lt"/>
            </a:endParaRPr>
          </a:p>
          <a:p>
            <a:pPr lvl="1">
              <a:buNone/>
            </a:pPr>
            <a:r>
              <a:rPr lang="en-US" altLang="ko-KR" sz="2400" dirty="0" smtClean="0"/>
              <a:t>Move:   H </a:t>
            </a:r>
            <a:r>
              <a:rPr lang="en-US" altLang="ko-KR" sz="2400" dirty="0" smtClean="0"/>
              <a:t>Anthony Chan</a:t>
            </a:r>
            <a:endParaRPr lang="ko-KR" altLang="ko-KR" sz="2400" dirty="0" smtClean="0"/>
          </a:p>
          <a:p>
            <a:pPr lvl="1">
              <a:buNone/>
            </a:pPr>
            <a:r>
              <a:rPr lang="en-US" altLang="ko-KR" sz="2400" dirty="0" smtClean="0"/>
              <a:t>Second: </a:t>
            </a:r>
            <a:r>
              <a:rPr lang="en-US" altLang="ko-KR" sz="2400" dirty="0" smtClean="0"/>
              <a:t>Charles </a:t>
            </a:r>
            <a:r>
              <a:rPr lang="en-US" altLang="ko-KR" sz="2400" dirty="0" smtClean="0"/>
              <a:t>Perkins</a:t>
            </a:r>
          </a:p>
          <a:p>
            <a:pPr lvl="1">
              <a:buNone/>
            </a:pPr>
            <a:endParaRPr lang="en-US" altLang="ko-KR" sz="2400" dirty="0" smtClean="0"/>
          </a:p>
          <a:p>
            <a:pPr lvl="1">
              <a:buNone/>
            </a:pPr>
            <a:r>
              <a:rPr lang="en-US" altLang="ko-KR" sz="2400" dirty="0" smtClean="0"/>
              <a:t>Y</a:t>
            </a:r>
            <a:r>
              <a:rPr lang="en-US" altLang="ko-KR" sz="2400" dirty="0" smtClean="0"/>
              <a:t>es - 07</a:t>
            </a:r>
            <a:endParaRPr lang="en-US" altLang="ko-KR" sz="2400" dirty="0" smtClean="0"/>
          </a:p>
          <a:p>
            <a:pPr lvl="1">
              <a:buNone/>
            </a:pPr>
            <a:r>
              <a:rPr lang="en-US" altLang="zh-CN" sz="2400" dirty="0" smtClean="0"/>
              <a:t>No -00</a:t>
            </a:r>
          </a:p>
          <a:p>
            <a:pPr lvl="1">
              <a:buNone/>
            </a:pPr>
            <a:r>
              <a:rPr lang="en-US" altLang="zh-CN" sz="2400" dirty="0" smtClean="0"/>
              <a:t>Abstain - 01</a:t>
            </a:r>
            <a:r>
              <a:rPr lang="en-US" altLang="zh-CN" sz="2400" dirty="0" smtClean="0"/>
              <a:t> </a:t>
            </a:r>
          </a:p>
          <a:p>
            <a:pPr lvl="1">
              <a:buNone/>
            </a:pPr>
            <a:endParaRPr lang="en-US" altLang="zh-CN" sz="2400" dirty="0" smtClean="0"/>
          </a:p>
          <a:p>
            <a:pPr lvl="1">
              <a:buNone/>
            </a:pPr>
            <a:r>
              <a:rPr lang="en-US" altLang="ko-KR" sz="2400" dirty="0" smtClean="0"/>
              <a:t>M</a:t>
            </a:r>
            <a:r>
              <a:rPr lang="en-US" altLang="ko-KR" sz="2400" dirty="0" smtClean="0"/>
              <a:t>otion </a:t>
            </a:r>
            <a:r>
              <a:rPr lang="en-US" altLang="ko-KR" sz="2400" dirty="0" smtClean="0"/>
              <a:t>passes</a:t>
            </a:r>
            <a:endParaRPr lang="ko-KR" altLang="ko-KR" sz="2400" dirty="0" smtClean="0"/>
          </a:p>
          <a:p>
            <a:endParaRPr lang="ko-KR" altLang="en-US" dirty="0" smtClean="0"/>
          </a:p>
        </p:txBody>
      </p:sp>
      <p:sp>
        <p:nvSpPr>
          <p:cNvPr id="36867" name="제목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1066800"/>
          </a:xfrm>
        </p:spPr>
        <p:txBody>
          <a:bodyPr/>
          <a:lstStyle/>
          <a:p>
            <a:r>
              <a:rPr lang="en-US" altLang="ko-KR" dirty="0" smtClean="0"/>
              <a:t>WG Motion</a:t>
            </a:r>
            <a:endParaRPr lang="ko-KR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6477000"/>
            <a:ext cx="9144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82452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To authorize the IEEE 802.21 WG Chair </a:t>
            </a:r>
            <a:r>
              <a:rPr lang="en-US" sz="2400" dirty="0" smtClean="0"/>
              <a:t>to submit the </a:t>
            </a:r>
            <a:r>
              <a:rPr lang="en-US" sz="2400" dirty="0" smtClean="0"/>
              <a:t>802.21m (Revision)</a:t>
            </a:r>
            <a:r>
              <a:rPr lang="en-US" sz="2400" dirty="0" smtClean="0"/>
              <a:t> PAR </a:t>
            </a:r>
            <a:r>
              <a:rPr lang="en-US" sz="2400" dirty="0" smtClean="0"/>
              <a:t>to </a:t>
            </a:r>
            <a:r>
              <a:rPr lang="en-US" sz="2400" dirty="0" smtClean="0"/>
              <a:t>802EC for consideration in the </a:t>
            </a:r>
            <a:r>
              <a:rPr lang="en-US" sz="2400" dirty="0" smtClean="0"/>
              <a:t>November</a:t>
            </a:r>
            <a:r>
              <a:rPr lang="en-US" sz="2400" dirty="0" smtClean="0"/>
              <a:t> </a:t>
            </a:r>
            <a:r>
              <a:rPr lang="en-US" sz="2400" dirty="0" smtClean="0"/>
              <a:t>2012 Plenary Session 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Anthony Chan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ea typeface="PMingLiU" charset="-120"/>
              </a:rPr>
              <a:t>Charles E. Perkins 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 09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391400" y="64770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8" name="Slide Number Placeholder 6"/>
          <p:cNvSpPr txBox="1">
            <a:spLocks/>
          </p:cNvSpPr>
          <p:nvPr/>
        </p:nvSpPr>
        <p:spPr bwMode="auto">
          <a:xfrm>
            <a:off x="4114800" y="6477000"/>
            <a:ext cx="577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D048621D-5B88-454B-8BF8-1A14712DC77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86262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To authorize the IEEE 802.21 WG Chair </a:t>
            </a:r>
            <a:r>
              <a:rPr lang="en-US" sz="2400" dirty="0" smtClean="0"/>
              <a:t>to submit the </a:t>
            </a:r>
            <a:r>
              <a:rPr lang="en-US" sz="2400" dirty="0" smtClean="0"/>
              <a:t>80.21.1</a:t>
            </a:r>
            <a:r>
              <a:rPr lang="en-US" sz="2400" dirty="0" smtClean="0"/>
              <a:t> PAR and 5C </a:t>
            </a:r>
            <a:r>
              <a:rPr lang="en-US" sz="2400" dirty="0" smtClean="0"/>
              <a:t>to </a:t>
            </a:r>
            <a:r>
              <a:rPr lang="en-US" sz="2400" dirty="0" smtClean="0"/>
              <a:t>802EC for consideration in the </a:t>
            </a:r>
            <a:r>
              <a:rPr lang="en-US" sz="2400" dirty="0" smtClean="0"/>
              <a:t>November</a:t>
            </a:r>
            <a:r>
              <a:rPr lang="en-US" sz="2400" dirty="0" smtClean="0"/>
              <a:t> </a:t>
            </a:r>
            <a:r>
              <a:rPr lang="en-US" sz="2400" dirty="0" smtClean="0"/>
              <a:t>2012 Plenary Session 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Anthony Chan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ea typeface="PMingLiU" charset="-120"/>
              </a:rPr>
              <a:t>Charles E. Perkins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09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 </a:t>
            </a:r>
            <a:r>
              <a:rPr lang="en-US" altLang="zh-HK" sz="2000" dirty="0" smtClean="0">
                <a:ea typeface="PMingLiU" charset="-120"/>
              </a:rPr>
              <a:t>Passes</a:t>
            </a:r>
            <a:r>
              <a:rPr lang="en-US" altLang="zh-HK" sz="2000" dirty="0" smtClean="0">
                <a:ea typeface="PMingLiU" charset="-120"/>
              </a:rPr>
              <a:t> 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391400" y="64770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048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8" name="Slide Number Placeholder 6"/>
          <p:cNvSpPr txBox="1">
            <a:spLocks/>
          </p:cNvSpPr>
          <p:nvPr/>
        </p:nvSpPr>
        <p:spPr bwMode="auto">
          <a:xfrm>
            <a:off x="4114800" y="6477000"/>
            <a:ext cx="577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D048621D-5B88-454B-8BF8-1A14712DC77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42772</TotalTime>
  <Words>696</Words>
  <Application>Microsoft Office PowerPoint</Application>
  <PresentationFormat>On-screen Show (4:3)</PresentationFormat>
  <Paragraphs>184</Paragraphs>
  <Slides>13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802.11PowerPointTemplate-Landscape</vt:lpstr>
      <vt:lpstr>1_Custom Design</vt:lpstr>
      <vt:lpstr>2_Custom Design</vt:lpstr>
      <vt:lpstr>3_Custom Design</vt:lpstr>
      <vt:lpstr>Custom Design</vt:lpstr>
      <vt:lpstr>IEEE 802.21 Session #52 Indian Wells, CA Closing  Plenary</vt:lpstr>
      <vt:lpstr>Meeting Updates</vt:lpstr>
      <vt:lpstr>TG Reports </vt:lpstr>
      <vt:lpstr>Liaison Reports </vt:lpstr>
      <vt:lpstr>Teleconferences </vt:lpstr>
      <vt:lpstr>WG Motion</vt:lpstr>
      <vt:lpstr>WG Motion</vt:lpstr>
      <vt:lpstr>WG Motion</vt:lpstr>
      <vt:lpstr>Future Sessions</vt:lpstr>
      <vt:lpstr>Future Sessions – 2012 </vt:lpstr>
      <vt:lpstr>November, 2012 Sessions Details  </vt:lpstr>
      <vt:lpstr>Future Sessions – 2013 </vt:lpstr>
      <vt:lpstr>Future Sessions – 2014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subir Das</cp:lastModifiedBy>
  <cp:revision>540</cp:revision>
  <cp:lastPrinted>1998-02-10T13:28:06Z</cp:lastPrinted>
  <dcterms:created xsi:type="dcterms:W3CDTF">2002-07-08T22:03:28Z</dcterms:created>
  <dcterms:modified xsi:type="dcterms:W3CDTF">2012-09-21T18:00:16Z</dcterms:modified>
</cp:coreProperties>
</file>