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sldIdLst>
    <p:sldId id="331" r:id="rId2"/>
    <p:sldId id="332" r:id="rId3"/>
    <p:sldId id="333" r:id="rId4"/>
    <p:sldId id="342" r:id="rId5"/>
    <p:sldId id="338" r:id="rId6"/>
    <p:sldId id="339" r:id="rId7"/>
    <p:sldId id="340" r:id="rId8"/>
    <p:sldId id="341"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FF99"/>
    <a:srgbClr val="FF9933"/>
    <a:srgbClr val="FF0000"/>
    <a:srgbClr val="CC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21" autoAdjust="0"/>
    <p:restoredTop sz="86462" autoAdjust="0"/>
  </p:normalViewPr>
  <p:slideViewPr>
    <p:cSldViewPr>
      <p:cViewPr varScale="1">
        <p:scale>
          <a:sx n="62" d="100"/>
          <a:sy n="62" d="100"/>
        </p:scale>
        <p:origin x="-174" y="-84"/>
      </p:cViewPr>
      <p:guideLst>
        <p:guide orient="horz" pos="2160"/>
        <p:guide pos="2880"/>
      </p:guideLst>
    </p:cSldViewPr>
  </p:slideViewPr>
  <p:outlineViewPr>
    <p:cViewPr>
      <p:scale>
        <a:sx n="33" d="100"/>
        <a:sy n="33" d="100"/>
      </p:scale>
      <p:origin x="54"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925BFFA4-382B-4200-85D2-ECF24FA0D781}"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1A27F53-E8E9-48EA-9FAC-1FC974A9A764}" type="slidenum">
              <a:rPr lang="ja-JP" altLang="en-US"/>
              <a:pPr/>
              <a:t>1</a:t>
            </a:fld>
            <a:endParaRPr lang="en-US" altLang="ja-JP"/>
          </a:p>
        </p:txBody>
      </p:sp>
      <p:sp>
        <p:nvSpPr>
          <p:cNvPr id="9219" name="Rectangle 2"/>
          <p:cNvSpPr>
            <a:spLocks noGrp="1" noRot="1" noChangeAspect="1" noChangeArrowheads="1" noTextEdit="1"/>
          </p:cNvSpPr>
          <p:nvPr>
            <p:ph type="sldImg"/>
          </p:nvPr>
        </p:nvSpPr>
        <p:spPr>
          <a:xfrm>
            <a:off x="1293813" y="795338"/>
            <a:ext cx="4271962" cy="3203575"/>
          </a:xfrm>
          <a:ln/>
        </p:spPr>
      </p:sp>
      <p:sp>
        <p:nvSpPr>
          <p:cNvPr id="922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31C5189B-390F-4683-BAF3-7CB9E0EEF078}" type="slidenum">
              <a:rPr lang="ja-JP" altLang="en-US"/>
              <a:pPr/>
              <a:t>2</a:t>
            </a:fld>
            <a:endParaRPr lang="en-US" altLang="ja-JP"/>
          </a:p>
        </p:txBody>
      </p:sp>
      <p:sp>
        <p:nvSpPr>
          <p:cNvPr id="10243" name="Rectangle 2"/>
          <p:cNvSpPr>
            <a:spLocks noGrp="1" noRot="1" noChangeAspect="1" noChangeArrowheads="1" noTextEdit="1"/>
          </p:cNvSpPr>
          <p:nvPr>
            <p:ph type="sldImg"/>
          </p:nvPr>
        </p:nvSpPr>
        <p:spPr>
          <a:xfrm>
            <a:off x="1293813" y="795338"/>
            <a:ext cx="4271962" cy="3203575"/>
          </a:xfrm>
          <a:ln/>
        </p:spPr>
      </p:sp>
      <p:sp>
        <p:nvSpPr>
          <p:cNvPr id="10244"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4F360B96-FFB8-4B12-A1AA-C7E153C7DE31}" type="slidenum">
              <a:rPr lang="en-US" altLang="ja-JP"/>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8E9D97D6-1237-4C2E-9E89-4492042328A5}" type="slidenum">
              <a:rPr lang="en-US" altLang="ja-JP"/>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D276FF67-CDF0-4781-A513-370B8615FEE5}" type="slidenum">
              <a:rPr lang="en-US" altLang="ja-JP"/>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22275" y="1143000"/>
            <a:ext cx="8299450" cy="5181600"/>
          </a:xfrm>
        </p:spPr>
        <p:txBody>
          <a:bodyPr/>
          <a:lstStyle/>
          <a:p>
            <a:pPr lvl="0"/>
            <a:endParaRPr lang="en-US" noProof="0"/>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ja-JP"/>
              <a:t>21-10-0207-00</a:t>
            </a:r>
          </a:p>
        </p:txBody>
      </p:sp>
      <p:sp>
        <p:nvSpPr>
          <p:cNvPr id="5" name="Rectangle 5"/>
          <p:cNvSpPr>
            <a:spLocks noGrp="1" noChangeArrowheads="1"/>
          </p:cNvSpPr>
          <p:nvPr>
            <p:ph type="sldNum" sz="quarter" idx="11"/>
          </p:nvPr>
        </p:nvSpPr>
        <p:spPr>
          <a:ln/>
        </p:spPr>
        <p:txBody>
          <a:bodyPr/>
          <a:lstStyle>
            <a:lvl1pPr>
              <a:defRPr/>
            </a:lvl1pPr>
          </a:lstStyle>
          <a:p>
            <a:pPr>
              <a:defRPr/>
            </a:pPr>
            <a:fld id="{70AFC7F5-1DDA-4513-96B2-B5B0FE4A5FC1}"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r>
              <a:rPr lang="en-US" altLang="ko-KR" b="1" dirty="0" smtClean="0">
                <a:ea typeface="MS PGothic" pitchFamily="34" charset="-128"/>
              </a:rPr>
              <a:t>21-12-0125-00-srho</a:t>
            </a:r>
            <a:endParaRPr lang="en-US" altLang="ko-KR" dirty="0" smtClean="0">
              <a:ea typeface="MS PGothic" pitchFamily="34" charset="-128"/>
            </a:endParaRPr>
          </a:p>
        </p:txBody>
      </p:sp>
      <p:sp>
        <p:nvSpPr>
          <p:cNvPr id="5" name="Rectangle 5"/>
          <p:cNvSpPr>
            <a:spLocks noGrp="1" noChangeArrowheads="1"/>
          </p:cNvSpPr>
          <p:nvPr>
            <p:ph type="sldNum" sz="quarter" idx="11"/>
          </p:nvPr>
        </p:nvSpPr>
        <p:spPr>
          <a:ln/>
        </p:spPr>
        <p:txBody>
          <a:bodyPr/>
          <a:lstStyle>
            <a:lvl1pPr>
              <a:defRPr/>
            </a:lvl1pPr>
          </a:lstStyle>
          <a:p>
            <a:fld id="{A7DDC8BD-1231-4564-8C71-69762E058ED8}" type="slidenum">
              <a:rPr lang="en-US" altLang="ja-JP"/>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55FE2C12-5C8D-46FF-B355-B0504092D432}" type="slidenum">
              <a:rPr lang="en-US" altLang="ja-JP"/>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B752F0A7-5F5E-47D0-BD42-D7970A3E19AE}" type="slidenum">
              <a:rPr lang="en-US" altLang="ja-JP"/>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a:ln/>
        </p:spPr>
        <p:txBody>
          <a:bodyPr/>
          <a:lstStyle>
            <a:lvl1pPr>
              <a:defRPr/>
            </a:lvl1pPr>
          </a:lstStyle>
          <a:p>
            <a:fld id="{B46D95E9-FCB4-4BAE-B486-52F48F95BE91}" type="slidenum">
              <a:rPr lang="en-US" altLang="ja-JP"/>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a:ln/>
        </p:spPr>
        <p:txBody>
          <a:bodyPr/>
          <a:lstStyle>
            <a:lvl1pPr>
              <a:defRPr/>
            </a:lvl1pPr>
          </a:lstStyle>
          <a:p>
            <a:fld id="{D861351A-0222-4CE6-AF61-8C66E55C9D32}" type="slidenum">
              <a:rPr lang="en-US" altLang="ja-JP"/>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a:ln/>
        </p:spPr>
        <p:txBody>
          <a:bodyPr/>
          <a:lstStyle>
            <a:lvl1pPr>
              <a:defRPr/>
            </a:lvl1pPr>
          </a:lstStyle>
          <a:p>
            <a:fld id="{EA52CE5D-0514-4138-BAA9-768153D13E3B}" type="slidenum">
              <a:rPr lang="en-US" altLang="ja-JP"/>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1388B752-2EE1-4CA6-8811-E9F9421EBE66}" type="slidenum">
              <a:rPr lang="en-US" altLang="ja-JP"/>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3D63CF9F-0A29-4076-ACD9-AF10D03E7241}" type="slidenum">
              <a:rPr lang="en-US" altLang="ja-JP"/>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21-11-0198-00-srho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fld id="{F6DA01AC-32B1-4B2E-B3C8-C3552BB02C8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S PGothic"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S PGothic"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MS PGothic"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MS PGothic"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21-12-0125-00-srho</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Discussion of SRHO Draft Status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18, 2012</a:t>
            </a:r>
          </a:p>
          <a:p>
            <a:pPr eaLnBrk="1" hangingPunct="1">
              <a:buClr>
                <a:srgbClr val="FAFD00"/>
              </a:buClr>
              <a:buFontTx/>
              <a:buNone/>
            </a:pPr>
            <a:r>
              <a:rPr lang="en-US" altLang="ja-JP" dirty="0" smtClean="0">
                <a:latin typeface="Times New Roman" pitchFamily="18" charset="0"/>
                <a:cs typeface="Times New Roman" pitchFamily="18" charset="0"/>
              </a:rPr>
              <a:t>Presented at IEEE 802.21c Meeting, Indian Wells Interim</a:t>
            </a:r>
          </a:p>
          <a:p>
            <a:pPr eaLnBrk="1" hangingPunct="1">
              <a:buClr>
                <a:srgbClr val="FAFD00"/>
              </a:buClr>
              <a:buFontTx/>
              <a:buNone/>
            </a:pPr>
            <a:r>
              <a:rPr lang="en-US" altLang="ja-JP" dirty="0" smtClean="0">
                <a:latin typeface="Times New Roman" pitchFamily="18" charset="0"/>
                <a:cs typeface="Times New Roman" pitchFamily="18" charset="0"/>
              </a:rPr>
              <a:t>Authors or Source(s): Charles Perkins</a:t>
            </a:r>
          </a:p>
          <a:p>
            <a:pPr eaLnBrk="1" hangingPunct="1">
              <a:buClr>
                <a:srgbClr val="FAFD00"/>
              </a:buClr>
              <a:buFontTx/>
              <a:buNone/>
            </a:pPr>
            <a:r>
              <a:rPr lang="en-US" altLang="ja-JP" dirty="0" smtClean="0">
                <a:latin typeface="Times New Roman" pitchFamily="18" charset="0"/>
                <a:cs typeface="Times New Roman" pitchFamily="18" charset="0"/>
              </a:rPr>
              <a:t>Abstract: Some problems have caused delays in the completion of the SRHO 802.21c draft document.  This presentation lists some of the issues in order to find resolution</a:t>
            </a:r>
          </a:p>
        </p:txBody>
      </p:sp>
      <p:sp>
        <p:nvSpPr>
          <p:cNvPr id="2051" name="Slide Number Placeholder 4"/>
          <p:cNvSpPr>
            <a:spLocks noGrp="1"/>
          </p:cNvSpPr>
          <p:nvPr>
            <p:ph type="sldNum" sz="quarter" idx="11"/>
          </p:nvPr>
        </p:nvSpPr>
        <p:spPr>
          <a:noFill/>
        </p:spPr>
        <p:txBody>
          <a:bodyPr/>
          <a:lstStyle/>
          <a:p>
            <a:fld id="{6C6D63E1-41E7-4616-A484-C77043AB7698}" type="slidenum">
              <a:rPr lang="en-US" altLang="ja-JP"/>
              <a:pPr/>
              <a:t>1</a:t>
            </a:fld>
            <a:endParaRPr lang="en-US" altLang="ja-JP"/>
          </a:p>
        </p:txBody>
      </p:sp>
      <p:sp>
        <p:nvSpPr>
          <p:cNvPr id="5" name="바닥글 개체 틀 3"/>
          <p:cNvSpPr>
            <a:spLocks noGrp="1"/>
          </p:cNvSpPr>
          <p:nvPr>
            <p:ph type="ftr" sz="quarter" idx="10"/>
          </p:nvPr>
        </p:nvSpPr>
        <p:spPr/>
        <p:txBody>
          <a:bodyPr/>
          <a:lstStyle/>
          <a:p>
            <a:r>
              <a:rPr lang="en-US" altLang="ko-KR" b="1" dirty="0" smtClean="0">
                <a:ea typeface="MS PGothic" pitchFamily="34" charset="-128"/>
              </a:rPr>
              <a:t>21-12-0125-00-srho</a:t>
            </a:r>
            <a:endParaRPr lang="en-US" altLang="ko-KR" dirty="0" smtClean="0">
              <a:ea typeface="MS PGothic" pitchFamily="34"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6AC78275-2C22-4E24-81E3-C09AA63A6F89}" type="slidenum">
              <a:rPr lang="en-US" altLang="ja-JP"/>
              <a:pPr/>
              <a:t>2</a:t>
            </a:fld>
            <a:endParaRPr lang="en-US" altLang="ja-JP"/>
          </a:p>
        </p:txBody>
      </p:sp>
      <p:sp>
        <p:nvSpPr>
          <p:cNvPr id="3075"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7" name="바닥글 개체 틀 3"/>
          <p:cNvSpPr>
            <a:spLocks noGrp="1"/>
          </p:cNvSpPr>
          <p:nvPr>
            <p:ph type="ftr" sz="quarter" idx="10"/>
          </p:nvPr>
        </p:nvSpPr>
        <p:spPr/>
        <p:txBody>
          <a:bodyPr/>
          <a:lstStyle/>
          <a:p>
            <a:r>
              <a:rPr lang="en-US" altLang="ko-KR" b="1" dirty="0" smtClean="0">
                <a:ea typeface="MS PGothic" pitchFamily="34" charset="-128"/>
              </a:rPr>
              <a:t>21-12-0125-00-srho</a:t>
            </a:r>
            <a:endParaRPr lang="en-US" altLang="ko-KR" dirty="0" smtClean="0">
              <a:ea typeface="MS PGothic" pitchFamily="34"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issues to be resolved</a:t>
            </a:r>
            <a:endParaRPr lang="en-US" dirty="0"/>
          </a:p>
        </p:txBody>
      </p:sp>
      <p:sp>
        <p:nvSpPr>
          <p:cNvPr id="3" name="Content Placeholder 2"/>
          <p:cNvSpPr>
            <a:spLocks noGrp="1"/>
          </p:cNvSpPr>
          <p:nvPr>
            <p:ph idx="1"/>
          </p:nvPr>
        </p:nvSpPr>
        <p:spPr/>
        <p:txBody>
          <a:bodyPr/>
          <a:lstStyle/>
          <a:p>
            <a:r>
              <a:rPr lang="en-US" dirty="0" smtClean="0"/>
              <a:t>My problem: unfamiliarity with some of the design</a:t>
            </a:r>
          </a:p>
          <a:p>
            <a:pPr lvl="1"/>
            <a:r>
              <a:rPr lang="en-US" dirty="0" smtClean="0"/>
              <a:t>And the design philosophy</a:t>
            </a:r>
          </a:p>
          <a:p>
            <a:pPr lvl="1"/>
            <a:r>
              <a:rPr lang="en-US" dirty="0" smtClean="0"/>
              <a:t>By now this problem is mostly resolved, but not completely</a:t>
            </a:r>
          </a:p>
          <a:p>
            <a:r>
              <a:rPr lang="en-US" dirty="0" smtClean="0"/>
              <a:t>Updating figures is very slow</a:t>
            </a:r>
          </a:p>
          <a:p>
            <a:pPr lvl="1"/>
            <a:r>
              <a:rPr lang="en-US" dirty="0" smtClean="0"/>
              <a:t>Visio </a:t>
            </a:r>
            <a:r>
              <a:rPr lang="en-US" dirty="0" smtClean="0">
                <a:sym typeface="Wingdings" pitchFamily="2" charset="2"/>
              </a:rPr>
              <a:t> PowerPoint is often irreversible!!</a:t>
            </a:r>
          </a:p>
          <a:p>
            <a:pPr lvl="1"/>
            <a:r>
              <a:rPr lang="en-US" dirty="0" smtClean="0">
                <a:sym typeface="Wingdings" pitchFamily="2" charset="2"/>
              </a:rPr>
              <a:t>PowerPoint figure drawing has many bugs!</a:t>
            </a:r>
          </a:p>
          <a:p>
            <a:pPr lvl="1"/>
            <a:r>
              <a:rPr lang="en-US" dirty="0" smtClean="0">
                <a:sym typeface="Wingdings" pitchFamily="2" charset="2"/>
              </a:rPr>
              <a:t>Help will be gratefully accepted</a:t>
            </a:r>
          </a:p>
          <a:p>
            <a:pPr lvl="1"/>
            <a:r>
              <a:rPr lang="en-US" dirty="0" smtClean="0">
                <a:sym typeface="Wingdings" pitchFamily="2" charset="2"/>
              </a:rPr>
              <a:t>Are my small reorganizations acceptable?</a:t>
            </a:r>
            <a:endParaRPr lang="en-US" dirty="0" smtClean="0"/>
          </a:p>
          <a:p>
            <a:r>
              <a:rPr lang="en-US" dirty="0" smtClean="0"/>
              <a:t>Language needed to insure independence of SRHO features from previous parts of 802.21 specification</a:t>
            </a:r>
          </a:p>
          <a:p>
            <a:pPr lvl="1"/>
            <a:r>
              <a:rPr lang="en-US" dirty="0" smtClean="0"/>
              <a:t>In particular, to enable use of PoS terminology without requiring implementation of specific MICS, MIES, or MIIS features</a:t>
            </a:r>
          </a:p>
          <a:p>
            <a:pPr lvl="1"/>
            <a:r>
              <a:rPr lang="en-US" dirty="0" smtClean="0"/>
              <a:t>Where should it go??</a:t>
            </a:r>
          </a:p>
        </p:txBody>
      </p:sp>
      <p:sp>
        <p:nvSpPr>
          <p:cNvPr id="4" name="Footer Placeholder 3"/>
          <p:cNvSpPr>
            <a:spLocks noGrp="1"/>
          </p:cNvSpPr>
          <p:nvPr>
            <p:ph type="ftr" sz="quarter" idx="10"/>
          </p:nvPr>
        </p:nvSpPr>
        <p:spPr>
          <a:xfrm>
            <a:off x="381000" y="6400800"/>
            <a:ext cx="1981200" cy="286232"/>
          </a:xfrm>
        </p:spPr>
        <p:txBody>
          <a:bodyPr/>
          <a:lstStyle/>
          <a:p>
            <a:pPr>
              <a:defRPr/>
            </a:pPr>
            <a:r>
              <a:rPr lang="en-US" altLang="ko-KR" b="1" dirty="0" smtClean="0">
                <a:ea typeface="MS PGothic" pitchFamily="34" charset="-128"/>
              </a:rPr>
              <a:t>21-12-0125-00-srho</a:t>
            </a:r>
            <a:endParaRPr lang="en-US" altLang="ko-KR" dirty="0" smtClean="0">
              <a:ea typeface="MS PGothic" pitchFamily="34" charset="-128"/>
            </a:endParaRPr>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3</a:t>
            </a:fld>
            <a:endParaRPr lang="en-US" altLang="ja-JP"/>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4"/>
          <p:cNvSpPr>
            <a:spLocks noGrp="1"/>
          </p:cNvSpPr>
          <p:nvPr>
            <p:ph type="sldNum" sz="quarter" idx="11"/>
          </p:nvPr>
        </p:nvSpPr>
        <p:spPr>
          <a:xfrm>
            <a:off x="6934200" y="6477000"/>
            <a:ext cx="685800" cy="381000"/>
          </a:xfrm>
        </p:spPr>
        <p:txBody>
          <a:bodyPr/>
          <a:lstStyle/>
          <a:p>
            <a:pPr>
              <a:defRPr/>
            </a:pPr>
            <a:fld id="{B6836F22-86D9-4C09-9122-A56FF8425738}" type="slidenum">
              <a:rPr lang="ja-JP" altLang="en-US"/>
              <a:pPr>
                <a:defRPr/>
              </a:pPr>
              <a:t>4</a:t>
            </a:fld>
            <a:endParaRPr lang="en-US" altLang="ja-JP"/>
          </a:p>
        </p:txBody>
      </p:sp>
      <p:sp>
        <p:nvSpPr>
          <p:cNvPr id="9219" name="Rectangle 2"/>
          <p:cNvSpPr>
            <a:spLocks noGrp="1" noChangeArrowheads="1"/>
          </p:cNvSpPr>
          <p:nvPr>
            <p:ph type="title"/>
          </p:nvPr>
        </p:nvSpPr>
        <p:spPr/>
        <p:txBody>
          <a:bodyPr/>
          <a:lstStyle/>
          <a:p>
            <a:pPr eaLnBrk="1" hangingPunct="1"/>
            <a:r>
              <a:rPr lang="en-US" sz="3200" smtClean="0"/>
              <a:t>Target network control frame</a:t>
            </a:r>
            <a:r>
              <a:rPr lang="en-US" sz="3200" smtClean="0">
                <a:solidFill>
                  <a:srgbClr val="FF0000"/>
                </a:solidFill>
              </a:rPr>
              <a:t/>
            </a:r>
            <a:br>
              <a:rPr lang="en-US" sz="3200" smtClean="0">
                <a:solidFill>
                  <a:srgbClr val="FF0000"/>
                </a:solidFill>
              </a:rPr>
            </a:br>
            <a:r>
              <a:rPr lang="en-US" sz="3200" smtClean="0">
                <a:solidFill>
                  <a:srgbClr val="FF0000"/>
                </a:solidFill>
              </a:rPr>
              <a:t>C-GW forwards L2 frame to Target POA</a:t>
            </a:r>
          </a:p>
        </p:txBody>
      </p:sp>
      <p:graphicFrame>
        <p:nvGraphicFramePr>
          <p:cNvPr id="489641" name="Group 169"/>
          <p:cNvGraphicFramePr>
            <a:graphicFrameLocks noGrp="1"/>
          </p:cNvGraphicFramePr>
          <p:nvPr>
            <p:ph type="tbl" idx="1"/>
          </p:nvPr>
        </p:nvGraphicFramePr>
        <p:xfrm>
          <a:off x="422275" y="1457325"/>
          <a:ext cx="7502523" cy="2987131"/>
        </p:xfrm>
        <a:graphic>
          <a:graphicData uri="http://schemas.openxmlformats.org/drawingml/2006/table">
            <a:tbl>
              <a:tblPr/>
              <a:tblGrid>
                <a:gridCol w="1177923"/>
                <a:gridCol w="914400"/>
                <a:gridCol w="1143000"/>
                <a:gridCol w="1143000"/>
                <a:gridCol w="1143000"/>
                <a:gridCol w="914400"/>
                <a:gridCol w="1066800"/>
              </a:tblGrid>
              <a:tr h="396331">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defRPr/>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defRPr/>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no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0000CC"/>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0000CC"/>
                        </a:solidFill>
                        <a:effectLst/>
                        <a:latin typeface="Times" pitchFamily="18" charset="0"/>
                      </a:endParaRPr>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0000CC"/>
                        </a:solidFill>
                        <a:effectLst/>
                        <a:latin typeface="Times" pitchFamily="18" charset="0"/>
                      </a:endParaRPr>
                    </a:p>
                  </a:txBody>
                  <a:tcPr marL="45720" marR="45720" horzOverflow="overflow">
                    <a:lnL w="12700" cap="flat" cmpd="sng" algn="ctr">
                      <a:no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96331">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defRPr/>
                      </a:pPr>
                      <a:r>
                        <a:rPr kumimoji="0" lang="en-US" sz="1200" b="0" i="0" u="none" strike="noStrike" cap="none" normalizeH="0" baseline="0" dirty="0" smtClean="0">
                          <a:ln>
                            <a:noFill/>
                          </a:ln>
                          <a:solidFill>
                            <a:srgbClr val="0000CC"/>
                          </a:solidFill>
                          <a:effectLst/>
                          <a:latin typeface="Times" pitchFamily="18" charset="0"/>
                        </a:rPr>
                        <a:t>MICF</a:t>
                      </a:r>
                      <a:endParaRPr kumimoji="0" lang="en-US" sz="1200" b="0" i="0" u="none" strike="noStrike" cap="none" normalizeH="0" baseline="0" dirty="0" smtClean="0">
                        <a:ln>
                          <a:noFill/>
                        </a:ln>
                        <a:solidFill>
                          <a:srgbClr val="660066"/>
                        </a:solidFill>
                        <a:effectLst/>
                        <a:latin typeface="Times" pitchFamily="18" charset="0"/>
                      </a:endParaRPr>
                    </a:p>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SRCF</a:t>
                      </a: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TCP or UDP/ IP</a:t>
                      </a:r>
                    </a:p>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TCP or UDP/ IP</a:t>
                      </a: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defRPr/>
                      </a:pPr>
                      <a:r>
                        <a:rPr kumimoji="0" lang="en-US" sz="1200" b="0" i="0" u="none" strike="noStrike" cap="none" normalizeH="0" baseline="0" dirty="0" smtClean="0">
                          <a:ln>
                            <a:noFill/>
                          </a:ln>
                          <a:solidFill>
                            <a:srgbClr val="0000CC"/>
                          </a:solidFill>
                          <a:effectLst/>
                          <a:latin typeface="Times" pitchFamily="18" charset="0"/>
                        </a:rPr>
                        <a:t>MICF</a:t>
                      </a:r>
                      <a:endParaRPr kumimoji="0" lang="en-US" sz="1200" b="0" i="0" u="none" strike="noStrike" cap="none" normalizeH="0" baseline="0" dirty="0" smtClean="0">
                        <a:ln>
                          <a:noFill/>
                        </a:ln>
                        <a:solidFill>
                          <a:srgbClr val="660066"/>
                        </a:solidFill>
                        <a:effectLst/>
                        <a:latin typeface="Times" pitchFamily="18" charset="0"/>
                      </a:endParaRPr>
                    </a:p>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SRCF</a:t>
                      </a: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6476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smtClean="0">
                        <a:ln>
                          <a:noFill/>
                        </a:ln>
                        <a:solidFill>
                          <a:srgbClr val="660066"/>
                        </a:solidFill>
                        <a:effectLst/>
                        <a:latin typeface="Times"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smtClean="0">
                        <a:ln>
                          <a:noFill/>
                        </a:ln>
                        <a:solidFill>
                          <a:srgbClr val="660066"/>
                        </a:solidFill>
                        <a:effectLst/>
                        <a:latin typeface="Times"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smtClean="0">
                          <a:ln>
                            <a:noFill/>
                          </a:ln>
                          <a:solidFill>
                            <a:srgbClr val="660066"/>
                          </a:solidFill>
                          <a:effectLst/>
                          <a:latin typeface="Times" pitchFamily="18" charset="0"/>
                        </a:rPr>
                        <a:t>L2(2)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smtClean="0">
                        <a:ln>
                          <a:noFill/>
                        </a:ln>
                        <a:solidFill>
                          <a:srgbClr val="660066"/>
                        </a:solidFill>
                        <a:effectLst/>
                        <a:latin typeface="Times"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endParaRPr lang="en-US" sz="1200" dirty="0"/>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L2(1)</a:t>
                      </a: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L2</a:t>
                      </a: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L2</a:t>
                      </a: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232332">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smtClean="0">
                          <a:ln>
                            <a:noFill/>
                          </a:ln>
                          <a:solidFill>
                            <a:srgbClr val="660066"/>
                          </a:solidFill>
                          <a:effectLst/>
                          <a:latin typeface="Times" pitchFamily="18" charset="0"/>
                        </a:rPr>
                        <a:t>PHY(2)</a:t>
                      </a: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PHY(1)</a:t>
                      </a: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smtClean="0">
                          <a:ln>
                            <a:noFill/>
                          </a:ln>
                          <a:solidFill>
                            <a:srgbClr val="660066"/>
                          </a:solidFill>
                          <a:effectLst/>
                          <a:latin typeface="Times" pitchFamily="18" charset="0"/>
                        </a:rPr>
                        <a:t>PHY</a:t>
                      </a: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PHY</a:t>
                      </a: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597408">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MN’s target interface</a:t>
                      </a:r>
                    </a:p>
                  </a:txBody>
                  <a:tcPr marL="45720" marR="45720" horzOverflow="overflow">
                    <a:lnL cap="flat">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MN’s source interface</a:t>
                      </a:r>
                    </a:p>
                  </a:txBody>
                  <a:tcPr marL="45720" marR="45720" horzOverflow="overflow">
                    <a:lnL>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90000"/>
                        </a:lnSpc>
                        <a:spcBef>
                          <a:spcPct val="40000"/>
                        </a:spcBef>
                        <a:spcAft>
                          <a:spcPct val="0"/>
                        </a:spcAft>
                        <a:buClr>
                          <a:schemeClr val="accent1"/>
                        </a:buClr>
                        <a:buSzTx/>
                        <a:buFontTx/>
                        <a:buNone/>
                        <a:tabLst/>
                        <a:defRPr/>
                      </a:pPr>
                      <a:endParaRPr kumimoji="0" lang="en-US" sz="1200" b="0" i="0" u="none" strike="noStrike" cap="none" normalizeH="0" baseline="0" dirty="0" smtClean="0">
                        <a:ln>
                          <a:noFill/>
                        </a:ln>
                        <a:solidFill>
                          <a:srgbClr val="660066"/>
                        </a:solidFill>
                        <a:effectLst/>
                        <a:latin typeface="Times" pitchFamily="18" charset="0"/>
                      </a:endParaRPr>
                    </a:p>
                    <a:p>
                      <a:pPr marL="0" marR="0" lvl="0" indent="0" algn="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a:t>
                      </a:r>
                    </a:p>
                  </a:txBody>
                  <a:tcPr marL="45720" marR="45720" horzOverflow="overflow">
                    <a:lnL>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PoS</a:t>
                      </a:r>
                    </a:p>
                  </a:txBody>
                  <a:tcPr marL="45720" marR="45720" horzOverflow="overflow">
                    <a:lnL>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r>
            </a:tbl>
          </a:graphicData>
        </a:graphic>
      </p:graphicFrame>
      <p:cxnSp>
        <p:nvCxnSpPr>
          <p:cNvPr id="9278" name="AutoShape 151"/>
          <p:cNvCxnSpPr>
            <a:cxnSpLocks noChangeShapeType="1"/>
          </p:cNvCxnSpPr>
          <p:nvPr/>
        </p:nvCxnSpPr>
        <p:spPr bwMode="auto">
          <a:xfrm>
            <a:off x="2514600" y="1903413"/>
            <a:ext cx="3429000" cy="1587"/>
          </a:xfrm>
          <a:prstGeom prst="straightConnector1">
            <a:avLst/>
          </a:prstGeom>
          <a:noFill/>
          <a:ln w="9525">
            <a:solidFill>
              <a:srgbClr val="0000CC"/>
            </a:solidFill>
            <a:prstDash val="dash"/>
            <a:round/>
            <a:headEnd type="arrow" w="med" len="med"/>
            <a:tailEnd type="arrow" w="med" len="med"/>
          </a:ln>
        </p:spPr>
      </p:cxnSp>
      <p:sp>
        <p:nvSpPr>
          <p:cNvPr id="29" name="Oval 28"/>
          <p:cNvSpPr/>
          <p:nvPr/>
        </p:nvSpPr>
        <p:spPr>
          <a:xfrm>
            <a:off x="1447800" y="2743200"/>
            <a:ext cx="304800" cy="720725"/>
          </a:xfrm>
          <a:prstGeom prst="ellipse">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 wrap="none" lIns="0" tIns="0" rIns="0" bIns="0" anchor="ctr"/>
          <a:lstStyle/>
          <a:p>
            <a:pPr algn="ctr">
              <a:defRPr/>
            </a:pPr>
            <a:r>
              <a:rPr lang="en-US" sz="1200" dirty="0" err="1">
                <a:solidFill>
                  <a:srgbClr val="FF0000"/>
                </a:solidFill>
              </a:rPr>
              <a:t>MiCLSAP</a:t>
            </a:r>
            <a:endParaRPr lang="en-US" sz="1200" dirty="0">
              <a:solidFill>
                <a:srgbClr val="FF0000"/>
              </a:solidFill>
            </a:endParaRPr>
          </a:p>
        </p:txBody>
      </p:sp>
      <p:sp>
        <p:nvSpPr>
          <p:cNvPr id="31" name="Oval 30"/>
          <p:cNvSpPr/>
          <p:nvPr/>
        </p:nvSpPr>
        <p:spPr>
          <a:xfrm>
            <a:off x="2362200" y="1951038"/>
            <a:ext cx="304800" cy="6397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 wrap="none" lIns="0" tIns="0" rIns="0" bIns="0" anchor="ctr"/>
          <a:lstStyle/>
          <a:p>
            <a:pPr algn="ctr">
              <a:defRPr/>
            </a:pPr>
            <a:r>
              <a:rPr lang="en-US" sz="1200" dirty="0">
                <a:solidFill>
                  <a:srgbClr val="FF0000"/>
                </a:solidFill>
              </a:rPr>
              <a:t>MICSAP</a:t>
            </a:r>
          </a:p>
        </p:txBody>
      </p:sp>
      <p:sp>
        <p:nvSpPr>
          <p:cNvPr id="35" name="Oval 34"/>
          <p:cNvSpPr/>
          <p:nvPr/>
        </p:nvSpPr>
        <p:spPr>
          <a:xfrm>
            <a:off x="5791200" y="1951038"/>
            <a:ext cx="304800" cy="6397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 wrap="none" lIns="0" tIns="0" rIns="0" bIns="0" anchor="ctr"/>
          <a:lstStyle/>
          <a:p>
            <a:pPr algn="ctr">
              <a:defRPr/>
            </a:pPr>
            <a:r>
              <a:rPr lang="en-US" sz="1200" dirty="0">
                <a:solidFill>
                  <a:srgbClr val="FF0000"/>
                </a:solidFill>
              </a:rPr>
              <a:t>MICSAP</a:t>
            </a:r>
          </a:p>
        </p:txBody>
      </p:sp>
      <p:sp>
        <p:nvSpPr>
          <p:cNvPr id="36" name="Oval 35"/>
          <p:cNvSpPr/>
          <p:nvPr/>
        </p:nvSpPr>
        <p:spPr>
          <a:xfrm>
            <a:off x="6705600" y="1951038"/>
            <a:ext cx="304800" cy="6397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 wrap="none" lIns="0" tIns="0" rIns="0" bIns="0" anchor="ctr"/>
          <a:lstStyle/>
          <a:p>
            <a:pPr algn="ctr">
              <a:defRPr/>
            </a:pPr>
            <a:r>
              <a:rPr lang="en-US" sz="1200" dirty="0">
                <a:solidFill>
                  <a:srgbClr val="FF0000"/>
                </a:solidFill>
              </a:rPr>
              <a:t>MICSAP</a:t>
            </a:r>
          </a:p>
        </p:txBody>
      </p:sp>
      <p:cxnSp>
        <p:nvCxnSpPr>
          <p:cNvPr id="9283" name="AutoShape 151"/>
          <p:cNvCxnSpPr>
            <a:cxnSpLocks noChangeShapeType="1"/>
          </p:cNvCxnSpPr>
          <p:nvPr/>
        </p:nvCxnSpPr>
        <p:spPr bwMode="auto">
          <a:xfrm>
            <a:off x="3657600" y="2438400"/>
            <a:ext cx="1143000" cy="1588"/>
          </a:xfrm>
          <a:prstGeom prst="straightConnector1">
            <a:avLst/>
          </a:prstGeom>
          <a:noFill/>
          <a:ln w="9525">
            <a:solidFill>
              <a:srgbClr val="0000CC"/>
            </a:solidFill>
            <a:round/>
            <a:headEnd type="arrow" w="med" len="med"/>
            <a:tailEnd type="arrow" w="med" len="med"/>
          </a:ln>
        </p:spPr>
      </p:cxnSp>
      <p:cxnSp>
        <p:nvCxnSpPr>
          <p:cNvPr id="9284" name="AutoShape 151"/>
          <p:cNvCxnSpPr>
            <a:cxnSpLocks noChangeShapeType="1"/>
            <a:stCxn id="29" idx="6"/>
            <a:endCxn id="31" idx="2"/>
          </p:cNvCxnSpPr>
          <p:nvPr/>
        </p:nvCxnSpPr>
        <p:spPr bwMode="auto">
          <a:xfrm flipV="1">
            <a:off x="1752600" y="2270125"/>
            <a:ext cx="609600" cy="833438"/>
          </a:xfrm>
          <a:prstGeom prst="straightConnector1">
            <a:avLst/>
          </a:prstGeom>
          <a:noFill/>
          <a:ln w="9525">
            <a:solidFill>
              <a:srgbClr val="0000CC"/>
            </a:solidFill>
            <a:round/>
            <a:headEnd/>
            <a:tailEnd type="triangle" w="med" len="med"/>
          </a:ln>
        </p:spPr>
      </p:cxnSp>
      <p:graphicFrame>
        <p:nvGraphicFramePr>
          <p:cNvPr id="13" name="Group 169"/>
          <p:cNvGraphicFramePr>
            <a:graphicFrameLocks/>
          </p:cNvGraphicFramePr>
          <p:nvPr/>
        </p:nvGraphicFramePr>
        <p:xfrm>
          <a:off x="1600200" y="4635500"/>
          <a:ext cx="5257800" cy="1536192"/>
        </p:xfrm>
        <a:graphic>
          <a:graphicData uri="http://schemas.openxmlformats.org/drawingml/2006/table">
            <a:tbl>
              <a:tblPr/>
              <a:tblGrid>
                <a:gridCol w="2057399"/>
                <a:gridCol w="1143001"/>
                <a:gridCol w="2057400"/>
              </a:tblGrid>
              <a:tr h="180389">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L2(2) control frame</a:t>
                      </a: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180389">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MICF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MICF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195337">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TCP or UDP/ IP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TCP or UDP/ IP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180389">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L2(1)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L2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anchor="ctr"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180389">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PHY(1)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PHY </a:t>
                      </a:r>
                      <a:r>
                        <a:rPr kumimoji="0" lang="en-US" sz="1200" b="0" i="0" u="none" strike="noStrike" cap="none" normalizeH="0" baseline="0" dirty="0" err="1" smtClean="0">
                          <a:ln>
                            <a:noFill/>
                          </a:ln>
                          <a:solidFill>
                            <a:srgbClr val="660066"/>
                          </a:solidFill>
                          <a:effectLst/>
                          <a:latin typeface="Times" pitchFamily="18" charset="0"/>
                        </a:rPr>
                        <a:t>hdr</a:t>
                      </a: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lnTlToBr>
                      <a:noFill/>
                    </a:lnTlToBr>
                    <a:lnBlToTr>
                      <a:noFill/>
                    </a:lnBlToTr>
                    <a:noFill/>
                  </a:tcPr>
                </a:tc>
              </a:tr>
              <a:tr h="180389">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MN</a:t>
                      </a:r>
                    </a:p>
                  </a:txBody>
                  <a:tcPr marL="45720" marR="45720" horzOverflow="overflow">
                    <a:lnL>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endParaRPr kumimoji="0" lang="en-US" sz="1200" b="0" i="0" u="none" strike="noStrike" cap="none" normalizeH="0" baseline="0" dirty="0" smtClean="0">
                        <a:ln>
                          <a:noFill/>
                        </a:ln>
                        <a:solidFill>
                          <a:srgbClr val="660066"/>
                        </a:solidFill>
                        <a:effectLst/>
                        <a:latin typeface="Times" pitchFamily="18" charset="0"/>
                      </a:endParaRPr>
                    </a:p>
                  </a:txBody>
                  <a:tcPr marL="45720" marR="4572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
                          <a:schemeClr val="accent1"/>
                        </a:buClr>
                        <a:buSzTx/>
                        <a:buFontTx/>
                        <a:buNone/>
                        <a:tabLst/>
                      </a:pPr>
                      <a:r>
                        <a:rPr kumimoji="0" lang="en-US" sz="1200" b="0" i="0" u="none" strike="noStrike" cap="none" normalizeH="0" baseline="0" dirty="0" smtClean="0">
                          <a:ln>
                            <a:noFill/>
                          </a:ln>
                          <a:solidFill>
                            <a:srgbClr val="660066"/>
                          </a:solidFill>
                          <a:effectLst/>
                          <a:latin typeface="Times" pitchFamily="18" charset="0"/>
                        </a:rPr>
                        <a:t>PoS</a:t>
                      </a:r>
                    </a:p>
                  </a:txBody>
                  <a:tcPr marL="45720" marR="45720" horzOverflow="overflow">
                    <a:lnL>
                      <a:noFill/>
                    </a:lnL>
                    <a:lnR>
                      <a:noFill/>
                    </a:lnR>
                    <a:lnT w="12700" cap="flat" cmpd="sng" algn="ctr">
                      <a:solidFill>
                        <a:srgbClr val="660066"/>
                      </a:solidFill>
                      <a:prstDash val="solid"/>
                      <a:round/>
                      <a:headEnd type="none" w="med" len="med"/>
                      <a:tailEnd type="none" w="med" len="med"/>
                    </a:lnT>
                    <a:lnB cap="flat">
                      <a:noFill/>
                    </a:lnB>
                    <a:lnTlToBr>
                      <a:noFill/>
                    </a:lnTlToBr>
                    <a:lnBlToTr>
                      <a:noFill/>
                    </a:lnBlToTr>
                    <a:noFill/>
                  </a:tcPr>
                </a:tc>
              </a:tr>
            </a:tbl>
          </a:graphicData>
        </a:graphic>
      </p:graphicFrame>
      <p:cxnSp>
        <p:nvCxnSpPr>
          <p:cNvPr id="9319" name="AutoShape 151"/>
          <p:cNvCxnSpPr>
            <a:cxnSpLocks noChangeShapeType="1"/>
          </p:cNvCxnSpPr>
          <p:nvPr/>
        </p:nvCxnSpPr>
        <p:spPr bwMode="auto">
          <a:xfrm>
            <a:off x="3657600" y="5029200"/>
            <a:ext cx="1143000" cy="0"/>
          </a:xfrm>
          <a:prstGeom prst="straightConnector1">
            <a:avLst/>
          </a:prstGeom>
          <a:noFill/>
          <a:ln w="9525">
            <a:solidFill>
              <a:srgbClr val="0000CC"/>
            </a:solidFill>
            <a:prstDash val="dash"/>
            <a:round/>
            <a:headEnd type="arrow" w="med" len="med"/>
            <a:tailEnd type="arrow"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4"/>
          <p:cNvSpPr>
            <a:spLocks noGrp="1"/>
          </p:cNvSpPr>
          <p:nvPr>
            <p:ph type="sldNum" sz="quarter" idx="11"/>
          </p:nvPr>
        </p:nvSpPr>
        <p:spPr>
          <a:xfrm>
            <a:off x="6934200" y="6477000"/>
            <a:ext cx="685800" cy="381000"/>
          </a:xfrm>
        </p:spPr>
        <p:txBody>
          <a:bodyPr/>
          <a:lstStyle/>
          <a:p>
            <a:pPr>
              <a:defRPr/>
            </a:pPr>
            <a:fld id="{4BF2D893-17E8-49DD-B434-A4CFF65AAA8A}" type="slidenum">
              <a:rPr lang="ja-JP" altLang="en-US"/>
              <a:pPr>
                <a:defRPr/>
              </a:pPr>
              <a:t>5</a:t>
            </a:fld>
            <a:endParaRPr lang="en-US" altLang="ja-JP"/>
          </a:p>
        </p:txBody>
      </p:sp>
      <p:sp>
        <p:nvSpPr>
          <p:cNvPr id="10243" name="Rectangle 2"/>
          <p:cNvSpPr>
            <a:spLocks noGrp="1" noChangeArrowheads="1"/>
          </p:cNvSpPr>
          <p:nvPr>
            <p:ph type="title"/>
          </p:nvPr>
        </p:nvSpPr>
        <p:spPr>
          <a:xfrm>
            <a:off x="422275" y="228600"/>
            <a:ext cx="8270875" cy="838200"/>
          </a:xfrm>
        </p:spPr>
        <p:txBody>
          <a:bodyPr/>
          <a:lstStyle/>
          <a:p>
            <a:pPr eaLnBrk="1" hangingPunct="1"/>
            <a:r>
              <a:rPr lang="en-US" sz="3200" smtClean="0"/>
              <a:t>Target network control frame</a:t>
            </a:r>
            <a:r>
              <a:rPr lang="en-US" sz="3200" smtClean="0">
                <a:solidFill>
                  <a:srgbClr val="FF0000"/>
                </a:solidFill>
              </a:rPr>
              <a:t/>
            </a:r>
            <a:br>
              <a:rPr lang="en-US" sz="3200" smtClean="0">
                <a:solidFill>
                  <a:srgbClr val="FF0000"/>
                </a:solidFill>
              </a:rPr>
            </a:br>
            <a:r>
              <a:rPr lang="en-US" sz="3200" smtClean="0">
                <a:solidFill>
                  <a:srgbClr val="FF0000"/>
                </a:solidFill>
              </a:rPr>
              <a:t>PoS forwards L2 frame to Target PoA</a:t>
            </a:r>
          </a:p>
        </p:txBody>
      </p:sp>
      <p:pic>
        <p:nvPicPr>
          <p:cNvPr id="10244" name="Picture 2"/>
          <p:cNvPicPr>
            <a:picLocks noChangeAspect="1" noChangeArrowheads="1"/>
          </p:cNvPicPr>
          <p:nvPr/>
        </p:nvPicPr>
        <p:blipFill>
          <a:blip r:embed="rId2" cstate="print"/>
          <a:srcRect/>
          <a:stretch>
            <a:fillRect/>
          </a:stretch>
        </p:blipFill>
        <p:spPr bwMode="auto">
          <a:xfrm>
            <a:off x="1066800" y="4448175"/>
            <a:ext cx="7038975" cy="2038350"/>
          </a:xfrm>
          <a:prstGeom prst="rect">
            <a:avLst/>
          </a:prstGeom>
          <a:noFill/>
          <a:ln w="9525">
            <a:noFill/>
            <a:miter lim="800000"/>
            <a:headEnd/>
            <a:tailEnd/>
          </a:ln>
        </p:spPr>
      </p:pic>
      <p:pic>
        <p:nvPicPr>
          <p:cNvPr id="10245" name="Picture 4"/>
          <p:cNvPicPr>
            <a:picLocks noChangeAspect="1" noChangeArrowheads="1"/>
          </p:cNvPicPr>
          <p:nvPr/>
        </p:nvPicPr>
        <p:blipFill>
          <a:blip r:embed="rId3" cstate="print"/>
          <a:srcRect/>
          <a:stretch>
            <a:fillRect/>
          </a:stretch>
        </p:blipFill>
        <p:spPr bwMode="auto">
          <a:xfrm>
            <a:off x="422275" y="1190625"/>
            <a:ext cx="8401050" cy="30003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4"/>
          <p:cNvSpPr>
            <a:spLocks noGrp="1"/>
          </p:cNvSpPr>
          <p:nvPr>
            <p:ph type="sldNum" sz="quarter" idx="11"/>
          </p:nvPr>
        </p:nvSpPr>
        <p:spPr>
          <a:xfrm>
            <a:off x="6934200" y="6477000"/>
            <a:ext cx="685800" cy="381000"/>
          </a:xfrm>
        </p:spPr>
        <p:txBody>
          <a:bodyPr/>
          <a:lstStyle/>
          <a:p>
            <a:pPr>
              <a:defRPr/>
            </a:pPr>
            <a:fld id="{294865D0-D326-45AC-AF70-11F58392838E}" type="slidenum">
              <a:rPr lang="ja-JP" altLang="en-US"/>
              <a:pPr>
                <a:defRPr/>
              </a:pPr>
              <a:t>6</a:t>
            </a:fld>
            <a:endParaRPr lang="en-US" altLang="ja-JP"/>
          </a:p>
        </p:txBody>
      </p:sp>
      <p:sp>
        <p:nvSpPr>
          <p:cNvPr id="11267" name="Rectangle 2"/>
          <p:cNvSpPr>
            <a:spLocks noGrp="1" noChangeArrowheads="1"/>
          </p:cNvSpPr>
          <p:nvPr>
            <p:ph type="title"/>
          </p:nvPr>
        </p:nvSpPr>
        <p:spPr>
          <a:xfrm>
            <a:off x="422275" y="228600"/>
            <a:ext cx="8270875" cy="838200"/>
          </a:xfrm>
        </p:spPr>
        <p:txBody>
          <a:bodyPr/>
          <a:lstStyle/>
          <a:p>
            <a:pPr eaLnBrk="1" hangingPunct="1"/>
            <a:r>
              <a:rPr lang="en-US" sz="3200" smtClean="0">
                <a:solidFill>
                  <a:srgbClr val="FF0000"/>
                </a:solidFill>
              </a:rPr>
              <a:t>PoS forwards MN’s </a:t>
            </a:r>
            <a:r>
              <a:rPr lang="en-US" sz="3200" smtClean="0"/>
              <a:t>Target </a:t>
            </a:r>
            <a:r>
              <a:rPr lang="en-US" sz="3200" smtClean="0">
                <a:solidFill>
                  <a:srgbClr val="FF0000"/>
                </a:solidFill>
              </a:rPr>
              <a:t>L2 frame to Target PoA</a:t>
            </a:r>
          </a:p>
        </p:txBody>
      </p:sp>
      <p:grpSp>
        <p:nvGrpSpPr>
          <p:cNvPr id="2" name="Group 57"/>
          <p:cNvGrpSpPr>
            <a:grpSpLocks/>
          </p:cNvGrpSpPr>
          <p:nvPr/>
        </p:nvGrpSpPr>
        <p:grpSpPr bwMode="auto">
          <a:xfrm>
            <a:off x="1719263" y="4529138"/>
            <a:ext cx="5961062" cy="2044700"/>
            <a:chOff x="1719263" y="4529138"/>
            <a:chExt cx="5961062" cy="2044700"/>
          </a:xfrm>
        </p:grpSpPr>
        <p:grpSp>
          <p:nvGrpSpPr>
            <p:cNvPr id="3" name="Group 27"/>
            <p:cNvGrpSpPr>
              <a:grpSpLocks/>
            </p:cNvGrpSpPr>
            <p:nvPr/>
          </p:nvGrpSpPr>
          <p:grpSpPr bwMode="auto">
            <a:xfrm>
              <a:off x="5407371" y="4859897"/>
              <a:ext cx="2272954" cy="1331739"/>
              <a:chOff x="6487886" y="4634139"/>
              <a:chExt cx="2656114" cy="1614261"/>
            </a:xfrm>
          </p:grpSpPr>
          <p:sp>
            <p:nvSpPr>
              <p:cNvPr id="23" name="Rectangle 22"/>
              <p:cNvSpPr/>
              <p:nvPr/>
            </p:nvSpPr>
            <p:spPr>
              <a:xfrm>
                <a:off x="6487482" y="4633461"/>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a:t>
                </a:r>
                <a:r>
                  <a:rPr lang="en-US" dirty="0" err="1">
                    <a:solidFill>
                      <a:srgbClr val="660066"/>
                    </a:solidFill>
                  </a:rPr>
                  <a:t>hdr</a:t>
                </a:r>
                <a:endParaRPr lang="en-US" dirty="0">
                  <a:solidFill>
                    <a:srgbClr val="660066"/>
                  </a:solidFill>
                </a:endParaRPr>
              </a:p>
            </p:txBody>
          </p:sp>
          <p:sp>
            <p:nvSpPr>
              <p:cNvPr id="24" name="Rectangle 23"/>
              <p:cNvSpPr/>
              <p:nvPr/>
            </p:nvSpPr>
            <p:spPr>
              <a:xfrm>
                <a:off x="6487482" y="5033712"/>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IP </a:t>
                </a:r>
                <a:r>
                  <a:rPr lang="en-US" dirty="0" err="1">
                    <a:solidFill>
                      <a:srgbClr val="660066"/>
                    </a:solidFill>
                  </a:rPr>
                  <a:t>hdr</a:t>
                </a:r>
                <a:endParaRPr lang="en-US" dirty="0">
                  <a:solidFill>
                    <a:srgbClr val="660066"/>
                  </a:solidFill>
                </a:endParaRPr>
              </a:p>
            </p:txBody>
          </p:sp>
          <p:sp>
            <p:nvSpPr>
              <p:cNvPr id="25" name="Rectangle 24"/>
              <p:cNvSpPr/>
              <p:nvPr/>
            </p:nvSpPr>
            <p:spPr>
              <a:xfrm>
                <a:off x="6487482" y="5441659"/>
                <a:ext cx="2656518" cy="40794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 </a:t>
                </a:r>
                <a:r>
                  <a:rPr lang="en-US" dirty="0" err="1">
                    <a:solidFill>
                      <a:srgbClr val="660066"/>
                    </a:solidFill>
                  </a:rPr>
                  <a:t>hdr</a:t>
                </a:r>
                <a:endParaRPr lang="en-US" dirty="0">
                  <a:solidFill>
                    <a:srgbClr val="660066"/>
                  </a:solidFill>
                </a:endParaRPr>
              </a:p>
            </p:txBody>
          </p:sp>
          <p:sp>
            <p:nvSpPr>
              <p:cNvPr id="26" name="Rectangle 25"/>
              <p:cNvSpPr/>
              <p:nvPr/>
            </p:nvSpPr>
            <p:spPr>
              <a:xfrm>
                <a:off x="6487482" y="5841910"/>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 </a:t>
                </a:r>
                <a:r>
                  <a:rPr lang="en-US" dirty="0" err="1">
                    <a:solidFill>
                      <a:srgbClr val="660066"/>
                    </a:solidFill>
                  </a:rPr>
                  <a:t>hdr</a:t>
                </a:r>
                <a:endParaRPr lang="en-US" dirty="0">
                  <a:solidFill>
                    <a:srgbClr val="660066"/>
                  </a:solidFill>
                </a:endParaRPr>
              </a:p>
            </p:txBody>
          </p:sp>
        </p:grpSp>
        <p:grpSp>
          <p:nvGrpSpPr>
            <p:cNvPr id="4" name="Group 34"/>
            <p:cNvGrpSpPr>
              <a:grpSpLocks/>
            </p:cNvGrpSpPr>
            <p:nvPr/>
          </p:nvGrpSpPr>
          <p:grpSpPr bwMode="auto">
            <a:xfrm>
              <a:off x="1719263" y="4529138"/>
              <a:ext cx="2281663" cy="1662498"/>
              <a:chOff x="962297" y="4471854"/>
              <a:chExt cx="2281645" cy="1663336"/>
            </a:xfrm>
          </p:grpSpPr>
          <p:sp>
            <p:nvSpPr>
              <p:cNvPr id="30" name="Rectangle 29"/>
              <p:cNvSpPr/>
              <p:nvPr/>
            </p:nvSpPr>
            <p:spPr>
              <a:xfrm>
                <a:off x="962297" y="4802220"/>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a:t>
                </a:r>
                <a:r>
                  <a:rPr lang="en-US" dirty="0" err="1">
                    <a:solidFill>
                      <a:srgbClr val="660066"/>
                    </a:solidFill>
                  </a:rPr>
                  <a:t>hdr</a:t>
                </a:r>
                <a:endParaRPr lang="en-US" dirty="0">
                  <a:solidFill>
                    <a:srgbClr val="660066"/>
                  </a:solidFill>
                </a:endParaRPr>
              </a:p>
            </p:txBody>
          </p:sp>
          <p:sp>
            <p:nvSpPr>
              <p:cNvPr id="31" name="Rectangle 30"/>
              <p:cNvSpPr/>
              <p:nvPr/>
            </p:nvSpPr>
            <p:spPr>
              <a:xfrm>
                <a:off x="962297" y="5132587"/>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IP </a:t>
                </a:r>
                <a:r>
                  <a:rPr lang="en-US" dirty="0" err="1">
                    <a:solidFill>
                      <a:srgbClr val="660066"/>
                    </a:solidFill>
                  </a:rPr>
                  <a:t>hdr</a:t>
                </a:r>
                <a:endParaRPr lang="en-US" dirty="0">
                  <a:solidFill>
                    <a:srgbClr val="660066"/>
                  </a:solidFill>
                </a:endParaRPr>
              </a:p>
            </p:txBody>
          </p:sp>
          <p:sp>
            <p:nvSpPr>
              <p:cNvPr id="32" name="Rectangle 31"/>
              <p:cNvSpPr/>
              <p:nvPr/>
            </p:nvSpPr>
            <p:spPr>
              <a:xfrm>
                <a:off x="962297" y="5469307"/>
                <a:ext cx="2273282" cy="3367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L2(1) </a:t>
                </a:r>
                <a:r>
                  <a:rPr lang="en-US" dirty="0" err="1">
                    <a:solidFill>
                      <a:srgbClr val="660066"/>
                    </a:solidFill>
                  </a:rPr>
                  <a:t>hdr</a:t>
                </a:r>
                <a:endParaRPr lang="en-US" dirty="0">
                  <a:solidFill>
                    <a:srgbClr val="660066"/>
                  </a:solidFill>
                </a:endParaRPr>
              </a:p>
            </p:txBody>
          </p:sp>
          <p:sp>
            <p:nvSpPr>
              <p:cNvPr id="33" name="Rectangle 32"/>
              <p:cNvSpPr/>
              <p:nvPr/>
            </p:nvSpPr>
            <p:spPr>
              <a:xfrm>
                <a:off x="962297" y="5799673"/>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PHY(1) </a:t>
                </a:r>
                <a:r>
                  <a:rPr lang="en-US" dirty="0" err="1">
                    <a:solidFill>
                      <a:srgbClr val="660066"/>
                    </a:solidFill>
                  </a:rPr>
                  <a:t>hdr</a:t>
                </a:r>
                <a:endParaRPr lang="en-US" dirty="0">
                  <a:solidFill>
                    <a:srgbClr val="660066"/>
                  </a:solidFill>
                </a:endParaRPr>
              </a:p>
            </p:txBody>
          </p:sp>
          <p:sp>
            <p:nvSpPr>
              <p:cNvPr id="34" name="Rectangle 33"/>
              <p:cNvSpPr/>
              <p:nvPr/>
            </p:nvSpPr>
            <p:spPr>
              <a:xfrm>
                <a:off x="970234" y="4471854"/>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L2(2) control frame</a:t>
                </a:r>
              </a:p>
            </p:txBody>
          </p:sp>
        </p:grpSp>
        <p:cxnSp>
          <p:nvCxnSpPr>
            <p:cNvPr id="11297" name="AutoShape 151"/>
            <p:cNvCxnSpPr>
              <a:cxnSpLocks noChangeShapeType="1"/>
            </p:cNvCxnSpPr>
            <p:nvPr/>
          </p:nvCxnSpPr>
          <p:spPr bwMode="auto">
            <a:xfrm>
              <a:off x="3970447" y="5029628"/>
              <a:ext cx="1449988" cy="0"/>
            </a:xfrm>
            <a:prstGeom prst="straightConnector1">
              <a:avLst/>
            </a:prstGeom>
            <a:noFill/>
            <a:ln w="3175">
              <a:solidFill>
                <a:srgbClr val="0000CC"/>
              </a:solidFill>
              <a:prstDash val="dash"/>
              <a:round/>
              <a:headEnd type="arrow" w="med" len="med"/>
              <a:tailEnd type="arrow" w="med" len="med"/>
            </a:ln>
          </p:spPr>
        </p:cxnSp>
        <p:sp>
          <p:nvSpPr>
            <p:cNvPr id="11298" name="TextBox 40"/>
            <p:cNvSpPr txBox="1">
              <a:spLocks noChangeArrowheads="1"/>
            </p:cNvSpPr>
            <p:nvPr/>
          </p:nvSpPr>
          <p:spPr bwMode="auto">
            <a:xfrm>
              <a:off x="2533520" y="6178579"/>
              <a:ext cx="543743" cy="369146"/>
            </a:xfrm>
            <a:prstGeom prst="rect">
              <a:avLst/>
            </a:prstGeom>
            <a:noFill/>
            <a:ln w="3175">
              <a:noFill/>
              <a:miter lim="800000"/>
              <a:headEnd/>
              <a:tailEnd/>
            </a:ln>
          </p:spPr>
          <p:txBody>
            <a:bodyPr wrap="none">
              <a:spAutoFit/>
            </a:bodyPr>
            <a:lstStyle/>
            <a:p>
              <a:r>
                <a:rPr lang="en-US"/>
                <a:t>MN</a:t>
              </a:r>
            </a:p>
          </p:txBody>
        </p:sp>
        <p:sp>
          <p:nvSpPr>
            <p:cNvPr id="11299" name="TextBox 41"/>
            <p:cNvSpPr txBox="1">
              <a:spLocks noChangeArrowheads="1"/>
            </p:cNvSpPr>
            <p:nvPr/>
          </p:nvSpPr>
          <p:spPr bwMode="auto">
            <a:xfrm>
              <a:off x="6243402" y="6204692"/>
              <a:ext cx="620688" cy="369146"/>
            </a:xfrm>
            <a:prstGeom prst="rect">
              <a:avLst/>
            </a:prstGeom>
            <a:noFill/>
            <a:ln w="3175">
              <a:noFill/>
              <a:miter lim="800000"/>
              <a:headEnd/>
              <a:tailEnd/>
            </a:ln>
          </p:spPr>
          <p:txBody>
            <a:bodyPr wrap="none">
              <a:spAutoFit/>
            </a:bodyPr>
            <a:lstStyle/>
            <a:p>
              <a:r>
                <a:rPr lang="en-US"/>
                <a:t>PoS</a:t>
              </a:r>
            </a:p>
          </p:txBody>
        </p:sp>
      </p:grpSp>
      <p:sp>
        <p:nvSpPr>
          <p:cNvPr id="11269" name="TextBox 40"/>
          <p:cNvSpPr txBox="1">
            <a:spLocks noChangeArrowheads="1"/>
          </p:cNvSpPr>
          <p:nvPr/>
        </p:nvSpPr>
        <p:spPr bwMode="auto">
          <a:xfrm>
            <a:off x="874713" y="3536950"/>
            <a:ext cx="1241425" cy="647700"/>
          </a:xfrm>
          <a:prstGeom prst="rect">
            <a:avLst/>
          </a:prstGeom>
          <a:noFill/>
          <a:ln w="3175">
            <a:noFill/>
            <a:miter lim="800000"/>
            <a:headEnd/>
            <a:tailEnd/>
          </a:ln>
        </p:spPr>
        <p:txBody>
          <a:bodyPr>
            <a:spAutoFit/>
          </a:bodyPr>
          <a:lstStyle/>
          <a:p>
            <a:r>
              <a:rPr lang="en-US"/>
              <a:t>MN target interface</a:t>
            </a:r>
          </a:p>
        </p:txBody>
      </p:sp>
      <p:sp>
        <p:nvSpPr>
          <p:cNvPr id="11270" name="TextBox 41"/>
          <p:cNvSpPr txBox="1">
            <a:spLocks noChangeArrowheads="1"/>
          </p:cNvSpPr>
          <p:nvPr/>
        </p:nvSpPr>
        <p:spPr bwMode="auto">
          <a:xfrm>
            <a:off x="6648450" y="3565525"/>
            <a:ext cx="620713" cy="369888"/>
          </a:xfrm>
          <a:prstGeom prst="rect">
            <a:avLst/>
          </a:prstGeom>
          <a:noFill/>
          <a:ln w="3175">
            <a:noFill/>
            <a:miter lim="800000"/>
            <a:headEnd/>
            <a:tailEnd/>
          </a:ln>
        </p:spPr>
        <p:txBody>
          <a:bodyPr wrap="none">
            <a:spAutoFit/>
          </a:bodyPr>
          <a:lstStyle/>
          <a:p>
            <a:r>
              <a:rPr lang="en-US"/>
              <a:t>PoS</a:t>
            </a:r>
          </a:p>
        </p:txBody>
      </p:sp>
      <p:grpSp>
        <p:nvGrpSpPr>
          <p:cNvPr id="5" name="Group 59"/>
          <p:cNvGrpSpPr>
            <a:grpSpLocks/>
          </p:cNvGrpSpPr>
          <p:nvPr/>
        </p:nvGrpSpPr>
        <p:grpSpPr bwMode="auto">
          <a:xfrm>
            <a:off x="765175" y="1423988"/>
            <a:ext cx="2940050" cy="2103437"/>
            <a:chOff x="765355" y="1423852"/>
            <a:chExt cx="2940141" cy="2103119"/>
          </a:xfrm>
        </p:grpSpPr>
        <p:pic>
          <p:nvPicPr>
            <p:cNvPr id="11285" name="Picture 4"/>
            <p:cNvPicPr>
              <a:picLocks noChangeAspect="1" noChangeArrowheads="1"/>
            </p:cNvPicPr>
            <p:nvPr/>
          </p:nvPicPr>
          <p:blipFill>
            <a:blip r:embed="rId2" cstate="print"/>
            <a:srcRect/>
            <a:stretch>
              <a:fillRect/>
            </a:stretch>
          </p:blipFill>
          <p:spPr bwMode="auto">
            <a:xfrm>
              <a:off x="1074420" y="1658983"/>
              <a:ext cx="541019" cy="764042"/>
            </a:xfrm>
            <a:prstGeom prst="rect">
              <a:avLst/>
            </a:prstGeom>
            <a:noFill/>
            <a:ln w="3175">
              <a:noFill/>
              <a:miter lim="800000"/>
              <a:headEnd/>
              <a:tailEnd/>
            </a:ln>
          </p:spPr>
        </p:pic>
        <p:sp>
          <p:nvSpPr>
            <p:cNvPr id="48" name="Rectangle 47"/>
            <p:cNvSpPr/>
            <p:nvPr/>
          </p:nvSpPr>
          <p:spPr bwMode="auto">
            <a:xfrm>
              <a:off x="765355"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PHY(2)</a:t>
              </a:r>
            </a:p>
          </p:txBody>
        </p:sp>
        <p:grpSp>
          <p:nvGrpSpPr>
            <p:cNvPr id="6" name="Group 48"/>
            <p:cNvGrpSpPr>
              <a:grpSpLocks/>
            </p:cNvGrpSpPr>
            <p:nvPr/>
          </p:nvGrpSpPr>
          <p:grpSpPr bwMode="auto">
            <a:xfrm>
              <a:off x="765355" y="1423852"/>
              <a:ext cx="2940141" cy="1700274"/>
              <a:chOff x="4322806" y="4506686"/>
              <a:chExt cx="2940141" cy="1203885"/>
            </a:xfrm>
          </p:grpSpPr>
          <p:sp>
            <p:nvSpPr>
              <p:cNvPr id="53" name="Rectangle 52"/>
              <p:cNvSpPr/>
              <p:nvPr/>
            </p:nvSpPr>
            <p:spPr bwMode="auto">
              <a:xfrm>
                <a:off x="4322806" y="4506686"/>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/SRCF</a:t>
                </a:r>
              </a:p>
            </p:txBody>
          </p:sp>
          <p:sp>
            <p:nvSpPr>
              <p:cNvPr id="54" name="Rectangle 53"/>
              <p:cNvSpPr/>
              <p:nvPr/>
            </p:nvSpPr>
            <p:spPr bwMode="auto">
              <a:xfrm>
                <a:off x="4322806" y="4906782"/>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IP</a:t>
                </a:r>
              </a:p>
            </p:txBody>
          </p:sp>
          <p:sp>
            <p:nvSpPr>
              <p:cNvPr id="55" name="Rectangle 54"/>
              <p:cNvSpPr/>
              <p:nvPr/>
            </p:nvSpPr>
            <p:spPr bwMode="auto">
              <a:xfrm>
                <a:off x="4322806" y="5308001"/>
                <a:ext cx="1468483" cy="4023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L2(2)</a:t>
                </a:r>
              </a:p>
            </p:txBody>
          </p:sp>
          <p:sp>
            <p:nvSpPr>
              <p:cNvPr id="56" name="Rectangle 55"/>
              <p:cNvSpPr/>
              <p:nvPr/>
            </p:nvSpPr>
            <p:spPr bwMode="auto">
              <a:xfrm>
                <a:off x="5792877" y="5308001"/>
                <a:ext cx="1468483" cy="4012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L2(1)</a:t>
                </a:r>
              </a:p>
            </p:txBody>
          </p:sp>
        </p:grpSp>
        <p:sp>
          <p:nvSpPr>
            <p:cNvPr id="50" name="Rectangle 49"/>
            <p:cNvSpPr/>
            <p:nvPr/>
          </p:nvSpPr>
          <p:spPr bwMode="auto">
            <a:xfrm>
              <a:off x="2235426"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PHY(1)</a:t>
              </a:r>
            </a:p>
          </p:txBody>
        </p:sp>
        <p:pic>
          <p:nvPicPr>
            <p:cNvPr id="11289" name="Picture 2"/>
            <p:cNvPicPr>
              <a:picLocks noChangeAspect="1" noChangeArrowheads="1"/>
            </p:cNvPicPr>
            <p:nvPr/>
          </p:nvPicPr>
          <p:blipFill>
            <a:blip r:embed="rId3" cstate="print"/>
            <a:srcRect/>
            <a:stretch>
              <a:fillRect/>
            </a:stretch>
          </p:blipFill>
          <p:spPr bwMode="auto">
            <a:xfrm>
              <a:off x="1692457" y="1821860"/>
              <a:ext cx="1047750" cy="314325"/>
            </a:xfrm>
            <a:prstGeom prst="rect">
              <a:avLst/>
            </a:prstGeom>
            <a:noFill/>
            <a:ln w="3175">
              <a:noFill/>
              <a:miter lim="800000"/>
              <a:headEnd/>
              <a:tailEnd/>
            </a:ln>
          </p:spPr>
        </p:pic>
        <p:pic>
          <p:nvPicPr>
            <p:cNvPr id="11290" name="Picture 3"/>
            <p:cNvPicPr>
              <a:picLocks noChangeAspect="1" noChangeArrowheads="1"/>
            </p:cNvPicPr>
            <p:nvPr/>
          </p:nvPicPr>
          <p:blipFill>
            <a:blip r:embed="rId4" cstate="print"/>
            <a:srcRect/>
            <a:stretch>
              <a:fillRect/>
            </a:stretch>
          </p:blipFill>
          <p:spPr bwMode="auto">
            <a:xfrm>
              <a:off x="837657" y="2382338"/>
              <a:ext cx="876300" cy="342900"/>
            </a:xfrm>
            <a:prstGeom prst="rect">
              <a:avLst/>
            </a:prstGeom>
            <a:noFill/>
            <a:ln w="3175">
              <a:noFill/>
              <a:miter lim="800000"/>
              <a:headEnd/>
              <a:tailEnd/>
            </a:ln>
          </p:spPr>
        </p:pic>
      </p:grpSp>
      <p:grpSp>
        <p:nvGrpSpPr>
          <p:cNvPr id="7" name="Group 58"/>
          <p:cNvGrpSpPr>
            <a:grpSpLocks/>
          </p:cNvGrpSpPr>
          <p:nvPr/>
        </p:nvGrpSpPr>
        <p:grpSpPr bwMode="auto">
          <a:xfrm>
            <a:off x="5511800" y="1423988"/>
            <a:ext cx="2940050" cy="2103437"/>
            <a:chOff x="5511526" y="1423852"/>
            <a:chExt cx="2940141" cy="2103119"/>
          </a:xfrm>
        </p:grpSpPr>
        <p:sp>
          <p:nvSpPr>
            <p:cNvPr id="38" name="Rectangle 37"/>
            <p:cNvSpPr/>
            <p:nvPr/>
          </p:nvSpPr>
          <p:spPr bwMode="auto">
            <a:xfrm>
              <a:off x="5511526"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a:t>
              </a:r>
            </a:p>
          </p:txBody>
        </p:sp>
        <p:sp>
          <p:nvSpPr>
            <p:cNvPr id="39" name="Rectangle 38"/>
            <p:cNvSpPr/>
            <p:nvPr/>
          </p:nvSpPr>
          <p:spPr bwMode="auto">
            <a:xfrm>
              <a:off x="5511526" y="1423852"/>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/SRCF</a:t>
              </a:r>
            </a:p>
          </p:txBody>
        </p:sp>
        <p:sp>
          <p:nvSpPr>
            <p:cNvPr id="40" name="Rectangle 39"/>
            <p:cNvSpPr/>
            <p:nvPr/>
          </p:nvSpPr>
          <p:spPr bwMode="auto">
            <a:xfrm>
              <a:off x="5511526" y="1988917"/>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IP</a:t>
              </a:r>
            </a:p>
          </p:txBody>
        </p:sp>
        <p:sp>
          <p:nvSpPr>
            <p:cNvPr id="41" name="Rectangle 40"/>
            <p:cNvSpPr/>
            <p:nvPr/>
          </p:nvSpPr>
          <p:spPr bwMode="auto">
            <a:xfrm>
              <a:off x="5511526" y="2557156"/>
              <a:ext cx="1468483" cy="56665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a:t>
              </a:r>
            </a:p>
          </p:txBody>
        </p:sp>
        <p:sp>
          <p:nvSpPr>
            <p:cNvPr id="42" name="Rectangle 41"/>
            <p:cNvSpPr/>
            <p:nvPr/>
          </p:nvSpPr>
          <p:spPr bwMode="auto">
            <a:xfrm>
              <a:off x="6981597" y="2555568"/>
              <a:ext cx="1468483" cy="56665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a:t>
              </a:r>
            </a:p>
          </p:txBody>
        </p:sp>
        <p:sp>
          <p:nvSpPr>
            <p:cNvPr id="43" name="Rectangle 42"/>
            <p:cNvSpPr/>
            <p:nvPr/>
          </p:nvSpPr>
          <p:spPr bwMode="auto">
            <a:xfrm>
              <a:off x="6981597"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a:t>
              </a:r>
            </a:p>
          </p:txBody>
        </p:sp>
        <p:pic>
          <p:nvPicPr>
            <p:cNvPr id="11282" name="Picture 2"/>
            <p:cNvPicPr>
              <a:picLocks noChangeAspect="1" noChangeArrowheads="1"/>
            </p:cNvPicPr>
            <p:nvPr/>
          </p:nvPicPr>
          <p:blipFill>
            <a:blip r:embed="rId3" cstate="print"/>
            <a:srcRect/>
            <a:stretch>
              <a:fillRect/>
            </a:stretch>
          </p:blipFill>
          <p:spPr bwMode="auto">
            <a:xfrm>
              <a:off x="6438628" y="1821860"/>
              <a:ext cx="1047750" cy="314325"/>
            </a:xfrm>
            <a:prstGeom prst="rect">
              <a:avLst/>
            </a:prstGeom>
            <a:noFill/>
            <a:ln w="3175">
              <a:noFill/>
              <a:miter lim="800000"/>
              <a:headEnd/>
              <a:tailEnd/>
            </a:ln>
          </p:spPr>
        </p:pic>
        <p:pic>
          <p:nvPicPr>
            <p:cNvPr id="11283" name="Picture 3"/>
            <p:cNvPicPr>
              <a:picLocks noChangeAspect="1" noChangeArrowheads="1"/>
            </p:cNvPicPr>
            <p:nvPr/>
          </p:nvPicPr>
          <p:blipFill>
            <a:blip r:embed="rId4" cstate="print"/>
            <a:srcRect/>
            <a:stretch>
              <a:fillRect/>
            </a:stretch>
          </p:blipFill>
          <p:spPr bwMode="auto">
            <a:xfrm>
              <a:off x="5583828" y="2382338"/>
              <a:ext cx="876300" cy="342900"/>
            </a:xfrm>
            <a:prstGeom prst="rect">
              <a:avLst/>
            </a:prstGeom>
            <a:noFill/>
            <a:ln w="3175">
              <a:noFill/>
              <a:miter lim="800000"/>
              <a:headEnd/>
              <a:tailEnd/>
            </a:ln>
          </p:spPr>
        </p:pic>
        <p:pic>
          <p:nvPicPr>
            <p:cNvPr id="11284" name="Picture 3"/>
            <p:cNvPicPr>
              <a:picLocks noChangeAspect="1" noChangeArrowheads="1"/>
            </p:cNvPicPr>
            <p:nvPr/>
          </p:nvPicPr>
          <p:blipFill>
            <a:blip r:embed="rId4" cstate="print"/>
            <a:srcRect/>
            <a:stretch>
              <a:fillRect/>
            </a:stretch>
          </p:blipFill>
          <p:spPr bwMode="auto">
            <a:xfrm>
              <a:off x="7042513" y="2391047"/>
              <a:ext cx="876300" cy="342900"/>
            </a:xfrm>
            <a:prstGeom prst="rect">
              <a:avLst/>
            </a:prstGeom>
            <a:noFill/>
            <a:ln w="3175">
              <a:noFill/>
              <a:miter lim="800000"/>
              <a:headEnd/>
              <a:tailEnd/>
            </a:ln>
          </p:spPr>
        </p:pic>
      </p:grpSp>
      <p:sp>
        <p:nvSpPr>
          <p:cNvPr id="11273" name="TextBox 40"/>
          <p:cNvSpPr txBox="1">
            <a:spLocks noChangeArrowheads="1"/>
          </p:cNvSpPr>
          <p:nvPr/>
        </p:nvSpPr>
        <p:spPr bwMode="auto">
          <a:xfrm>
            <a:off x="2268538" y="3536950"/>
            <a:ext cx="1376362" cy="647700"/>
          </a:xfrm>
          <a:prstGeom prst="rect">
            <a:avLst/>
          </a:prstGeom>
          <a:noFill/>
          <a:ln w="3175">
            <a:noFill/>
            <a:miter lim="800000"/>
            <a:headEnd/>
            <a:tailEnd/>
          </a:ln>
        </p:spPr>
        <p:txBody>
          <a:bodyPr>
            <a:spAutoFit/>
          </a:bodyPr>
          <a:lstStyle/>
          <a:p>
            <a:r>
              <a:rPr lang="en-US"/>
              <a:t>MN source interface</a:t>
            </a:r>
          </a:p>
        </p:txBody>
      </p:sp>
      <p:cxnSp>
        <p:nvCxnSpPr>
          <p:cNvPr id="11274" name="AutoShape 151"/>
          <p:cNvCxnSpPr>
            <a:cxnSpLocks noChangeShapeType="1"/>
          </p:cNvCxnSpPr>
          <p:nvPr/>
        </p:nvCxnSpPr>
        <p:spPr bwMode="auto">
          <a:xfrm>
            <a:off x="3481388" y="1693863"/>
            <a:ext cx="2266950" cy="4762"/>
          </a:xfrm>
          <a:prstGeom prst="straightConnector1">
            <a:avLst/>
          </a:prstGeom>
          <a:noFill/>
          <a:ln w="3175">
            <a:solidFill>
              <a:srgbClr val="0000CC"/>
            </a:solidFill>
            <a:prstDash val="dash"/>
            <a:round/>
            <a:headEnd type="arrow" w="med" len="med"/>
            <a:tailEnd type="arrow" w="med" len="med"/>
          </a:ln>
        </p:spPr>
      </p:cxnSp>
      <p:cxnSp>
        <p:nvCxnSpPr>
          <p:cNvPr id="11275" name="AutoShape 151"/>
          <p:cNvCxnSpPr>
            <a:cxnSpLocks noChangeShapeType="1"/>
          </p:cNvCxnSpPr>
          <p:nvPr/>
        </p:nvCxnSpPr>
        <p:spPr bwMode="auto">
          <a:xfrm>
            <a:off x="3719513" y="2289175"/>
            <a:ext cx="1795462" cy="6350"/>
          </a:xfrm>
          <a:prstGeom prst="straightConnector1">
            <a:avLst/>
          </a:prstGeom>
          <a:noFill/>
          <a:ln w="3175">
            <a:solidFill>
              <a:srgbClr val="0000CC"/>
            </a:solidFill>
            <a:round/>
            <a:headEnd type="arrow" w="med" len="med"/>
            <a:tailEnd type="arrow"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4"/>
          <p:cNvSpPr>
            <a:spLocks noGrp="1"/>
          </p:cNvSpPr>
          <p:nvPr>
            <p:ph type="sldNum" sz="quarter" idx="11"/>
          </p:nvPr>
        </p:nvSpPr>
        <p:spPr>
          <a:xfrm>
            <a:off x="6934200" y="6477000"/>
            <a:ext cx="685800" cy="381000"/>
          </a:xfrm>
        </p:spPr>
        <p:txBody>
          <a:bodyPr/>
          <a:lstStyle/>
          <a:p>
            <a:pPr>
              <a:defRPr/>
            </a:pPr>
            <a:fld id="{294865D0-D326-45AC-AF70-11F58392838E}" type="slidenum">
              <a:rPr lang="ja-JP" altLang="en-US"/>
              <a:pPr>
                <a:defRPr/>
              </a:pPr>
              <a:t>7</a:t>
            </a:fld>
            <a:endParaRPr lang="en-US" altLang="ja-JP"/>
          </a:p>
        </p:txBody>
      </p:sp>
      <p:sp>
        <p:nvSpPr>
          <p:cNvPr id="11267" name="Rectangle 2"/>
          <p:cNvSpPr>
            <a:spLocks noGrp="1" noChangeArrowheads="1"/>
          </p:cNvSpPr>
          <p:nvPr>
            <p:ph type="title"/>
          </p:nvPr>
        </p:nvSpPr>
        <p:spPr>
          <a:xfrm>
            <a:off x="422275" y="228600"/>
            <a:ext cx="8270875" cy="838200"/>
          </a:xfrm>
        </p:spPr>
        <p:txBody>
          <a:bodyPr/>
          <a:lstStyle/>
          <a:p>
            <a:pPr eaLnBrk="1" hangingPunct="1"/>
            <a:r>
              <a:rPr lang="en-US" sz="3200" smtClean="0">
                <a:solidFill>
                  <a:srgbClr val="FF0000"/>
                </a:solidFill>
              </a:rPr>
              <a:t>PoS forwards MN’s </a:t>
            </a:r>
            <a:r>
              <a:rPr lang="en-US" sz="3200" smtClean="0"/>
              <a:t>Target </a:t>
            </a:r>
            <a:r>
              <a:rPr lang="en-US" sz="3200" smtClean="0">
                <a:solidFill>
                  <a:srgbClr val="FF0000"/>
                </a:solidFill>
              </a:rPr>
              <a:t>L2 frame to Target PoA</a:t>
            </a:r>
          </a:p>
        </p:txBody>
      </p:sp>
      <p:grpSp>
        <p:nvGrpSpPr>
          <p:cNvPr id="2" name="Group 57"/>
          <p:cNvGrpSpPr>
            <a:grpSpLocks/>
          </p:cNvGrpSpPr>
          <p:nvPr/>
        </p:nvGrpSpPr>
        <p:grpSpPr bwMode="auto">
          <a:xfrm>
            <a:off x="1719263" y="4529138"/>
            <a:ext cx="5961062" cy="2075664"/>
            <a:chOff x="1719263" y="4529138"/>
            <a:chExt cx="5961062" cy="2075664"/>
          </a:xfrm>
        </p:grpSpPr>
        <p:grpSp>
          <p:nvGrpSpPr>
            <p:cNvPr id="3" name="Group 27"/>
            <p:cNvGrpSpPr>
              <a:grpSpLocks/>
            </p:cNvGrpSpPr>
            <p:nvPr/>
          </p:nvGrpSpPr>
          <p:grpSpPr bwMode="auto">
            <a:xfrm>
              <a:off x="5407371" y="4859897"/>
              <a:ext cx="2272954" cy="1331739"/>
              <a:chOff x="6487886" y="4634139"/>
              <a:chExt cx="2656114" cy="1614261"/>
            </a:xfrm>
          </p:grpSpPr>
          <p:sp>
            <p:nvSpPr>
              <p:cNvPr id="23" name="Rectangle 22"/>
              <p:cNvSpPr/>
              <p:nvPr/>
            </p:nvSpPr>
            <p:spPr>
              <a:xfrm>
                <a:off x="6487482" y="4633461"/>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a:t>
                </a:r>
                <a:r>
                  <a:rPr lang="en-US" sz="2000" dirty="0" err="1">
                    <a:solidFill>
                      <a:srgbClr val="660066"/>
                    </a:solidFill>
                  </a:rPr>
                  <a:t>hdr</a:t>
                </a:r>
                <a:endParaRPr lang="en-US" sz="2000" dirty="0">
                  <a:solidFill>
                    <a:srgbClr val="660066"/>
                  </a:solidFill>
                </a:endParaRPr>
              </a:p>
            </p:txBody>
          </p:sp>
          <p:sp>
            <p:nvSpPr>
              <p:cNvPr id="24" name="Rectangle 23"/>
              <p:cNvSpPr/>
              <p:nvPr/>
            </p:nvSpPr>
            <p:spPr>
              <a:xfrm>
                <a:off x="6487482" y="5033712"/>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IP </a:t>
                </a:r>
                <a:r>
                  <a:rPr lang="en-US" sz="2000" dirty="0" err="1">
                    <a:solidFill>
                      <a:srgbClr val="660066"/>
                    </a:solidFill>
                  </a:rPr>
                  <a:t>hdr</a:t>
                </a:r>
                <a:endParaRPr lang="en-US" sz="2000" dirty="0">
                  <a:solidFill>
                    <a:srgbClr val="660066"/>
                  </a:solidFill>
                </a:endParaRPr>
              </a:p>
            </p:txBody>
          </p:sp>
          <p:sp>
            <p:nvSpPr>
              <p:cNvPr id="25" name="Rectangle 24"/>
              <p:cNvSpPr/>
              <p:nvPr/>
            </p:nvSpPr>
            <p:spPr>
              <a:xfrm>
                <a:off x="6487482" y="5441659"/>
                <a:ext cx="2656518" cy="40794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 </a:t>
                </a:r>
                <a:r>
                  <a:rPr lang="en-US" sz="2000" dirty="0" err="1">
                    <a:solidFill>
                      <a:srgbClr val="660066"/>
                    </a:solidFill>
                  </a:rPr>
                  <a:t>hdr</a:t>
                </a:r>
                <a:endParaRPr lang="en-US" sz="2000" dirty="0">
                  <a:solidFill>
                    <a:srgbClr val="660066"/>
                  </a:solidFill>
                </a:endParaRPr>
              </a:p>
            </p:txBody>
          </p:sp>
          <p:sp>
            <p:nvSpPr>
              <p:cNvPr id="26" name="Rectangle 25"/>
              <p:cNvSpPr/>
              <p:nvPr/>
            </p:nvSpPr>
            <p:spPr>
              <a:xfrm>
                <a:off x="6487482" y="5841910"/>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 </a:t>
                </a:r>
                <a:r>
                  <a:rPr lang="en-US" sz="2000" dirty="0" err="1">
                    <a:solidFill>
                      <a:srgbClr val="660066"/>
                    </a:solidFill>
                  </a:rPr>
                  <a:t>hdr</a:t>
                </a:r>
                <a:endParaRPr lang="en-US" sz="2000" dirty="0">
                  <a:solidFill>
                    <a:srgbClr val="660066"/>
                  </a:solidFill>
                </a:endParaRPr>
              </a:p>
            </p:txBody>
          </p:sp>
        </p:grpSp>
        <p:grpSp>
          <p:nvGrpSpPr>
            <p:cNvPr id="4" name="Group 34"/>
            <p:cNvGrpSpPr>
              <a:grpSpLocks/>
            </p:cNvGrpSpPr>
            <p:nvPr/>
          </p:nvGrpSpPr>
          <p:grpSpPr bwMode="auto">
            <a:xfrm>
              <a:off x="1719263" y="4529138"/>
              <a:ext cx="2281663" cy="1662498"/>
              <a:chOff x="962297" y="4471854"/>
              <a:chExt cx="2281645" cy="1663336"/>
            </a:xfrm>
          </p:grpSpPr>
          <p:sp>
            <p:nvSpPr>
              <p:cNvPr id="30" name="Rectangle 29"/>
              <p:cNvSpPr/>
              <p:nvPr/>
            </p:nvSpPr>
            <p:spPr>
              <a:xfrm>
                <a:off x="962297" y="4802220"/>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a:t>
                </a:r>
                <a:r>
                  <a:rPr lang="en-US" sz="2000" dirty="0" err="1">
                    <a:solidFill>
                      <a:srgbClr val="660066"/>
                    </a:solidFill>
                  </a:rPr>
                  <a:t>hdr</a:t>
                </a:r>
                <a:endParaRPr lang="en-US" sz="2000" dirty="0">
                  <a:solidFill>
                    <a:srgbClr val="660066"/>
                  </a:solidFill>
                </a:endParaRPr>
              </a:p>
            </p:txBody>
          </p:sp>
          <p:sp>
            <p:nvSpPr>
              <p:cNvPr id="31" name="Rectangle 30"/>
              <p:cNvSpPr/>
              <p:nvPr/>
            </p:nvSpPr>
            <p:spPr>
              <a:xfrm>
                <a:off x="962297" y="5132587"/>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IP </a:t>
                </a:r>
                <a:r>
                  <a:rPr lang="en-US" sz="2000" dirty="0" err="1">
                    <a:solidFill>
                      <a:srgbClr val="660066"/>
                    </a:solidFill>
                  </a:rPr>
                  <a:t>hdr</a:t>
                </a:r>
                <a:endParaRPr lang="en-US" sz="2000" dirty="0">
                  <a:solidFill>
                    <a:srgbClr val="660066"/>
                  </a:solidFill>
                </a:endParaRPr>
              </a:p>
            </p:txBody>
          </p:sp>
          <p:sp>
            <p:nvSpPr>
              <p:cNvPr id="32" name="Rectangle 31"/>
              <p:cNvSpPr/>
              <p:nvPr/>
            </p:nvSpPr>
            <p:spPr>
              <a:xfrm>
                <a:off x="962297" y="5469307"/>
                <a:ext cx="2273282" cy="3367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L2(1) </a:t>
                </a:r>
                <a:r>
                  <a:rPr lang="en-US" sz="2000" dirty="0" err="1">
                    <a:solidFill>
                      <a:srgbClr val="660066"/>
                    </a:solidFill>
                  </a:rPr>
                  <a:t>hdr</a:t>
                </a:r>
                <a:endParaRPr lang="en-US" sz="2000" dirty="0">
                  <a:solidFill>
                    <a:srgbClr val="660066"/>
                  </a:solidFill>
                </a:endParaRPr>
              </a:p>
            </p:txBody>
          </p:sp>
          <p:sp>
            <p:nvSpPr>
              <p:cNvPr id="33" name="Rectangle 32"/>
              <p:cNvSpPr/>
              <p:nvPr/>
            </p:nvSpPr>
            <p:spPr>
              <a:xfrm>
                <a:off x="962297" y="5799673"/>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PHY(1) </a:t>
                </a:r>
                <a:r>
                  <a:rPr lang="en-US" sz="2000" dirty="0" err="1">
                    <a:solidFill>
                      <a:srgbClr val="660066"/>
                    </a:solidFill>
                  </a:rPr>
                  <a:t>hdr</a:t>
                </a:r>
                <a:endParaRPr lang="en-US" sz="2000" dirty="0">
                  <a:solidFill>
                    <a:srgbClr val="660066"/>
                  </a:solidFill>
                </a:endParaRPr>
              </a:p>
            </p:txBody>
          </p:sp>
          <p:sp>
            <p:nvSpPr>
              <p:cNvPr id="34" name="Rectangle 33"/>
              <p:cNvSpPr/>
              <p:nvPr/>
            </p:nvSpPr>
            <p:spPr>
              <a:xfrm>
                <a:off x="970234" y="4471854"/>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L2(2) control frame</a:t>
                </a:r>
              </a:p>
            </p:txBody>
          </p:sp>
        </p:grpSp>
        <p:cxnSp>
          <p:nvCxnSpPr>
            <p:cNvPr id="11297" name="AutoShape 151"/>
            <p:cNvCxnSpPr>
              <a:cxnSpLocks noChangeShapeType="1"/>
            </p:cNvCxnSpPr>
            <p:nvPr/>
          </p:nvCxnSpPr>
          <p:spPr bwMode="auto">
            <a:xfrm>
              <a:off x="3970447" y="5029628"/>
              <a:ext cx="1449988" cy="0"/>
            </a:xfrm>
            <a:prstGeom prst="straightConnector1">
              <a:avLst/>
            </a:prstGeom>
            <a:noFill/>
            <a:ln w="3175">
              <a:solidFill>
                <a:srgbClr val="0000CC"/>
              </a:solidFill>
              <a:prstDash val="dash"/>
              <a:round/>
              <a:headEnd type="arrow" w="med" len="med"/>
              <a:tailEnd type="arrow" w="med" len="med"/>
            </a:ln>
          </p:spPr>
        </p:cxnSp>
        <p:sp>
          <p:nvSpPr>
            <p:cNvPr id="11298" name="TextBox 40"/>
            <p:cNvSpPr txBox="1">
              <a:spLocks noChangeArrowheads="1"/>
            </p:cNvSpPr>
            <p:nvPr/>
          </p:nvSpPr>
          <p:spPr bwMode="auto">
            <a:xfrm>
              <a:off x="2533520" y="6178579"/>
              <a:ext cx="598241" cy="400110"/>
            </a:xfrm>
            <a:prstGeom prst="rect">
              <a:avLst/>
            </a:prstGeom>
            <a:noFill/>
            <a:ln w="3175">
              <a:noFill/>
              <a:miter lim="800000"/>
              <a:headEnd/>
              <a:tailEnd/>
            </a:ln>
          </p:spPr>
          <p:txBody>
            <a:bodyPr wrap="none">
              <a:spAutoFit/>
            </a:bodyPr>
            <a:lstStyle/>
            <a:p>
              <a:r>
                <a:rPr lang="en-US" sz="2000"/>
                <a:t>MN</a:t>
              </a:r>
            </a:p>
          </p:txBody>
        </p:sp>
        <p:sp>
          <p:nvSpPr>
            <p:cNvPr id="11299" name="TextBox 41"/>
            <p:cNvSpPr txBox="1">
              <a:spLocks noChangeArrowheads="1"/>
            </p:cNvSpPr>
            <p:nvPr/>
          </p:nvSpPr>
          <p:spPr bwMode="auto">
            <a:xfrm>
              <a:off x="6243402" y="6204692"/>
              <a:ext cx="598241" cy="400110"/>
            </a:xfrm>
            <a:prstGeom prst="rect">
              <a:avLst/>
            </a:prstGeom>
            <a:noFill/>
            <a:ln w="3175">
              <a:noFill/>
              <a:miter lim="800000"/>
              <a:headEnd/>
              <a:tailEnd/>
            </a:ln>
          </p:spPr>
          <p:txBody>
            <a:bodyPr wrap="none">
              <a:spAutoFit/>
            </a:bodyPr>
            <a:lstStyle/>
            <a:p>
              <a:r>
                <a:rPr lang="en-US" sz="2000"/>
                <a:t>PoS</a:t>
              </a:r>
            </a:p>
          </p:txBody>
        </p:sp>
      </p:grpSp>
      <p:sp>
        <p:nvSpPr>
          <p:cNvPr id="11269" name="TextBox 40"/>
          <p:cNvSpPr txBox="1">
            <a:spLocks noChangeArrowheads="1"/>
          </p:cNvSpPr>
          <p:nvPr/>
        </p:nvSpPr>
        <p:spPr bwMode="auto">
          <a:xfrm>
            <a:off x="874713" y="3536950"/>
            <a:ext cx="1241425" cy="707886"/>
          </a:xfrm>
          <a:prstGeom prst="rect">
            <a:avLst/>
          </a:prstGeom>
          <a:noFill/>
          <a:ln w="3175">
            <a:noFill/>
            <a:miter lim="800000"/>
            <a:headEnd/>
            <a:tailEnd/>
          </a:ln>
        </p:spPr>
        <p:txBody>
          <a:bodyPr>
            <a:spAutoFit/>
          </a:bodyPr>
          <a:lstStyle/>
          <a:p>
            <a:r>
              <a:rPr lang="en-US" sz="2000"/>
              <a:t>MN target interface</a:t>
            </a:r>
          </a:p>
        </p:txBody>
      </p:sp>
      <p:sp>
        <p:nvSpPr>
          <p:cNvPr id="11270" name="TextBox 41"/>
          <p:cNvSpPr txBox="1">
            <a:spLocks noChangeArrowheads="1"/>
          </p:cNvSpPr>
          <p:nvPr/>
        </p:nvSpPr>
        <p:spPr bwMode="auto">
          <a:xfrm>
            <a:off x="6648450" y="3565525"/>
            <a:ext cx="598241" cy="400110"/>
          </a:xfrm>
          <a:prstGeom prst="rect">
            <a:avLst/>
          </a:prstGeom>
          <a:noFill/>
          <a:ln w="3175">
            <a:noFill/>
            <a:miter lim="800000"/>
            <a:headEnd/>
            <a:tailEnd/>
          </a:ln>
        </p:spPr>
        <p:txBody>
          <a:bodyPr wrap="none">
            <a:spAutoFit/>
          </a:bodyPr>
          <a:lstStyle/>
          <a:p>
            <a:r>
              <a:rPr lang="en-US" sz="2000"/>
              <a:t>PoS</a:t>
            </a:r>
          </a:p>
        </p:txBody>
      </p:sp>
      <p:grpSp>
        <p:nvGrpSpPr>
          <p:cNvPr id="5" name="Group 59"/>
          <p:cNvGrpSpPr>
            <a:grpSpLocks/>
          </p:cNvGrpSpPr>
          <p:nvPr/>
        </p:nvGrpSpPr>
        <p:grpSpPr bwMode="auto">
          <a:xfrm>
            <a:off x="765175" y="1423988"/>
            <a:ext cx="2940050" cy="2103437"/>
            <a:chOff x="765355" y="1423852"/>
            <a:chExt cx="2940141" cy="2103119"/>
          </a:xfrm>
        </p:grpSpPr>
        <p:pic>
          <p:nvPicPr>
            <p:cNvPr id="11285" name="Picture 4"/>
            <p:cNvPicPr>
              <a:picLocks noChangeAspect="1" noChangeArrowheads="1"/>
            </p:cNvPicPr>
            <p:nvPr/>
          </p:nvPicPr>
          <p:blipFill>
            <a:blip r:embed="rId2" cstate="print"/>
            <a:srcRect/>
            <a:stretch>
              <a:fillRect/>
            </a:stretch>
          </p:blipFill>
          <p:spPr bwMode="auto">
            <a:xfrm>
              <a:off x="1074420" y="1658983"/>
              <a:ext cx="541019" cy="764042"/>
            </a:xfrm>
            <a:prstGeom prst="rect">
              <a:avLst/>
            </a:prstGeom>
            <a:noFill/>
            <a:ln w="3175">
              <a:noFill/>
              <a:miter lim="800000"/>
              <a:headEnd/>
              <a:tailEnd/>
            </a:ln>
          </p:spPr>
        </p:pic>
        <p:sp>
          <p:nvSpPr>
            <p:cNvPr id="48" name="Rectangle 47"/>
            <p:cNvSpPr/>
            <p:nvPr/>
          </p:nvSpPr>
          <p:spPr bwMode="auto">
            <a:xfrm>
              <a:off x="765355"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PHY(2)</a:t>
              </a:r>
            </a:p>
          </p:txBody>
        </p:sp>
        <p:grpSp>
          <p:nvGrpSpPr>
            <p:cNvPr id="6" name="Group 48"/>
            <p:cNvGrpSpPr>
              <a:grpSpLocks/>
            </p:cNvGrpSpPr>
            <p:nvPr/>
          </p:nvGrpSpPr>
          <p:grpSpPr bwMode="auto">
            <a:xfrm>
              <a:off x="765355" y="1423852"/>
              <a:ext cx="2940141" cy="1700274"/>
              <a:chOff x="4322806" y="4506686"/>
              <a:chExt cx="2940141" cy="1203885"/>
            </a:xfrm>
          </p:grpSpPr>
          <p:sp>
            <p:nvSpPr>
              <p:cNvPr id="53" name="Rectangle 52"/>
              <p:cNvSpPr/>
              <p:nvPr/>
            </p:nvSpPr>
            <p:spPr bwMode="auto">
              <a:xfrm>
                <a:off x="4322806" y="4506686"/>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/SRCF</a:t>
                </a:r>
              </a:p>
            </p:txBody>
          </p:sp>
          <p:sp>
            <p:nvSpPr>
              <p:cNvPr id="54" name="Rectangle 53"/>
              <p:cNvSpPr/>
              <p:nvPr/>
            </p:nvSpPr>
            <p:spPr bwMode="auto">
              <a:xfrm>
                <a:off x="4322806" y="4906782"/>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IP</a:t>
                </a:r>
              </a:p>
            </p:txBody>
          </p:sp>
          <p:sp>
            <p:nvSpPr>
              <p:cNvPr id="55" name="Rectangle 54"/>
              <p:cNvSpPr/>
              <p:nvPr/>
            </p:nvSpPr>
            <p:spPr bwMode="auto">
              <a:xfrm>
                <a:off x="4322806" y="5308001"/>
                <a:ext cx="1468483" cy="4023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L2(2)</a:t>
                </a:r>
              </a:p>
            </p:txBody>
          </p:sp>
          <p:sp>
            <p:nvSpPr>
              <p:cNvPr id="56" name="Rectangle 55"/>
              <p:cNvSpPr/>
              <p:nvPr/>
            </p:nvSpPr>
            <p:spPr bwMode="auto">
              <a:xfrm>
                <a:off x="5792877" y="5308001"/>
                <a:ext cx="1468483" cy="4012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L2(1)</a:t>
                </a:r>
              </a:p>
            </p:txBody>
          </p:sp>
        </p:grpSp>
        <p:sp>
          <p:nvSpPr>
            <p:cNvPr id="50" name="Rectangle 49"/>
            <p:cNvSpPr/>
            <p:nvPr/>
          </p:nvSpPr>
          <p:spPr bwMode="auto">
            <a:xfrm>
              <a:off x="2235426"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PHY(1)</a:t>
              </a:r>
            </a:p>
          </p:txBody>
        </p:sp>
        <p:pic>
          <p:nvPicPr>
            <p:cNvPr id="11289" name="Picture 2"/>
            <p:cNvPicPr>
              <a:picLocks noChangeAspect="1" noChangeArrowheads="1"/>
            </p:cNvPicPr>
            <p:nvPr/>
          </p:nvPicPr>
          <p:blipFill>
            <a:blip r:embed="rId3" cstate="print"/>
            <a:srcRect/>
            <a:stretch>
              <a:fillRect/>
            </a:stretch>
          </p:blipFill>
          <p:spPr bwMode="auto">
            <a:xfrm>
              <a:off x="1692457" y="1821860"/>
              <a:ext cx="1047750" cy="314325"/>
            </a:xfrm>
            <a:prstGeom prst="rect">
              <a:avLst/>
            </a:prstGeom>
            <a:noFill/>
            <a:ln w="3175">
              <a:noFill/>
              <a:miter lim="800000"/>
              <a:headEnd/>
              <a:tailEnd/>
            </a:ln>
          </p:spPr>
        </p:pic>
        <p:pic>
          <p:nvPicPr>
            <p:cNvPr id="11290" name="Picture 3"/>
            <p:cNvPicPr>
              <a:picLocks noChangeAspect="1" noChangeArrowheads="1"/>
            </p:cNvPicPr>
            <p:nvPr/>
          </p:nvPicPr>
          <p:blipFill>
            <a:blip r:embed="rId4" cstate="print"/>
            <a:srcRect/>
            <a:stretch>
              <a:fillRect/>
            </a:stretch>
          </p:blipFill>
          <p:spPr bwMode="auto">
            <a:xfrm>
              <a:off x="837657" y="2382338"/>
              <a:ext cx="876300" cy="342900"/>
            </a:xfrm>
            <a:prstGeom prst="rect">
              <a:avLst/>
            </a:prstGeom>
            <a:noFill/>
            <a:ln w="3175">
              <a:noFill/>
              <a:miter lim="800000"/>
              <a:headEnd/>
              <a:tailEnd/>
            </a:ln>
          </p:spPr>
        </p:pic>
      </p:grpSp>
      <p:grpSp>
        <p:nvGrpSpPr>
          <p:cNvPr id="7" name="Group 58"/>
          <p:cNvGrpSpPr>
            <a:grpSpLocks/>
          </p:cNvGrpSpPr>
          <p:nvPr/>
        </p:nvGrpSpPr>
        <p:grpSpPr bwMode="auto">
          <a:xfrm>
            <a:off x="5511800" y="1423988"/>
            <a:ext cx="2940050" cy="2103437"/>
            <a:chOff x="5511526" y="1423852"/>
            <a:chExt cx="2940141" cy="2103119"/>
          </a:xfrm>
        </p:grpSpPr>
        <p:sp>
          <p:nvSpPr>
            <p:cNvPr id="38" name="Rectangle 37"/>
            <p:cNvSpPr/>
            <p:nvPr/>
          </p:nvSpPr>
          <p:spPr bwMode="auto">
            <a:xfrm>
              <a:off x="5511526"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a:t>
              </a:r>
            </a:p>
          </p:txBody>
        </p:sp>
        <p:sp>
          <p:nvSpPr>
            <p:cNvPr id="39" name="Rectangle 38"/>
            <p:cNvSpPr/>
            <p:nvPr/>
          </p:nvSpPr>
          <p:spPr bwMode="auto">
            <a:xfrm>
              <a:off x="5511526" y="1423852"/>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/SRCF</a:t>
              </a:r>
            </a:p>
          </p:txBody>
        </p:sp>
        <p:sp>
          <p:nvSpPr>
            <p:cNvPr id="40" name="Rectangle 39"/>
            <p:cNvSpPr/>
            <p:nvPr/>
          </p:nvSpPr>
          <p:spPr bwMode="auto">
            <a:xfrm>
              <a:off x="5511526" y="1988917"/>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IP</a:t>
              </a:r>
            </a:p>
          </p:txBody>
        </p:sp>
        <p:sp>
          <p:nvSpPr>
            <p:cNvPr id="41" name="Rectangle 40"/>
            <p:cNvSpPr/>
            <p:nvPr/>
          </p:nvSpPr>
          <p:spPr bwMode="auto">
            <a:xfrm>
              <a:off x="5511526" y="2557156"/>
              <a:ext cx="1468483" cy="56665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a:t>
              </a:r>
            </a:p>
          </p:txBody>
        </p:sp>
        <p:sp>
          <p:nvSpPr>
            <p:cNvPr id="42" name="Rectangle 41"/>
            <p:cNvSpPr/>
            <p:nvPr/>
          </p:nvSpPr>
          <p:spPr bwMode="auto">
            <a:xfrm>
              <a:off x="6981597" y="2555568"/>
              <a:ext cx="1468483" cy="56665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a:t>
              </a:r>
            </a:p>
          </p:txBody>
        </p:sp>
        <p:sp>
          <p:nvSpPr>
            <p:cNvPr id="43" name="Rectangle 42"/>
            <p:cNvSpPr/>
            <p:nvPr/>
          </p:nvSpPr>
          <p:spPr bwMode="auto">
            <a:xfrm>
              <a:off x="6981597"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a:t>
              </a:r>
            </a:p>
          </p:txBody>
        </p:sp>
        <p:pic>
          <p:nvPicPr>
            <p:cNvPr id="11282" name="Picture 2"/>
            <p:cNvPicPr>
              <a:picLocks noChangeAspect="1" noChangeArrowheads="1"/>
            </p:cNvPicPr>
            <p:nvPr/>
          </p:nvPicPr>
          <p:blipFill>
            <a:blip r:embed="rId3" cstate="print"/>
            <a:srcRect/>
            <a:stretch>
              <a:fillRect/>
            </a:stretch>
          </p:blipFill>
          <p:spPr bwMode="auto">
            <a:xfrm>
              <a:off x="6438628" y="1821860"/>
              <a:ext cx="1047750" cy="314325"/>
            </a:xfrm>
            <a:prstGeom prst="rect">
              <a:avLst/>
            </a:prstGeom>
            <a:noFill/>
            <a:ln w="3175">
              <a:noFill/>
              <a:miter lim="800000"/>
              <a:headEnd/>
              <a:tailEnd/>
            </a:ln>
          </p:spPr>
        </p:pic>
        <p:pic>
          <p:nvPicPr>
            <p:cNvPr id="11283" name="Picture 3"/>
            <p:cNvPicPr>
              <a:picLocks noChangeAspect="1" noChangeArrowheads="1"/>
            </p:cNvPicPr>
            <p:nvPr/>
          </p:nvPicPr>
          <p:blipFill>
            <a:blip r:embed="rId4" cstate="print"/>
            <a:srcRect/>
            <a:stretch>
              <a:fillRect/>
            </a:stretch>
          </p:blipFill>
          <p:spPr bwMode="auto">
            <a:xfrm>
              <a:off x="5583828" y="2382338"/>
              <a:ext cx="876300" cy="342900"/>
            </a:xfrm>
            <a:prstGeom prst="rect">
              <a:avLst/>
            </a:prstGeom>
            <a:noFill/>
            <a:ln w="3175">
              <a:noFill/>
              <a:miter lim="800000"/>
              <a:headEnd/>
              <a:tailEnd/>
            </a:ln>
          </p:spPr>
        </p:pic>
        <p:pic>
          <p:nvPicPr>
            <p:cNvPr id="11284" name="Picture 3"/>
            <p:cNvPicPr>
              <a:picLocks noChangeAspect="1" noChangeArrowheads="1"/>
            </p:cNvPicPr>
            <p:nvPr/>
          </p:nvPicPr>
          <p:blipFill>
            <a:blip r:embed="rId4" cstate="print"/>
            <a:srcRect/>
            <a:stretch>
              <a:fillRect/>
            </a:stretch>
          </p:blipFill>
          <p:spPr bwMode="auto">
            <a:xfrm>
              <a:off x="7042513" y="2391047"/>
              <a:ext cx="876300" cy="342900"/>
            </a:xfrm>
            <a:prstGeom prst="rect">
              <a:avLst/>
            </a:prstGeom>
            <a:noFill/>
            <a:ln w="3175">
              <a:noFill/>
              <a:miter lim="800000"/>
              <a:headEnd/>
              <a:tailEnd/>
            </a:ln>
          </p:spPr>
        </p:pic>
      </p:grpSp>
      <p:sp>
        <p:nvSpPr>
          <p:cNvPr id="11273" name="TextBox 40"/>
          <p:cNvSpPr txBox="1">
            <a:spLocks noChangeArrowheads="1"/>
          </p:cNvSpPr>
          <p:nvPr/>
        </p:nvSpPr>
        <p:spPr bwMode="auto">
          <a:xfrm>
            <a:off x="2268538" y="3536950"/>
            <a:ext cx="1376362" cy="707886"/>
          </a:xfrm>
          <a:prstGeom prst="rect">
            <a:avLst/>
          </a:prstGeom>
          <a:noFill/>
          <a:ln w="3175">
            <a:noFill/>
            <a:miter lim="800000"/>
            <a:headEnd/>
            <a:tailEnd/>
          </a:ln>
        </p:spPr>
        <p:txBody>
          <a:bodyPr>
            <a:spAutoFit/>
          </a:bodyPr>
          <a:lstStyle/>
          <a:p>
            <a:r>
              <a:rPr lang="en-US" sz="2000"/>
              <a:t>MN source interface</a:t>
            </a:r>
          </a:p>
        </p:txBody>
      </p:sp>
      <p:cxnSp>
        <p:nvCxnSpPr>
          <p:cNvPr id="11274" name="AutoShape 151"/>
          <p:cNvCxnSpPr>
            <a:cxnSpLocks noChangeShapeType="1"/>
          </p:cNvCxnSpPr>
          <p:nvPr/>
        </p:nvCxnSpPr>
        <p:spPr bwMode="auto">
          <a:xfrm>
            <a:off x="3481388" y="1693863"/>
            <a:ext cx="2266950" cy="4762"/>
          </a:xfrm>
          <a:prstGeom prst="straightConnector1">
            <a:avLst/>
          </a:prstGeom>
          <a:noFill/>
          <a:ln w="3175">
            <a:solidFill>
              <a:srgbClr val="0000CC"/>
            </a:solidFill>
            <a:prstDash val="dash"/>
            <a:round/>
            <a:headEnd type="arrow" w="med" len="med"/>
            <a:tailEnd type="arrow" w="med" len="med"/>
          </a:ln>
        </p:spPr>
      </p:cxnSp>
      <p:cxnSp>
        <p:nvCxnSpPr>
          <p:cNvPr id="11275" name="AutoShape 151"/>
          <p:cNvCxnSpPr>
            <a:cxnSpLocks noChangeShapeType="1"/>
          </p:cNvCxnSpPr>
          <p:nvPr/>
        </p:nvCxnSpPr>
        <p:spPr bwMode="auto">
          <a:xfrm>
            <a:off x="3719513" y="2289175"/>
            <a:ext cx="1795462" cy="6350"/>
          </a:xfrm>
          <a:prstGeom prst="straightConnector1">
            <a:avLst/>
          </a:prstGeom>
          <a:noFill/>
          <a:ln w="3175">
            <a:solidFill>
              <a:srgbClr val="0000CC"/>
            </a:solidFill>
            <a:round/>
            <a:headEnd type="arrow" w="med" len="med"/>
            <a:tailEnd type="arrow"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questions on key dist.</a:t>
            </a:r>
            <a:endParaRPr lang="en-US" dirty="0"/>
          </a:p>
        </p:txBody>
      </p:sp>
      <p:sp>
        <p:nvSpPr>
          <p:cNvPr id="3" name="Content Placeholder 2"/>
          <p:cNvSpPr>
            <a:spLocks noGrp="1"/>
          </p:cNvSpPr>
          <p:nvPr>
            <p:ph idx="1"/>
          </p:nvPr>
        </p:nvSpPr>
        <p:spPr/>
        <p:txBody>
          <a:bodyPr/>
          <a:lstStyle/>
          <a:p>
            <a:r>
              <a:rPr lang="en-US" dirty="0" smtClean="0"/>
              <a:t>Is the key  </a:t>
            </a:r>
            <a:r>
              <a:rPr lang="en-US" dirty="0" err="1" smtClean="0"/>
              <a:t>K</a:t>
            </a:r>
            <a:r>
              <a:rPr lang="en-US" baseline="-25000" dirty="0" err="1" smtClean="0"/>
              <a:t>tpos</a:t>
            </a:r>
            <a:r>
              <a:rPr lang="en-US" baseline="-25000" dirty="0" smtClean="0"/>
              <a:t> </a:t>
            </a:r>
            <a:r>
              <a:rPr lang="en-US" dirty="0" smtClean="0"/>
              <a:t> considered to be MSPMK or MISK?</a:t>
            </a:r>
          </a:p>
          <a:p>
            <a:r>
              <a:rPr lang="en-US" dirty="0" smtClean="0"/>
              <a:t>Should MN and </a:t>
            </a:r>
            <a:r>
              <a:rPr lang="en-US" dirty="0" err="1" smtClean="0"/>
              <a:t>TPoS</a:t>
            </a:r>
            <a:r>
              <a:rPr lang="en-US" dirty="0" smtClean="0"/>
              <a:t> use algorithm in 10.2.1.2?</a:t>
            </a:r>
          </a:p>
          <a:p>
            <a:r>
              <a:rPr lang="en-US" dirty="0" smtClean="0"/>
              <a:t>For fastest handover preparation with fewest round trips, channel allocation, tunnel setup, etc. should occur at same time as SA establishment.  This can be done by including L2 frames along with the request for SA establishment, as long as that is permissible in the protocol.</a:t>
            </a:r>
          </a:p>
        </p:txBody>
      </p:sp>
      <p:sp>
        <p:nvSpPr>
          <p:cNvPr id="4" name="Footer Placeholder 3"/>
          <p:cNvSpPr>
            <a:spLocks noGrp="1"/>
          </p:cNvSpPr>
          <p:nvPr>
            <p:ph type="ftr" sz="quarter" idx="10"/>
          </p:nvPr>
        </p:nvSpPr>
        <p:spPr>
          <a:xfrm>
            <a:off x="381000" y="6400800"/>
            <a:ext cx="1981200" cy="286232"/>
          </a:xfrm>
        </p:spPr>
        <p:txBody>
          <a:bodyPr/>
          <a:lstStyle/>
          <a:p>
            <a:pPr>
              <a:defRPr/>
            </a:pPr>
            <a:r>
              <a:rPr lang="en-US" altLang="ko-KR" b="1" dirty="0" smtClean="0">
                <a:ea typeface="MS PGothic" pitchFamily="34" charset="-128"/>
              </a:rPr>
              <a:t>21-12-0125-00-srho</a:t>
            </a:r>
            <a:endParaRPr lang="en-US" altLang="ko-KR" dirty="0" smtClean="0">
              <a:ea typeface="MS PGothic" pitchFamily="34" charset="-128"/>
            </a:endParaRPr>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8</a:t>
            </a:fld>
            <a:endParaRPr lang="en-US" altLang="ja-JP"/>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16185</TotalTime>
  <Words>689</Words>
  <Application>Microsoft Office PowerPoint</Application>
  <PresentationFormat>On-screen Show (4:3)</PresentationFormat>
  <Paragraphs>134</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 presentation</vt:lpstr>
      <vt:lpstr>Slide 1</vt:lpstr>
      <vt:lpstr>Slide 2</vt:lpstr>
      <vt:lpstr>Some issues to be resolved</vt:lpstr>
      <vt:lpstr>Target network control frame C-GW forwards L2 frame to Target POA</vt:lpstr>
      <vt:lpstr>Target network control frame PoS forwards L2 frame to Target PoA</vt:lpstr>
      <vt:lpstr>PoS forwards MN’s Target L2 frame to Target PoA</vt:lpstr>
      <vt:lpstr>PoS forwards MN’s Target L2 frame to Target PoA</vt:lpstr>
      <vt:lpstr>Remaining questions on key dist.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c00904532</cp:lastModifiedBy>
  <cp:revision>1248</cp:revision>
  <dcterms:created xsi:type="dcterms:W3CDTF">1601-01-01T00:00:00Z</dcterms:created>
  <dcterms:modified xsi:type="dcterms:W3CDTF">2012-09-18T23:00:09Z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1347921095</vt:lpwstr>
  </property>
</Properties>
</file>