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1"/>
  </p:notesMasterIdLst>
  <p:handoutMasterIdLst>
    <p:handoutMasterId r:id="rId32"/>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4" r:id="rId24"/>
    <p:sldId id="983" r:id="rId25"/>
    <p:sldId id="988" r:id="rId26"/>
    <p:sldId id="986" r:id="rId27"/>
    <p:sldId id="991" r:id="rId28"/>
    <p:sldId id="992" r:id="rId29"/>
    <p:sldId id="989" r:id="rId30"/>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5" d="100"/>
          <a:sy n="45" d="100"/>
        </p:scale>
        <p:origin x="-107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7858"/>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411597" y="9295567"/>
            <a:ext cx="529592" cy="179058"/>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411597" y="9295567"/>
            <a:ext cx="529592" cy="179058"/>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23</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837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8372" name="Rectangle 6"/>
          <p:cNvSpPr>
            <a:spLocks noGrp="1" noChangeArrowheads="1"/>
          </p:cNvSpPr>
          <p:nvPr>
            <p:ph type="ftr" sz="quarter" idx="4"/>
          </p:nvPr>
        </p:nvSpPr>
        <p:spPr>
          <a:noFill/>
        </p:spPr>
        <p:txBody>
          <a:bodyPr/>
          <a:lstStyle/>
          <a:p>
            <a:pPr lvl="4"/>
            <a:endParaRPr lang="en-US" altLang="ko-KR"/>
          </a:p>
        </p:txBody>
      </p:sp>
      <p:sp>
        <p:nvSpPr>
          <p:cNvPr id="58373" name="Rectangle 7"/>
          <p:cNvSpPr>
            <a:spLocks noGrp="1" noChangeArrowheads="1"/>
          </p:cNvSpPr>
          <p:nvPr>
            <p:ph type="sldNum" sz="quarter" idx="5"/>
          </p:nvPr>
        </p:nvSpPr>
        <p:spPr>
          <a:xfrm>
            <a:off x="3411597" y="9295567"/>
            <a:ext cx="529592" cy="179058"/>
          </a:xfrm>
          <a:noFill/>
        </p:spPr>
        <p:txBody>
          <a:bodyPr/>
          <a:lstStyle/>
          <a:p>
            <a:r>
              <a:rPr lang="en-US" altLang="ko-KR"/>
              <a:t>Page </a:t>
            </a:r>
            <a:fld id="{D485DD02-DA7B-4810-885C-C209CAAF144C}" type="slidenum">
              <a:rPr lang="en-US" altLang="ko-KR"/>
              <a:pPr/>
              <a:t>25</a:t>
            </a:fld>
            <a:endParaRPr lang="en-US" altLang="ko-KR"/>
          </a:p>
        </p:txBody>
      </p:sp>
      <p:sp>
        <p:nvSpPr>
          <p:cNvPr id="58374" name="Rectangle 2"/>
          <p:cNvSpPr>
            <a:spLocks noGrp="1" noRot="1" noChangeAspect="1" noChangeArrowheads="1" noTextEdit="1"/>
          </p:cNvSpPr>
          <p:nvPr>
            <p:ph type="sldImg"/>
          </p:nvPr>
        </p:nvSpPr>
        <p:spPr>
          <a:ln/>
        </p:spPr>
      </p:sp>
      <p:sp>
        <p:nvSpPr>
          <p:cNvPr id="583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21-12-0120</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0120-00</a:t>
            </a:r>
            <a:r>
              <a:rPr lang="en-US" altLang="ko-KR" sz="2400" dirty="0" smtClean="0">
                <a:latin typeface="Times New Roman" pitchFamily="18" charset="0"/>
                <a:cs typeface="Times New Roman" pitchFamily="18" charset="0"/>
              </a:rPr>
              <a:t>-srho</a:t>
            </a:r>
            <a:endParaRPr lang="en-US" altLang="ko-KR"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Title: </a:t>
            </a:r>
            <a:r>
              <a:rPr lang="en-US" altLang="ko-KR" sz="2400" dirty="0">
                <a:latin typeface="Times New Roman" pitchFamily="18" charset="0"/>
                <a:cs typeface="Times New Roman" pitchFamily="18" charset="0"/>
              </a:rPr>
              <a:t>IEEE 802.21c TG </a:t>
            </a:r>
            <a:r>
              <a:rPr lang="en-US" altLang="ko-KR" sz="2400" dirty="0" smtClean="0">
                <a:solidFill>
                  <a:srgbClr val="FF0000"/>
                </a:solidFill>
                <a:latin typeface="Times New Roman" pitchFamily="18" charset="0"/>
                <a:cs typeface="Times New Roman" pitchFamily="18" charset="0"/>
              </a:rPr>
              <a:t>September </a:t>
            </a:r>
            <a:r>
              <a:rPr lang="en-US" altLang="ko-KR" sz="2400" dirty="0">
                <a:solidFill>
                  <a:srgbClr val="FF0000"/>
                </a:solidFill>
                <a:latin typeface="Times New Roman" pitchFamily="18" charset="0"/>
                <a:cs typeface="Times New Roman" pitchFamily="18" charset="0"/>
              </a:rPr>
              <a:t>2012</a:t>
            </a:r>
            <a:r>
              <a:rPr lang="en-US" altLang="ko-KR" sz="2400" dirty="0">
                <a:latin typeface="Times New Roman" pitchFamily="18" charset="0"/>
                <a:cs typeface="Times New Roman" pitchFamily="18" charset="0"/>
              </a:rPr>
              <a:t> Report and Agenda</a:t>
            </a:r>
            <a:endParaRPr lang="en-US" altLang="ja-JP"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September</a:t>
            </a:r>
            <a:r>
              <a:rPr lang="en-US" altLang="ja-JP" sz="2400" b="0" dirty="0" smtClean="0">
                <a:solidFill>
                  <a:srgbClr val="FF0000"/>
                </a:solidFill>
                <a:latin typeface="Times New Roman" pitchFamily="18" charset="0"/>
                <a:cs typeface="Times New Roman" pitchFamily="18" charset="0"/>
              </a:rPr>
              <a:t> 17, </a:t>
            </a:r>
            <a:r>
              <a:rPr lang="en-US" altLang="ja-JP" sz="2400" b="0" dirty="0">
                <a:solidFill>
                  <a:srgbClr val="FF0000"/>
                </a:solidFill>
                <a:latin typeface="Times New Roman" pitchFamily="18" charset="0"/>
                <a:cs typeface="Times New Roman" pitchFamily="18" charset="0"/>
              </a:rPr>
              <a:t>2012</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Presented at IEEE 802.21 session </a:t>
            </a:r>
            <a:r>
              <a:rPr lang="en-US" altLang="ja-JP" sz="2400" b="0" dirty="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52 </a:t>
            </a:r>
            <a:r>
              <a:rPr lang="en-US" altLang="ja-JP" sz="2400" b="0" dirty="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Indian Wells</a:t>
            </a:r>
            <a:r>
              <a:rPr lang="en-US" altLang="ja-JP" sz="2400" b="0" dirty="0" smtClean="0">
                <a:solidFill>
                  <a:srgbClr val="FF0000"/>
                </a:solidFill>
                <a:latin typeface="Times New Roman" pitchFamily="18" charset="0"/>
                <a:cs typeface="Times New Roman" pitchFamily="18" charset="0"/>
              </a:rPr>
              <a:t>, </a:t>
            </a:r>
            <a:r>
              <a:rPr lang="en-US" altLang="ja-JP" sz="2400" b="0" dirty="0">
                <a:solidFill>
                  <a:srgbClr val="FF0000"/>
                </a:solidFill>
                <a:latin typeface="Times New Roman" pitchFamily="18" charset="0"/>
                <a:cs typeface="Times New Roman" pitchFamily="18" charset="0"/>
              </a:rPr>
              <a:t>USA</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Authors 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21507" name="Rectangle 2"/>
          <p:cNvSpPr>
            <a:spLocks noGrp="1" noChangeArrowheads="1"/>
          </p:cNvSpPr>
          <p:nvPr>
            <p:ph type="title"/>
          </p:nvPr>
        </p:nvSpPr>
        <p:spPr/>
        <p:txBody>
          <a:bodyPr/>
          <a:lstStyle/>
          <a:p>
            <a:r>
              <a:rPr lang="en-US" altLang="ko-KR" smtClean="0"/>
              <a:t>Progress So Far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altLang="ko-KR" smtClean="0"/>
              <a:t>Progress So Far (5)</a:t>
            </a:r>
          </a:p>
        </p:txBody>
      </p:sp>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r>
              <a:rPr lang="en-US" altLang="ko-KR" smtClean="0"/>
              <a:t>Progress So Far (6)</a:t>
            </a:r>
          </a:p>
        </p:txBody>
      </p:sp>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May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p>
          <a:p>
            <a:pPr lvl="2">
              <a:defRPr/>
            </a:pPr>
            <a:r>
              <a:rPr lang="en-US" altLang="ja-JP" dirty="0" smtClean="0">
                <a:solidFill>
                  <a:srgbClr val="0000CC"/>
                </a:solidFill>
                <a:ea typeface="MS PGothic" pitchFamily="34" charset="-128"/>
              </a:rPr>
              <a:t>Secure Key distribution</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Access Information Database Design for 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13 (Wed), 2012 21-23:00 ET</a:t>
            </a:r>
          </a:p>
          <a:p>
            <a:pPr lvl="1">
              <a:defRPr/>
            </a:pPr>
            <a:r>
              <a:rPr lang="en-US" altLang="ja-JP" dirty="0" smtClean="0">
                <a:ea typeface="MS PGothic" pitchFamily="34" charset="-128"/>
              </a:rPr>
              <a:t>June 20 (Wed), 2012 21-23:00 ET</a:t>
            </a:r>
          </a:p>
          <a:p>
            <a:pPr lvl="1">
              <a:defRPr/>
            </a:pPr>
            <a:r>
              <a:rPr lang="en-US" altLang="ja-JP" dirty="0" smtClean="0">
                <a:ea typeface="MS PGothic" pitchFamily="34" charset="-128"/>
              </a:rPr>
              <a:t>July 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so far </a:t>
            </a:r>
            <a:r>
              <a:rPr lang="zh-CN" altLang="en-US" dirty="0" smtClean="0"/>
              <a:t>（</a:t>
            </a:r>
            <a:r>
              <a:rPr lang="en-US" altLang="zh-CN" dirty="0" smtClean="0"/>
              <a:t>10</a:t>
            </a:r>
            <a:r>
              <a:rPr lang="zh-CN" altLang="en-US" dirty="0" smtClean="0"/>
              <a:t>）</a:t>
            </a:r>
            <a:endParaRPr lang="en-US" altLang="ko-K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Current version of proposal: 21-12-0067-06</a:t>
            </a:r>
          </a:p>
          <a:p>
            <a:pPr>
              <a:defRPr/>
            </a:pPr>
            <a:r>
              <a:rPr lang="en-US" altLang="ko-KR" dirty="0" smtClean="0">
                <a:ea typeface="MS PGothic" pitchFamily="34" charset="-128"/>
              </a:rPr>
              <a:t>Items covered </a:t>
            </a:r>
          </a:p>
          <a:p>
            <a:pPr lvl="1">
              <a:defRPr/>
            </a:pPr>
            <a:r>
              <a:rPr lang="en-US" altLang="ko-KR" dirty="0" smtClean="0">
                <a:ea typeface="MS PGothic" pitchFamily="34" charset="-128"/>
              </a:rPr>
              <a:t>Moving Examples of SRHO to Annex</a:t>
            </a: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-12-0067-03</a:t>
            </a:r>
            <a:r>
              <a:rPr lang="en-US" altLang="ko-KR" dirty="0" smtClean="0">
                <a:ea typeface="MS PGothic" pitchFamily="34" charset="-128"/>
              </a:rPr>
              <a:t> from Charles Perkins is accepted</a:t>
            </a:r>
          </a:p>
          <a:p>
            <a:pPr lvl="1">
              <a:defRPr/>
            </a:pPr>
            <a:r>
              <a:rPr lang="en-US" altLang="ko-KR" dirty="0" smtClean="0">
                <a:ea typeface="MS PGothic" pitchFamily="34" charset="-128"/>
              </a:rPr>
              <a:t>Gaps and proposal in draft spec</a:t>
            </a:r>
          </a:p>
          <a:p>
            <a:pPr lvl="2">
              <a:defRPr/>
            </a:pPr>
            <a:r>
              <a:rPr lang="en-US" altLang="ko-KR" dirty="0" smtClean="0">
                <a:ea typeface="MS PGothic" pitchFamily="34" charset="-128"/>
              </a:rPr>
              <a:t>21-12-0075-02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2">
              <a:defRPr/>
            </a:pPr>
            <a:r>
              <a:rPr lang="en-US" altLang="ko-KR" dirty="0" smtClean="0">
                <a:ea typeface="MS PGothic" pitchFamily="34" charset="-128"/>
              </a:rPr>
              <a:t>Updated presentation </a:t>
            </a:r>
            <a:r>
              <a:rPr lang="en-US" altLang="zh-CN" dirty="0" smtClean="0">
                <a:ea typeface="MS PGothic" pitchFamily="34" charset="-128"/>
              </a:rPr>
              <a:t>21-12-0075-04 and 21-12-0075-07</a:t>
            </a:r>
            <a:endParaRPr lang="en-US" altLang="ko-KR" dirty="0" smtClean="0">
              <a:ea typeface="MS PGothic" pitchFamily="34" charset="-128"/>
            </a:endParaRPr>
          </a:p>
          <a:p>
            <a:pPr lvl="1">
              <a:defRPr/>
            </a:pPr>
            <a:r>
              <a:rPr lang="en-US" altLang="ko-KR" dirty="0" smtClean="0">
                <a:ea typeface="MS PGothic" pitchFamily="34" charset="-128"/>
              </a:rPr>
              <a:t>Comments from Peter McCann have been discussed</a:t>
            </a:r>
            <a:r>
              <a:rPr lang="en-US" altLang="zh-CN" dirty="0" smtClean="0">
                <a:ea typeface="MS PGothic" pitchFamily="34" charset="-128"/>
              </a:rPr>
              <a:t>, and will continue in email.</a:t>
            </a:r>
          </a:p>
          <a:p>
            <a:pPr lvl="1">
              <a:defRPr/>
            </a:pPr>
            <a:r>
              <a:rPr lang="en-US" altLang="ko-KR" dirty="0" smtClean="0">
                <a:ea typeface="MS PGothic" pitchFamily="34" charset="-128"/>
              </a:rPr>
              <a:t>Mobility Gateway discovery</a:t>
            </a:r>
          </a:p>
          <a:p>
            <a:pPr lvl="2">
              <a:defRPr/>
            </a:pPr>
            <a:r>
              <a:rPr lang="en-US" altLang="ko-KR" dirty="0" smtClean="0">
                <a:ea typeface="MS PGothic" pitchFamily="34" charset="-128"/>
              </a:rPr>
              <a:t>21-12-0097-00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1">
              <a:defRPr/>
            </a:pPr>
            <a:r>
              <a:rPr lang="en-US" altLang="ko-KR" dirty="0" smtClean="0">
                <a:ea typeface="MS PGothic" pitchFamily="34" charset="-128"/>
              </a:rPr>
              <a:t>Interworking protocol type discussion</a:t>
            </a:r>
          </a:p>
          <a:p>
            <a:pPr lvl="1">
              <a:defRPr/>
            </a:pPr>
            <a:r>
              <a:rPr lang="en-US" altLang="ko-KR" dirty="0" smtClean="0">
                <a:ea typeface="MS PGothic" pitchFamily="34" charset="-128"/>
              </a:rPr>
              <a:t>Fix on Section 9</a:t>
            </a:r>
            <a:r>
              <a:rPr lang="en-US" altLang="zh-CN" dirty="0" smtClean="0">
                <a:ea typeface="MS PGothic" pitchFamily="34" charset="-128"/>
              </a:rPr>
              <a:t>.2.2 on Draft 802.21c </a:t>
            </a:r>
            <a:endParaRPr lang="en-US" altLang="ko-KR" dirty="0" smtClean="0">
              <a:ea typeface="MS PGothic" pitchFamily="34" charset="-128"/>
            </a:endParaRP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-12-0067-06 </a:t>
            </a:r>
            <a:r>
              <a:rPr lang="en-US" altLang="ko-KR" dirty="0" smtClean="0">
                <a:ea typeface="MS PGothic" pitchFamily="34" charset="-128"/>
              </a:rPr>
              <a:t>from Charles Perkins is accepted</a:t>
            </a:r>
          </a:p>
          <a:p>
            <a:pPr>
              <a:defRPr/>
            </a:pPr>
            <a:r>
              <a:rPr lang="en-US" altLang="ko-KR" dirty="0" smtClean="0">
                <a:ea typeface="MS PGothic" pitchFamily="34" charset="-128"/>
              </a:rPr>
              <a:t>IEEE 802.21c TG sessions</a:t>
            </a:r>
          </a:p>
          <a:p>
            <a:pPr lvl="1">
              <a:defRPr/>
            </a:pPr>
            <a:r>
              <a:rPr lang="en-US" altLang="ko-KR" dirty="0" smtClean="0">
                <a:ea typeface="MS PGothic" pitchFamily="34" charset="-128"/>
              </a:rPr>
              <a:t>August 15 (Wed</a:t>
            </a:r>
            <a:r>
              <a:rPr lang="en-US" altLang="ko-KR" dirty="0" smtClean="0">
                <a:ea typeface="MS PGothic" pitchFamily="34" charset="-128"/>
              </a:rPr>
              <a:t>) 2012, </a:t>
            </a:r>
            <a:r>
              <a:rPr lang="en-US" altLang="ko-KR" dirty="0" smtClean="0">
                <a:ea typeface="MS PGothic" pitchFamily="34" charset="-128"/>
              </a:rPr>
              <a:t>2012 21-23:00 ET</a:t>
            </a:r>
          </a:p>
          <a:p>
            <a:pPr lvl="1">
              <a:defRPr/>
            </a:pPr>
            <a:r>
              <a:rPr lang="en-US" altLang="ko-KR" dirty="0" smtClean="0">
                <a:ea typeface="MS PGothic" pitchFamily="34" charset="-128"/>
              </a:rPr>
              <a:t>August 29 (Wed</a:t>
            </a:r>
            <a:r>
              <a:rPr lang="en-US" altLang="ko-KR" dirty="0" smtClean="0">
                <a:ea typeface="MS PGothic" pitchFamily="34" charset="-128"/>
              </a:rPr>
              <a:t>) 2012, </a:t>
            </a:r>
            <a:r>
              <a:rPr lang="en-US" altLang="ko-KR" dirty="0" smtClean="0">
                <a:ea typeface="MS PGothic" pitchFamily="34" charset="-128"/>
              </a:rPr>
              <a:t>2012 21-23:00 ET</a:t>
            </a:r>
          </a:p>
        </p:txBody>
      </p:sp>
      <p:sp>
        <p:nvSpPr>
          <p:cNvPr id="31747" name="Title 5"/>
          <p:cNvSpPr>
            <a:spLocks noGrp="1"/>
          </p:cNvSpPr>
          <p:nvPr>
            <p:ph type="title"/>
          </p:nvPr>
        </p:nvSpPr>
        <p:spPr/>
        <p:txBody>
          <a:bodyPr/>
          <a:lstStyle/>
          <a:p>
            <a:r>
              <a:rPr lang="en-US" altLang="ko-KR" dirty="0" smtClean="0"/>
              <a:t>Progress </a:t>
            </a:r>
            <a:r>
              <a:rPr lang="en-US" altLang="zh-CN" dirty="0" smtClean="0"/>
              <a:t>so far (11)</a:t>
            </a:r>
            <a:endParaRPr lang="en-US" altLang="ko-K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altLang="ko-KR" dirty="0" smtClean="0"/>
              <a:t>Items to be covered </a:t>
            </a:r>
          </a:p>
          <a:p>
            <a:pPr lvl="1"/>
            <a:r>
              <a:rPr lang="en-US" altLang="ko-KR" dirty="0" smtClean="0"/>
              <a:t>Update on draft proposal</a:t>
            </a:r>
          </a:p>
          <a:p>
            <a:pPr lvl="1"/>
            <a:r>
              <a:rPr lang="en-US" altLang="ko-KR" dirty="0" smtClean="0"/>
              <a:t>P</a:t>
            </a:r>
            <a:r>
              <a:rPr lang="en-US" altLang="zh-CN" dirty="0" smtClean="0"/>
              <a:t>roposal discussion</a:t>
            </a:r>
          </a:p>
          <a:p>
            <a:pPr lvl="2"/>
            <a:r>
              <a:rPr lang="en-US" altLang="zh-CN" dirty="0" smtClean="0"/>
              <a:t>21-12-0119-01</a:t>
            </a:r>
            <a:endParaRPr lang="en-US" altLang="zh-CN" dirty="0" smtClean="0"/>
          </a:p>
          <a:p>
            <a:pPr lvl="1"/>
            <a:r>
              <a:rPr lang="en-US" altLang="ko-KR" dirty="0" smtClean="0"/>
              <a:t>Readiness for WG ballot</a:t>
            </a:r>
          </a:p>
          <a:p>
            <a:pPr lvl="1"/>
            <a:r>
              <a:rPr lang="en-US" altLang="ko-KR" dirty="0" smtClean="0"/>
              <a:t>Teleconference minutes</a:t>
            </a:r>
          </a:p>
          <a:p>
            <a:pPr lvl="2"/>
            <a:r>
              <a:rPr lang="en-US" altLang="ko-KR" dirty="0" smtClean="0"/>
              <a:t>21</a:t>
            </a:r>
            <a:r>
              <a:rPr lang="en-US" altLang="zh-CN" dirty="0" smtClean="0"/>
              <a:t>-12-0107-00 Aug 15 teleconference minutes</a:t>
            </a:r>
          </a:p>
          <a:p>
            <a:pPr lvl="2"/>
            <a:r>
              <a:rPr lang="en-US" altLang="ko-KR" dirty="0" smtClean="0"/>
              <a:t>21</a:t>
            </a:r>
            <a:r>
              <a:rPr lang="en-US" altLang="zh-CN" dirty="0" smtClean="0"/>
              <a:t>-12-0115-00 Sept 29 teleconference minutes</a:t>
            </a:r>
          </a:p>
          <a:p>
            <a:r>
              <a:rPr lang="en-US" altLang="ko-KR" dirty="0" smtClean="0"/>
              <a:t>IEEE 802.21c TG sessions</a:t>
            </a:r>
          </a:p>
          <a:p>
            <a:pPr lvl="1"/>
            <a:r>
              <a:rPr lang="en-US" altLang="ko-KR" dirty="0" smtClean="0"/>
              <a:t>Tuesday: PM2</a:t>
            </a:r>
          </a:p>
          <a:p>
            <a:pPr lvl="1"/>
            <a:r>
              <a:rPr lang="en-US" altLang="ko-KR" dirty="0" smtClean="0"/>
              <a:t>Wednesday </a:t>
            </a:r>
            <a:r>
              <a:rPr lang="en-US" altLang="ko-KR" dirty="0" smtClean="0"/>
              <a:t>AM1</a:t>
            </a:r>
            <a:r>
              <a:rPr lang="en-US" altLang="zh-CN" dirty="0" smtClean="0"/>
              <a:t>, </a:t>
            </a:r>
            <a:r>
              <a:rPr lang="en-US" altLang="ko-KR" dirty="0" smtClean="0"/>
              <a:t>PM2</a:t>
            </a:r>
            <a:endParaRPr lang="en-US" altLang="ko-KR" dirty="0" smtClean="0"/>
          </a:p>
          <a:p>
            <a:pPr lvl="1"/>
            <a:r>
              <a:rPr lang="en-US" altLang="ko-KR" dirty="0" smtClean="0"/>
              <a:t>Thursday </a:t>
            </a:r>
            <a:r>
              <a:rPr lang="en-US" altLang="ko-KR" dirty="0" smtClean="0"/>
              <a:t>AM1</a:t>
            </a:r>
            <a:endParaRPr lang="en-US" altLang="ko-KR" dirty="0" smtClean="0"/>
          </a:p>
          <a:p>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idx="1"/>
          </p:nvPr>
        </p:nvSpPr>
        <p:spPr/>
        <p:txBody>
          <a:bodyPr/>
          <a:lstStyle/>
          <a:p>
            <a:r>
              <a:rPr lang="en-US" altLang="ko-KR" dirty="0" smtClean="0"/>
              <a:t>Motion: To accept to incorporate the texts in the proposal, “21-12-0067-06-srho, 802.21c Proposal” into the </a:t>
            </a:r>
            <a:r>
              <a:rPr lang="en-US" altLang="ko-KR" dirty="0" err="1" smtClean="0"/>
              <a:t>TGc</a:t>
            </a:r>
            <a:r>
              <a:rPr lang="en-US" altLang="ko-KR" dirty="0" smtClean="0"/>
              <a:t> framework document “21-10-0025-02, 802.21c draft template”. </a:t>
            </a:r>
          </a:p>
          <a:p>
            <a:r>
              <a:rPr lang="en-US" altLang="ko-KR" dirty="0" smtClean="0"/>
              <a:t>Moved by</a:t>
            </a:r>
            <a:r>
              <a:rPr lang="en-US" altLang="ko-KR" dirty="0" smtClean="0"/>
              <a:t>: </a:t>
            </a:r>
            <a:endParaRPr lang="en-US" altLang="ko-KR" dirty="0" smtClean="0"/>
          </a:p>
          <a:p>
            <a:r>
              <a:rPr lang="en-US" altLang="ko-KR" dirty="0" smtClean="0"/>
              <a:t>Second</a:t>
            </a:r>
            <a:r>
              <a:rPr lang="en-US" altLang="ko-KR" dirty="0" smtClean="0"/>
              <a:t>: </a:t>
            </a:r>
            <a:endParaRPr lang="en-US" altLang="ko-KR" dirty="0" smtClean="0"/>
          </a:p>
          <a:p>
            <a:r>
              <a:rPr lang="en-US" altLang="ko-KR" dirty="0" smtClean="0"/>
              <a:t>Result</a:t>
            </a:r>
            <a:r>
              <a:rPr lang="en-US" altLang="ko-KR" dirty="0" smtClean="0"/>
              <a:t>: </a:t>
            </a:r>
            <a:endParaRPr lang="en-US" altLang="ko-KR" dirty="0" smtClean="0"/>
          </a:p>
        </p:txBody>
      </p:sp>
      <p:sp>
        <p:nvSpPr>
          <p:cNvPr id="35843" name="Title 5"/>
          <p:cNvSpPr>
            <a:spLocks noGrp="1"/>
          </p:cNvSpPr>
          <p:nvPr>
            <p:ph type="title"/>
          </p:nvPr>
        </p:nvSpPr>
        <p:spPr/>
        <p:txBody>
          <a:bodyPr/>
          <a:lstStyle/>
          <a:p>
            <a:r>
              <a:rPr lang="en-US" altLang="ko-KR" smtClean="0"/>
              <a:t>Motion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Authorize the TG ad hoc to discuss and approve the contributions presented during the teleconferences (from July 21 to September 15 2012 timeframe) and incorporate the relevant text into </a:t>
            </a:r>
            <a:r>
              <a:rPr lang="en-US" altLang="ko-KR" dirty="0" err="1" smtClean="0"/>
              <a:t>TGc</a:t>
            </a:r>
            <a:r>
              <a:rPr lang="en-US" altLang="ko-KR" dirty="0" smtClean="0"/>
              <a:t> framework document. </a:t>
            </a:r>
            <a:endParaRPr lang="ko-KR" altLang="ko-KR" dirty="0" smtClean="0"/>
          </a:p>
          <a:p>
            <a:pPr lvl="1"/>
            <a:r>
              <a:rPr lang="en-US" altLang="ko-KR" dirty="0" smtClean="0"/>
              <a:t>Moved by</a:t>
            </a:r>
            <a:r>
              <a:rPr lang="en-US" altLang="ko-KR" dirty="0" smtClean="0"/>
              <a:t>: </a:t>
            </a:r>
            <a:endParaRPr lang="ko-KR" altLang="ko-KR" dirty="0" smtClean="0"/>
          </a:p>
          <a:p>
            <a:pPr lvl="1"/>
            <a:r>
              <a:rPr lang="en-US" altLang="ko-KR" dirty="0" smtClean="0"/>
              <a:t>Second by: </a:t>
            </a:r>
            <a:endParaRPr lang="ko-KR" altLang="ko-KR" dirty="0" smtClean="0"/>
          </a:p>
          <a:p>
            <a:pPr lvl="1"/>
            <a:r>
              <a:rPr lang="en-US" altLang="ko-KR" dirty="0" smtClean="0"/>
              <a:t>Result</a:t>
            </a:r>
            <a:r>
              <a:rPr lang="en-US" altLang="ko-KR" dirty="0" smtClean="0"/>
              <a:t>: </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smtClean="0"/>
              <a:t>Motion</a:t>
            </a:r>
            <a:endParaRPr lang="ko-KR"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To authorizes </a:t>
            </a:r>
            <a:r>
              <a:rPr lang="en-US" altLang="ko-KR" dirty="0" smtClean="0"/>
              <a:t>Editor to produce IEEE </a:t>
            </a:r>
            <a:r>
              <a:rPr lang="en-US" altLang="ko-KR" dirty="0" smtClean="0"/>
              <a:t>P802.21c </a:t>
            </a:r>
            <a:r>
              <a:rPr lang="en-US" altLang="ko-KR" dirty="0" smtClean="0"/>
              <a:t>D01 </a:t>
            </a:r>
            <a:r>
              <a:rPr lang="en-US" altLang="ko-KR" dirty="0" smtClean="0"/>
              <a:t>from </a:t>
            </a:r>
            <a:r>
              <a:rPr lang="en-US" altLang="ko-KR" dirty="0" smtClean="0"/>
              <a:t>the proposal, “21-12-0067-06-srho, 802.21c Proposal</a:t>
            </a:r>
            <a:r>
              <a:rPr lang="en-US" altLang="ko-KR" dirty="0" smtClean="0"/>
              <a:t>”</a:t>
            </a:r>
            <a:endParaRPr lang="ko-KR" altLang="ko-KR" dirty="0" smtClean="0"/>
          </a:p>
          <a:p>
            <a:pPr lvl="1"/>
            <a:r>
              <a:rPr lang="en-US" altLang="ko-KR" dirty="0" smtClean="0"/>
              <a:t>Moved by: </a:t>
            </a:r>
            <a:endParaRPr lang="ko-KR" altLang="ko-KR" dirty="0" smtClean="0"/>
          </a:p>
          <a:p>
            <a:pPr lvl="1"/>
            <a:r>
              <a:rPr lang="en-US" altLang="ko-KR" dirty="0" smtClean="0"/>
              <a:t>Second by</a:t>
            </a:r>
            <a:r>
              <a:rPr lang="en-US" altLang="ko-KR" dirty="0" smtClean="0"/>
              <a:t>: </a:t>
            </a:r>
            <a:endParaRPr lang="ko-KR" altLang="ko-KR" dirty="0" smtClean="0"/>
          </a:p>
          <a:p>
            <a:pPr lvl="1"/>
            <a:r>
              <a:rPr lang="en-US" altLang="ko-KR" dirty="0" smtClean="0"/>
              <a:t>Result: </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Motion</a:t>
            </a:r>
            <a:endParaRPr lang="ko-KR"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To </a:t>
            </a:r>
            <a:r>
              <a:rPr lang="en-US" altLang="ko-KR" dirty="0" smtClean="0"/>
              <a:t>request the 802.21 WG to </a:t>
            </a:r>
            <a:r>
              <a:rPr lang="en-US" altLang="ko-KR" dirty="0" smtClean="0"/>
              <a:t>issue </a:t>
            </a:r>
            <a:r>
              <a:rPr lang="en-US" altLang="ko-KR" dirty="0" smtClean="0"/>
              <a:t>a LB on the question </a:t>
            </a:r>
            <a:r>
              <a:rPr lang="en-US" altLang="zh-CN" dirty="0" smtClean="0"/>
              <a:t>“</a:t>
            </a:r>
            <a:r>
              <a:rPr lang="en-US" altLang="ko-KR" dirty="0" smtClean="0"/>
              <a:t>Should </a:t>
            </a:r>
            <a:r>
              <a:rPr lang="en-US" altLang="ko-KR" dirty="0" smtClean="0"/>
              <a:t>IEEE </a:t>
            </a:r>
            <a:r>
              <a:rPr lang="en-US" altLang="ko-KR" dirty="0" smtClean="0"/>
              <a:t>P802.21c </a:t>
            </a:r>
            <a:r>
              <a:rPr lang="en-US" altLang="ko-KR" dirty="0" smtClean="0"/>
              <a:t>D01 be forwarded to Sponsor Ballot</a:t>
            </a:r>
            <a:r>
              <a:rPr lang="en-US" altLang="ko-KR" dirty="0" smtClean="0"/>
              <a:t>?</a:t>
            </a:r>
            <a:r>
              <a:rPr lang="en-US" altLang="zh-CN" dirty="0" smtClean="0"/>
              <a:t>”</a:t>
            </a:r>
            <a:endParaRPr lang="ko-KR" altLang="ko-KR" dirty="0" smtClean="0"/>
          </a:p>
          <a:p>
            <a:pPr lvl="1"/>
            <a:r>
              <a:rPr lang="en-US" altLang="ko-KR" dirty="0" smtClean="0"/>
              <a:t>Moved by: </a:t>
            </a:r>
            <a:endParaRPr lang="ko-KR" altLang="ko-KR" dirty="0" smtClean="0"/>
          </a:p>
          <a:p>
            <a:pPr lvl="1"/>
            <a:r>
              <a:rPr lang="en-US" altLang="ko-KR" dirty="0" smtClean="0"/>
              <a:t>Second by</a:t>
            </a:r>
            <a:r>
              <a:rPr lang="en-US" altLang="ko-KR" dirty="0" smtClean="0"/>
              <a:t>: </a:t>
            </a:r>
            <a:endParaRPr lang="ko-KR" altLang="ko-KR" dirty="0" smtClean="0"/>
          </a:p>
          <a:p>
            <a:pPr lvl="1"/>
            <a:r>
              <a:rPr lang="en-US" altLang="ko-KR" dirty="0" smtClean="0"/>
              <a:t>Result: </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Motion</a:t>
            </a:r>
            <a:endParaRPr lang="ko-KR"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To </a:t>
            </a:r>
            <a:r>
              <a:rPr lang="en-US" altLang="ko-KR" dirty="0" smtClean="0"/>
              <a:t>carry out a Working Group 30 days Letter Ballot on the question </a:t>
            </a:r>
            <a:r>
              <a:rPr lang="en-US" altLang="zh-CN" dirty="0" smtClean="0"/>
              <a:t>“</a:t>
            </a:r>
            <a:r>
              <a:rPr lang="en-US" altLang="ko-KR" dirty="0" smtClean="0"/>
              <a:t>Should P802.21c </a:t>
            </a:r>
            <a:r>
              <a:rPr lang="en-US" altLang="ko-KR" dirty="0" smtClean="0"/>
              <a:t>D01 be forwarded to Sponsor Ballot</a:t>
            </a:r>
            <a:r>
              <a:rPr lang="en-US" altLang="ko-KR" dirty="0" smtClean="0"/>
              <a:t>?</a:t>
            </a:r>
            <a:r>
              <a:rPr lang="en-US" altLang="zh-CN" dirty="0" smtClean="0"/>
              <a:t>”</a:t>
            </a:r>
            <a:endParaRPr lang="ko-KR" altLang="ko-KR" dirty="0" smtClean="0"/>
          </a:p>
          <a:p>
            <a:pPr lvl="1"/>
            <a:r>
              <a:rPr lang="en-US" altLang="ko-KR" dirty="0" smtClean="0"/>
              <a:t>Moved by: </a:t>
            </a:r>
            <a:endParaRPr lang="ko-KR" altLang="ko-KR" dirty="0" smtClean="0"/>
          </a:p>
          <a:p>
            <a:pPr lvl="1"/>
            <a:r>
              <a:rPr lang="en-US" altLang="ko-KR" dirty="0" smtClean="0"/>
              <a:t>Second by</a:t>
            </a:r>
            <a:r>
              <a:rPr lang="en-US" altLang="ko-KR" dirty="0" smtClean="0"/>
              <a:t>: </a:t>
            </a:r>
            <a:endParaRPr lang="ko-KR" altLang="ko-KR" dirty="0" smtClean="0"/>
          </a:p>
          <a:p>
            <a:pPr lvl="1"/>
            <a:r>
              <a:rPr lang="en-US" altLang="ko-KR" dirty="0" smtClean="0"/>
              <a:t>Result: </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a:t>
            </a:r>
            <a:r>
              <a:rPr lang="en-US" altLang="ko-KR" dirty="0" smtClean="0">
                <a:ea typeface="Gulim" pitchFamily="34" charset="-127"/>
              </a:rPr>
              <a:t>: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31670</TotalTime>
  <Words>2202</Words>
  <Application>Microsoft Office PowerPoint</Application>
  <PresentationFormat>On-screen Show (4:3)</PresentationFormat>
  <Paragraphs>350</Paragraphs>
  <Slides>29</Slides>
  <Notes>17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Progress so far (11)</vt:lpstr>
      <vt:lpstr>Agenda Item for the week</vt:lpstr>
      <vt:lpstr>Motion</vt:lpstr>
      <vt:lpstr>Motion</vt:lpstr>
      <vt:lpstr>Motion</vt:lpstr>
      <vt:lpstr>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1017</cp:revision>
  <cp:lastPrinted>2000-04-10T21:29:30Z</cp:lastPrinted>
  <dcterms:created xsi:type="dcterms:W3CDTF">2000-03-13T21:22:56Z</dcterms:created>
  <dcterms:modified xsi:type="dcterms:W3CDTF">2012-09-18T00:24:50Z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(2)nz+A+UadtGsZX1+PyzZCTFsEz1ia5GUEap9PeNEbDq7fkainUcpudZaBtlwFlzDxYZ/0N0HA
JwuY6pO/X2GCWj4co82bwKyK6s5fkBwwY3R+0W7+3O/6yXRIvGKhE7SqTUZjUN71uJ6Yee29
a3QmznUf1SfQZ9Oocl85QgM9gbBWT1bqHi3Nlid2Q8TdbPQGg5xoV3ttx4lHpgnvVlTPkDyL
5nxs22bbCGlTCTkB5XawN</vt:lpwstr>
  </property>
  <property fmtid="{D5CDD505-2E9C-101B-9397-08002B2CF9AE}" pid="4" name="_ms_pID_7253431">
    <vt:lpwstr>Hip0xkL1U8uGvRE3kyHljZZJ5tSXNtbQGopKsSc+bbTmpOWEvw/
risckTfM9vvaxjrWT2JNi/NlTK85x5+ThgoqHW6Cv7W83EpdBl5lQ2Qv4IXM2GYH0wmkdtzd
2tg=</vt:lpwstr>
  </property>
</Properties>
</file>