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5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bookmarkIdSeed="3">
  <p:sldMasterIdLst>
    <p:sldMasterId id="2147483648" r:id="rId1"/>
    <p:sldMasterId id="2147483866" r:id="rId2"/>
    <p:sldMasterId id="2147483878" r:id="rId3"/>
    <p:sldMasterId id="2147483890" r:id="rId4"/>
    <p:sldMasterId id="2147483734" r:id="rId5"/>
  </p:sldMasterIdLst>
  <p:notesMasterIdLst>
    <p:notesMasterId r:id="rId16"/>
  </p:notesMasterIdLst>
  <p:handoutMasterIdLst>
    <p:handoutMasterId r:id="rId17"/>
  </p:handoutMasterIdLst>
  <p:sldIdLst>
    <p:sldId id="413" r:id="rId6"/>
    <p:sldId id="425" r:id="rId7"/>
    <p:sldId id="426" r:id="rId8"/>
    <p:sldId id="433" r:id="rId9"/>
    <p:sldId id="428" r:id="rId10"/>
    <p:sldId id="429" r:id="rId11"/>
    <p:sldId id="434" r:id="rId12"/>
    <p:sldId id="435" r:id="rId13"/>
    <p:sldId id="436" r:id="rId14"/>
    <p:sldId id="437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0C0C0"/>
    <a:srgbClr val="00CC99"/>
    <a:srgbClr val="66CCFF"/>
    <a:srgbClr val="66FF66"/>
    <a:srgbClr val="66FF99"/>
    <a:srgbClr val="FFBBBB"/>
    <a:srgbClr val="FF8D8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77" autoAdjust="0"/>
    <p:restoredTop sz="86522" autoAdjust="0"/>
  </p:normalViewPr>
  <p:slideViewPr>
    <p:cSldViewPr>
      <p:cViewPr varScale="1">
        <p:scale>
          <a:sx n="79" d="100"/>
          <a:sy n="79" d="100"/>
        </p:scale>
        <p:origin x="-84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2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312" y="-10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431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XX, XXXX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3113" y="8982075"/>
            <a:ext cx="4651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XXXX, His Company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442440B-091D-401F-885A-37C149E1F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9400" y="8985250"/>
            <a:ext cx="9223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XXXX, His Company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891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802.21-02/xxxr0</a:t>
            </a:r>
          </a:p>
        </p:txBody>
      </p:sp>
      <p:sp>
        <p:nvSpPr>
          <p:cNvPr id="38917" name="Date Placeholder 4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Month 20xx</a:t>
            </a:r>
          </a:p>
        </p:txBody>
      </p:sp>
      <p:sp>
        <p:nvSpPr>
          <p:cNvPr id="3891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XXXX, His Company</a:t>
            </a:r>
          </a:p>
        </p:txBody>
      </p:sp>
      <p:sp>
        <p:nvSpPr>
          <p:cNvPr id="38919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Page </a:t>
            </a:r>
            <a:fld id="{9ADD8F5F-B7E5-4B0C-9D30-C37ACEF62728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pt-BR" smtClean="0"/>
              <a:t>Subir Das, Chair, IEEE 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5FD7119-2480-4BDB-AC46-C8803C88892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Month 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Month 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A1EC890-31EC-487D-AA60-02B691D82D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519437-B6E0-45D2-ADBE-CED11A232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31B28D-59C5-4D92-A491-E66C7A6F6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22C443-5D96-4DE7-99CD-7C5E19B8A4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955A4B1-4EFB-4DEF-816B-559E5062D2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25E2F7-1D07-407B-992F-AC7D28176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4FAE21-1B12-43B9-9130-C41EEF43A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5E68F9D-EE77-4604-80A2-5FFC8BC132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BBCC7-F472-4271-BB1B-1A8EC1372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90285-F893-4790-A724-96E45CA154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87D7D-18D4-4AC8-B10F-B8A600454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65D2E-6FA3-4BB9-988F-6FBC2B61DC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5C69D-B6EE-44D1-87BC-41A786391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405D2-4AE7-473C-8F39-C4B4E07016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E1F64-50B1-418F-962C-B808F147EB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23493-D78E-476E-ADFE-FC7DA5174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BDE478-540A-4533-B630-5289DA16E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10AF9-D278-49BA-91C2-3547396931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15F29-A17C-4417-B3CB-6150805275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AC610-B033-4125-93E1-31603498AF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3DACD2F-9786-486C-9E92-757D70B8C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1150" y="6475413"/>
            <a:ext cx="19494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EAE60E-B8AB-4C07-8727-0B4A640A87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AE6C48-FC0E-4C0A-A7D2-A12BE0BB3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802logo"/>
          <p:cNvPicPr>
            <a:picLocks noChangeAspect="1" noChangeArrowheads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3" descr="smllieee"/>
          <p:cNvPicPr>
            <a:picLocks noChangeAspect="1" noChangeArrowheads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1950" y="6475413"/>
            <a:ext cx="18986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3D7A4F0-0FCF-4224-B81A-51E9E7009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283887" y="394156"/>
            <a:ext cx="499175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400" b="1" dirty="0" smtClean="0"/>
              <a:t>21-12-0101-00-0000-Session#51-Closing_Plenary_Notes.ppt</a:t>
            </a:r>
            <a:endParaRPr lang="en-US" sz="1400" b="1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64" r:id="rId2"/>
    <p:sldLayoutId id="2147483865" r:id="rId3"/>
    <p:sldLayoutId id="2147483862" r:id="rId4"/>
    <p:sldLayoutId id="2147483863" r:id="rId5"/>
    <p:sldLayoutId id="2147483837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  <p:sldLayoutId id="2147483856" r:id="rId13"/>
    <p:sldLayoutId id="2147483857" r:id="rId14"/>
    <p:sldLayoutId id="2147483858" r:id="rId15"/>
    <p:sldLayoutId id="2147483859" r:id="rId16"/>
    <p:sldLayoutId id="2147483860" r:id="rId17"/>
    <p:sldLayoutId id="2147483861" r:id="rId18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479E6CA-7F7D-4CC3-86DB-B6301A399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1/dcn/12/21-12-0100-00-MuGM-tgd-closing-note.ppt" TargetMode="External"/><Relationship Id="rId2" Type="http://schemas.openxmlformats.org/officeDocument/2006/relationships/hyperlink" Target="https://mentor.ieee.org/802.21/dcn/12/21-12-0092-02-srho-july-agenda-and-report.pptx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1/dcn/12/21-12-0104-00-0000-802-16-iaison-report.ppt" TargetMode="External"/><Relationship Id="rId2" Type="http://schemas.openxmlformats.org/officeDocument/2006/relationships/hyperlink" Target="https://mentor.ieee.org/802.21/dcn/12/21-12-0103-00-0000-802-11-liaison-report-for-2012-07.ppt" TargetMode="External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mentor.ieee.org/802.21/dcn/12/21-12-0102-00-0000-ietf-liaison-report.ppt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resweb.passkey.com/Resweb.do?mode=welcome_ei_new&amp;eventID=5815507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066800"/>
            <a:ext cx="7848600" cy="3505200"/>
          </a:xfrm>
        </p:spPr>
        <p:txBody>
          <a:bodyPr/>
          <a:lstStyle/>
          <a:p>
            <a:r>
              <a:rPr lang="en-US" sz="5400" b="1" dirty="0" smtClean="0">
                <a:latin typeface="Arial" charset="0"/>
              </a:rPr>
              <a:t>IEEE 802.21</a:t>
            </a:r>
            <a:br>
              <a:rPr lang="en-US" sz="5400" b="1" dirty="0" smtClean="0">
                <a:latin typeface="Arial" charset="0"/>
              </a:rPr>
            </a:br>
            <a:r>
              <a:rPr lang="en-US" b="1" dirty="0" smtClean="0">
                <a:latin typeface="Arial" charset="0"/>
              </a:rPr>
              <a:t>Session #51</a:t>
            </a:r>
            <a:br>
              <a:rPr lang="en-US" b="1" dirty="0" smtClean="0">
                <a:latin typeface="Arial" charset="0"/>
              </a:rPr>
            </a:br>
            <a:r>
              <a:rPr lang="en-US" b="1" dirty="0" smtClean="0">
                <a:latin typeface="Arial" charset="0"/>
              </a:rPr>
              <a:t>San Diego, CA</a:t>
            </a:r>
            <a:br>
              <a:rPr lang="en-US" b="1" dirty="0" smtClean="0">
                <a:latin typeface="Arial" charset="0"/>
              </a:rPr>
            </a:br>
            <a:r>
              <a:rPr lang="en-US" sz="3200" b="1" dirty="0" smtClean="0">
                <a:latin typeface="Arial" charset="0"/>
              </a:rPr>
              <a:t>Closing  Plenary</a:t>
            </a:r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6324600" y="6475412"/>
            <a:ext cx="2286000" cy="38258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48200"/>
            <a:ext cx="6858000" cy="10668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latin typeface="Arial" charset="0"/>
              </a:rPr>
              <a:t>Subir Das</a:t>
            </a:r>
          </a:p>
          <a:p>
            <a:pPr eaLnBrk="1" hangingPunct="1"/>
            <a:r>
              <a:rPr lang="en-US" sz="2800" b="1" dirty="0" err="1" smtClean="0">
                <a:latin typeface="Arial" charset="0"/>
              </a:rPr>
              <a:t>sdas</a:t>
            </a:r>
            <a:r>
              <a:rPr lang="en-US" sz="2800" b="1" dirty="0" smtClean="0">
                <a:latin typeface="Arial" charset="0"/>
              </a:rPr>
              <a:t> at </a:t>
            </a:r>
            <a:r>
              <a:rPr lang="en-US" sz="2800" b="1" dirty="0" err="1" smtClean="0">
                <a:latin typeface="Arial" charset="0"/>
              </a:rPr>
              <a:t>appcomsci</a:t>
            </a:r>
            <a:r>
              <a:rPr lang="en-US" sz="2800" b="1" dirty="0" smtClean="0">
                <a:latin typeface="Arial" charset="0"/>
              </a:rPr>
              <a:t> dot 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534400" cy="6096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2014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5344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19-24 January, 2014, </a:t>
            </a:r>
            <a:r>
              <a:rPr lang="es-ES" sz="2400" b="1" dirty="0" err="1" smtClean="0">
                <a:solidFill>
                  <a:srgbClr val="0000FF"/>
                </a:solidFill>
              </a:rPr>
              <a:t>Century</a:t>
            </a:r>
            <a:r>
              <a:rPr lang="es-ES" sz="2400" b="1" dirty="0" smtClean="0">
                <a:solidFill>
                  <a:srgbClr val="0000FF"/>
                </a:solidFill>
              </a:rPr>
              <a:t> Plaza, Los </a:t>
            </a:r>
            <a:r>
              <a:rPr lang="es-ES" sz="2400" b="1" dirty="0" err="1" smtClean="0">
                <a:solidFill>
                  <a:srgbClr val="0000FF"/>
                </a:solidFill>
              </a:rPr>
              <a:t>Angeles</a:t>
            </a:r>
            <a:r>
              <a:rPr lang="es-ES" sz="2400" b="1" dirty="0" smtClean="0">
                <a:solidFill>
                  <a:srgbClr val="0000FF"/>
                </a:solidFill>
              </a:rPr>
              <a:t>, CA, USA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solidFill>
                  <a:srgbClr val="FF0000"/>
                </a:solidFill>
              </a:rPr>
              <a:t>Co-located with all 802 groups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16-21 March, 2014, </a:t>
            </a:r>
            <a:r>
              <a:rPr lang="sv-SE" sz="2400" b="1" dirty="0" smtClean="0">
                <a:solidFill>
                  <a:srgbClr val="FF0000"/>
                </a:solidFill>
              </a:rPr>
              <a:t>Hyatt Regency, Atlanta, GA, USA 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11-16 May 2014, Hilton Waikoloa Village,  HI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all wireless groups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 13-18, July 2014, Manchester Grand Hyatt, San Diego, CA, USA 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14-19, September 2014,  TBD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 all 802 wireless groups 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2-7 Nov 2014, </a:t>
            </a:r>
            <a:r>
              <a:rPr lang="it-IT" sz="2400" b="1" dirty="0" smtClean="0">
                <a:solidFill>
                  <a:srgbClr val="FF0000"/>
                </a:solidFill>
              </a:rPr>
              <a:t>Grand Hyatt, San Antonio, TX, USA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914400"/>
          </a:xfrm>
        </p:spPr>
        <p:txBody>
          <a:bodyPr/>
          <a:lstStyle/>
          <a:p>
            <a:r>
              <a:rPr lang="en-US" altLang="zh-CN" sz="3200" b="1" dirty="0" smtClean="0">
                <a:ea typeface="SimSun" pitchFamily="2" charset="-122"/>
              </a:rPr>
              <a:t>Meeting Updates</a:t>
            </a:r>
            <a:endParaRPr lang="zh-CN" altLang="en-US" sz="3200" b="1" dirty="0" smtClean="0">
              <a:ea typeface="SimSun" pitchFamily="2" charset="-122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70900" cy="4191000"/>
          </a:xfrm>
        </p:spPr>
        <p:txBody>
          <a:bodyPr/>
          <a:lstStyle/>
          <a:p>
            <a:r>
              <a:rPr lang="en-US" sz="2800" dirty="0" smtClean="0">
                <a:latin typeface="Arial" charset="0"/>
              </a:rPr>
              <a:t>Task Groups Update</a:t>
            </a:r>
          </a:p>
          <a:p>
            <a:r>
              <a:rPr lang="en-US" sz="2800" dirty="0" smtClean="0">
                <a:latin typeface="Arial" charset="0"/>
              </a:rPr>
              <a:t>Liaison Reports</a:t>
            </a:r>
          </a:p>
          <a:p>
            <a:r>
              <a:rPr lang="en-US" sz="2800" dirty="0" smtClean="0">
                <a:latin typeface="Arial" charset="0"/>
              </a:rPr>
              <a:t>Teleconference </a:t>
            </a:r>
          </a:p>
          <a:p>
            <a:r>
              <a:rPr lang="en-US" sz="2800" dirty="0" smtClean="0">
                <a:latin typeface="Arial" charset="0"/>
              </a:rPr>
              <a:t>Future Locations</a:t>
            </a:r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910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304800" y="6477000"/>
            <a:ext cx="990600" cy="215900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270875" cy="901700"/>
          </a:xfrm>
        </p:spPr>
        <p:txBody>
          <a:bodyPr/>
          <a:lstStyle/>
          <a:p>
            <a:r>
              <a:rPr lang="en-US" sz="3600" dirty="0" smtClean="0"/>
              <a:t>TG Reports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569325" cy="4953000"/>
          </a:xfrm>
        </p:spPr>
        <p:txBody>
          <a:bodyPr/>
          <a:lstStyle/>
          <a:p>
            <a:r>
              <a:rPr lang="en-US" dirty="0" smtClean="0"/>
              <a:t>802.21c Single Radio Handovers Task Group</a:t>
            </a:r>
          </a:p>
          <a:p>
            <a:pPr lvl="1"/>
            <a:r>
              <a:rPr lang="en-US" u="sng" dirty="0" smtClean="0">
                <a:hlinkClick r:id="rId2"/>
              </a:rPr>
              <a:t>https://mentor.ieee.org/802.21/dcn/12/21-12-0092-02-srho-july-agenda-and-report.pptx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	</a:t>
            </a:r>
          </a:p>
          <a:p>
            <a:r>
              <a:rPr lang="en-US" dirty="0" smtClean="0"/>
              <a:t>802.21d  Multicast Management Task Group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https://mentor.ieee.org/802.21/dcn/12/21-12-0100-00-MuGM-tgd-closing-note.ppt</a:t>
            </a:r>
            <a:r>
              <a:rPr lang="en-US" dirty="0" smtClean="0"/>
              <a:t> </a:t>
            </a: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endParaRPr lang="en-US" sz="3600" dirty="0" smtClean="0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148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1066800" cy="215900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270875" cy="901700"/>
          </a:xfrm>
        </p:spPr>
        <p:txBody>
          <a:bodyPr/>
          <a:lstStyle/>
          <a:p>
            <a:r>
              <a:rPr lang="en-US" sz="3600" dirty="0" smtClean="0"/>
              <a:t>Liaison Reports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569325" cy="4495800"/>
          </a:xfrm>
        </p:spPr>
        <p:txBody>
          <a:bodyPr/>
          <a:lstStyle/>
          <a:p>
            <a:r>
              <a:rPr lang="en-US" dirty="0" smtClean="0"/>
              <a:t>802.11 Report</a:t>
            </a:r>
          </a:p>
          <a:p>
            <a:pPr lvl="1"/>
            <a:r>
              <a:rPr lang="en-US" dirty="0" smtClean="0">
                <a:hlinkClick r:id="rId2"/>
              </a:rPr>
              <a:t>https://mentor.ieee.org/802.21/dcn/12/21-12-0103-00-0000-802-11-liaison-report-for-2012-07.ppt</a:t>
            </a:r>
            <a:endParaRPr lang="en-US" dirty="0" smtClean="0"/>
          </a:p>
          <a:p>
            <a:r>
              <a:rPr lang="en-US" dirty="0" smtClean="0"/>
              <a:t>802.16 Report</a:t>
            </a:r>
          </a:p>
          <a:p>
            <a:pPr lvl="1"/>
            <a:r>
              <a:rPr lang="en-US" dirty="0" smtClean="0">
                <a:hlinkClick r:id="rId3"/>
              </a:rPr>
              <a:t>https://mentor.ieee.org/802.21/dcn/12/21-12-0104-00-0000-802-16-iaison-report.ppt</a:t>
            </a:r>
            <a:endParaRPr lang="en-US" dirty="0" smtClean="0"/>
          </a:p>
          <a:p>
            <a:r>
              <a:rPr lang="en-US" dirty="0" smtClean="0"/>
              <a:t>IETF Report </a:t>
            </a:r>
          </a:p>
          <a:p>
            <a:pPr lvl="1"/>
            <a:r>
              <a:rPr lang="en-US" dirty="0" smtClean="0">
                <a:hlinkClick r:id="rId4"/>
              </a:rPr>
              <a:t>https://mentor.ieee.org/802.21/dcn/12/21-12-0102-00-0000-ietf-liaison-report.ppt</a:t>
            </a:r>
            <a:r>
              <a:rPr lang="en-US" dirty="0" smtClean="0"/>
              <a:t> 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sz="2000" dirty="0" smtClean="0"/>
          </a:p>
          <a:p>
            <a:pPr lvl="1">
              <a:buNone/>
            </a:pPr>
            <a:endParaRPr lang="en-US" sz="2400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endParaRPr lang="en-US" sz="3600" dirty="0" smtClean="0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148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1066800" cy="215900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70875" cy="576262"/>
          </a:xfrm>
        </p:spPr>
        <p:txBody>
          <a:bodyPr/>
          <a:lstStyle/>
          <a:p>
            <a:r>
              <a:rPr lang="en-US" sz="3200" b="1" dirty="0" smtClean="0"/>
              <a:t>Teleconferences</a:t>
            </a:r>
            <a:r>
              <a:rPr lang="en-US" sz="3200" dirty="0" smtClean="0"/>
              <a:t>	</a:t>
            </a:r>
            <a:endParaRPr lang="en-US" sz="1600" dirty="0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99450" cy="4572000"/>
          </a:xfrm>
        </p:spPr>
        <p:txBody>
          <a:bodyPr/>
          <a:lstStyle/>
          <a:p>
            <a:r>
              <a:rPr lang="en-US" sz="2400" dirty="0" smtClean="0"/>
              <a:t>WG Teleconferences: </a:t>
            </a:r>
          </a:p>
          <a:p>
            <a:pPr lvl="1"/>
            <a:r>
              <a:rPr lang="en-US" sz="2000" dirty="0" smtClean="0"/>
              <a:t>9-11 am EST, </a:t>
            </a:r>
            <a:r>
              <a:rPr lang="en-US" sz="2000" smtClean="0"/>
              <a:t>August </a:t>
            </a:r>
            <a:r>
              <a:rPr lang="en-US" sz="2000" smtClean="0"/>
              <a:t>15, </a:t>
            </a:r>
            <a:r>
              <a:rPr lang="en-US" sz="2000" dirty="0" smtClean="0"/>
              <a:t>2012 </a:t>
            </a:r>
          </a:p>
          <a:p>
            <a:pPr lvl="1"/>
            <a:r>
              <a:rPr lang="en-US" sz="2000" dirty="0" smtClean="0"/>
              <a:t>9-11 am, EST, August 30, 2012 </a:t>
            </a:r>
          </a:p>
          <a:p>
            <a:endParaRPr lang="en-US" sz="2400" dirty="0" smtClean="0"/>
          </a:p>
          <a:p>
            <a:r>
              <a:rPr lang="en-US" sz="2400" dirty="0" smtClean="0"/>
              <a:t>802.21c Teleconferences:</a:t>
            </a:r>
          </a:p>
          <a:p>
            <a:pPr lvl="1"/>
            <a:r>
              <a:rPr lang="en-US" sz="1800" dirty="0" smtClean="0"/>
              <a:t>9-11 pm,  EST August 15 , 2012 </a:t>
            </a:r>
          </a:p>
          <a:p>
            <a:pPr lvl="1"/>
            <a:r>
              <a:rPr lang="en-US" sz="1800" dirty="0" smtClean="0"/>
              <a:t>9-11 pm, EST , August 29, 2012 </a:t>
            </a:r>
          </a:p>
          <a:p>
            <a:pPr lvl="1"/>
            <a:r>
              <a:rPr lang="en-US" sz="1800" dirty="0" smtClean="0"/>
              <a:t>9-11 pm, EST, Sept 12 , 2012 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802.21d Teleconferences:</a:t>
            </a:r>
          </a:p>
          <a:p>
            <a:pPr lvl="1"/>
            <a:r>
              <a:rPr lang="en-US" sz="2000" dirty="0" smtClean="0"/>
              <a:t>6-7 pm, EST, August 23, 2012</a:t>
            </a:r>
          </a:p>
          <a:p>
            <a:pPr lvl="1"/>
            <a:r>
              <a:rPr lang="en-US" sz="2000" dirty="0" smtClean="0"/>
              <a:t>10-11 am, EST, September, 06, 2012</a:t>
            </a:r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>
              <a:solidFill>
                <a:srgbClr val="990099"/>
              </a:solidFill>
            </a:endParaRPr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770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381000" y="6477000"/>
            <a:ext cx="1219200" cy="2127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14600"/>
            <a:ext cx="8270875" cy="685800"/>
          </a:xfrm>
        </p:spPr>
        <p:txBody>
          <a:bodyPr/>
          <a:lstStyle/>
          <a:p>
            <a:r>
              <a:rPr lang="en-US" altLang="zh-CN" b="1" dirty="0" smtClean="0">
                <a:ea typeface="SimSun" pitchFamily="2" charset="-122"/>
              </a:rPr>
              <a:t>Future Sessions</a:t>
            </a:r>
            <a:endParaRPr lang="zh-CN" altLang="en-US" b="1" dirty="0" smtClean="0">
              <a:ea typeface="SimSun" pitchFamily="2" charset="-122"/>
            </a:endParaRPr>
          </a:p>
        </p:txBody>
      </p:sp>
      <p:sp>
        <p:nvSpPr>
          <p:cNvPr id="8" name="Footer Placeholder 5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477000"/>
            <a:ext cx="990600" cy="215900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534400" cy="8382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2012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724400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endParaRPr lang="en-US" sz="2000" dirty="0" smtClean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16-21 September, 2012, </a:t>
            </a:r>
            <a:r>
              <a:rPr lang="en-US" sz="2400" b="1" dirty="0" smtClean="0">
                <a:solidFill>
                  <a:schemeClr val="accent2"/>
                </a:solidFill>
              </a:rPr>
              <a:t>Hyatt Grand Champions, Palm Springs, CA, </a:t>
            </a:r>
            <a:r>
              <a:rPr lang="en-US" sz="2400" b="1" i="1" dirty="0" smtClean="0">
                <a:solidFill>
                  <a:schemeClr val="accent2"/>
                </a:solidFill>
              </a:rPr>
              <a:t>USA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802 wireless groups 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11-16 Nov 2012, </a:t>
            </a:r>
            <a:r>
              <a:rPr lang="it-IT" sz="2400" b="1" dirty="0" smtClean="0">
                <a:solidFill>
                  <a:srgbClr val="FF0000"/>
                </a:solidFill>
              </a:rPr>
              <a:t>Grand Hyatt, San Antonio, TX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09600" y="6477456"/>
            <a:ext cx="1371600" cy="215444"/>
          </a:xfrm>
          <a:noFill/>
        </p:spPr>
        <p:txBody>
          <a:bodyPr/>
          <a:lstStyle/>
          <a:p>
            <a:r>
              <a:rPr lang="en-US" dirty="0" smtClean="0"/>
              <a:t>July 2012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534400" cy="8382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September, 2012 Sessions Details 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16-21 September, 2012, </a:t>
            </a:r>
            <a:r>
              <a:rPr lang="en-US" sz="2400" b="1" dirty="0" smtClean="0">
                <a:solidFill>
                  <a:schemeClr val="accent2"/>
                </a:solidFill>
              </a:rPr>
              <a:t>Hyatt Grand Champions, Indian Wells, CA, </a:t>
            </a:r>
            <a:r>
              <a:rPr lang="en-US" sz="2400" b="1" i="1" dirty="0" smtClean="0">
                <a:solidFill>
                  <a:schemeClr val="accent2"/>
                </a:solidFill>
              </a:rPr>
              <a:t>USA</a:t>
            </a:r>
          </a:p>
          <a:p>
            <a:pPr>
              <a:lnSpc>
                <a:spcPct val="90000"/>
              </a:lnSpc>
            </a:pPr>
            <a:r>
              <a:rPr lang="en-US" sz="2400" b="1" i="1" dirty="0" smtClean="0">
                <a:solidFill>
                  <a:schemeClr val="accent2"/>
                </a:solidFill>
              </a:rPr>
              <a:t>Registration Information:</a:t>
            </a:r>
            <a:endParaRPr lang="en-US" b="1" dirty="0" smtClean="0"/>
          </a:p>
          <a:p>
            <a:r>
              <a:rPr lang="en-US" sz="1800" b="1" dirty="0" smtClean="0"/>
              <a:t>Early: Before 6pm Pacific Time, Friday, August 3, 2012</a:t>
            </a:r>
            <a:endParaRPr lang="en-US" sz="1800" dirty="0" smtClean="0"/>
          </a:p>
          <a:p>
            <a:pPr lvl="1"/>
            <a:r>
              <a:rPr lang="en-US" sz="1400" dirty="0" smtClean="0"/>
              <a:t>$600 US for attendees staying at the Hyatt Grand Champions ( $900 US for all others) </a:t>
            </a:r>
          </a:p>
          <a:p>
            <a:r>
              <a:rPr lang="en-US" sz="1800" b="1" dirty="0" smtClean="0"/>
              <a:t>Standard: After Early Registration and before 6pm Pacific Time, September 7, 2012</a:t>
            </a:r>
            <a:endParaRPr lang="en-US" sz="1800" dirty="0" smtClean="0"/>
          </a:p>
          <a:p>
            <a:pPr lvl="1"/>
            <a:r>
              <a:rPr lang="en-US" sz="1400" dirty="0" smtClean="0"/>
              <a:t> $750 US for attendees staying at the Hyatt Grand Champions, </a:t>
            </a:r>
            <a:r>
              <a:rPr lang="en-US" sz="1000" dirty="0" smtClean="0"/>
              <a:t>(</a:t>
            </a:r>
            <a:r>
              <a:rPr lang="en-US" sz="1400" dirty="0" smtClean="0"/>
              <a:t>$1050 US for all others)</a:t>
            </a:r>
          </a:p>
          <a:p>
            <a:r>
              <a:rPr lang="en-US" sz="1800" b="1" dirty="0" smtClean="0"/>
              <a:t>Late/On-site: After 6pm Pacific Time September 7, 2012</a:t>
            </a:r>
            <a:endParaRPr lang="en-US" sz="1800" dirty="0" smtClean="0"/>
          </a:p>
          <a:p>
            <a:pPr lvl="1"/>
            <a:r>
              <a:rPr lang="en-US" sz="1200" dirty="0" smtClean="0"/>
              <a:t>$900 US for attendees staying at the Hyatt Grand Champions, (1200 US for all others)</a:t>
            </a:r>
            <a:endParaRPr lang="en-US" sz="2000" b="1" i="1" dirty="0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i="1" dirty="0" smtClean="0">
                <a:solidFill>
                  <a:schemeClr val="accent2"/>
                </a:solidFill>
              </a:rPr>
              <a:t>Hotel Information: </a:t>
            </a:r>
          </a:p>
          <a:p>
            <a:pPr lvl="1">
              <a:lnSpc>
                <a:spcPct val="90000"/>
              </a:lnSpc>
            </a:pPr>
            <a:r>
              <a:rPr lang="en-US" sz="2000" b="1" i="1" dirty="0" smtClean="0">
                <a:solidFill>
                  <a:schemeClr val="accent2"/>
                </a:solidFill>
                <a:hlinkClick r:id="rId3"/>
              </a:rPr>
              <a:t>https://resweb.passkey.com/Resweb.do?mode=welcome_ei_new&amp;eventID=5815507</a:t>
            </a:r>
            <a:r>
              <a:rPr lang="en-US" sz="2000" b="1" i="1" dirty="0" smtClean="0">
                <a:solidFill>
                  <a:schemeClr val="accent2"/>
                </a:solidFill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sz="1600" b="1" i="1" dirty="0" smtClean="0"/>
              <a:t>EARLY BIRD GROUP RATE: $129/Night (plus applicable taxes) (By July 23</a:t>
            </a:r>
            <a:r>
              <a:rPr lang="en-US" sz="1600" b="1" i="1" baseline="30000" dirty="0" smtClean="0"/>
              <a:t>rd, </a:t>
            </a:r>
            <a:r>
              <a:rPr lang="en-US" sz="1600" b="1" i="1" dirty="0" smtClean="0"/>
              <a:t>2012)</a:t>
            </a:r>
          </a:p>
          <a:p>
            <a:pPr lvl="1">
              <a:lnSpc>
                <a:spcPct val="90000"/>
              </a:lnSpc>
            </a:pPr>
            <a:r>
              <a:rPr lang="en-US" sz="1600" b="1" dirty="0" smtClean="0"/>
              <a:t>STANDARD GROUP RATE: $149/Night (plus applicable taxes)* (By Sept 02, 2012)</a:t>
            </a:r>
            <a:endParaRPr lang="en-US" sz="1600" b="1" i="1" dirty="0" smtClean="0"/>
          </a:p>
          <a:p>
            <a:pPr lvl="1">
              <a:lnSpc>
                <a:spcPct val="90000"/>
              </a:lnSpc>
            </a:pPr>
            <a:endParaRPr lang="en-US" sz="2000" b="1" i="1" dirty="0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endParaRPr lang="en-US" sz="2400" b="1" dirty="0" smtClean="0">
              <a:solidFill>
                <a:schemeClr val="accent2"/>
              </a:solidFill>
            </a:endParaRP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09600" y="6477456"/>
            <a:ext cx="1371600" cy="215444"/>
          </a:xfrm>
          <a:noFill/>
        </p:spPr>
        <p:txBody>
          <a:bodyPr/>
          <a:lstStyle/>
          <a:p>
            <a:r>
              <a:rPr lang="en-US" dirty="0" smtClean="0"/>
              <a:t>July 2012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534400" cy="8382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2013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13-18 January, 2013, Hyatt Regency, Vancouver, BC, Canada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17-21 March, 2013, </a:t>
            </a:r>
            <a:r>
              <a:rPr lang="en-US" sz="2400" b="1" dirty="0" err="1" smtClean="0">
                <a:solidFill>
                  <a:srgbClr val="FF0000"/>
                </a:solidFill>
              </a:rPr>
              <a:t>Caribe</a:t>
            </a:r>
            <a:r>
              <a:rPr lang="en-US" sz="2400" b="1" dirty="0" smtClean="0">
                <a:solidFill>
                  <a:srgbClr val="FF0000"/>
                </a:solidFill>
              </a:rPr>
              <a:t> Royale, Orlando, FL, USA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12-17 May 2013, Hilton Waikoloa Village, 2013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all 802 wireless groups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 14-19, July 2013, </a:t>
            </a:r>
            <a:r>
              <a:rPr lang="en-US" sz="2400" b="1" dirty="0" smtClean="0">
                <a:solidFill>
                  <a:schemeClr val="accent2"/>
                </a:solidFill>
              </a:rPr>
              <a:t>Geneva, Switzerland </a:t>
            </a:r>
            <a:r>
              <a:rPr lang="en-US" sz="2400" b="1" i="1" dirty="0" smtClean="0">
                <a:solidFill>
                  <a:schemeClr val="accent2"/>
                </a:solidFill>
              </a:rPr>
              <a:t>  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15-20, September 2013, </a:t>
            </a:r>
            <a:r>
              <a:rPr lang="en-US" sz="2400" b="1" dirty="0" smtClean="0">
                <a:solidFill>
                  <a:schemeClr val="accent2"/>
                </a:solidFill>
              </a:rPr>
              <a:t>Nanjing , China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all 802 wireless groups 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10-15 Nov 2013, Hyatt Regency Reunion, Dallas, TX, USA</a:t>
            </a:r>
            <a:endParaRPr lang="it-IT" sz="2400" b="1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.11PowerPointTemplate-Landscape">
  <a:themeElements>
    <a:clrScheme name="802.11PowerPointTemplate-Landscap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.11PowerPointTemplate-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.11PowerPointTemplate-Landscap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1PowerPointTemplate-Landscap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Settings\PaulLambert.WOODSIDENET\My Documents\references\IEEE\templates\802.11PowerPointTemplate-Landscape.pot</Template>
  <TotalTime>41244</TotalTime>
  <Words>732</Words>
  <Application>Microsoft Office PowerPoint</Application>
  <PresentationFormat>On-screen Show (4:3)</PresentationFormat>
  <Paragraphs>136</Paragraphs>
  <Slides>10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802.11PowerPointTemplate-Landscape</vt:lpstr>
      <vt:lpstr>1_Custom Design</vt:lpstr>
      <vt:lpstr>2_Custom Design</vt:lpstr>
      <vt:lpstr>3_Custom Design</vt:lpstr>
      <vt:lpstr>Custom Design</vt:lpstr>
      <vt:lpstr>IEEE 802.21 Session #51 San Diego, CA Closing  Plenary</vt:lpstr>
      <vt:lpstr>Meeting Updates</vt:lpstr>
      <vt:lpstr>TG Reports </vt:lpstr>
      <vt:lpstr>Liaison Reports </vt:lpstr>
      <vt:lpstr>Teleconferences </vt:lpstr>
      <vt:lpstr>Future Sessions</vt:lpstr>
      <vt:lpstr>Future Sessions – 2012 </vt:lpstr>
      <vt:lpstr>September, 2012 Sessions Details  </vt:lpstr>
      <vt:lpstr>Future Sessions – 2013 </vt:lpstr>
      <vt:lpstr>Future Sessions – 2014 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802.21 Opening Session</dc:title>
  <dc:creator>Subir Das</dc:creator>
  <cp:lastModifiedBy>subir Das</cp:lastModifiedBy>
  <cp:revision>536</cp:revision>
  <cp:lastPrinted>1998-02-10T13:28:06Z</cp:lastPrinted>
  <dcterms:created xsi:type="dcterms:W3CDTF">2002-07-08T22:03:28Z</dcterms:created>
  <dcterms:modified xsi:type="dcterms:W3CDTF">2012-07-20T17:22:11Z</dcterms:modified>
</cp:coreProperties>
</file>