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0"/>
  </p:notesMasterIdLst>
  <p:handoutMasterIdLst>
    <p:handoutMasterId r:id="rId31"/>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3" r:id="rId24"/>
    <p:sldId id="984" r:id="rId25"/>
    <p:sldId id="985" r:id="rId26"/>
    <p:sldId id="988" r:id="rId27"/>
    <p:sldId id="986" r:id="rId28"/>
    <p:sldId id="987" r:id="rId29"/>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84673" autoAdjust="0"/>
  </p:normalViewPr>
  <p:slideViewPr>
    <p:cSldViewPr snapToGrid="0" snapToObjects="1">
      <p:cViewPr varScale="1">
        <p:scale>
          <a:sx n="38" d="100"/>
          <a:sy n="38" d="100"/>
        </p:scale>
        <p:origin x="-701" y="-82"/>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7858"/>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24</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837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8372" name="Rectangle 6"/>
          <p:cNvSpPr>
            <a:spLocks noGrp="1" noChangeArrowheads="1"/>
          </p:cNvSpPr>
          <p:nvPr>
            <p:ph type="ftr" sz="quarter" idx="4"/>
          </p:nvPr>
        </p:nvSpPr>
        <p:spPr>
          <a:noFill/>
        </p:spPr>
        <p:txBody>
          <a:bodyPr/>
          <a:lstStyle/>
          <a:p>
            <a:pPr lvl="4"/>
            <a:endParaRPr lang="en-US" altLang="ko-KR"/>
          </a:p>
        </p:txBody>
      </p:sp>
      <p:sp>
        <p:nvSpPr>
          <p:cNvPr id="58373" name="Rectangle 7"/>
          <p:cNvSpPr>
            <a:spLocks noGrp="1" noChangeArrowheads="1"/>
          </p:cNvSpPr>
          <p:nvPr>
            <p:ph type="sldNum" sz="quarter" idx="5"/>
          </p:nvPr>
        </p:nvSpPr>
        <p:spPr>
          <a:xfrm>
            <a:off x="3411597" y="9295567"/>
            <a:ext cx="529592" cy="179058"/>
          </a:xfrm>
          <a:noFill/>
        </p:spPr>
        <p:txBody>
          <a:bodyPr/>
          <a:lstStyle/>
          <a:p>
            <a:r>
              <a:rPr lang="en-US" altLang="ko-KR"/>
              <a:t>Page </a:t>
            </a:r>
            <a:fld id="{D485DD02-DA7B-4810-885C-C209CAAF144C}" type="slidenum">
              <a:rPr lang="en-US" altLang="ko-KR"/>
              <a:pPr/>
              <a:t>25</a:t>
            </a:fld>
            <a:endParaRPr lang="en-US" altLang="ko-KR"/>
          </a:p>
        </p:txBody>
      </p:sp>
      <p:sp>
        <p:nvSpPr>
          <p:cNvPr id="58374" name="Rectangle 2"/>
          <p:cNvSpPr>
            <a:spLocks noGrp="1" noRot="1" noChangeAspect="1" noChangeArrowheads="1" noTextEdit="1"/>
          </p:cNvSpPr>
          <p:nvPr>
            <p:ph type="sldImg"/>
          </p:nvPr>
        </p:nvSpPr>
        <p:spPr>
          <a:ln/>
        </p:spPr>
      </p:sp>
      <p:sp>
        <p:nvSpPr>
          <p:cNvPr id="583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837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8372" name="Rectangle 6"/>
          <p:cNvSpPr>
            <a:spLocks noGrp="1" noChangeArrowheads="1"/>
          </p:cNvSpPr>
          <p:nvPr>
            <p:ph type="ftr" sz="quarter" idx="4"/>
          </p:nvPr>
        </p:nvSpPr>
        <p:spPr>
          <a:noFill/>
        </p:spPr>
        <p:txBody>
          <a:bodyPr/>
          <a:lstStyle/>
          <a:p>
            <a:pPr lvl="4"/>
            <a:endParaRPr lang="en-US" altLang="ko-KR"/>
          </a:p>
        </p:txBody>
      </p:sp>
      <p:sp>
        <p:nvSpPr>
          <p:cNvPr id="58373" name="Rectangle 7"/>
          <p:cNvSpPr>
            <a:spLocks noGrp="1" noChangeArrowheads="1"/>
          </p:cNvSpPr>
          <p:nvPr>
            <p:ph type="sldNum" sz="quarter" idx="5"/>
          </p:nvPr>
        </p:nvSpPr>
        <p:spPr>
          <a:xfrm>
            <a:off x="3411597" y="9295567"/>
            <a:ext cx="529592" cy="179058"/>
          </a:xfrm>
          <a:noFill/>
        </p:spPr>
        <p:txBody>
          <a:bodyPr/>
          <a:lstStyle/>
          <a:p>
            <a:r>
              <a:rPr lang="en-US" altLang="ko-KR"/>
              <a:t>Page </a:t>
            </a:r>
            <a:fld id="{D485DD02-DA7B-4810-885C-C209CAAF144C}" type="slidenum">
              <a:rPr lang="en-US" altLang="ko-KR"/>
              <a:pPr/>
              <a:t>26</a:t>
            </a:fld>
            <a:endParaRPr lang="en-US" altLang="ko-KR"/>
          </a:p>
        </p:txBody>
      </p:sp>
      <p:sp>
        <p:nvSpPr>
          <p:cNvPr id="58374" name="Rectangle 2"/>
          <p:cNvSpPr>
            <a:spLocks noGrp="1" noRot="1" noChangeAspect="1" noChangeArrowheads="1" noTextEdit="1"/>
          </p:cNvSpPr>
          <p:nvPr>
            <p:ph type="sldImg"/>
          </p:nvPr>
        </p:nvSpPr>
        <p:spPr>
          <a:ln/>
        </p:spPr>
      </p:sp>
      <p:sp>
        <p:nvSpPr>
          <p:cNvPr id="583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939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9396" name="Rectangle 6"/>
          <p:cNvSpPr>
            <a:spLocks noGrp="1" noChangeArrowheads="1"/>
          </p:cNvSpPr>
          <p:nvPr>
            <p:ph type="ftr" sz="quarter" idx="4"/>
          </p:nvPr>
        </p:nvSpPr>
        <p:spPr>
          <a:noFill/>
        </p:spPr>
        <p:txBody>
          <a:bodyPr/>
          <a:lstStyle/>
          <a:p>
            <a:pPr lvl="4"/>
            <a:endParaRPr lang="en-US" altLang="ko-KR"/>
          </a:p>
        </p:txBody>
      </p:sp>
      <p:sp>
        <p:nvSpPr>
          <p:cNvPr id="59397" name="Rectangle 7"/>
          <p:cNvSpPr>
            <a:spLocks noGrp="1" noChangeArrowheads="1"/>
          </p:cNvSpPr>
          <p:nvPr>
            <p:ph type="sldNum" sz="quarter" idx="5"/>
          </p:nvPr>
        </p:nvSpPr>
        <p:spPr>
          <a:xfrm>
            <a:off x="3411597" y="9295567"/>
            <a:ext cx="529592" cy="179058"/>
          </a:xfrm>
          <a:noFill/>
        </p:spPr>
        <p:txBody>
          <a:bodyPr/>
          <a:lstStyle/>
          <a:p>
            <a:r>
              <a:rPr lang="en-US" altLang="ko-KR"/>
              <a:t>Page </a:t>
            </a:r>
            <a:fld id="{17D22CC5-36B7-40F7-9B42-AE61794BF7AF}" type="slidenum">
              <a:rPr lang="en-US" altLang="ko-KR"/>
              <a:pPr/>
              <a:t>28</a:t>
            </a:fld>
            <a:endParaRPr lang="en-US" altLang="ko-KR"/>
          </a:p>
        </p:txBody>
      </p:sp>
      <p:sp>
        <p:nvSpPr>
          <p:cNvPr id="59398" name="Rectangle 2"/>
          <p:cNvSpPr>
            <a:spLocks noGrp="1" noRot="1" noChangeAspect="1" noChangeArrowheads="1" noTextEdit="1"/>
          </p:cNvSpPr>
          <p:nvPr>
            <p:ph type="sldImg"/>
          </p:nvPr>
        </p:nvSpPr>
        <p:spPr>
          <a:ln/>
        </p:spPr>
      </p:sp>
      <p:sp>
        <p:nvSpPr>
          <p:cNvPr id="5939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21-12-0092-02-srho</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21-12-0092-02-srho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latin typeface="Times New Roman" pitchFamily="18" charset="0"/>
                <a:cs typeface="Times New Roman" pitchFamily="18" charset="0"/>
              </a:rPr>
              <a:t>July </a:t>
            </a:r>
            <a:r>
              <a:rPr lang="en-US" altLang="ko-KR" sz="2400" dirty="0">
                <a:latin typeface="Times New Roman" pitchFamily="18" charset="0"/>
                <a:cs typeface="Times New Roman" pitchFamily="18" charset="0"/>
              </a:rPr>
              <a:t>2012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ja-JP" sz="2400" b="0" dirty="0" smtClean="0">
                <a:latin typeface="Times New Roman" pitchFamily="18" charset="0"/>
                <a:cs typeface="Times New Roman" pitchFamily="18" charset="0"/>
              </a:rPr>
              <a:t>July 16, </a:t>
            </a:r>
            <a:r>
              <a:rPr lang="en-US" altLang="ja-JP" sz="2400" b="0" dirty="0">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smtClean="0">
                <a:latin typeface="Times New Roman" pitchFamily="18" charset="0"/>
                <a:cs typeface="Times New Roman" pitchFamily="18" charset="0"/>
              </a:rPr>
              <a:t>51 </a:t>
            </a:r>
            <a:r>
              <a:rPr lang="en-US" altLang="ja-JP" sz="2400" b="0" dirty="0">
                <a:latin typeface="Times New Roman" pitchFamily="18" charset="0"/>
                <a:cs typeface="Times New Roman" pitchFamily="18" charset="0"/>
              </a:rPr>
              <a:t>in Atlanta, 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San Diego meeting </a:t>
            </a:r>
            <a:r>
              <a:rPr lang="en-US" altLang="ko-KR" sz="2400" b="0" dirty="0">
                <a:latin typeface="Times New Roman" pitchFamily="18" charset="0"/>
                <a:cs typeface="Times New Roman" pitchFamily="18" charset="0"/>
              </a:rPr>
              <a:t>in </a:t>
            </a:r>
            <a:r>
              <a:rPr lang="en-US" altLang="ko-KR" sz="2400" b="0" dirty="0" smtClean="0">
                <a:latin typeface="Times New Roman" pitchFamily="18" charset="0"/>
                <a:cs typeface="Times New Roman" pitchFamily="18" charset="0"/>
              </a:rPr>
              <a:t>July </a:t>
            </a:r>
            <a:r>
              <a:rPr lang="en-US" altLang="ko-KR" sz="2400" b="0" dirty="0">
                <a:latin typeface="Times New Roman" pitchFamily="18" charset="0"/>
                <a:cs typeface="Times New Roman" pitchFamily="18" charset="0"/>
              </a:rPr>
              <a:t>2012.</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zh-CN" altLang="en-US" dirty="0" smtClean="0"/>
              <a:t>（</a:t>
            </a:r>
            <a:r>
              <a:rPr lang="en-US" altLang="zh-CN" dirty="0" smtClean="0"/>
              <a:t>10</a:t>
            </a:r>
            <a:r>
              <a:rPr lang="zh-CN" altLang="en-US" dirty="0" smtClean="0"/>
              <a:t>）</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altLang="ko-KR" dirty="0" smtClean="0"/>
              <a:t>Items to be covered </a:t>
            </a:r>
          </a:p>
          <a:p>
            <a:pPr lvl="1"/>
            <a:r>
              <a:rPr lang="en-US" altLang="ko-KR" dirty="0" smtClean="0"/>
              <a:t>Gaps and proposal in draft specific </a:t>
            </a:r>
          </a:p>
          <a:p>
            <a:pPr lvl="2"/>
            <a:r>
              <a:rPr lang="en-US" altLang="ko-KR" dirty="0" smtClean="0"/>
              <a:t>21</a:t>
            </a:r>
            <a:r>
              <a:rPr lang="en-US" altLang="zh-CN" dirty="0" smtClean="0"/>
              <a:t>-12-0075-02 presentation from </a:t>
            </a:r>
            <a:r>
              <a:rPr lang="en-US" altLang="zh-CN" dirty="0" err="1" smtClean="0"/>
              <a:t>Hyunho</a:t>
            </a:r>
            <a:r>
              <a:rPr lang="en-US" altLang="zh-CN" dirty="0" smtClean="0"/>
              <a:t> Park </a:t>
            </a:r>
            <a:r>
              <a:rPr lang="en-US" altLang="ko-KR" dirty="0" smtClean="0"/>
              <a:t>Missing Gaps and Solutions for MGW</a:t>
            </a:r>
            <a:r>
              <a:rPr lang="en-US" altLang="zh-CN" dirty="0" smtClean="0"/>
              <a:t>, </a:t>
            </a:r>
          </a:p>
          <a:p>
            <a:pPr lvl="2"/>
            <a:r>
              <a:rPr lang="en-US" altLang="zh-CN" dirty="0" smtClean="0"/>
              <a:t>revised 21-12-0075-04</a:t>
            </a:r>
            <a:endParaRPr lang="en-US" altLang="ko-KR" dirty="0" smtClean="0"/>
          </a:p>
          <a:p>
            <a:pPr lvl="1"/>
            <a:r>
              <a:rPr lang="en-US" altLang="ko-KR" dirty="0" smtClean="0"/>
              <a:t>Draft document for WG Ballot </a:t>
            </a:r>
          </a:p>
          <a:p>
            <a:pPr lvl="1"/>
            <a:r>
              <a:rPr lang="en-US" altLang="ko-KR" dirty="0" smtClean="0"/>
              <a:t>Comments from </a:t>
            </a:r>
            <a:r>
              <a:rPr lang="en-US" altLang="zh-CN" dirty="0" smtClean="0"/>
              <a:t>Peter McCann </a:t>
            </a:r>
          </a:p>
          <a:p>
            <a:pPr lvl="1"/>
            <a:r>
              <a:rPr lang="en-US" altLang="ko-KR" dirty="0" smtClean="0"/>
              <a:t>Pro</a:t>
            </a:r>
            <a:r>
              <a:rPr lang="en-US" altLang="zh-CN" dirty="0" smtClean="0"/>
              <a:t>-authentication example in </a:t>
            </a:r>
            <a:r>
              <a:rPr lang="en-US" altLang="ko-KR" dirty="0" smtClean="0"/>
              <a:t>SRHO</a:t>
            </a:r>
          </a:p>
          <a:p>
            <a:pPr lvl="2"/>
            <a:r>
              <a:rPr lang="en-US" altLang="ko-KR" dirty="0" smtClean="0"/>
              <a:t>21</a:t>
            </a:r>
            <a:r>
              <a:rPr lang="en-US" altLang="zh-CN" dirty="0" smtClean="0"/>
              <a:t>-12-0098-00 proposal from Dapeng Liu</a:t>
            </a:r>
          </a:p>
          <a:p>
            <a:pPr lvl="1"/>
            <a:r>
              <a:rPr lang="en-US" altLang="ko-KR" dirty="0" smtClean="0"/>
              <a:t>Teleconference minutes</a:t>
            </a:r>
          </a:p>
          <a:p>
            <a:pPr lvl="1"/>
            <a:r>
              <a:rPr lang="en-US" altLang="ko-KR" dirty="0" smtClean="0"/>
              <a:t>21</a:t>
            </a:r>
            <a:r>
              <a:rPr lang="en-US" altLang="zh-CN" dirty="0" smtClean="0"/>
              <a:t>-12-0084-00 June 13 teleconference minutes</a:t>
            </a:r>
          </a:p>
          <a:p>
            <a:pPr lvl="1"/>
            <a:r>
              <a:rPr lang="en-US" altLang="ko-KR" dirty="0" smtClean="0"/>
              <a:t>21</a:t>
            </a:r>
            <a:r>
              <a:rPr lang="en-US" altLang="zh-CN" dirty="0" smtClean="0"/>
              <a:t>-12-0085-00 June 20 teleconference minutes</a:t>
            </a:r>
          </a:p>
          <a:p>
            <a:pPr lvl="1"/>
            <a:r>
              <a:rPr lang="en-US" altLang="ko-KR" dirty="0" smtClean="0"/>
              <a:t>21</a:t>
            </a:r>
            <a:r>
              <a:rPr lang="en-US" altLang="zh-CN" dirty="0" smtClean="0"/>
              <a:t>-12-0086-00 July 11 teleconference minutes</a:t>
            </a:r>
            <a:endParaRPr lang="en-US" altLang="ko-KR" dirty="0" smtClean="0"/>
          </a:p>
          <a:p>
            <a:pPr lvl="1"/>
            <a:r>
              <a:rPr lang="en-US" altLang="ko-KR" dirty="0" smtClean="0">
                <a:solidFill>
                  <a:srgbClr val="FF0000"/>
                </a:solidFill>
              </a:rPr>
              <a:t>21</a:t>
            </a:r>
            <a:r>
              <a:rPr lang="en-US" altLang="zh-CN" dirty="0" smtClean="0">
                <a:solidFill>
                  <a:srgbClr val="FF0000"/>
                </a:solidFill>
              </a:rPr>
              <a:t>-12-0075-06 </a:t>
            </a:r>
            <a:r>
              <a:rPr lang="en-US" altLang="zh-CN" dirty="0" smtClean="0">
                <a:solidFill>
                  <a:srgbClr val="FF0000"/>
                </a:solidFill>
              </a:rPr>
              <a:t>update</a:t>
            </a:r>
            <a:endParaRPr lang="en-US" altLang="ko-KR" dirty="0" smtClean="0">
              <a:solidFill>
                <a:srgbClr val="FF0000"/>
              </a:solidFill>
            </a:endParaRPr>
          </a:p>
          <a:p>
            <a:pPr lvl="1"/>
            <a:r>
              <a:rPr lang="en-US" altLang="ko-KR" dirty="0" smtClean="0">
                <a:solidFill>
                  <a:srgbClr val="FF0000"/>
                </a:solidFill>
              </a:rPr>
              <a:t>21</a:t>
            </a:r>
            <a:r>
              <a:rPr lang="en-US" altLang="zh-CN" dirty="0" smtClean="0">
                <a:solidFill>
                  <a:srgbClr val="FF0000"/>
                </a:solidFill>
              </a:rPr>
              <a:t>-12-0097-00 </a:t>
            </a:r>
            <a:r>
              <a:rPr lang="en-US" altLang="ko-KR" dirty="0" smtClean="0">
                <a:solidFill>
                  <a:srgbClr val="FF0000"/>
                </a:solidFill>
              </a:rPr>
              <a:t>Mobility GW discovery</a:t>
            </a:r>
          </a:p>
          <a:p>
            <a:pPr lvl="1"/>
            <a:r>
              <a:rPr lang="en-US" altLang="ko-KR" dirty="0" smtClean="0">
                <a:solidFill>
                  <a:schemeClr val="accent2"/>
                </a:solidFill>
              </a:rPr>
              <a:t>IPT discussion</a:t>
            </a:r>
          </a:p>
          <a:p>
            <a:pPr lvl="1"/>
            <a:r>
              <a:rPr lang="en-US" altLang="ko-KR" dirty="0" smtClean="0">
                <a:solidFill>
                  <a:schemeClr val="accent2"/>
                </a:solidFill>
              </a:rPr>
              <a:t>Draft 21c update</a:t>
            </a:r>
            <a:endParaRPr lang="en-US" altLang="ko-KR" dirty="0" smtClean="0">
              <a:solidFill>
                <a:schemeClr val="accent2"/>
              </a:solidFill>
            </a:endParaRPr>
          </a:p>
          <a:p>
            <a:r>
              <a:rPr lang="en-US" altLang="ko-KR" dirty="0" smtClean="0"/>
              <a:t>IEEE 802.21c TG sessions</a:t>
            </a:r>
          </a:p>
          <a:p>
            <a:pPr lvl="1"/>
            <a:r>
              <a:rPr lang="en-US" altLang="ko-KR" dirty="0" smtClean="0"/>
              <a:t>Tuesday: AM1</a:t>
            </a:r>
          </a:p>
          <a:p>
            <a:pPr lvl="1"/>
            <a:r>
              <a:rPr lang="en-US" altLang="ko-KR" dirty="0" smtClean="0"/>
              <a:t>Wednesday AM1</a:t>
            </a:r>
          </a:p>
          <a:p>
            <a:pPr lvl="1"/>
            <a:r>
              <a:rPr lang="en-US" altLang="ko-KR" dirty="0" smtClean="0"/>
              <a:t>Thursday AM1, PM1</a:t>
            </a:r>
          </a:p>
          <a:p>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62500" lnSpcReduction="20000"/>
          </a:bodyPr>
          <a:lstStyle/>
          <a:p>
            <a:pPr>
              <a:defRPr/>
            </a:pPr>
            <a:r>
              <a:rPr lang="en-US" altLang="ko-KR" dirty="0" smtClean="0">
                <a:ea typeface="MS PGothic" pitchFamily="34" charset="-128"/>
              </a:rPr>
              <a:t>Current version of proposal: </a:t>
            </a:r>
            <a:r>
              <a:rPr lang="en-US" altLang="ko-KR" dirty="0" smtClean="0">
                <a:ea typeface="MS PGothic" pitchFamily="34" charset="-128"/>
              </a:rPr>
              <a:t>21-12-0067-06</a:t>
            </a:r>
            <a:endParaRPr lang="en-US" altLang="ko-KR" dirty="0" smtClean="0">
              <a:ea typeface="MS PGothic" pitchFamily="34" charset="-128"/>
            </a:endParaRP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from Charles Perkins is accepted</a:t>
            </a:r>
          </a:p>
          <a:p>
            <a:pPr lvl="1">
              <a:defRPr/>
            </a:pPr>
            <a:r>
              <a:rPr lang="en-US" altLang="ko-KR" dirty="0" smtClean="0">
                <a:ea typeface="MS PGothic" pitchFamily="34" charset="-128"/>
              </a:rPr>
              <a:t>Gaps and proposal in draft spec</a:t>
            </a:r>
          </a:p>
          <a:p>
            <a:pPr lvl="2">
              <a:defRPr/>
            </a:pPr>
            <a:r>
              <a:rPr lang="en-US" altLang="ko-KR" dirty="0" smtClean="0">
                <a:ea typeface="MS PGothic" pitchFamily="34" charset="-128"/>
              </a:rPr>
              <a:t>21-12-0075-02 presentation by</a:t>
            </a:r>
            <a:r>
              <a:rPr lang="en-US" altLang="ko-KR" dirty="0" smtClean="0">
                <a:ea typeface="MS PGothic" pitchFamily="34" charset="-128"/>
              </a:rPr>
              <a:t>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r>
              <a:rPr lang="en-US" altLang="zh-CN" dirty="0" smtClean="0">
                <a:ea typeface="MS PGothic" pitchFamily="34" charset="-128"/>
              </a:rPr>
              <a:t>)</a:t>
            </a:r>
            <a:endParaRPr lang="en-US" altLang="ko-KR" dirty="0" smtClean="0">
              <a:ea typeface="MS PGothic" pitchFamily="34" charset="-128"/>
            </a:endParaRPr>
          </a:p>
          <a:p>
            <a:pPr lvl="2">
              <a:defRPr/>
            </a:pPr>
            <a:r>
              <a:rPr lang="en-US" altLang="ko-KR" dirty="0" smtClean="0">
                <a:ea typeface="MS PGothic" pitchFamily="34" charset="-128"/>
              </a:rPr>
              <a:t>Updated presentation </a:t>
            </a:r>
            <a:r>
              <a:rPr lang="en-US" altLang="zh-CN" dirty="0" smtClean="0">
                <a:ea typeface="MS PGothic" pitchFamily="34" charset="-128"/>
              </a:rPr>
              <a:t>21-12-0075-04</a:t>
            </a:r>
            <a:r>
              <a:rPr lang="en-US" altLang="zh-CN" dirty="0" smtClean="0">
                <a:ea typeface="MS PGothic" pitchFamily="34" charset="-128"/>
              </a:rPr>
              <a:t> and 21-12-0075-07</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r>
              <a:rPr lang="en-US" altLang="zh-CN" dirty="0" smtClean="0">
                <a:ea typeface="MS PGothic" pitchFamily="34" charset="-128"/>
              </a:rPr>
              <a:t>.</a:t>
            </a:r>
          </a:p>
          <a:p>
            <a:pPr lvl="1">
              <a:defRPr/>
            </a:pPr>
            <a:r>
              <a:rPr lang="en-US" altLang="ko-KR" dirty="0" smtClean="0">
                <a:ea typeface="MS PGothic" pitchFamily="34" charset="-128"/>
              </a:rPr>
              <a:t>Mobility Gateway discovery</a:t>
            </a:r>
          </a:p>
          <a:p>
            <a:pPr lvl="2">
              <a:defRPr/>
            </a:pPr>
            <a:r>
              <a:rPr lang="en-US" altLang="ko-KR" dirty="0" smtClean="0">
                <a:ea typeface="MS PGothic" pitchFamily="34" charset="-128"/>
              </a:rPr>
              <a:t>21-12-0097-00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1">
              <a:defRPr/>
            </a:pPr>
            <a:r>
              <a:rPr lang="en-US" altLang="ko-KR" dirty="0" smtClean="0">
                <a:ea typeface="MS PGothic" pitchFamily="34" charset="-128"/>
              </a:rPr>
              <a:t>Interworking protocol type discussion</a:t>
            </a:r>
          </a:p>
          <a:p>
            <a:pPr lvl="1">
              <a:defRPr/>
            </a:pPr>
            <a:r>
              <a:rPr lang="en-US" altLang="ko-KR" dirty="0" smtClean="0">
                <a:ea typeface="MS PGothic" pitchFamily="34" charset="-128"/>
              </a:rPr>
              <a:t>Fix on Section 9</a:t>
            </a:r>
            <a:r>
              <a:rPr lang="en-US" altLang="zh-CN" dirty="0" smtClean="0">
                <a:ea typeface="MS PGothic" pitchFamily="34" charset="-128"/>
              </a:rPr>
              <a:t>.2.2 on Draft 802.21c </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a:t>
            </a:r>
            <a:r>
              <a:rPr lang="en-US" altLang="ko-KR" dirty="0" smtClean="0">
                <a:ea typeface="MS PGothic" pitchFamily="34" charset="-128"/>
              </a:rPr>
              <a:t>21</a:t>
            </a:r>
            <a:r>
              <a:rPr lang="en-US" altLang="zh-CN" dirty="0" smtClean="0">
                <a:ea typeface="MS PGothic" pitchFamily="34" charset="-128"/>
              </a:rPr>
              <a:t>-12-0067-06 </a:t>
            </a:r>
            <a:r>
              <a:rPr lang="en-US" altLang="ko-KR" dirty="0" smtClean="0">
                <a:ea typeface="MS PGothic" pitchFamily="34" charset="-128"/>
              </a:rPr>
              <a:t>from </a:t>
            </a:r>
            <a:r>
              <a:rPr lang="en-US" altLang="ko-KR" dirty="0" smtClean="0">
                <a:ea typeface="MS PGothic" pitchFamily="34" charset="-128"/>
              </a:rPr>
              <a:t>Charles Perkins is </a:t>
            </a:r>
            <a:r>
              <a:rPr lang="en-US" altLang="ko-KR" dirty="0" smtClean="0">
                <a:ea typeface="MS PGothic" pitchFamily="34" charset="-128"/>
              </a:rPr>
              <a:t>accepted</a:t>
            </a:r>
          </a:p>
          <a:p>
            <a:pPr>
              <a:defRPr/>
            </a:pPr>
            <a:r>
              <a:rPr lang="en-US" altLang="ko-KR" dirty="0" smtClean="0">
                <a:ea typeface="MS PGothic" pitchFamily="34" charset="-128"/>
              </a:rPr>
              <a:t>IEEE </a:t>
            </a:r>
            <a:r>
              <a:rPr lang="en-US" altLang="ko-KR" dirty="0" smtClean="0">
                <a:ea typeface="MS PGothic" pitchFamily="34" charset="-128"/>
              </a:rPr>
              <a:t>802.21c TG sessions</a:t>
            </a:r>
          </a:p>
          <a:p>
            <a:pPr lvl="1">
              <a:defRPr/>
            </a:pPr>
            <a:r>
              <a:rPr lang="en-US" altLang="ko-KR" dirty="0" smtClean="0">
                <a:ea typeface="MS PGothic" pitchFamily="34" charset="-128"/>
              </a:rPr>
              <a:t>Tuesday: AM1</a:t>
            </a:r>
          </a:p>
          <a:p>
            <a:pPr lvl="1">
              <a:defRPr/>
            </a:pPr>
            <a:r>
              <a:rPr lang="en-US" altLang="ko-KR" dirty="0" smtClean="0">
                <a:ea typeface="MS PGothic" pitchFamily="34" charset="-128"/>
              </a:rPr>
              <a:t>Wednesday: AM1</a:t>
            </a:r>
          </a:p>
          <a:p>
            <a:pPr lvl="1">
              <a:defRPr/>
            </a:pPr>
            <a:r>
              <a:rPr lang="en-US" altLang="ko-KR" dirty="0" smtClean="0">
                <a:ea typeface="MS PGothic" pitchFamily="34" charset="-128"/>
              </a:rPr>
              <a:t>Thursday AM1, PM1</a:t>
            </a:r>
          </a:p>
        </p:txBody>
      </p:sp>
      <p:sp>
        <p:nvSpPr>
          <p:cNvPr id="31747" name="Title 5"/>
          <p:cNvSpPr>
            <a:spLocks noGrp="1"/>
          </p:cNvSpPr>
          <p:nvPr>
            <p:ph type="title"/>
          </p:nvPr>
        </p:nvSpPr>
        <p:spPr/>
        <p:txBody>
          <a:bodyPr/>
          <a:lstStyle/>
          <a:p>
            <a:r>
              <a:rPr lang="en-US" altLang="ko-KR" smtClean="0"/>
              <a:t>Progress for the week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idx="1"/>
          </p:nvPr>
        </p:nvSpPr>
        <p:spPr/>
        <p:txBody>
          <a:bodyPr/>
          <a:lstStyle/>
          <a:p>
            <a:r>
              <a:rPr lang="en-US" altLang="ko-KR" dirty="0" smtClean="0"/>
              <a:t>Motion: To accept to incorporate the texts in the proposal, “21-12-0067-03-srho, 802.21c Proposal” into the </a:t>
            </a:r>
            <a:r>
              <a:rPr lang="en-US" altLang="ko-KR" dirty="0" err="1" smtClean="0"/>
              <a:t>TGc</a:t>
            </a:r>
            <a:r>
              <a:rPr lang="en-US" altLang="ko-KR" dirty="0" smtClean="0"/>
              <a:t> framework document “21-10-0025-02, 802.21c draft template”. </a:t>
            </a:r>
          </a:p>
          <a:p>
            <a:r>
              <a:rPr lang="en-US" altLang="ko-KR" dirty="0" smtClean="0"/>
              <a:t>Moved by: Charles Perkins</a:t>
            </a:r>
          </a:p>
          <a:p>
            <a:r>
              <a:rPr lang="en-US" altLang="ko-KR" dirty="0" smtClean="0"/>
              <a:t>Second: </a:t>
            </a:r>
            <a:r>
              <a:rPr lang="en-US" altLang="zh-CN" dirty="0" smtClean="0"/>
              <a:t>Subir Das</a:t>
            </a:r>
            <a:endParaRPr lang="en-US" altLang="ko-KR" dirty="0" smtClean="0"/>
          </a:p>
          <a:p>
            <a:r>
              <a:rPr lang="en-US" altLang="ko-KR" dirty="0" smtClean="0"/>
              <a:t>Result: motion passes unanimously</a:t>
            </a:r>
          </a:p>
        </p:txBody>
      </p:sp>
      <p:sp>
        <p:nvSpPr>
          <p:cNvPr id="35843" name="Title 5"/>
          <p:cNvSpPr>
            <a:spLocks noGrp="1"/>
          </p:cNvSpPr>
          <p:nvPr>
            <p:ph type="title"/>
          </p:nvPr>
        </p:nvSpPr>
        <p:spPr/>
        <p:txBody>
          <a:bodyPr/>
          <a:lstStyle/>
          <a:p>
            <a:r>
              <a:rPr lang="en-US" altLang="ko-KR" smtClean="0"/>
              <a:t>Motion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idx="1"/>
          </p:nvPr>
        </p:nvSpPr>
        <p:spPr/>
        <p:txBody>
          <a:bodyPr/>
          <a:lstStyle/>
          <a:p>
            <a:r>
              <a:rPr lang="en-US" altLang="ko-KR" dirty="0" smtClean="0"/>
              <a:t>Motion: To accept to incorporate the texts in the proposal, “</a:t>
            </a:r>
            <a:r>
              <a:rPr lang="en-US" altLang="ko-KR" dirty="0" smtClean="0"/>
              <a:t>21-12-0067-06-srho</a:t>
            </a:r>
            <a:r>
              <a:rPr lang="en-US" altLang="ko-KR" dirty="0" smtClean="0"/>
              <a:t>, 802.21c Proposal” into the </a:t>
            </a:r>
            <a:r>
              <a:rPr lang="en-US" altLang="ko-KR" dirty="0" err="1" smtClean="0"/>
              <a:t>TGc</a:t>
            </a:r>
            <a:r>
              <a:rPr lang="en-US" altLang="ko-KR" dirty="0" smtClean="0"/>
              <a:t> framework document “21-10-0025-02, 802.21c draft template”. </a:t>
            </a:r>
          </a:p>
          <a:p>
            <a:r>
              <a:rPr lang="en-US" altLang="ko-KR" dirty="0" smtClean="0"/>
              <a:t>Moved by</a:t>
            </a:r>
            <a:r>
              <a:rPr lang="en-US" altLang="ko-KR" dirty="0" smtClean="0"/>
              <a:t>: Charles Perkins</a:t>
            </a:r>
            <a:endParaRPr lang="en-US" altLang="ko-KR" dirty="0" smtClean="0"/>
          </a:p>
          <a:p>
            <a:r>
              <a:rPr lang="en-US" altLang="ko-KR" dirty="0" smtClean="0"/>
              <a:t>Second</a:t>
            </a:r>
            <a:r>
              <a:rPr lang="en-US" altLang="ko-KR" dirty="0" smtClean="0"/>
              <a:t>: </a:t>
            </a:r>
            <a:r>
              <a:rPr lang="en-US" altLang="ko-KR" dirty="0" err="1" smtClean="0"/>
              <a:t>Hyunho</a:t>
            </a:r>
            <a:r>
              <a:rPr lang="en-US" altLang="ko-KR" dirty="0" smtClean="0"/>
              <a:t> Park</a:t>
            </a:r>
            <a:endParaRPr lang="en-US" altLang="ko-KR" dirty="0" smtClean="0"/>
          </a:p>
          <a:p>
            <a:r>
              <a:rPr lang="en-US" altLang="ko-KR" dirty="0" smtClean="0"/>
              <a:t>Result</a:t>
            </a:r>
            <a:r>
              <a:rPr lang="en-US" altLang="ko-KR" dirty="0" smtClean="0"/>
              <a:t>: motion passes unanimously</a:t>
            </a:r>
            <a:endParaRPr lang="en-US" altLang="ko-KR" dirty="0" smtClean="0"/>
          </a:p>
        </p:txBody>
      </p:sp>
      <p:sp>
        <p:nvSpPr>
          <p:cNvPr id="35843" name="Title 5"/>
          <p:cNvSpPr>
            <a:spLocks noGrp="1"/>
          </p:cNvSpPr>
          <p:nvPr>
            <p:ph type="title"/>
          </p:nvPr>
        </p:nvSpPr>
        <p:spPr/>
        <p:txBody>
          <a:bodyPr/>
          <a:lstStyle/>
          <a:p>
            <a:r>
              <a:rPr lang="en-US" altLang="ko-KR" smtClean="0"/>
              <a:t>Motion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Authorize the TG ad hoc to discuss and approve the contributions presented during the teleconferences (from July 21 to September 15 2012 timeframe) and incorporate the relevant text into </a:t>
            </a:r>
            <a:r>
              <a:rPr lang="en-US" altLang="ko-KR" dirty="0" err="1" smtClean="0"/>
              <a:t>TGc</a:t>
            </a:r>
            <a:r>
              <a:rPr lang="en-US" altLang="ko-KR" dirty="0" smtClean="0"/>
              <a:t> framework document. </a:t>
            </a:r>
          </a:p>
          <a:p>
            <a:endParaRPr lang="ko-KR" altLang="ko-KR" dirty="0" smtClean="0"/>
          </a:p>
          <a:p>
            <a:pPr lvl="1"/>
            <a:r>
              <a:rPr lang="en-US" altLang="ko-KR" dirty="0" smtClean="0"/>
              <a:t>Moved by: </a:t>
            </a:r>
            <a:r>
              <a:rPr lang="en-US" altLang="ko-KR" dirty="0" smtClean="0"/>
              <a:t>Charles Perkins</a:t>
            </a:r>
            <a:endParaRPr lang="ko-KR" altLang="ko-KR" dirty="0" smtClean="0"/>
          </a:p>
          <a:p>
            <a:pPr lvl="1"/>
            <a:r>
              <a:rPr lang="en-US" altLang="ko-KR" dirty="0" smtClean="0"/>
              <a:t>Second by</a:t>
            </a:r>
            <a:r>
              <a:rPr lang="en-US" altLang="ko-KR" dirty="0" smtClean="0"/>
              <a:t>: </a:t>
            </a:r>
            <a:r>
              <a:rPr lang="en-US" altLang="ko-KR" dirty="0" err="1" smtClean="0"/>
              <a:t>Hyunho</a:t>
            </a:r>
            <a:r>
              <a:rPr lang="en-US" altLang="ko-KR" dirty="0" smtClean="0"/>
              <a:t> Park</a:t>
            </a:r>
            <a:endParaRPr lang="ko-KR" altLang="ko-KR" dirty="0" smtClean="0"/>
          </a:p>
          <a:p>
            <a:pPr lvl="1"/>
            <a:r>
              <a:rPr lang="en-US" altLang="ko-KR" dirty="0" smtClean="0"/>
              <a:t>Result</a:t>
            </a:r>
            <a:r>
              <a:rPr lang="en-US" altLang="ko-KR" dirty="0" smtClean="0"/>
              <a:t>: Motion passes unanimously</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smtClean="0"/>
              <a:t>Motion</a:t>
            </a:r>
            <a:endParaRPr lang="ko-KR"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altLang="ko-KR" dirty="0" smtClean="0"/>
              <a:t>Tentative Conference call times</a:t>
            </a:r>
          </a:p>
        </p:txBody>
      </p:sp>
      <p:sp>
        <p:nvSpPr>
          <p:cNvPr id="28677" name="Rectangle 3"/>
          <p:cNvSpPr>
            <a:spLocks noGrp="1" noChangeArrowheads="1"/>
          </p:cNvSpPr>
          <p:nvPr>
            <p:ph idx="1"/>
          </p:nvPr>
        </p:nvSpPr>
        <p:spPr/>
        <p:txBody>
          <a:bodyPr>
            <a:normAutofit fontScale="92500" lnSpcReduction="20000"/>
          </a:bodyPr>
          <a:lstStyle/>
          <a:p>
            <a:r>
              <a:rPr lang="en-US" altLang="ko-KR" dirty="0" smtClean="0"/>
              <a:t>August </a:t>
            </a:r>
            <a:r>
              <a:rPr lang="en-US" altLang="ko-KR" dirty="0" smtClean="0"/>
              <a:t>15 </a:t>
            </a:r>
            <a:r>
              <a:rPr lang="en-US" altLang="ko-KR" dirty="0" smtClean="0"/>
              <a:t>(Wed), 2012 21-23:00 ET</a:t>
            </a:r>
          </a:p>
          <a:p>
            <a:pPr lvl="1"/>
            <a:r>
              <a:rPr lang="en-US" altLang="ko-KR" dirty="0" smtClean="0"/>
              <a:t>Proposal Discussion</a:t>
            </a:r>
          </a:p>
          <a:p>
            <a:r>
              <a:rPr lang="en-US" altLang="ko-KR" dirty="0" smtClean="0"/>
              <a:t>August 29 (Wed), 2012 21-23:00 ET</a:t>
            </a:r>
          </a:p>
          <a:p>
            <a:pPr lvl="1"/>
            <a:r>
              <a:rPr lang="en-US" altLang="ko-KR" dirty="0" smtClean="0"/>
              <a:t>Proposal Discussion</a:t>
            </a:r>
          </a:p>
          <a:p>
            <a:r>
              <a:rPr lang="en-US" altLang="ko-KR" dirty="0" smtClean="0"/>
              <a:t>Sept 12 (Wed),</a:t>
            </a:r>
            <a:r>
              <a:rPr lang="en-US" altLang="ja-JP" dirty="0" smtClean="0"/>
              <a:t> 2012 21-23:00 ET</a:t>
            </a:r>
          </a:p>
          <a:p>
            <a:pPr lvl="1"/>
            <a:r>
              <a:rPr lang="en-US" altLang="ko-KR" dirty="0" smtClean="0"/>
              <a:t>Final acceptance</a:t>
            </a:r>
          </a:p>
          <a:p>
            <a:r>
              <a:rPr lang="en-US" altLang="ko-KR" dirty="0" smtClean="0"/>
              <a:t>Proposal Discussion</a:t>
            </a:r>
          </a:p>
          <a:p>
            <a:pPr lvl="1"/>
            <a:r>
              <a:rPr lang="en-US" altLang="ko-KR" dirty="0" smtClean="0"/>
              <a:t>Interworking Protocol Type proposal</a:t>
            </a:r>
          </a:p>
          <a:p>
            <a:pPr lvl="1"/>
            <a:r>
              <a:rPr lang="en-US" altLang="ko-KR" dirty="0" smtClean="0"/>
              <a:t>Target link receiver </a:t>
            </a:r>
            <a:r>
              <a:rPr lang="en-US" altLang="zh-CN" dirty="0" smtClean="0"/>
              <a:t>on proposal</a:t>
            </a:r>
            <a:endParaRPr lang="en-US" altLang="zh-CN" dirty="0" smtClean="0"/>
          </a:p>
          <a:p>
            <a:pPr lvl="1"/>
            <a:r>
              <a:rPr lang="en-US" altLang="ko-KR" dirty="0" smtClean="0"/>
              <a:t>MN location parameter proposal</a:t>
            </a:r>
          </a:p>
          <a:p>
            <a:pPr lvl="1"/>
            <a:r>
              <a:rPr lang="en-US" altLang="ko-KR" dirty="0" smtClean="0"/>
              <a:t>Mobility GW </a:t>
            </a:r>
            <a:r>
              <a:rPr lang="en-US" altLang="ko-KR" dirty="0" smtClean="0"/>
              <a:t>discovery proposal</a:t>
            </a:r>
            <a:endParaRPr lang="en-US" altLang="ko-KR" dirty="0" smtClean="0"/>
          </a:p>
          <a:p>
            <a:pPr lvl="1"/>
            <a:r>
              <a:rPr lang="en-US" altLang="ko-KR" dirty="0" smtClean="0"/>
              <a:t>Editorial changes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sz="3600" dirty="0" smtClean="0">
                <a:ea typeface="Gulim" pitchFamily="34" charset="-127"/>
              </a:rPr>
              <a:t>San Diego</a:t>
            </a:r>
          </a:p>
          <a:p>
            <a:pPr marL="342900" indent="-342900" algn="ctr" defTabSz="914400">
              <a:buFontTx/>
              <a:buNone/>
            </a:pPr>
            <a:r>
              <a:rPr lang="en-US" altLang="ko-KR" sz="3600" dirty="0" smtClean="0">
                <a:ea typeface="Gulim" pitchFamily="34" charset="-127"/>
              </a:rPr>
              <a:t>16-19 July, 2012</a:t>
            </a:r>
          </a:p>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1800" dirty="0" smtClean="0">
                <a:solidFill>
                  <a:srgbClr val="000000"/>
                </a:solidFill>
                <a:ea typeface="Gulim" pitchFamily="34" charset="-127"/>
              </a:rPr>
              <a:t>Vice Chair: Dapeng Liu (China Mobile)</a:t>
            </a:r>
          </a:p>
          <a:p>
            <a:pPr marL="342900" indent="-342900" algn="ctr" defTabSz="914400">
              <a:buFontTx/>
              <a:buNone/>
            </a:pPr>
            <a:r>
              <a:rPr lang="en-US" altLang="ko-KR" sz="1800" dirty="0" smtClean="0">
                <a:solidFill>
                  <a:srgbClr val="000000"/>
                </a:solidFill>
                <a:ea typeface="Gulim" pitchFamily="34" charset="-127"/>
              </a:rPr>
              <a:t>Technical Editor: Charles Perkins (Futurewei)</a:t>
            </a:r>
          </a:p>
          <a:p>
            <a:pPr marL="342900" indent="-342900" algn="ctr" defTabSz="914400">
              <a:buFontTx/>
              <a:buNone/>
            </a:pPr>
            <a:r>
              <a:rPr lang="en-US" altLang="ko-KR" sz="1800" dirty="0" smtClean="0">
                <a:ea typeface="Gulim" pitchFamily="34" charset="-127"/>
              </a:rPr>
              <a:t>Secretary: </a:t>
            </a:r>
            <a:r>
              <a:rPr lang="en-US" altLang="ko-KR" sz="1800" dirty="0" err="1" smtClean="0">
                <a:ea typeface="Gulim" pitchFamily="34" charset="-127"/>
              </a:rPr>
              <a:t>Hyunho</a:t>
            </a:r>
            <a:r>
              <a:rPr lang="en-US" altLang="ko-KR" sz="18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31375</TotalTime>
  <Words>2281</Words>
  <Application>Microsoft Office PowerPoint</Application>
  <PresentationFormat>On-screen Show (4:3)</PresentationFormat>
  <Paragraphs>371</Paragraphs>
  <Slides>28</Slides>
  <Notes>19</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Agenda Item for the week</vt:lpstr>
      <vt:lpstr>Progress for the week</vt:lpstr>
      <vt:lpstr>Motion</vt:lpstr>
      <vt:lpstr>Motion</vt:lpstr>
      <vt:lpstr>Motion</vt:lpstr>
      <vt:lpstr>Tentative Conference call times</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1010</cp:revision>
  <cp:lastPrinted>2000-04-10T21:29:30Z</cp:lastPrinted>
  <dcterms:created xsi:type="dcterms:W3CDTF">2000-03-13T21:22:56Z</dcterms:created>
  <dcterms:modified xsi:type="dcterms:W3CDTF">2012-07-19T22:28:51Z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