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96" r:id="rId2"/>
    <p:sldId id="357" r:id="rId3"/>
    <p:sldId id="311" r:id="rId4"/>
    <p:sldId id="389" r:id="rId5"/>
    <p:sldId id="397" r:id="rId6"/>
    <p:sldId id="400" r:id="rId7"/>
    <p:sldId id="403" r:id="rId8"/>
    <p:sldId id="407" r:id="rId9"/>
    <p:sldId id="409" r:id="rId10"/>
    <p:sldId id="41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91" d="100"/>
          <a:sy n="91" d="100"/>
        </p:scale>
        <p:origin x="-21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844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778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77863"/>
            <a:ext cx="4625975" cy="3468687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47E86FD9-54B1-4280-945A-202E0A5B216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FD72ED04-A864-4DC0-A8CE-E9B26A560A8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16578" y="394156"/>
            <a:ext cx="4759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21-12-0080-00-0000-Joint_Plenary_Opening_Report.ppt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#51, July 2012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San Diego, CA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sdas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at 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appcomsci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6096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19-24 January, 2014, </a:t>
            </a:r>
            <a:r>
              <a:rPr lang="es-ES" sz="2400" b="1" dirty="0" err="1" smtClean="0">
                <a:solidFill>
                  <a:srgbClr val="0000FF"/>
                </a:solidFill>
              </a:rPr>
              <a:t>Century</a:t>
            </a:r>
            <a:r>
              <a:rPr lang="es-ES" sz="2400" b="1" dirty="0" smtClean="0">
                <a:solidFill>
                  <a:srgbClr val="0000FF"/>
                </a:solidFill>
              </a:rPr>
              <a:t> Plaza, Los </a:t>
            </a:r>
            <a:r>
              <a:rPr lang="es-ES" sz="2400" b="1" dirty="0" err="1" smtClean="0">
                <a:solidFill>
                  <a:srgbClr val="0000FF"/>
                </a:solidFill>
              </a:rPr>
              <a:t>Angeles</a:t>
            </a:r>
            <a:r>
              <a:rPr lang="es-ES" sz="2400" b="1" dirty="0" smtClean="0">
                <a:solidFill>
                  <a:srgbClr val="0000FF"/>
                </a:solidFill>
              </a:rPr>
              <a:t>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</a:t>
            </a:r>
            <a:r>
              <a:rPr lang="sv-SE" sz="2400" b="1" dirty="0" smtClean="0">
                <a:solidFill>
                  <a:srgbClr val="FF0000"/>
                </a:solidFill>
              </a:rPr>
              <a:t>Hyatt Regency, Atlanta, GA, USA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 TBD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WG 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1295400" y="1447800"/>
          <a:ext cx="6781800" cy="3718560"/>
        </p:xfrm>
        <a:graphic>
          <a:graphicData uri="http://schemas.openxmlformats.org/drawingml/2006/table">
            <a:tbl>
              <a:tblPr/>
              <a:tblGrid>
                <a:gridCol w="2819400"/>
                <a:gridCol w="3962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Subir Das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 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Anthony Chan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Secretary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Charles E. Perkins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David Cypher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802.11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Clint Chaplin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802.16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Peretz Feder/Dan Gal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IETF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Yoshihiro Ohba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3" name="Rectangle 32"/>
          <p:cNvSpPr>
            <a:spLocks noChangeArrowheads="1"/>
          </p:cNvSpPr>
          <p:nvPr/>
        </p:nvSpPr>
        <p:spPr bwMode="auto">
          <a:xfrm>
            <a:off x="381000" y="55626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" charset="0"/>
              </a:rPr>
              <a:t>The WG has </a:t>
            </a:r>
            <a:r>
              <a:rPr lang="en-US" sz="2400" dirty="0" smtClean="0">
                <a:latin typeface="Arial" charset="0"/>
              </a:rPr>
              <a:t>26 </a:t>
            </a:r>
            <a:r>
              <a:rPr lang="en-US" sz="2400" dirty="0">
                <a:latin typeface="Arial" charset="0"/>
              </a:rPr>
              <a:t>voting members as of this meeting</a:t>
            </a: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3048000" y="5867400"/>
            <a:ext cx="2362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b="1" dirty="0" smtClean="0"/>
              <a:t>Default </a:t>
            </a:r>
            <a:r>
              <a:rPr lang="en-US" sz="1400" b="1" dirty="0"/>
              <a:t>Location</a:t>
            </a:r>
            <a:r>
              <a:rPr lang="en-US" sz="1400" dirty="0" smtClean="0"/>
              <a:t>: Edward C</a:t>
            </a:r>
            <a:endParaRPr lang="en-US" sz="14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066800" y="1828797"/>
          <a:ext cx="7086600" cy="3733802"/>
        </p:xfrm>
        <a:graphic>
          <a:graphicData uri="http://schemas.openxmlformats.org/drawingml/2006/table">
            <a:tbl>
              <a:tblPr/>
              <a:tblGrid>
                <a:gridCol w="1281675"/>
                <a:gridCol w="1556106"/>
                <a:gridCol w="1157545"/>
                <a:gridCol w="1583025"/>
                <a:gridCol w="1508249"/>
              </a:tblGrid>
              <a:tr h="6500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Monday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(July  16, 2012)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Tuesday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(July 17, 2012)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Wednesday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(July 18, 2012)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Thursday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(July  19, 2012)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7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AM-1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8:00-10:00a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EC Opening plenary (</a:t>
                      </a: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8-10:30 am)/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802.11 ISD ad hoc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802.21c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802.21c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802.21c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7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AM-2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10:30-12:30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 WG Opening Plenary (</a:t>
                      </a: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will start at 10:45am)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802.11 ISD SG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802.11 ISD SG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PM-1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1:30 – 3:30p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  802.21c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90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PM-2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4:00 – 6:00p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ECSG – Smart Grid/ 802.16 HetNet SG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ECSG – Smart Grid/ 802.16 HetNet SG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ECSG – Smart Grid/ 802.16 HetNet SG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 WG Closing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0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Eve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6:30 – 10:30p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Tutorial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(I, II, III)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Social Event (6:30- 9:00 pm)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Objective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services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Work Status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3434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Task Group Status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802.21c Single Radio Handovers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Proposals updated; Draft specification is underway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802.21d Multicast Group Management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Use cases and Requirements are under discussion </a:t>
            </a: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July  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Handovers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Finalize Draft document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802.21d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Finalize Use cases and requirements document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Call for proposal  discussion </a:t>
            </a:r>
          </a:p>
          <a:p>
            <a:pPr lvl="2">
              <a:lnSpc>
                <a:spcPct val="90000"/>
              </a:lnSpc>
            </a:pPr>
            <a:endParaRPr lang="en-US" sz="18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smtClean="0">
                <a:latin typeface="Arial" charset="0"/>
                <a:cs typeface="Arial" charset="0"/>
              </a:rPr>
              <a:t>PAR </a:t>
            </a:r>
            <a:r>
              <a:rPr lang="en-US" sz="2600" dirty="0" smtClean="0">
                <a:latin typeface="Arial" charset="0"/>
                <a:cs typeface="Arial" charset="0"/>
              </a:rPr>
              <a:t>discussion</a:t>
            </a: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  <a:cs typeface="Arial" charset="0"/>
              </a:rPr>
              <a:t>Future Project Planning Discussion</a:t>
            </a: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16-21 September, 2012, </a:t>
            </a:r>
            <a:r>
              <a:rPr lang="en-US" sz="2400" b="1" dirty="0" smtClean="0">
                <a:solidFill>
                  <a:schemeClr val="accent2"/>
                </a:solidFill>
              </a:rPr>
              <a:t>Hyatt Grand Champions, </a:t>
            </a:r>
            <a:r>
              <a:rPr lang="en-US" sz="2400" b="1" dirty="0" smtClean="0">
                <a:solidFill>
                  <a:schemeClr val="accent2"/>
                </a:solidFill>
              </a:rPr>
              <a:t>Indian Wells</a:t>
            </a:r>
            <a:r>
              <a:rPr lang="en-US" sz="2400" b="1" dirty="0" smtClean="0">
                <a:solidFill>
                  <a:schemeClr val="accent2"/>
                </a:solidFill>
              </a:rPr>
              <a:t>, </a:t>
            </a:r>
            <a:r>
              <a:rPr lang="en-US" sz="2400" b="1" dirty="0" smtClean="0">
                <a:solidFill>
                  <a:schemeClr val="accent2"/>
                </a:solidFill>
              </a:rPr>
              <a:t>CA, </a:t>
            </a:r>
            <a:r>
              <a:rPr lang="en-US" sz="2400" b="1" i="1" dirty="0" smtClean="0">
                <a:solidFill>
                  <a:schemeClr val="accent2"/>
                </a:solidFill>
              </a:rPr>
              <a:t>USA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13-18 January, 2013, Hyatt Regency, Vancouver, BC, Canada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17-21 March, 2013, </a:t>
            </a:r>
            <a:r>
              <a:rPr lang="en-US" sz="2400" b="1" dirty="0" err="1" smtClean="0">
                <a:solidFill>
                  <a:srgbClr val="FF0000"/>
                </a:solidFill>
              </a:rPr>
              <a:t>Caribe</a:t>
            </a:r>
            <a:r>
              <a:rPr lang="en-US" sz="2400" b="1" dirty="0" smtClean="0">
                <a:solidFill>
                  <a:srgbClr val="FF0000"/>
                </a:solidFill>
              </a:rPr>
              <a:t> Royale, Orlando, FL, USA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12-17 May 2013, Hilton Waikoloa Village, 2013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14-19, July 2013, </a:t>
            </a:r>
            <a:r>
              <a:rPr lang="en-US" sz="2400" b="1" dirty="0" smtClean="0">
                <a:solidFill>
                  <a:schemeClr val="accent2"/>
                </a:solidFill>
              </a:rPr>
              <a:t>Geneva, Switzerland </a:t>
            </a:r>
            <a:r>
              <a:rPr lang="en-US" sz="2400" b="1" i="1" dirty="0" smtClean="0">
                <a:solidFill>
                  <a:schemeClr val="accent2"/>
                </a:solidFill>
              </a:rPr>
              <a:t> 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15-20,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, China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35584</TotalTime>
  <Words>748</Words>
  <Application>Microsoft Office PowerPoint</Application>
  <PresentationFormat>On-screen Show (4:3)</PresentationFormat>
  <Paragraphs>179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802.11PowerPointTemplate-Landscape</vt:lpstr>
      <vt:lpstr>Joint Opening Plenary  IEEE 802.21  Media Independent Handover Services Session #51, July 2012 San Diego, CA </vt:lpstr>
      <vt:lpstr>WG Officers</vt:lpstr>
      <vt:lpstr>IEEE 802.21 Meeting Server Details</vt:lpstr>
      <vt:lpstr>Session Time and Location   </vt:lpstr>
      <vt:lpstr>802.21 WG Objective </vt:lpstr>
      <vt:lpstr>Work Status </vt:lpstr>
      <vt:lpstr>Objectives for the July  Meeting</vt:lpstr>
      <vt:lpstr>Future Sessions – 2012 </vt:lpstr>
      <vt:lpstr>Future Sessions – 2013 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subir Das</cp:lastModifiedBy>
  <cp:revision>455</cp:revision>
  <cp:lastPrinted>1998-02-10T13:28:06Z</cp:lastPrinted>
  <dcterms:created xsi:type="dcterms:W3CDTF">2002-07-08T22:03:28Z</dcterms:created>
  <dcterms:modified xsi:type="dcterms:W3CDTF">2012-07-15T18:59:33Z</dcterms:modified>
</cp:coreProperties>
</file>