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6"/>
  </p:notesMasterIdLst>
  <p:handoutMasterIdLst>
    <p:handoutMasterId r:id="rId17"/>
  </p:handoutMasterIdLst>
  <p:sldIdLst>
    <p:sldId id="413" r:id="rId6"/>
    <p:sldId id="425" r:id="rId7"/>
    <p:sldId id="426" r:id="rId8"/>
    <p:sldId id="433" r:id="rId9"/>
    <p:sldId id="428" r:id="rId10"/>
    <p:sldId id="429" r:id="rId11"/>
    <p:sldId id="430" r:id="rId12"/>
    <p:sldId id="431" r:id="rId13"/>
    <p:sldId id="423" r:id="rId14"/>
    <p:sldId id="43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1" d="100"/>
          <a:sy n="91" d="100"/>
        </p:scale>
        <p:origin x="-19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21-12-0068-00-0000-Session#50-Closing_Plenary_Notes.ppt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062-00-MuGM-tgd-closing-note.ppt" TargetMode="External"/><Relationship Id="rId2" Type="http://schemas.openxmlformats.org/officeDocument/2006/relationships/hyperlink" Target="https://mentor.ieee.org/802.21/dcn/12/21-12-0052-02-srho-ieee-802-21c-tg-may-2012-report-and-agenda.pptx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1/dcn/12/21-12-0069-00-0000-ietf-liaison-report.ppt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</a:t>
            </a:r>
            <a:r>
              <a:rPr lang="en-US" b="1" dirty="0" smtClean="0">
                <a:latin typeface="Arial" charset="0"/>
              </a:rPr>
              <a:t>#</a:t>
            </a:r>
            <a:r>
              <a:rPr lang="en-US" b="1" dirty="0" smtClean="0">
                <a:latin typeface="Arial" charset="0"/>
              </a:rPr>
              <a:t>50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Atlanta, Georgia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685800" y="6477000"/>
            <a:ext cx="1447800" cy="2286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2012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609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</a:t>
            </a:r>
            <a:r>
              <a:rPr lang="en-US" sz="3600" dirty="0" smtClean="0">
                <a:solidFill>
                  <a:schemeClr val="accent2"/>
                </a:solidFill>
              </a:rPr>
              <a:t>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 smtClean="0">
                <a:solidFill>
                  <a:srgbClr val="0000FF"/>
                </a:solidFill>
              </a:rPr>
              <a:t>19-24 </a:t>
            </a:r>
            <a:r>
              <a:rPr lang="en-US" sz="2400" b="1" dirty="0" smtClean="0">
                <a:solidFill>
                  <a:srgbClr val="0000FF"/>
                </a:solidFill>
              </a:rPr>
              <a:t>January, </a:t>
            </a:r>
            <a:r>
              <a:rPr lang="en-US" sz="2400" b="1" dirty="0" smtClean="0">
                <a:solidFill>
                  <a:srgbClr val="0000FF"/>
                </a:solidFill>
              </a:rPr>
              <a:t>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</a:t>
            </a:r>
            <a:r>
              <a:rPr lang="es-ES" sz="2400" b="1" dirty="0" smtClean="0">
                <a:solidFill>
                  <a:srgbClr val="0000FF"/>
                </a:solidFill>
              </a:rPr>
              <a:t>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</a:t>
            </a:r>
            <a:r>
              <a:rPr lang="es-ES" sz="2400" b="1" dirty="0" smtClean="0">
                <a:solidFill>
                  <a:srgbClr val="0000FF"/>
                </a:solidFill>
              </a:rPr>
              <a:t>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</a:t>
            </a:r>
            <a:r>
              <a:rPr lang="en-US" sz="1800" dirty="0" smtClean="0">
                <a:solidFill>
                  <a:srgbClr val="FF0000"/>
                </a:solidFill>
              </a:rPr>
              <a:t>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 smtClean="0">
                <a:solidFill>
                  <a:srgbClr val="FF0000"/>
                </a:solidFill>
              </a:rPr>
              <a:t>16-21 </a:t>
            </a:r>
            <a:r>
              <a:rPr lang="en-US" sz="2400" b="1" dirty="0" smtClean="0">
                <a:solidFill>
                  <a:srgbClr val="FF0000"/>
                </a:solidFill>
              </a:rPr>
              <a:t>March, </a:t>
            </a:r>
            <a:r>
              <a:rPr lang="en-US" sz="2400" b="1" dirty="0" smtClean="0">
                <a:solidFill>
                  <a:srgbClr val="FF0000"/>
                </a:solidFill>
              </a:rPr>
              <a:t>2014, </a:t>
            </a:r>
            <a:r>
              <a:rPr lang="sv-SE" sz="2400" b="1" dirty="0" smtClean="0">
                <a:solidFill>
                  <a:srgbClr val="FF0000"/>
                </a:solidFill>
              </a:rPr>
              <a:t>Hyatt </a:t>
            </a:r>
            <a:r>
              <a:rPr lang="sv-SE" sz="2400" b="1" dirty="0" smtClean="0">
                <a:solidFill>
                  <a:srgbClr val="FF0000"/>
                </a:solidFill>
              </a:rPr>
              <a:t>Regency, </a:t>
            </a:r>
            <a:r>
              <a:rPr lang="sv-SE" sz="2400" b="1" dirty="0" smtClean="0">
                <a:solidFill>
                  <a:srgbClr val="FF0000"/>
                </a:solidFill>
              </a:rPr>
              <a:t>Atlanta, GA, USA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 smtClean="0">
                <a:solidFill>
                  <a:srgbClr val="0000FF"/>
                </a:solidFill>
              </a:rPr>
              <a:t>11-16 </a:t>
            </a:r>
            <a:r>
              <a:rPr lang="en-US" sz="2400" b="1" dirty="0" smtClean="0">
                <a:solidFill>
                  <a:srgbClr val="0000FF"/>
                </a:solidFill>
              </a:rPr>
              <a:t>May </a:t>
            </a:r>
            <a:r>
              <a:rPr lang="en-US" sz="2400" b="1" dirty="0" smtClean="0">
                <a:solidFill>
                  <a:srgbClr val="0000FF"/>
                </a:solidFill>
              </a:rPr>
              <a:t>2014, </a:t>
            </a:r>
            <a:r>
              <a:rPr lang="en-US" sz="2400" b="1" dirty="0" smtClean="0">
                <a:solidFill>
                  <a:srgbClr val="0000FF"/>
                </a:solidFill>
              </a:rPr>
              <a:t>Hilton Waikoloa Village, 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HI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 smtClean="0">
                <a:solidFill>
                  <a:srgbClr val="FF0000"/>
                </a:solidFill>
              </a:rPr>
              <a:t>13-18, </a:t>
            </a:r>
            <a:r>
              <a:rPr lang="en-US" sz="2400" b="1" dirty="0" smtClean="0">
                <a:solidFill>
                  <a:srgbClr val="FF0000"/>
                </a:solidFill>
              </a:rPr>
              <a:t>July </a:t>
            </a:r>
            <a:r>
              <a:rPr lang="en-US" sz="2400" b="1" dirty="0" smtClean="0">
                <a:solidFill>
                  <a:srgbClr val="FF0000"/>
                </a:solidFill>
              </a:rPr>
              <a:t>2014</a:t>
            </a:r>
            <a:r>
              <a:rPr lang="en-US" sz="2400" b="1" dirty="0" smtClean="0">
                <a:solidFill>
                  <a:srgbClr val="FF0000"/>
                </a:solidFill>
              </a:rPr>
              <a:t>, Manchester Grand </a:t>
            </a:r>
            <a:r>
              <a:rPr lang="en-US" sz="2400" b="1" dirty="0" smtClean="0">
                <a:solidFill>
                  <a:srgbClr val="FF0000"/>
                </a:solidFill>
              </a:rPr>
              <a:t>Hyatt, </a:t>
            </a:r>
            <a:r>
              <a:rPr lang="en-US" sz="2400" b="1" dirty="0" smtClean="0">
                <a:solidFill>
                  <a:srgbClr val="FF0000"/>
                </a:solidFill>
              </a:rPr>
              <a:t>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 smtClean="0">
                <a:solidFill>
                  <a:srgbClr val="0000FF"/>
                </a:solidFill>
              </a:rPr>
              <a:t>14-19, </a:t>
            </a:r>
            <a:r>
              <a:rPr lang="en-US" sz="2400" b="1" dirty="0" smtClean="0">
                <a:solidFill>
                  <a:srgbClr val="0000FF"/>
                </a:solidFill>
              </a:rPr>
              <a:t>September </a:t>
            </a:r>
            <a:r>
              <a:rPr lang="en-US" sz="2400" b="1" dirty="0" smtClean="0">
                <a:solidFill>
                  <a:srgbClr val="0000FF"/>
                </a:solidFill>
              </a:rPr>
              <a:t>2014,  TBD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</a:t>
            </a:r>
            <a:r>
              <a:rPr lang="en-US" sz="2000" dirty="0" smtClean="0">
                <a:solidFill>
                  <a:srgbClr val="0000FF"/>
                </a:solidFill>
              </a:rPr>
              <a:t>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 smtClean="0">
                <a:solidFill>
                  <a:srgbClr val="FF0000"/>
                </a:solidFill>
              </a:rPr>
              <a:t>2-7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Nov </a:t>
            </a:r>
            <a:r>
              <a:rPr lang="en-US" sz="2400" b="1" dirty="0" smtClean="0">
                <a:solidFill>
                  <a:srgbClr val="FF0000"/>
                </a:solidFill>
              </a:rPr>
              <a:t>2014, </a:t>
            </a:r>
            <a:r>
              <a:rPr lang="it-IT" sz="2400" b="1" dirty="0" smtClean="0">
                <a:solidFill>
                  <a:srgbClr val="FF0000"/>
                </a:solidFill>
              </a:rPr>
              <a:t>Grand </a:t>
            </a:r>
            <a:r>
              <a:rPr lang="it-IT" sz="2400" b="1" dirty="0" smtClean="0">
                <a:solidFill>
                  <a:srgbClr val="FF0000"/>
                </a:solidFill>
              </a:rPr>
              <a:t>Hyatt, </a:t>
            </a:r>
            <a:r>
              <a:rPr lang="it-IT" sz="2400" b="1" dirty="0" smtClean="0">
                <a:solidFill>
                  <a:srgbClr val="FF0000"/>
                </a:solidFill>
              </a:rPr>
              <a:t>San Antonio,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r>
              <a:rPr lang="en-US" smtClean="0"/>
              <a:t>May 2012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</a:t>
            </a:r>
            <a:r>
              <a:rPr lang="en-US" sz="2800" dirty="0" smtClean="0">
                <a:latin typeface="Arial" charset="0"/>
              </a:rPr>
              <a:t>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Teleconference 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</a:t>
            </a:r>
            <a:r>
              <a:rPr lang="en-US" sz="3600" dirty="0" smtClean="0"/>
              <a:t>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r>
              <a:rPr lang="en-US" dirty="0" smtClean="0"/>
              <a:t>802.21c Single Radio Handovers Task </a:t>
            </a:r>
            <a:r>
              <a:rPr lang="en-US" dirty="0" smtClean="0"/>
              <a:t>Group</a:t>
            </a:r>
          </a:p>
          <a:p>
            <a:pPr lvl="1"/>
            <a:r>
              <a:rPr lang="en-US" u="sng" dirty="0" smtClean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mentor.ieee.org/802.21/dcn/12/21-12-0052-02-srho-ieee-802-21c-tg-may-2012-report-and-agenda.pptx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802.21d  Multicast Management Task Group </a:t>
            </a:r>
          </a:p>
          <a:p>
            <a:pPr lvl="1"/>
            <a:r>
              <a:rPr lang="en-US" u="sng" dirty="0" smtClean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mentor.ieee.org/802.21/dcn/12/21-12-0062-00-MuGM-tgd-closing-note.ppt</a:t>
            </a: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</a:t>
            </a:r>
            <a:r>
              <a:rPr lang="en-US" sz="3600" dirty="0" smtClean="0"/>
              <a:t>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report</a:t>
            </a:r>
          </a:p>
          <a:p>
            <a:endParaRPr lang="en-US" dirty="0" smtClean="0"/>
          </a:p>
          <a:p>
            <a:r>
              <a:rPr lang="en-US" dirty="0" smtClean="0"/>
              <a:t>IETF Report </a:t>
            </a:r>
          </a:p>
          <a:p>
            <a:pPr lvl="1"/>
            <a:r>
              <a:rPr lang="en-US" smtClean="0">
                <a:hlinkClick r:id="rId2"/>
              </a:rPr>
              <a:t>https</a:t>
            </a:r>
            <a:r>
              <a:rPr lang="en-US" smtClean="0">
                <a:hlinkClick r:id="rId2"/>
              </a:rPr>
              <a:t>://</a:t>
            </a:r>
            <a:r>
              <a:rPr lang="en-US" smtClean="0">
                <a:hlinkClick r:id="rId2"/>
              </a:rPr>
              <a:t>mentor.ieee.org/802.21/dcn/12/21-12-0069-00-0000-ietf-liaison-report.ppt</a:t>
            </a:r>
            <a:endParaRPr lang="en-US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572000"/>
          </a:xfrm>
        </p:spPr>
        <p:txBody>
          <a:bodyPr/>
          <a:lstStyle/>
          <a:p>
            <a:r>
              <a:rPr lang="en-US" sz="2400" dirty="0" smtClean="0"/>
              <a:t>802.21c </a:t>
            </a:r>
            <a:r>
              <a:rPr lang="en-US" sz="2400" dirty="0" smtClean="0"/>
              <a:t>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June  06, 2012 (Wed), 21:00- 23:00, US EST </a:t>
            </a:r>
          </a:p>
          <a:p>
            <a:pPr lvl="1"/>
            <a:r>
              <a:rPr lang="en-US" sz="2000" dirty="0" smtClean="0"/>
              <a:t>June  13, 2012 (Wed), 21:00-23:00, US EST </a:t>
            </a:r>
          </a:p>
          <a:p>
            <a:pPr lvl="1"/>
            <a:r>
              <a:rPr lang="en-US" sz="2000" dirty="0" smtClean="0"/>
              <a:t>June  </a:t>
            </a:r>
            <a:r>
              <a:rPr lang="en-US" sz="2000" dirty="0" smtClean="0"/>
              <a:t>20, </a:t>
            </a:r>
            <a:r>
              <a:rPr lang="en-US" sz="2000" dirty="0" smtClean="0"/>
              <a:t>2012 (Wed), 21:00-23:00, US EST </a:t>
            </a:r>
          </a:p>
          <a:p>
            <a:pPr lvl="1"/>
            <a:r>
              <a:rPr lang="en-US" sz="2000" dirty="0" smtClean="0"/>
              <a:t>July 11, </a:t>
            </a:r>
            <a:r>
              <a:rPr lang="en-US" sz="2000" dirty="0" smtClean="0"/>
              <a:t>2012 (Wed), 21:00-23:00, US EST 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802.21d Teleconferences:</a:t>
            </a:r>
          </a:p>
          <a:p>
            <a:pPr lvl="1"/>
            <a:r>
              <a:rPr lang="en-US" sz="2000" dirty="0" smtClean="0"/>
              <a:t>June </a:t>
            </a:r>
            <a:r>
              <a:rPr lang="en-US" sz="2000" dirty="0" smtClean="0"/>
              <a:t>1, 2012 (Fri), 10am-noon, US EST </a:t>
            </a:r>
            <a:endParaRPr lang="en-US" sz="2000" dirty="0" smtClean="0"/>
          </a:p>
          <a:p>
            <a:pPr lvl="1"/>
            <a:r>
              <a:rPr lang="en-US" sz="2000" dirty="0" smtClean="0"/>
              <a:t>June </a:t>
            </a:r>
            <a:r>
              <a:rPr lang="en-US" sz="2000" dirty="0" smtClean="0"/>
              <a:t>14, 2012  </a:t>
            </a:r>
            <a:r>
              <a:rPr lang="en-US" sz="2000" dirty="0" smtClean="0"/>
              <a:t>(Thu</a:t>
            </a:r>
            <a:r>
              <a:rPr lang="en-US" sz="2000" dirty="0" smtClean="0"/>
              <a:t>), 10am-noon, US EST </a:t>
            </a:r>
            <a:endParaRPr lang="en-US" sz="2000" dirty="0" smtClean="0"/>
          </a:p>
          <a:p>
            <a:pPr lvl="1"/>
            <a:r>
              <a:rPr lang="en-US" sz="2000" dirty="0" smtClean="0"/>
              <a:t>June </a:t>
            </a:r>
            <a:r>
              <a:rPr lang="en-US" sz="2000" dirty="0" smtClean="0"/>
              <a:t>28, 2012  </a:t>
            </a:r>
            <a:r>
              <a:rPr lang="en-US" sz="2000" dirty="0" smtClean="0"/>
              <a:t>(Thu</a:t>
            </a:r>
            <a:r>
              <a:rPr lang="en-US" sz="2000" dirty="0" smtClean="0"/>
              <a:t>), </a:t>
            </a:r>
            <a:r>
              <a:rPr lang="en-US" sz="2000" dirty="0" smtClean="0"/>
              <a:t>10am-noon </a:t>
            </a:r>
            <a:r>
              <a:rPr lang="en-US" sz="2000" dirty="0" smtClean="0"/>
              <a:t>US EST </a:t>
            </a:r>
            <a:endParaRPr lang="en-US" sz="2000" dirty="0" smtClean="0"/>
          </a:p>
          <a:p>
            <a:pPr lvl="1"/>
            <a:r>
              <a:rPr lang="en-US" sz="2000" dirty="0" smtClean="0"/>
              <a:t>July </a:t>
            </a:r>
            <a:r>
              <a:rPr lang="en-US" sz="2000" dirty="0" smtClean="0"/>
              <a:t>12, 2012  </a:t>
            </a:r>
            <a:r>
              <a:rPr lang="en-US" sz="2000" dirty="0" smtClean="0"/>
              <a:t>(Thu</a:t>
            </a:r>
            <a:r>
              <a:rPr lang="en-US" sz="2000" dirty="0" smtClean="0"/>
              <a:t>), 10am-noon, US EST 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Date Placeholder 8"/>
          <p:cNvSpPr txBox="1">
            <a:spLocks/>
          </p:cNvSpPr>
          <p:nvPr/>
        </p:nvSpPr>
        <p:spPr>
          <a:xfrm>
            <a:off x="304800" y="6477000"/>
            <a:ext cx="1200393" cy="2154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July 2012 Session Details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Manchester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CA, USA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1800" b="1" dirty="0" smtClean="0"/>
              <a:t>EVENT WEBSITE:  </a:t>
            </a:r>
            <a:r>
              <a:rPr lang="en-US" sz="1800" u="sng" dirty="0" smtClean="0">
                <a:hlinkClick r:id="rId3"/>
              </a:rPr>
              <a:t>http://802world.org/plenary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 IEEE 802 Plenary Session Group Hotel Rates: </a:t>
            </a:r>
          </a:p>
          <a:p>
            <a:pPr lvl="1"/>
            <a:r>
              <a:rPr lang="en-US" sz="1600" dirty="0" smtClean="0"/>
              <a:t>60% of the IEEE 802 Room Block is available at $189/Night. </a:t>
            </a:r>
          </a:p>
          <a:p>
            <a:pPr lvl="1"/>
            <a:r>
              <a:rPr lang="en-US" sz="1600" dirty="0" smtClean="0"/>
              <a:t>DELUXE BAY VIEW ROOM GROUP RATE:  $209/Night (plus applicable taxes)* </a:t>
            </a:r>
          </a:p>
          <a:p>
            <a:pPr lvl="1"/>
            <a:r>
              <a:rPr lang="en-US" sz="1600" dirty="0" smtClean="0"/>
              <a:t>*40% of the IEEE 802 Room Block is available at $209/Night.  </a:t>
            </a:r>
          </a:p>
          <a:p>
            <a:r>
              <a:rPr lang="en-US" sz="2000" dirty="0" smtClean="0"/>
              <a:t>Registration Fees &amp; Deadlines:</a:t>
            </a:r>
          </a:p>
          <a:p>
            <a:pPr lvl="1"/>
            <a:r>
              <a:rPr lang="en-US" sz="1600" b="1" dirty="0" smtClean="0"/>
              <a:t>Early: Before 6pm Pacific Time, Friday, June 1, 2012</a:t>
            </a:r>
          </a:p>
          <a:p>
            <a:pPr lvl="1"/>
            <a:r>
              <a:rPr lang="en-US" sz="2000" dirty="0" smtClean="0"/>
              <a:t>$400 US for attendees staying at the Manchester Grand Hyatt</a:t>
            </a:r>
          </a:p>
          <a:p>
            <a:pPr lvl="1"/>
            <a:r>
              <a:rPr lang="en-US" sz="1600" dirty="0" smtClean="0"/>
              <a:t>$700 US for all others (including local attendees not staying at the group hotel)</a:t>
            </a:r>
          </a:p>
          <a:p>
            <a:pPr lvl="1"/>
            <a:r>
              <a:rPr lang="en-US" sz="1600" b="1" dirty="0" smtClean="0"/>
              <a:t>Standard: After Early Registration and before 6pm Pacific Time, July 6, 20</a:t>
            </a:r>
          </a:p>
          <a:p>
            <a:pPr lvl="1"/>
            <a:r>
              <a:rPr lang="en-US" sz="1600" dirty="0" smtClean="0"/>
              <a:t>$500 US for attendees staying at the Manchester Grand Hyatt</a:t>
            </a:r>
          </a:p>
          <a:p>
            <a:pPr lvl="1"/>
            <a:r>
              <a:rPr lang="en-US" sz="2000" dirty="0" smtClean="0"/>
              <a:t>$800 US for all others (including local attendees not staying at the group hotel)</a:t>
            </a:r>
          </a:p>
          <a:p>
            <a:pPr lvl="1"/>
            <a:endParaRPr lang="en-US" sz="1400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400" dirty="0" smtClean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248400" y="64008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r>
              <a:rPr lang="en-US" smtClean="0"/>
              <a:t>May  2012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16-21 September, 2012, </a:t>
            </a:r>
            <a:r>
              <a:rPr lang="en-US" sz="2400" b="1" dirty="0" smtClean="0">
                <a:solidFill>
                  <a:schemeClr val="accent2"/>
                </a:solidFill>
              </a:rPr>
              <a:t>Hyatt Grand Champions, Palm Springs, CA, </a:t>
            </a:r>
            <a:r>
              <a:rPr lang="en-US" sz="2400" b="1" i="1" dirty="0" smtClean="0">
                <a:solidFill>
                  <a:schemeClr val="accent2"/>
                </a:solidFill>
              </a:rPr>
              <a:t>USA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r>
              <a:rPr lang="en-US" smtClean="0"/>
              <a:t>May  2012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January, 2013, Hyatt Regency, Vancouver, BC, Canada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</a:t>
            </a:r>
            <a:r>
              <a:rPr lang="en-US" sz="2000" dirty="0" smtClean="0">
                <a:solidFill>
                  <a:srgbClr val="0000FF"/>
                </a:solidFill>
              </a:rPr>
              <a:t>802 wireless </a:t>
            </a:r>
            <a:r>
              <a:rPr lang="en-US" sz="2000" dirty="0" smtClean="0">
                <a:solidFill>
                  <a:srgbClr val="0000FF"/>
                </a:solidFill>
              </a:rPr>
              <a:t>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</a:t>
            </a:r>
            <a:r>
              <a:rPr lang="en-US" sz="2400" b="1" dirty="0" smtClean="0">
                <a:solidFill>
                  <a:schemeClr val="accent2"/>
                </a:solidFill>
              </a:rPr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</a:t>
            </a:r>
            <a:r>
              <a:rPr lang="en-US" sz="2000" dirty="0" smtClean="0">
                <a:solidFill>
                  <a:srgbClr val="0000FF"/>
                </a:solidFill>
              </a:rPr>
              <a:t>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r>
              <a:rPr lang="en-US" smtClean="0"/>
              <a:t>May 2012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39716</TotalTime>
  <Words>618</Words>
  <Application>Microsoft Office PowerPoint</Application>
  <PresentationFormat>On-screen Show (4:3)</PresentationFormat>
  <Paragraphs>141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802.11PowerPointTemplate-Landscape</vt:lpstr>
      <vt:lpstr>1_Custom Design</vt:lpstr>
      <vt:lpstr>2_Custom Design</vt:lpstr>
      <vt:lpstr>3_Custom Design</vt:lpstr>
      <vt:lpstr>Custom Design</vt:lpstr>
      <vt:lpstr>IEEE 802.21 Session #50 Atlanta, Georgia Closing  Plenary</vt:lpstr>
      <vt:lpstr>Meeting Updates</vt:lpstr>
      <vt:lpstr>TG Reports </vt:lpstr>
      <vt:lpstr>Liaison Reports </vt:lpstr>
      <vt:lpstr>Teleconferences </vt:lpstr>
      <vt:lpstr>Future Sessions</vt:lpstr>
      <vt:lpstr>July 2012 Session Details  </vt:lpstr>
      <vt:lpstr>Future Sessions – 2012 </vt:lpstr>
      <vt:lpstr>Future Sessions – 2013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528</cp:revision>
  <cp:lastPrinted>1998-02-10T13:28:06Z</cp:lastPrinted>
  <dcterms:created xsi:type="dcterms:W3CDTF">2002-07-08T22:03:28Z</dcterms:created>
  <dcterms:modified xsi:type="dcterms:W3CDTF">2012-05-17T20:31:49Z</dcterms:modified>
</cp:coreProperties>
</file>