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4" r:id="rId2"/>
    <p:sldId id="265" r:id="rId3"/>
    <p:sldId id="274" r:id="rId4"/>
    <p:sldId id="275" r:id="rId5"/>
    <p:sldId id="276" r:id="rId6"/>
    <p:sldId id="280" r:id="rId7"/>
    <p:sldId id="282" r:id="rId8"/>
    <p:sldId id="283" r:id="rId9"/>
    <p:sldId id="284" r:id="rId10"/>
    <p:sldId id="260" r:id="rId11"/>
    <p:sldId id="263" r:id="rId12"/>
    <p:sldId id="262" r:id="rId13"/>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31" autoAdjust="0"/>
  </p:normalViewPr>
  <p:slideViewPr>
    <p:cSldViewPr>
      <p:cViewPr>
        <p:scale>
          <a:sx n="66" d="100"/>
          <a:sy n="66" d="100"/>
        </p:scale>
        <p:origin x="-1272" y="30"/>
      </p:cViewPr>
      <p:guideLst>
        <p:guide orient="horz" pos="2160"/>
        <p:guide pos="2880"/>
      </p:guideLst>
    </p:cSldViewPr>
  </p:slideViewPr>
  <p:outlineViewPr>
    <p:cViewPr>
      <p:scale>
        <a:sx n="33" d="100"/>
        <a:sy n="33" d="100"/>
      </p:scale>
      <p:origin x="0" y="15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2012-05-16</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4</a:t>
            </a:fld>
            <a:endParaRPr lang="ko-KR" altLang="en-US"/>
          </a:p>
        </p:txBody>
      </p:sp>
    </p:spTree>
    <p:extLst>
      <p:ext uri="{BB962C8B-B14F-4D97-AF65-F5344CB8AC3E}">
        <p14:creationId xmlns:p14="http://schemas.microsoft.com/office/powerpoint/2010/main" val="203530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a:latin typeface="Times New Roman" pitchFamily="18" charset="0"/>
                <a:ea typeface="ＭＳ Ｐゴシック" pitchFamily="50" charset="-128"/>
                <a:cs typeface="Times New Roman" pitchFamily="18" charset="0"/>
              </a:rPr>
              <a:t>21-12-0065-00-srho</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New Protocol Header for IEEE 802.21c</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a:t>
            </a:r>
            <a:r>
              <a:rPr lang="en-US" altLang="ja-JP" dirty="0" smtClean="0">
                <a:latin typeface="Times New Roman" pitchFamily="18" charset="0"/>
                <a:ea typeface="ＭＳ Ｐゴシック" pitchFamily="50" charset="-128"/>
                <a:cs typeface="Times New Roman" pitchFamily="18" charset="0"/>
              </a:rPr>
              <a:t>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16,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 802 Interim meeting on May 16,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and </a:t>
            </a:r>
            <a:r>
              <a:rPr lang="en-US" altLang="ja-JP" b="1" dirty="0" err="1" smtClean="0">
                <a:ea typeface="ＭＳ Ｐゴシック" pitchFamily="50" charset="-128"/>
                <a:cs typeface="Times New Roman" pitchFamily="18" charset="0"/>
              </a:rPr>
              <a:t>Junghoon</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Jee</a:t>
            </a:r>
            <a:r>
              <a:rPr lang="en-US" altLang="ja-JP" b="1" dirty="0" smtClean="0">
                <a:ea typeface="ＭＳ Ｐゴシック" pitchFamily="50" charset="-128"/>
                <a:cs typeface="Times New Roman" pitchFamily="18" charset="0"/>
              </a:rPr>
              <a:t> (ETRI), H. Anthony Chan (Huawei), </a:t>
            </a:r>
            <a:r>
              <a:rPr lang="en-US" altLang="ja-JP" b="1" dirty="0" err="1" smtClean="0">
                <a:ea typeface="ＭＳ Ｐゴシック" pitchFamily="50" charset="-128"/>
                <a:cs typeface="Times New Roman" pitchFamily="18" charset="0"/>
              </a:rPr>
              <a:t>Dapeng</a:t>
            </a:r>
            <a:r>
              <a:rPr lang="en-US" altLang="ja-JP" b="1" dirty="0" smtClean="0">
                <a:ea typeface="ＭＳ Ｐゴシック" pitchFamily="50" charset="-128"/>
                <a:cs typeface="Times New Roman" pitchFamily="18" charset="0"/>
              </a:rPr>
              <a:t> Liu (China Mobile)</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new simplified protocol header for IEEE 802.21c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New Simplified Protocol Design</a:t>
            </a:r>
            <a:r>
              <a:rPr lang="en-US" altLang="ko-KR" baseline="0" dirty="0" smtClean="0"/>
              <a:t> for IEEE 802.21c</a:t>
            </a:r>
            <a:endParaRPr lang="ko-KR" altLang="en-US" dirty="0"/>
          </a:p>
        </p:txBody>
      </p:sp>
      <p:sp>
        <p:nvSpPr>
          <p:cNvPr id="6"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10</a:t>
            </a:fld>
            <a:endParaRPr lang="en-US" altLang="ja-JP">
              <a:solidFill>
                <a:srgbClr val="000000"/>
              </a:solidFill>
            </a:endParaRPr>
          </a:p>
        </p:txBody>
      </p:sp>
      <p:graphicFrame>
        <p:nvGraphicFramePr>
          <p:cNvPr id="7" name="내용 개체 틀 3"/>
          <p:cNvGraphicFramePr>
            <a:graphicFrameLocks/>
          </p:cNvGraphicFramePr>
          <p:nvPr>
            <p:extLst>
              <p:ext uri="{D42A27DB-BD31-4B8C-83A1-F6EECF244321}">
                <p14:modId xmlns:p14="http://schemas.microsoft.com/office/powerpoint/2010/main" val="2451505587"/>
              </p:ext>
            </p:extLst>
          </p:nvPr>
        </p:nvGraphicFramePr>
        <p:xfrm>
          <a:off x="683568" y="1268760"/>
          <a:ext cx="7882712" cy="4752656"/>
        </p:xfrm>
        <a:graphic>
          <a:graphicData uri="http://schemas.openxmlformats.org/drawingml/2006/table">
            <a:tbl>
              <a:tblPr firstRow="1" bandRow="1">
                <a:tableStyleId>{5940675A-B579-460E-94D1-54222C63F5DA}</a:tableStyleId>
              </a:tblPr>
              <a:tblGrid>
                <a:gridCol w="1080120"/>
                <a:gridCol w="720080"/>
                <a:gridCol w="233680"/>
                <a:gridCol w="885579"/>
                <a:gridCol w="952586"/>
                <a:gridCol w="116840"/>
                <a:gridCol w="2093626"/>
                <a:gridCol w="864096"/>
                <a:gridCol w="936105"/>
              </a:tblGrid>
              <a:tr h="600281">
                <a:tc gridSpan="5">
                  <a:txBody>
                    <a:bodyPr/>
                    <a:lstStyle/>
                    <a:p>
                      <a:pPr algn="ctr">
                        <a:spcBef>
                          <a:spcPts val="1200"/>
                        </a:spcBef>
                        <a:spcAft>
                          <a:spcPts val="300"/>
                        </a:spcAft>
                      </a:pPr>
                      <a:r>
                        <a:rPr lang="en-US" sz="1600" dirty="0">
                          <a:effectLst/>
                        </a:rPr>
                        <a:t>Version (4)</a:t>
                      </a:r>
                      <a:endParaRPr lang="ko-KR" sz="1600" dirty="0">
                        <a:effectLst/>
                      </a:endParaRPr>
                    </a:p>
                    <a:p>
                      <a:pPr algn="ctr">
                        <a:spcBef>
                          <a:spcPts val="1200"/>
                        </a:spcBef>
                        <a:spcAft>
                          <a:spcPts val="300"/>
                        </a:spcAft>
                      </a:pPr>
                      <a:r>
                        <a:rPr lang="en-US" sz="1600" dirty="0">
                          <a:effectLst/>
                        </a:rPr>
                        <a:t>2: IEEE </a:t>
                      </a:r>
                      <a:r>
                        <a:rPr lang="en-US" sz="1600" dirty="0" smtClean="0">
                          <a:effectLst/>
                        </a:rPr>
                        <a:t>802.21c</a:t>
                      </a:r>
                      <a:endParaRPr lang="ko-KR" sz="1600" dirty="0">
                        <a:effectLst/>
                        <a:latin typeface="Times New Roman"/>
                        <a:ea typeface="PMingLiU"/>
                      </a:endParaRPr>
                    </a:p>
                  </a:txBody>
                  <a:tcPr>
                    <a:lnR w="12700" cap="flat" cmpd="sng" algn="ctr">
                      <a:solidFill>
                        <a:schemeClr val="tx1"/>
                      </a:solidFill>
                      <a:prstDash val="solid"/>
                      <a:round/>
                      <a:headEnd type="none" w="med" len="med"/>
                      <a:tailEnd type="none" w="med" len="med"/>
                    </a:lnR>
                  </a:tcPr>
                </a:tc>
                <a:tc hMerge="1">
                  <a:txBody>
                    <a:bodyPr/>
                    <a:lstStyle/>
                    <a:p>
                      <a:pPr latinLnBrk="1"/>
                      <a:endParaRPr lang="ko-KR" altLang="en-US"/>
                    </a:p>
                  </a:txBody>
                  <a:tcPr/>
                </a:tc>
                <a:tc hMerge="1">
                  <a:txBody>
                    <a:bodyPr/>
                    <a:lstStyle/>
                    <a:p>
                      <a:pPr algn="ctr">
                        <a:spcBef>
                          <a:spcPts val="1200"/>
                        </a:spcBef>
                        <a:spcAft>
                          <a:spcPts val="300"/>
                        </a:spcAft>
                      </a:pPr>
                      <a:endParaRPr lang="ko-KR" sz="120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altLang="ko-KR" sz="1600" kern="1200" dirty="0" smtClean="0">
                          <a:effectLst/>
                        </a:rPr>
                        <a:t>Payload Types </a:t>
                      </a:r>
                      <a:r>
                        <a:rPr lang="en-US" altLang="ko-KR" sz="1600" kern="1200" baseline="0" dirty="0">
                          <a:effectLst/>
                          <a:latin typeface="Times New Roman"/>
                          <a:ea typeface="PMingLiU"/>
                        </a:rPr>
                        <a:t> </a:t>
                      </a:r>
                      <a:endParaRPr lang="en-US" altLang="ko-KR" sz="1600" kern="1200" baseline="0" dirty="0" smtClean="0">
                        <a:effectLst/>
                        <a:latin typeface="Times New Roman"/>
                        <a:ea typeface="PMingLiU"/>
                      </a:endParaRPr>
                    </a:p>
                    <a:p>
                      <a:pPr marL="0" marR="0" indent="0" algn="ctr" defTabSz="914400" rtl="0" eaLnBrk="1" fontAlgn="auto" latinLnBrk="0" hangingPunct="1">
                        <a:lnSpc>
                          <a:spcPct val="100000"/>
                        </a:lnSpc>
                        <a:spcBef>
                          <a:spcPts val="1200"/>
                        </a:spcBef>
                        <a:spcAft>
                          <a:spcPts val="300"/>
                        </a:spcAft>
                        <a:buClrTx/>
                        <a:buSzTx/>
                        <a:buFontTx/>
                        <a:buNone/>
                        <a:tabLst/>
                        <a:defRPr/>
                      </a:pPr>
                      <a:r>
                        <a:rPr lang="en-US" altLang="ko-KR" sz="1600" kern="1200" baseline="0" dirty="0" smtClean="0">
                          <a:effectLst/>
                          <a:latin typeface="Times New Roman"/>
                          <a:ea typeface="PMingLiU"/>
                        </a:rPr>
                        <a:t>(2)</a:t>
                      </a:r>
                      <a:endParaRPr lang="ko-KR" altLang="ko-KR" sz="1800" dirty="0" smtClean="0">
                        <a:effectLst/>
                        <a:latin typeface="Times New Roman"/>
                        <a:ea typeface="PMingLiU"/>
                      </a:endParaRPr>
                    </a:p>
                  </a:txBody>
                  <a:tcPr>
                    <a:lnL w="12700" cap="flat" cmpd="sng" algn="ctr">
                      <a:solidFill>
                        <a:schemeClr val="tx1"/>
                      </a:solidFill>
                      <a:prstDash val="solid"/>
                      <a:round/>
                      <a:headEnd type="none" w="med" len="med"/>
                      <a:tailEnd type="none" w="med" len="med"/>
                    </a:lnL>
                  </a:tcPr>
                </a:tc>
                <a:tc hMerge="1">
                  <a:txBody>
                    <a:bodyPr/>
                    <a:lstStyle/>
                    <a:p>
                      <a:pPr latinLnBrk="1"/>
                      <a:endParaRPr lang="ko-KR" altLang="en-US"/>
                    </a:p>
                  </a:txBody>
                  <a:tcPr/>
                </a:tc>
                <a:tc>
                  <a:txBody>
                    <a:bodyPr/>
                    <a:lstStyle/>
                    <a:p>
                      <a:pPr algn="ctr">
                        <a:spcBef>
                          <a:spcPts val="1200"/>
                        </a:spcBef>
                        <a:spcAft>
                          <a:spcPts val="300"/>
                        </a:spcAft>
                      </a:pPr>
                      <a:r>
                        <a:rPr lang="en-US" sz="1600" dirty="0" smtClean="0">
                          <a:effectLst/>
                        </a:rPr>
                        <a:t>B</a:t>
                      </a:r>
                      <a:r>
                        <a:rPr lang="en-US" sz="1600" baseline="0" dirty="0" smtClean="0">
                          <a:effectLst/>
                        </a:rPr>
                        <a:t> </a:t>
                      </a:r>
                    </a:p>
                    <a:p>
                      <a:pPr algn="ctr">
                        <a:spcBef>
                          <a:spcPts val="1200"/>
                        </a:spcBef>
                        <a:spcAft>
                          <a:spcPts val="300"/>
                        </a:spcAft>
                      </a:pPr>
                      <a:r>
                        <a:rPr lang="en-US" sz="1600" dirty="0" smtClean="0">
                          <a:effectLst/>
                        </a:rPr>
                        <a:t>(1</a:t>
                      </a:r>
                      <a:r>
                        <a:rPr lang="en-US" sz="1600" dirty="0">
                          <a:effectLst/>
                        </a:rPr>
                        <a:t>)</a:t>
                      </a:r>
                      <a:endParaRPr lang="ko-KR" sz="1600" dirty="0">
                        <a:effectLst/>
                        <a:latin typeface="Times New Roman"/>
                        <a:ea typeface="PMingLiU"/>
                      </a:endParaRPr>
                    </a:p>
                  </a:txBody>
                  <a:tcPr/>
                </a:tc>
                <a:tc>
                  <a:txBody>
                    <a:bodyPr/>
                    <a:lstStyle/>
                    <a:p>
                      <a:pPr algn="ctr">
                        <a:spcBef>
                          <a:spcPts val="1200"/>
                        </a:spcBef>
                        <a:spcAft>
                          <a:spcPts val="300"/>
                        </a:spcAft>
                      </a:pPr>
                      <a:r>
                        <a:rPr lang="en-US" sz="1600" dirty="0" smtClean="0">
                          <a:effectLst/>
                        </a:rPr>
                        <a:t>MTI</a:t>
                      </a:r>
                      <a:r>
                        <a:rPr lang="en-US" sz="1600" baseline="0" dirty="0">
                          <a:effectLst/>
                        </a:rPr>
                        <a:t> </a:t>
                      </a:r>
                      <a:endParaRPr lang="en-US" sz="1600" baseline="0" dirty="0" smtClean="0">
                        <a:effectLst/>
                      </a:endParaRPr>
                    </a:p>
                    <a:p>
                      <a:pPr algn="ctr">
                        <a:spcBef>
                          <a:spcPts val="1200"/>
                        </a:spcBef>
                        <a:spcAft>
                          <a:spcPts val="300"/>
                        </a:spcAft>
                      </a:pPr>
                      <a:r>
                        <a:rPr lang="en-US" sz="1600" dirty="0" smtClean="0">
                          <a:effectLst/>
                        </a:rPr>
                        <a:t>(1)</a:t>
                      </a:r>
                    </a:p>
                  </a:txBody>
                  <a:tcPr/>
                </a:tc>
              </a:tr>
              <a:tr h="300225">
                <a:tc gridSpan="9">
                  <a:txBody>
                    <a:bodyPr/>
                    <a:lstStyle/>
                    <a:p>
                      <a:pPr algn="ctr">
                        <a:spcBef>
                          <a:spcPts val="1200"/>
                        </a:spcBef>
                        <a:spcAft>
                          <a:spcPts val="300"/>
                        </a:spcAft>
                      </a:pPr>
                      <a:r>
                        <a:rPr lang="en-US" sz="1600" dirty="0" err="1">
                          <a:effectLst/>
                        </a:rPr>
                        <a:t>SrcID</a:t>
                      </a:r>
                      <a:r>
                        <a:rPr lang="en-US" sz="1600" dirty="0">
                          <a:effectLst/>
                        </a:rPr>
                        <a:t> (6 bytes)</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00225">
                <a:tc gridSpan="9">
                  <a:txBody>
                    <a:bodyPr/>
                    <a:lstStyle/>
                    <a:p>
                      <a:pPr algn="ctr">
                        <a:spcBef>
                          <a:spcPts val="1200"/>
                        </a:spcBef>
                        <a:spcAft>
                          <a:spcPts val="300"/>
                        </a:spcAft>
                      </a:pPr>
                      <a:r>
                        <a:rPr lang="en-US" sz="1600">
                          <a:effectLst/>
                        </a:rPr>
                        <a:t>DstID (6bytes)</a:t>
                      </a:r>
                      <a:endParaRPr lang="ko-KR" sz="160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673742">
                <a:tc>
                  <a:txBody>
                    <a:bodyPr/>
                    <a:lstStyle/>
                    <a:p>
                      <a:pPr algn="ctr">
                        <a:spcBef>
                          <a:spcPts val="1200"/>
                        </a:spcBef>
                        <a:spcAft>
                          <a:spcPts val="300"/>
                        </a:spcAft>
                      </a:pPr>
                      <a:r>
                        <a:rPr lang="en-US" altLang="ko-KR" sz="1600" dirty="0" err="1" smtClean="0">
                          <a:effectLst/>
                          <a:latin typeface="Times New Roman"/>
                          <a:ea typeface="PMingLiU"/>
                        </a:rPr>
                        <a:t>Ack</a:t>
                      </a:r>
                      <a:r>
                        <a:rPr lang="en-US" altLang="ko-KR" sz="1600" baseline="0" dirty="0" smtClean="0">
                          <a:effectLst/>
                          <a:latin typeface="Times New Roman"/>
                          <a:ea typeface="PMingLiU"/>
                        </a:rPr>
                        <a:t> </a:t>
                      </a:r>
                      <a:r>
                        <a:rPr lang="en-US" altLang="ko-KR" sz="1600" baseline="0" dirty="0" err="1" smtClean="0">
                          <a:effectLst/>
                          <a:latin typeface="Times New Roman"/>
                          <a:ea typeface="PMingLiU"/>
                        </a:rPr>
                        <a:t>Req</a:t>
                      </a:r>
                      <a:endParaRPr lang="en-US" altLang="ko-KR" sz="1600" baseline="0" dirty="0" smtClean="0">
                        <a:effectLst/>
                        <a:latin typeface="Times New Roman"/>
                        <a:ea typeface="PMingLiU"/>
                      </a:endParaRPr>
                    </a:p>
                    <a:p>
                      <a:pPr algn="ctr">
                        <a:spcBef>
                          <a:spcPts val="1200"/>
                        </a:spcBef>
                        <a:spcAft>
                          <a:spcPts val="300"/>
                        </a:spcAft>
                      </a:pPr>
                      <a:r>
                        <a:rPr lang="en-US" altLang="ko-KR" sz="1600" baseline="0" dirty="0" smtClean="0">
                          <a:effectLst/>
                          <a:latin typeface="Times New Roman"/>
                          <a:ea typeface="PMingLiU"/>
                        </a:rPr>
                        <a:t>(1)</a:t>
                      </a:r>
                      <a:endParaRPr lang="ko-KR" sz="1600" dirty="0">
                        <a:effectLst/>
                        <a:latin typeface="Times New Roman"/>
                        <a:ea typeface="PMingLiU"/>
                      </a:endParaRPr>
                    </a:p>
                  </a:txBody>
                  <a:tcPr/>
                </a:tc>
                <a:tc gridSpan="2">
                  <a:txBody>
                    <a:bodyPr/>
                    <a:lstStyle/>
                    <a:p>
                      <a:pPr algn="ctr">
                        <a:spcBef>
                          <a:spcPts val="1200"/>
                        </a:spcBef>
                        <a:spcAft>
                          <a:spcPts val="300"/>
                        </a:spcAft>
                      </a:pPr>
                      <a:r>
                        <a:rPr lang="en-US" altLang="ko-KR" sz="1600" dirty="0" err="1" smtClean="0">
                          <a:effectLst/>
                          <a:latin typeface="Times New Roman"/>
                          <a:ea typeface="PMingLiU"/>
                        </a:rPr>
                        <a:t>Ack</a:t>
                      </a:r>
                      <a:r>
                        <a:rPr lang="en-US" altLang="ko-KR" sz="1600" dirty="0" smtClean="0">
                          <a:effectLst/>
                          <a:latin typeface="Times New Roman"/>
                          <a:ea typeface="PMingLiU"/>
                        </a:rPr>
                        <a:t> </a:t>
                      </a:r>
                      <a:r>
                        <a:rPr lang="en-US" altLang="ko-KR" sz="1600" dirty="0" err="1" smtClean="0">
                          <a:effectLst/>
                          <a:latin typeface="Times New Roman"/>
                          <a:ea typeface="PMingLiU"/>
                        </a:rPr>
                        <a:t>Rsp</a:t>
                      </a:r>
                      <a:endParaRPr lang="en-US" altLang="ko-KR" sz="1600" dirty="0" smtClean="0">
                        <a:effectLst/>
                        <a:latin typeface="Times New Roman"/>
                        <a:ea typeface="PMingLiU"/>
                      </a:endParaRPr>
                    </a:p>
                    <a:p>
                      <a:pPr algn="ctr">
                        <a:spcBef>
                          <a:spcPts val="1200"/>
                        </a:spcBef>
                        <a:spcAft>
                          <a:spcPts val="300"/>
                        </a:spcAft>
                      </a:pPr>
                      <a:r>
                        <a:rPr lang="en-US" altLang="ko-KR" sz="1600" dirty="0" smtClean="0">
                          <a:effectLst/>
                          <a:latin typeface="Times New Roman"/>
                          <a:ea typeface="PMingLiU"/>
                        </a:rPr>
                        <a:t>(1)</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600" dirty="0">
                        <a:effectLst/>
                        <a:latin typeface="Times New Roman"/>
                        <a:ea typeface="PMingLiU"/>
                      </a:endParaRPr>
                    </a:p>
                  </a:txBody>
                  <a:tcPr/>
                </a:tc>
                <a:tc>
                  <a:txBody>
                    <a:bodyPr/>
                    <a:lstStyle/>
                    <a:p>
                      <a:pPr algn="ctr">
                        <a:spcBef>
                          <a:spcPts val="1200"/>
                        </a:spcBef>
                        <a:spcAft>
                          <a:spcPts val="300"/>
                        </a:spcAft>
                      </a:pPr>
                      <a:r>
                        <a:rPr lang="en-US" altLang="ko-KR" sz="1600" dirty="0" smtClean="0">
                          <a:effectLst/>
                          <a:latin typeface="Times New Roman"/>
                          <a:ea typeface="PMingLiU"/>
                        </a:rPr>
                        <a:t>UIR</a:t>
                      </a:r>
                    </a:p>
                    <a:p>
                      <a:pPr algn="ctr">
                        <a:spcBef>
                          <a:spcPts val="1200"/>
                        </a:spcBef>
                        <a:spcAft>
                          <a:spcPts val="300"/>
                        </a:spcAft>
                      </a:pPr>
                      <a:r>
                        <a:rPr lang="en-US" altLang="ko-KR" sz="1600" dirty="0" smtClean="0">
                          <a:effectLst/>
                          <a:latin typeface="Times New Roman"/>
                          <a:ea typeface="PMingLiU"/>
                        </a:rPr>
                        <a:t>(1)</a:t>
                      </a:r>
                      <a:endParaRPr lang="ko-KR" sz="1600" dirty="0">
                        <a:effectLst/>
                        <a:latin typeface="Times New Roman"/>
                        <a:ea typeface="PMingLiU"/>
                      </a:endParaRPr>
                    </a:p>
                  </a:txBody>
                  <a:tcPr/>
                </a:tc>
                <a:tc>
                  <a:txBody>
                    <a:bodyPr/>
                    <a:lstStyle/>
                    <a:p>
                      <a:pPr algn="ctr">
                        <a:spcBef>
                          <a:spcPts val="1200"/>
                        </a:spcBef>
                        <a:spcAft>
                          <a:spcPts val="300"/>
                        </a:spcAft>
                      </a:pPr>
                      <a:r>
                        <a:rPr lang="en-US" altLang="ko-KR" sz="1600" dirty="0" smtClean="0">
                          <a:effectLst/>
                          <a:latin typeface="Times New Roman"/>
                          <a:ea typeface="PMingLiU"/>
                        </a:rPr>
                        <a:t>M</a:t>
                      </a:r>
                    </a:p>
                    <a:p>
                      <a:pPr algn="ctr">
                        <a:spcBef>
                          <a:spcPts val="1200"/>
                        </a:spcBef>
                        <a:spcAft>
                          <a:spcPts val="300"/>
                        </a:spcAft>
                      </a:pPr>
                      <a:r>
                        <a:rPr lang="en-US" altLang="ko-KR" sz="1600" dirty="0" smtClean="0">
                          <a:effectLst/>
                          <a:latin typeface="Times New Roman"/>
                          <a:ea typeface="PMingLiU"/>
                        </a:rPr>
                        <a:t>(1)</a:t>
                      </a:r>
                      <a:endParaRPr lang="ko-KR" sz="1600" dirty="0">
                        <a:effectLst/>
                        <a:latin typeface="Times New Roman"/>
                        <a:ea typeface="PMingLiU"/>
                      </a:endParaRPr>
                    </a:p>
                  </a:txBody>
                  <a:tcPr>
                    <a:lnR w="12700" cap="flat" cmpd="sng" algn="ctr">
                      <a:solidFill>
                        <a:schemeClr val="tx1"/>
                      </a:solidFill>
                      <a:prstDash val="solid"/>
                      <a:round/>
                      <a:headEnd type="none" w="med" len="med"/>
                      <a:tailEnd type="none" w="med" len="med"/>
                    </a:lnR>
                  </a:tcPr>
                </a:tc>
                <a:tc gridSpan="4">
                  <a:txBody>
                    <a:bodyPr/>
                    <a:lstStyle/>
                    <a:p>
                      <a:pPr marL="0" marR="0" lvl="0" indent="0" algn="ctr" defTabSz="914400" rtl="0" eaLnBrk="1" fontAlgn="auto" latinLnBrk="0" hangingPunct="1">
                        <a:lnSpc>
                          <a:spcPct val="100000"/>
                        </a:lnSpc>
                        <a:spcBef>
                          <a:spcPts val="1200"/>
                        </a:spcBef>
                        <a:spcAft>
                          <a:spcPts val="300"/>
                        </a:spcAft>
                        <a:buClrTx/>
                        <a:buSzTx/>
                        <a:buFontTx/>
                        <a:buNone/>
                        <a:tabLst/>
                        <a:defRPr/>
                      </a:pPr>
                      <a:r>
                        <a:rPr kumimoji="0" lang="en-US" altLang="ko-KR" sz="1600" b="0" i="0" u="none" strike="noStrike" kern="1200" cap="none" spc="0" normalizeH="0" baseline="0" noProof="0" dirty="0" smtClean="0">
                          <a:ln>
                            <a:noFill/>
                          </a:ln>
                          <a:solidFill>
                            <a:srgbClr val="000000"/>
                          </a:solidFill>
                          <a:effectLst/>
                          <a:uLnTx/>
                          <a:uFillTx/>
                          <a:latin typeface="Times New Roman"/>
                          <a:ea typeface="PMingLiU"/>
                          <a:cs typeface="+mn-cs"/>
                        </a:rPr>
                        <a:t>FN </a:t>
                      </a:r>
                    </a:p>
                    <a:p>
                      <a:pPr marL="0" marR="0" lvl="0" indent="0" algn="ctr" defTabSz="914400" rtl="0" eaLnBrk="1" fontAlgn="auto" latinLnBrk="0" hangingPunct="1">
                        <a:lnSpc>
                          <a:spcPct val="100000"/>
                        </a:lnSpc>
                        <a:spcBef>
                          <a:spcPts val="1200"/>
                        </a:spcBef>
                        <a:spcAft>
                          <a:spcPts val="300"/>
                        </a:spcAft>
                        <a:buClrTx/>
                        <a:buSzTx/>
                        <a:buFontTx/>
                        <a:buNone/>
                        <a:tabLst/>
                        <a:defRPr/>
                      </a:pPr>
                      <a:r>
                        <a:rPr kumimoji="0" lang="en-US" altLang="ko-KR" sz="1600" b="0" i="0" u="none" strike="noStrike" kern="1200" cap="none" spc="0" normalizeH="0" baseline="0" noProof="0" dirty="0" smtClean="0">
                          <a:ln>
                            <a:noFill/>
                          </a:ln>
                          <a:solidFill>
                            <a:srgbClr val="000000"/>
                          </a:solidFill>
                          <a:effectLst/>
                          <a:uLnTx/>
                          <a:uFillTx/>
                          <a:latin typeface="Times New Roman"/>
                          <a:ea typeface="PMingLiU"/>
                          <a:cs typeface="+mn-cs"/>
                        </a:rPr>
                        <a:t>(4)</a:t>
                      </a:r>
                      <a:endParaRPr kumimoji="0" lang="ko-KR" altLang="en-US" sz="1600" b="0" i="0" u="none" strike="noStrike" kern="1200" cap="none" spc="0" normalizeH="0" baseline="0" noProof="0" dirty="0" smtClean="0">
                        <a:ln>
                          <a:noFill/>
                        </a:ln>
                        <a:solidFill>
                          <a:srgbClr val="000000"/>
                        </a:solidFill>
                        <a:effectLst/>
                        <a:uLnTx/>
                        <a:uFillTx/>
                        <a:latin typeface="Times New Roman"/>
                        <a:ea typeface="PMingLiU"/>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673742">
                <a:tc gridSpan="4">
                  <a:txBody>
                    <a:bodyPr/>
                    <a:lstStyle/>
                    <a:p>
                      <a:pPr algn="ctr">
                        <a:spcBef>
                          <a:spcPts val="1200"/>
                        </a:spcBef>
                        <a:spcAft>
                          <a:spcPts val="300"/>
                        </a:spcAft>
                      </a:pPr>
                      <a:r>
                        <a:rPr lang="en-US" altLang="ko-KR" sz="1600" dirty="0" smtClean="0">
                          <a:effectLst/>
                          <a:latin typeface="Times New Roman"/>
                          <a:ea typeface="PMingLiU"/>
                        </a:rPr>
                        <a:t>FN</a:t>
                      </a:r>
                      <a:r>
                        <a:rPr lang="en-US" altLang="ko-KR" sz="1600" baseline="0" dirty="0" smtClean="0">
                          <a:effectLst/>
                          <a:latin typeface="Times New Roman"/>
                          <a:ea typeface="PMingLiU"/>
                        </a:rPr>
                        <a:t> </a:t>
                      </a:r>
                    </a:p>
                    <a:p>
                      <a:pPr algn="ctr">
                        <a:spcBef>
                          <a:spcPts val="1200"/>
                        </a:spcBef>
                        <a:spcAft>
                          <a:spcPts val="300"/>
                        </a:spcAft>
                      </a:pPr>
                      <a:r>
                        <a:rPr lang="en-US" altLang="ko-KR" sz="1600" baseline="0" dirty="0" smtClean="0">
                          <a:effectLst/>
                          <a:latin typeface="Times New Roman"/>
                          <a:ea typeface="PMingLiU"/>
                        </a:rPr>
                        <a:t>(3)</a:t>
                      </a:r>
                      <a:endParaRPr lang="ko-KR" sz="1600" dirty="0">
                        <a:effectLst/>
                        <a:latin typeface="Times New Roman"/>
                        <a:ea typeface="PMingLiU"/>
                      </a:endParaRPr>
                    </a:p>
                  </a:txBody>
                  <a:tcPr>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algn="ctr">
                        <a:spcBef>
                          <a:spcPts val="1200"/>
                        </a:spcBef>
                        <a:spcAft>
                          <a:spcPts val="300"/>
                        </a:spcAft>
                      </a:pPr>
                      <a:endParaRPr lang="ko-KR" sz="1600" dirty="0">
                        <a:effectLst/>
                        <a:latin typeface="Times New Roman"/>
                        <a:ea typeface="PMingLiU"/>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latinLnBrk="1"/>
                      <a:r>
                        <a:rPr lang="en-US" altLang="ko-KR" dirty="0" err="1" smtClean="0"/>
                        <a:t>Rsvd</a:t>
                      </a:r>
                      <a:endParaRPr lang="en-US" altLang="ko-KR" dirty="0" smtClean="0"/>
                    </a:p>
                    <a:p>
                      <a:pPr latinLnBrk="1"/>
                      <a:r>
                        <a:rPr lang="en-US" altLang="ko-KR" dirty="0" smtClean="0"/>
                        <a:t>(1)</a:t>
                      </a:r>
                      <a:endParaRPr lang="ko-KR" altLang="en-US" dirty="0"/>
                    </a:p>
                  </a:txBody>
                  <a:tcPr>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auto" latinLnBrk="0" hangingPunct="1">
                        <a:lnSpc>
                          <a:spcPct val="100000"/>
                        </a:lnSpc>
                        <a:spcBef>
                          <a:spcPts val="1200"/>
                        </a:spcBef>
                        <a:spcAft>
                          <a:spcPts val="300"/>
                        </a:spcAft>
                        <a:buClrTx/>
                        <a:buSzTx/>
                        <a:buFontTx/>
                        <a:buNone/>
                        <a:tabLst/>
                        <a:defRPr/>
                      </a:pPr>
                      <a:r>
                        <a:rPr kumimoji="0" lang="en-US" altLang="ko-KR" sz="1600" b="0" i="0" u="none" strike="noStrike" kern="1200" cap="none" spc="0" normalizeH="0" baseline="0" noProof="0" dirty="0" smtClean="0">
                          <a:ln>
                            <a:noFill/>
                          </a:ln>
                          <a:solidFill>
                            <a:srgbClr val="000000"/>
                          </a:solidFill>
                          <a:effectLst/>
                          <a:uLnTx/>
                          <a:uFillTx/>
                          <a:latin typeface="Times New Roman"/>
                          <a:ea typeface="PMingLiU"/>
                          <a:cs typeface="+mn-cs"/>
                        </a:rPr>
                        <a:t>SID </a:t>
                      </a:r>
                    </a:p>
                    <a:p>
                      <a:pPr marL="0" marR="0" lvl="0" indent="0" algn="ctr" defTabSz="914400" rtl="0" eaLnBrk="1" fontAlgn="auto" latinLnBrk="0" hangingPunct="1">
                        <a:lnSpc>
                          <a:spcPct val="100000"/>
                        </a:lnSpc>
                        <a:spcBef>
                          <a:spcPts val="1200"/>
                        </a:spcBef>
                        <a:spcAft>
                          <a:spcPts val="300"/>
                        </a:spcAft>
                        <a:buClrTx/>
                        <a:buSzTx/>
                        <a:buFontTx/>
                        <a:buNone/>
                        <a:tabLst/>
                        <a:defRPr/>
                      </a:pPr>
                      <a:r>
                        <a:rPr kumimoji="0" lang="en-US" altLang="ko-KR" sz="1600" b="0" i="0" u="none" strike="noStrike" kern="1200" cap="none" spc="0" normalizeH="0" baseline="0" noProof="0" dirty="0" smtClean="0">
                          <a:ln>
                            <a:noFill/>
                          </a:ln>
                          <a:solidFill>
                            <a:srgbClr val="000000"/>
                          </a:solidFill>
                          <a:effectLst/>
                          <a:uLnTx/>
                          <a:uFillTx/>
                          <a:latin typeface="Times New Roman"/>
                          <a:ea typeface="PMingLiU"/>
                          <a:cs typeface="+mn-cs"/>
                        </a:rPr>
                        <a:t>(4)</a:t>
                      </a:r>
                      <a:endParaRPr kumimoji="0" lang="ko-KR" altLang="en-US" sz="1600" b="0" i="0" u="none" strike="noStrike" kern="1200" cap="none" spc="0" normalizeH="0" baseline="0" noProof="0" dirty="0" smtClean="0">
                        <a:ln>
                          <a:noFill/>
                        </a:ln>
                        <a:solidFill>
                          <a:srgbClr val="000000"/>
                        </a:solidFill>
                        <a:effectLst/>
                        <a:uLnTx/>
                        <a:uFillTx/>
                        <a:latin typeface="Times New Roman"/>
                        <a:ea typeface="PMingLiU"/>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93511">
                <a:tc gridSpan="2">
                  <a:txBody>
                    <a:bodyPr/>
                    <a:lstStyle/>
                    <a:p>
                      <a:pPr algn="ctr">
                        <a:spcBef>
                          <a:spcPts val="1200"/>
                        </a:spcBef>
                        <a:spcAft>
                          <a:spcPts val="300"/>
                        </a:spcAft>
                      </a:pPr>
                      <a:r>
                        <a:rPr lang="en-US" altLang="ko-KR" sz="1600" dirty="0" err="1" smtClean="0">
                          <a:effectLst/>
                          <a:latin typeface="Times New Roman"/>
                          <a:ea typeface="PMingLiU"/>
                        </a:rPr>
                        <a:t>Opcode</a:t>
                      </a:r>
                      <a:r>
                        <a:rPr lang="en-US" altLang="ko-KR" sz="1600" baseline="0" dirty="0" smtClean="0">
                          <a:effectLst/>
                          <a:latin typeface="Times New Roman"/>
                          <a:ea typeface="PMingLiU"/>
                        </a:rPr>
                        <a:t> </a:t>
                      </a:r>
                      <a:r>
                        <a:rPr lang="en-US" altLang="ko-KR" sz="1600" dirty="0" smtClean="0">
                          <a:effectLst/>
                          <a:latin typeface="Times New Roman"/>
                          <a:ea typeface="PMingLiU"/>
                        </a:rPr>
                        <a:t>(2)</a:t>
                      </a:r>
                      <a:endParaRPr lang="ko-KR" sz="1600" dirty="0">
                        <a:effectLst/>
                        <a:latin typeface="Times New Roman"/>
                        <a:ea typeface="PMingLiU"/>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ctr">
                        <a:spcBef>
                          <a:spcPts val="1200"/>
                        </a:spcBef>
                        <a:spcAft>
                          <a:spcPts val="300"/>
                        </a:spcAft>
                      </a:pPr>
                      <a:endParaRPr lang="ko-KR" sz="1600" dirty="0">
                        <a:effectLst/>
                        <a:latin typeface="Times New Roman"/>
                        <a:ea typeface="PMingLiU"/>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altLang="ko-KR" sz="1600" dirty="0" smtClean="0">
                          <a:effectLst/>
                        </a:rPr>
                        <a:t>AID (10)</a:t>
                      </a:r>
                      <a:endParaRPr lang="ko-KR" altLang="ko-KR" sz="1600" dirty="0" smtClean="0">
                        <a:effectLst/>
                        <a:latin typeface="Times New Roman"/>
                        <a:ea typeface="PMingLiU"/>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sz="24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20194">
                <a:tc gridSpan="3">
                  <a:txBody>
                    <a:bodyPr/>
                    <a:lstStyle/>
                    <a:p>
                      <a:pPr algn="ctr">
                        <a:spcBef>
                          <a:spcPts val="1200"/>
                        </a:spcBef>
                        <a:spcAft>
                          <a:spcPts val="300"/>
                        </a:spcAft>
                      </a:pPr>
                      <a:endParaRPr lang="ko-KR" sz="1600" dirty="0">
                        <a:effectLst/>
                        <a:latin typeface="Times New Roman"/>
                        <a:ea typeface="PMingLiU"/>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latinLnBrk="1"/>
                      <a:endParaRPr lang="ko-KR" altLang="en-US"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a:spcBef>
                          <a:spcPts val="1200"/>
                        </a:spcBef>
                        <a:spcAft>
                          <a:spcPts val="300"/>
                        </a:spcAft>
                      </a:pPr>
                      <a:endParaRPr lang="ko-KR" sz="1600" dirty="0">
                        <a:effectLst/>
                        <a:latin typeface="Times New Roman"/>
                        <a:ea typeface="PMingLiU"/>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r h="300225">
                <a:tc gridSpan="9">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Transaction</a:t>
                      </a:r>
                      <a:r>
                        <a:rPr lang="en-US" sz="1600" kern="1200" baseline="0" dirty="0" smtClean="0">
                          <a:solidFill>
                            <a:schemeClr val="tx1"/>
                          </a:solidFill>
                          <a:effectLst/>
                          <a:latin typeface="+mn-lt"/>
                          <a:ea typeface="+mn-ea"/>
                          <a:cs typeface="+mn-cs"/>
                        </a:rPr>
                        <a:t> ID (12)</a:t>
                      </a:r>
                      <a:endParaRPr lang="en-US" sz="1600" kern="1200" dirty="0" smtClean="0">
                        <a:solidFill>
                          <a:schemeClr val="tx1"/>
                        </a:solidFill>
                        <a:effectLst/>
                        <a:latin typeface="+mn-lt"/>
                        <a:ea typeface="+mn-ea"/>
                        <a:cs typeface="+mn-cs"/>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68458">
                <a:tc gridSpan="9">
                  <a:txBody>
                    <a:bodyPr/>
                    <a:lstStyle/>
                    <a:p>
                      <a:pPr algn="ctr" latinLnBrk="1"/>
                      <a:r>
                        <a:rPr lang="en-US" altLang="ko-KR" sz="1600" dirty="0" smtClean="0"/>
                        <a:t>Variable payload length (16)</a:t>
                      </a:r>
                      <a:endParaRPr lang="ko-KR" altLang="en-US" sz="1600" dirty="0" smtClean="0"/>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68458">
                <a:tc gridSpan="9">
                  <a:txBody>
                    <a:bodyPr/>
                    <a:lstStyle/>
                    <a:p>
                      <a:pPr algn="ctr" latinLnBrk="1"/>
                      <a:r>
                        <a:rPr lang="en-US" altLang="ko-KR" sz="1600" dirty="0" smtClean="0"/>
                        <a:t>Payload</a:t>
                      </a:r>
                      <a:endParaRPr lang="ko-KR" altLang="en-US" sz="1600" dirty="0" smtClean="0"/>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036958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Description of IEEE 802.21c’s </a:t>
            </a:r>
            <a:br>
              <a:rPr lang="en-US" altLang="ko-KR" sz="3200" dirty="0" smtClean="0"/>
            </a:br>
            <a:r>
              <a:rPr lang="en-US" altLang="ko-KR" sz="3200" dirty="0" smtClean="0"/>
              <a:t>New Protocol</a:t>
            </a:r>
            <a:r>
              <a:rPr lang="en-US" altLang="ko-KR" sz="3200" baseline="0" dirty="0" smtClean="0"/>
              <a:t> Header Fields</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3690146720"/>
              </p:ext>
            </p:extLst>
          </p:nvPr>
        </p:nvGraphicFramePr>
        <p:xfrm>
          <a:off x="539552" y="1429008"/>
          <a:ext cx="8208912" cy="4440233"/>
        </p:xfrm>
        <a:graphic>
          <a:graphicData uri="http://schemas.openxmlformats.org/drawingml/2006/table">
            <a:tbl>
              <a:tblPr firstRow="1" firstCol="1" bandRow="1">
                <a:tableStyleId>{5940675A-B579-460E-94D1-54222C63F5DA}</a:tableStyleId>
              </a:tblPr>
              <a:tblGrid>
                <a:gridCol w="1944216"/>
                <a:gridCol w="6264696"/>
              </a:tblGrid>
              <a:tr h="496651">
                <a:tc>
                  <a:txBody>
                    <a:bodyPr/>
                    <a:lstStyle/>
                    <a:p>
                      <a:pPr algn="just" latinLnBrk="1">
                        <a:spcBef>
                          <a:spcPts val="1200"/>
                        </a:spcBef>
                        <a:spcAft>
                          <a:spcPts val="0"/>
                        </a:spcAft>
                      </a:pPr>
                      <a:r>
                        <a:rPr lang="en-US" sz="1600" kern="1200" dirty="0" smtClean="0">
                          <a:effectLst/>
                        </a:rPr>
                        <a:t>Version</a:t>
                      </a:r>
                      <a:endParaRPr lang="ko-KR" sz="1800" dirty="0">
                        <a:effectLst/>
                        <a:latin typeface="Times New Roman"/>
                        <a:ea typeface="PMingLiU"/>
                      </a:endParaRPr>
                    </a:p>
                  </a:txBody>
                  <a:tcPr marL="78903" marR="78903" marT="39451" marB="39451"/>
                </a:tc>
                <a:tc>
                  <a:txBody>
                    <a:bodyPr/>
                    <a:lstStyle/>
                    <a:p>
                      <a:pPr marL="0" lvl="0" indent="0" latinLnBrk="1">
                        <a:spcAft>
                          <a:spcPts val="0"/>
                        </a:spcAft>
                        <a:buFont typeface="Arial"/>
                        <a:buNone/>
                        <a:tabLst>
                          <a:tab pos="457200" algn="l"/>
                        </a:tabLst>
                      </a:pPr>
                      <a:r>
                        <a:rPr lang="en-US" sz="1600" kern="1200" dirty="0" smtClean="0">
                          <a:solidFill>
                            <a:schemeClr val="tx1"/>
                          </a:solidFill>
                          <a:effectLst/>
                          <a:latin typeface="+mn-lt"/>
                          <a:ea typeface="+mn-ea"/>
                          <a:cs typeface="+mn-cs"/>
                        </a:rPr>
                        <a:t>This field is used to specify the version of MIH protocol used.</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0: Not to be used</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1: First version</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2: IEEE 802.21c</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3–15: (Reserved)</a:t>
                      </a:r>
                    </a:p>
                  </a:txBody>
                  <a:tcPr marL="78903" marR="78903" marT="39451" marB="39451"/>
                </a:tc>
              </a:tr>
              <a:tr h="496651">
                <a:tc>
                  <a:txBody>
                    <a:bodyPr/>
                    <a:lstStyle/>
                    <a:p>
                      <a:pPr algn="just" latinLnBrk="1">
                        <a:spcBef>
                          <a:spcPts val="1200"/>
                        </a:spcBef>
                        <a:spcAft>
                          <a:spcPts val="0"/>
                        </a:spcAft>
                      </a:pPr>
                      <a:r>
                        <a:rPr lang="en-US" altLang="ko-KR" sz="1600" kern="1200" dirty="0" smtClean="0">
                          <a:effectLst/>
                          <a:latin typeface="+mn-lt"/>
                          <a:ea typeface="+mn-ea"/>
                        </a:rPr>
                        <a:t>Payload</a:t>
                      </a:r>
                      <a:r>
                        <a:rPr lang="en-US" altLang="ko-KR" sz="1600" kern="1200" baseline="0" dirty="0" smtClean="0">
                          <a:effectLst/>
                          <a:latin typeface="+mn-lt"/>
                          <a:ea typeface="+mn-ea"/>
                        </a:rPr>
                        <a:t> Types</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a:effectLst/>
                        </a:rPr>
                        <a:t>Indicates types of interworking protocols</a:t>
                      </a:r>
                      <a:endParaRPr lang="ko-KR" sz="1800" dirty="0">
                        <a:effectLst/>
                      </a:endParaRPr>
                    </a:p>
                    <a:p>
                      <a:pPr marL="342900" lvl="0" indent="-342900" latinLnBrk="1">
                        <a:spcAft>
                          <a:spcPts val="0"/>
                        </a:spcAft>
                        <a:buFont typeface="Arial"/>
                        <a:buChar char="-"/>
                        <a:tabLst>
                          <a:tab pos="457200" algn="l"/>
                        </a:tabLst>
                      </a:pPr>
                      <a:r>
                        <a:rPr lang="en-US" sz="1600" kern="1200" dirty="0">
                          <a:effectLst/>
                        </a:rPr>
                        <a:t>0: IEEE 802.21c single radio handover content</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1: ANQP of IEEE 802.11u</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2: </a:t>
                      </a:r>
                      <a:r>
                        <a:rPr lang="en-US" sz="1600" kern="1200" dirty="0" err="1">
                          <a:effectLst/>
                        </a:rPr>
                        <a:t>WiMAX</a:t>
                      </a:r>
                      <a:r>
                        <a:rPr lang="en-US" sz="1600" kern="1200" dirty="0">
                          <a:effectLst/>
                        </a:rPr>
                        <a:t> interworking (E.g. R9 protocol)</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3: ANDSF message </a:t>
                      </a:r>
                      <a:endParaRPr lang="ko-KR" sz="1600" dirty="0">
                        <a:effectLst/>
                        <a:latin typeface="Times New Roman"/>
                        <a:cs typeface="Times New Roman"/>
                      </a:endParaRPr>
                    </a:p>
                  </a:txBody>
                  <a:tcPr marL="78903" marR="78903" marT="39451" marB="39451"/>
                </a:tc>
              </a:tr>
              <a:tr h="512869">
                <a:tc>
                  <a:txBody>
                    <a:bodyPr/>
                    <a:lstStyle/>
                    <a:p>
                      <a:pPr algn="just" latinLnBrk="1">
                        <a:spcBef>
                          <a:spcPts val="1200"/>
                        </a:spcBef>
                        <a:spcAft>
                          <a:spcPts val="0"/>
                        </a:spcAft>
                      </a:pPr>
                      <a:r>
                        <a:rPr lang="en-US" sz="1600" kern="1200" dirty="0">
                          <a:effectLst/>
                        </a:rPr>
                        <a:t>MTI </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a:effectLst/>
                        </a:rPr>
                        <a:t>Indicates the type of Message</a:t>
                      </a:r>
                      <a:endParaRPr lang="ko-KR" sz="1800" dirty="0">
                        <a:effectLst/>
                      </a:endParaRPr>
                    </a:p>
                    <a:p>
                      <a:pPr marL="342900" lvl="0" indent="-342900" latinLnBrk="1">
                        <a:spcAft>
                          <a:spcPts val="0"/>
                        </a:spcAft>
                        <a:buFont typeface="Arial"/>
                        <a:buChar char="-"/>
                        <a:tabLst>
                          <a:tab pos="457200" algn="l"/>
                        </a:tabLst>
                      </a:pPr>
                      <a:r>
                        <a:rPr lang="en-US" sz="1600" kern="1200" dirty="0">
                          <a:effectLst/>
                        </a:rPr>
                        <a:t>0: </a:t>
                      </a:r>
                      <a:r>
                        <a:rPr lang="en-US" sz="1600" kern="1200" dirty="0" smtClean="0">
                          <a:effectLst/>
                        </a:rPr>
                        <a:t>Control</a:t>
                      </a:r>
                      <a:r>
                        <a:rPr lang="en-US" sz="1600" kern="1200" baseline="0" dirty="0" smtClean="0">
                          <a:effectLst/>
                        </a:rPr>
                        <a:t> message for SRHO</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1: Encapsulated target L2 message </a:t>
                      </a:r>
                      <a:endParaRPr lang="ko-KR" sz="1600" dirty="0">
                        <a:effectLst/>
                        <a:latin typeface="Times New Roman"/>
                        <a:cs typeface="Times New Roman"/>
                      </a:endParaRPr>
                    </a:p>
                  </a:txBody>
                  <a:tcPr marL="78903" marR="78903" marT="39451" marB="39451"/>
                </a:tc>
              </a:tr>
              <a:tr h="467025">
                <a:tc>
                  <a:txBody>
                    <a:bodyPr/>
                    <a:lstStyle/>
                    <a:p>
                      <a:pPr algn="just" latinLnBrk="1">
                        <a:lnSpc>
                          <a:spcPts val="1110"/>
                        </a:lnSpc>
                        <a:spcBef>
                          <a:spcPts val="1200"/>
                        </a:spcBef>
                        <a:spcAft>
                          <a:spcPts val="0"/>
                        </a:spcAft>
                      </a:pPr>
                      <a:r>
                        <a:rPr lang="en-US" sz="1600" kern="1200" dirty="0" err="1">
                          <a:effectLst/>
                        </a:rPr>
                        <a:t>SrcID</a:t>
                      </a:r>
                      <a:r>
                        <a:rPr lang="en-US" sz="1600" kern="1200" dirty="0">
                          <a:effectLst/>
                        </a:rPr>
                        <a:t> (6 bytes)</a:t>
                      </a:r>
                      <a:endParaRPr lang="ko-KR" sz="1800" dirty="0">
                        <a:effectLst/>
                        <a:latin typeface="Times New Roman"/>
                        <a:ea typeface="PMingLiU"/>
                      </a:endParaRPr>
                    </a:p>
                  </a:txBody>
                  <a:tcPr marL="78903" marR="78903" marT="39451" marB="39451"/>
                </a:tc>
                <a:tc>
                  <a:txBody>
                    <a:bodyPr/>
                    <a:lstStyle/>
                    <a:p>
                      <a:pPr algn="just" latinLnBrk="1">
                        <a:lnSpc>
                          <a:spcPts val="1110"/>
                        </a:lnSpc>
                        <a:spcBef>
                          <a:spcPts val="1200"/>
                        </a:spcBef>
                        <a:spcAft>
                          <a:spcPts val="0"/>
                        </a:spcAft>
                      </a:pPr>
                      <a:r>
                        <a:rPr lang="en-US" sz="1600" kern="1200" dirty="0">
                          <a:effectLst/>
                        </a:rPr>
                        <a:t>Source MAC address, e.g., MAC address of MS </a:t>
                      </a:r>
                      <a:endParaRPr lang="ko-KR" sz="1800" dirty="0">
                        <a:effectLst/>
                      </a:endParaRPr>
                    </a:p>
                    <a:p>
                      <a:pPr marL="342900" lvl="0" indent="-342900" latinLnBrk="1">
                        <a:spcAft>
                          <a:spcPts val="0"/>
                        </a:spcAft>
                        <a:buFont typeface="Arial"/>
                        <a:buChar char="-"/>
                        <a:tabLst>
                          <a:tab pos="-26670" algn="l"/>
                          <a:tab pos="457200" algn="l"/>
                        </a:tabLst>
                      </a:pPr>
                      <a:r>
                        <a:rPr lang="en-US" altLang="ko-KR" sz="1600" kern="1200" dirty="0" smtClean="0">
                          <a:effectLst/>
                        </a:rPr>
                        <a:t>MSID for </a:t>
                      </a:r>
                      <a:r>
                        <a:rPr lang="en-US" altLang="ko-KR" sz="1600" kern="1200" dirty="0" err="1" smtClean="0">
                          <a:effectLst/>
                        </a:rPr>
                        <a:t>WiMAX</a:t>
                      </a:r>
                      <a:r>
                        <a:rPr lang="en-US" altLang="ko-KR" sz="1600" kern="1200" dirty="0" smtClean="0">
                          <a:effectLst/>
                        </a:rPr>
                        <a:t> interworking protocol</a:t>
                      </a:r>
                      <a:endParaRPr lang="ko-KR" sz="1600" dirty="0">
                        <a:effectLst/>
                      </a:endParaRPr>
                    </a:p>
                  </a:txBody>
                  <a:tcPr marL="78903" marR="78903" marT="39451" marB="39451"/>
                </a:tc>
              </a:tr>
              <a:tr h="262135">
                <a:tc>
                  <a:txBody>
                    <a:bodyPr/>
                    <a:lstStyle/>
                    <a:p>
                      <a:pPr algn="just" latinLnBrk="1">
                        <a:spcBef>
                          <a:spcPts val="1200"/>
                        </a:spcBef>
                        <a:spcAft>
                          <a:spcPts val="0"/>
                        </a:spcAft>
                      </a:pPr>
                      <a:r>
                        <a:rPr lang="en-US" sz="1600" kern="1200">
                          <a:effectLst/>
                        </a:rPr>
                        <a:t>DstID (6 bytes)</a:t>
                      </a:r>
                      <a:endParaRPr lang="ko-KR" sz="1800">
                        <a:effectLst/>
                        <a:latin typeface="Times New Roman"/>
                        <a:ea typeface="PMingLiU"/>
                      </a:endParaRPr>
                    </a:p>
                  </a:txBody>
                  <a:tcPr marL="78903" marR="78903" marT="39451" marB="39451"/>
                </a:tc>
                <a:tc>
                  <a:txBody>
                    <a:bodyPr/>
                    <a:lstStyle/>
                    <a:p>
                      <a:pPr latinLnBrk="1">
                        <a:spcAft>
                          <a:spcPts val="0"/>
                        </a:spcAft>
                      </a:pPr>
                      <a:r>
                        <a:rPr lang="en-US" sz="1600" kern="1200" dirty="0">
                          <a:effectLst/>
                        </a:rPr>
                        <a:t>Destination MAC address, e.g., </a:t>
                      </a:r>
                      <a:r>
                        <a:rPr lang="en-US" sz="1600" kern="1200" dirty="0" smtClean="0">
                          <a:effectLst/>
                        </a:rPr>
                        <a:t> MAC</a:t>
                      </a:r>
                      <a:r>
                        <a:rPr lang="en-US" sz="1600" kern="1200" baseline="0" dirty="0" smtClean="0">
                          <a:effectLst/>
                        </a:rPr>
                        <a:t> address of M-GW </a:t>
                      </a:r>
                      <a:endParaRPr lang="ko-KR" sz="1600" dirty="0">
                        <a:effectLst/>
                      </a:endParaRPr>
                    </a:p>
                    <a:p>
                      <a:pPr marL="342900" lvl="0" indent="-342900" latinLnBrk="1">
                        <a:spcAft>
                          <a:spcPts val="0"/>
                        </a:spcAft>
                        <a:buFont typeface="Arial"/>
                        <a:buChar char="-"/>
                        <a:tabLst>
                          <a:tab pos="-26670" algn="l"/>
                          <a:tab pos="457200" algn="l"/>
                        </a:tabLst>
                      </a:pPr>
                      <a:r>
                        <a:rPr lang="en-US" altLang="ko-KR" sz="1600" dirty="0" smtClean="0">
                          <a:effectLst/>
                        </a:rPr>
                        <a:t>BSID for </a:t>
                      </a:r>
                      <a:r>
                        <a:rPr lang="en-US" altLang="ko-KR" sz="1600" dirty="0" err="1" smtClean="0">
                          <a:effectLst/>
                        </a:rPr>
                        <a:t>WiMAX</a:t>
                      </a:r>
                      <a:r>
                        <a:rPr lang="en-US" altLang="ko-KR" sz="1600" dirty="0" smtClean="0">
                          <a:effectLst/>
                        </a:rPr>
                        <a:t> interworking protocol</a:t>
                      </a:r>
                      <a:endParaRPr lang="ko-KR" sz="1600" dirty="0">
                        <a:effectLst/>
                      </a:endParaRPr>
                    </a:p>
                  </a:txBody>
                  <a:tcPr marL="78903" marR="78903" marT="39451" marB="39451"/>
                </a:tc>
              </a:tr>
            </a:tbl>
          </a:graphicData>
        </a:graphic>
      </p:graphicFrame>
      <p:sp>
        <p:nvSpPr>
          <p:cNvPr id="5" name="Slide Number Placeholder 4"/>
          <p:cNvSpPr>
            <a:spLocks noGrp="1"/>
          </p:cNvSpPr>
          <p:nvPr>
            <p:ph type="sldNum" sz="quarter" idx="11"/>
          </p:nvPr>
        </p:nvSpPr>
        <p:spPr>
          <a:xfrm>
            <a:off x="8458200" y="6457528"/>
            <a:ext cx="685800" cy="381000"/>
          </a:xfrm>
          <a:noFill/>
        </p:spPr>
        <p:txBody>
          <a:bodyPr/>
          <a:lstStyle/>
          <a:p>
            <a:fld id="{BE78C5E8-8C35-4A85-BF87-71E4D39BF386}" type="slidenum">
              <a:rPr lang="en-US" altLang="ja-JP">
                <a:solidFill>
                  <a:srgbClr val="000000"/>
                </a:solidFill>
              </a:rPr>
              <a:pPr/>
              <a:t>11</a:t>
            </a:fld>
            <a:endParaRPr lang="en-US" altLang="ja-JP" dirty="0">
              <a:solidFill>
                <a:srgbClr val="000000"/>
              </a:solidFill>
            </a:endParaRPr>
          </a:p>
        </p:txBody>
      </p:sp>
    </p:spTree>
    <p:extLst>
      <p:ext uri="{BB962C8B-B14F-4D97-AF65-F5344CB8AC3E}">
        <p14:creationId xmlns:p14="http://schemas.microsoft.com/office/powerpoint/2010/main" val="35541762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dirty="0"/>
              <a:t>T</a:t>
            </a:r>
            <a:r>
              <a:rPr lang="en-US" altLang="ko-KR" dirty="0" smtClean="0"/>
              <a:t>he new IEEE 802.21c header</a:t>
            </a:r>
          </a:p>
          <a:p>
            <a:pPr lvl="1"/>
            <a:r>
              <a:rPr lang="en-US" altLang="ko-KR" dirty="0"/>
              <a:t>Can support interworking control message for </a:t>
            </a:r>
            <a:r>
              <a:rPr lang="en-US" altLang="ko-KR" dirty="0" err="1" smtClean="0"/>
              <a:t>WiMAX</a:t>
            </a:r>
            <a:endParaRPr lang="en-US" altLang="ko-KR" dirty="0" smtClean="0"/>
          </a:p>
          <a:p>
            <a:pPr lvl="1"/>
            <a:r>
              <a:rPr lang="en-US" altLang="ko-KR" dirty="0" smtClean="0"/>
              <a:t>Includes </a:t>
            </a:r>
            <a:r>
              <a:rPr lang="en-US" altLang="ko-KR" i="1" dirty="0" smtClean="0"/>
              <a:t>Interworking Protocol Type</a:t>
            </a:r>
            <a:r>
              <a:rPr lang="en-US" altLang="ko-KR" dirty="0" smtClean="0"/>
              <a:t> field to deliver </a:t>
            </a:r>
            <a:r>
              <a:rPr lang="en-US" altLang="ko-KR" dirty="0"/>
              <a:t>other interworking protocols (</a:t>
            </a:r>
            <a:r>
              <a:rPr lang="en-US" altLang="ko-KR" dirty="0" err="1"/>
              <a:t>e.g</a:t>
            </a:r>
            <a:r>
              <a:rPr lang="en-US" altLang="ko-KR" dirty="0"/>
              <a:t>, ANQP and ANDSF message)</a:t>
            </a:r>
            <a:endParaRPr lang="en-US" altLang="ko-KR" baseline="0" dirty="0" smtClean="0"/>
          </a:p>
          <a:p>
            <a:pPr lvl="1"/>
            <a:r>
              <a:rPr lang="en-US" altLang="ko-KR" baseline="0" dirty="0" smtClean="0"/>
              <a:t>IEEE </a:t>
            </a:r>
            <a:r>
              <a:rPr lang="en-US" altLang="ko-KR" baseline="0" dirty="0" smtClean="0"/>
              <a:t>802.21c can use old</a:t>
            </a:r>
            <a:r>
              <a:rPr lang="en-US" altLang="ko-KR" dirty="0" smtClean="0"/>
              <a:t> IEEE 802.21 protocol</a:t>
            </a:r>
          </a:p>
          <a:p>
            <a:r>
              <a:rPr lang="en-US" altLang="ko-KR" dirty="0" smtClean="0"/>
              <a:t>Effects of IEEE 802.21c  protocol</a:t>
            </a:r>
          </a:p>
          <a:p>
            <a:pPr lvl="1"/>
            <a:r>
              <a:rPr lang="en-US" altLang="ko-KR" dirty="0" smtClean="0"/>
              <a:t>Improve network performance with short protocol header</a:t>
            </a:r>
          </a:p>
          <a:p>
            <a:pPr lvl="1"/>
            <a:r>
              <a:rPr lang="en-US" altLang="ko-KR" dirty="0" smtClean="0"/>
              <a:t>Support compatibility with other interworking protocols</a:t>
            </a:r>
          </a:p>
          <a:p>
            <a:r>
              <a:rPr lang="en-US" altLang="ko-KR" dirty="0" smtClean="0"/>
              <a:t>The simplified protocol raises its customization chance by supporting improved network performance and compatibility with other interworking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12</a:t>
            </a:fld>
            <a:endParaRPr lang="en-US" altLang="ja-JP">
              <a:solidFill>
                <a:srgbClr val="000000"/>
              </a:solidFill>
            </a:endParaRPr>
          </a:p>
        </p:txBody>
      </p:sp>
    </p:spTree>
    <p:extLst>
      <p:ext uri="{BB962C8B-B14F-4D97-AF65-F5344CB8AC3E}">
        <p14:creationId xmlns:p14="http://schemas.microsoft.com/office/powerpoint/2010/main" val="265380683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200" dirty="0" smtClean="0"/>
              <a:t>Requirements for IEEE 802.21c Protocol</a:t>
            </a:r>
            <a:endParaRPr lang="ko-KR" altLang="en-US" sz="3200" dirty="0"/>
          </a:p>
        </p:txBody>
      </p:sp>
      <p:sp>
        <p:nvSpPr>
          <p:cNvPr id="3" name="내용 개체 틀 2"/>
          <p:cNvSpPr>
            <a:spLocks noGrp="1"/>
          </p:cNvSpPr>
          <p:nvPr>
            <p:ph idx="1"/>
          </p:nvPr>
        </p:nvSpPr>
        <p:spPr/>
        <p:txBody>
          <a:bodyPr>
            <a:normAutofit/>
          </a:bodyPr>
          <a:lstStyle/>
          <a:p>
            <a:pPr algn="just"/>
            <a:r>
              <a:rPr lang="en-US" altLang="ko-KR" dirty="0" smtClean="0"/>
              <a:t>IEEE </a:t>
            </a:r>
            <a:r>
              <a:rPr lang="en-US" altLang="ko-KR" dirty="0"/>
              <a:t>802.21c protocol </a:t>
            </a:r>
            <a:r>
              <a:rPr lang="en-US" altLang="ko-KR" dirty="0" smtClean="0"/>
              <a:t>SHALL </a:t>
            </a:r>
            <a:r>
              <a:rPr lang="en-US" altLang="ko-KR" dirty="0"/>
              <a:t>support </a:t>
            </a:r>
            <a:r>
              <a:rPr lang="en-US" altLang="ko-KR" dirty="0" smtClean="0"/>
              <a:t>control messages</a:t>
            </a:r>
            <a:r>
              <a:rPr lang="en-US" altLang="ko-KR" dirty="0" smtClean="0"/>
              <a:t> </a:t>
            </a:r>
            <a:r>
              <a:rPr lang="en-US" altLang="ko-KR" dirty="0"/>
              <a:t>(R9, Rx, and </a:t>
            </a:r>
            <a:r>
              <a:rPr lang="en-US" altLang="ko-KR" dirty="0" err="1"/>
              <a:t>Ry</a:t>
            </a:r>
            <a:r>
              <a:rPr lang="en-US" altLang="ko-KR" dirty="0"/>
              <a:t>) of </a:t>
            </a:r>
            <a:r>
              <a:rPr lang="en-US" altLang="ko-KR" dirty="0" err="1" smtClean="0"/>
              <a:t>WiMAX</a:t>
            </a:r>
            <a:r>
              <a:rPr lang="en-US" altLang="ko-KR" dirty="0" smtClean="0"/>
              <a:t> for SRHO</a:t>
            </a:r>
          </a:p>
          <a:p>
            <a:pPr lvl="1" algn="just">
              <a:buFont typeface="Wingdings" pitchFamily="2" charset="2"/>
              <a:buChar char="ü"/>
            </a:pPr>
            <a:r>
              <a:rPr lang="en-US" altLang="ko-KR" b="1" dirty="0"/>
              <a:t>802.21c is required to define interfaces for </a:t>
            </a:r>
            <a:r>
              <a:rPr lang="en-US" altLang="ko-KR" b="1" dirty="0" err="1"/>
              <a:t>WiMAX</a:t>
            </a:r>
            <a:r>
              <a:rPr lang="en-US" altLang="ko-KR" b="1" dirty="0"/>
              <a:t>&lt;&gt;</a:t>
            </a:r>
            <a:r>
              <a:rPr lang="en-US" altLang="ko-KR" b="1" dirty="0" err="1"/>
              <a:t>WiFi</a:t>
            </a:r>
            <a:r>
              <a:rPr lang="en-US" altLang="ko-KR" b="1" dirty="0"/>
              <a:t> and </a:t>
            </a:r>
            <a:r>
              <a:rPr lang="en-US" altLang="ko-KR" b="1" dirty="0" err="1"/>
              <a:t>WiMAX</a:t>
            </a:r>
            <a:r>
              <a:rPr lang="en-US" altLang="ko-KR" b="1" dirty="0"/>
              <a:t> &lt;&gt; 3GPP SRHO using Rx, </a:t>
            </a:r>
            <a:r>
              <a:rPr lang="en-US" altLang="ko-KR" b="1" dirty="0" err="1"/>
              <a:t>Ry</a:t>
            </a:r>
            <a:r>
              <a:rPr lang="en-US" altLang="ko-KR" b="1" dirty="0"/>
              <a:t>, and R9 </a:t>
            </a:r>
            <a:r>
              <a:rPr lang="en-US" altLang="ko-KR" b="1" dirty="0" smtClean="0"/>
              <a:t>protocols</a:t>
            </a:r>
          </a:p>
          <a:p>
            <a:pPr lvl="2" algn="just">
              <a:buFont typeface="Wingdings" pitchFamily="2" charset="2"/>
              <a:buChar char="ü"/>
            </a:pPr>
            <a:r>
              <a:rPr lang="en-US" altLang="ko-KR" b="1" dirty="0" smtClean="0"/>
              <a:t>Ref: </a:t>
            </a:r>
            <a:r>
              <a:rPr lang="en-US" altLang="zh-CN" dirty="0">
                <a:ea typeface="SimSun" pitchFamily="2" charset="-122"/>
                <a:cs typeface="Times New Roman" pitchFamily="18" charset="0"/>
              </a:rPr>
              <a:t>Functional Requirements (IEEE 802.21c document, DCN # 21-10-0017-02-srho</a:t>
            </a:r>
            <a:r>
              <a:rPr lang="en-US" altLang="zh-CN" dirty="0" smtClean="0">
                <a:ea typeface="SimSun" pitchFamily="2" charset="-122"/>
                <a:cs typeface="Times New Roman" pitchFamily="18" charset="0"/>
              </a:rPr>
              <a:t>)</a:t>
            </a:r>
            <a:endParaRPr lang="en-US" altLang="ko-KR" b="1" dirty="0"/>
          </a:p>
          <a:p>
            <a:pPr marL="0" indent="0">
              <a:buNone/>
            </a:pPr>
            <a:endParaRPr lang="en-US" altLang="ko-KR" dirty="0"/>
          </a:p>
          <a:p>
            <a:r>
              <a:rPr lang="en-US" altLang="ko-KR" dirty="0"/>
              <a:t>The 802.21c protocol are desirable to deliver other interworking protocols (</a:t>
            </a:r>
            <a:r>
              <a:rPr lang="en-US" altLang="ko-KR" dirty="0" err="1"/>
              <a:t>e.g</a:t>
            </a:r>
            <a:r>
              <a:rPr lang="en-US" altLang="ko-KR" dirty="0"/>
              <a:t>, ANQP and ANDSF message)</a:t>
            </a:r>
          </a:p>
          <a:p>
            <a:pPr marL="0" indent="0">
              <a:buNone/>
            </a:pPr>
            <a:endParaRPr lang="en-US" altLang="ko-KR" dirty="0"/>
          </a:p>
          <a:p>
            <a:r>
              <a:rPr lang="en-US" altLang="ko-KR" dirty="0"/>
              <a:t>With the different transport and different requirements from 802.21 protocol, the 802.21c protocol needs new design</a:t>
            </a:r>
          </a:p>
          <a:p>
            <a:pPr algn="just"/>
            <a:endParaRPr lang="ko-KR" altLang="en-US" dirty="0"/>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33882081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Control Messages</a:t>
            </a:r>
            <a:r>
              <a:rPr lang="en-US" altLang="ko-KR" sz="3200" dirty="0" smtClean="0"/>
              <a:t> </a:t>
            </a:r>
            <a:r>
              <a:rPr lang="en-US" altLang="ko-KR" sz="3200" dirty="0" smtClean="0"/>
              <a:t>of </a:t>
            </a:r>
            <a:r>
              <a:rPr lang="en-US" altLang="ko-KR" sz="3200" dirty="0" err="1" smtClean="0"/>
              <a:t>WiMAX</a:t>
            </a:r>
            <a:r>
              <a:rPr lang="en-US" altLang="ko-KR" sz="3200" dirty="0" smtClean="0"/>
              <a:t> </a:t>
            </a:r>
            <a:r>
              <a:rPr lang="en-US" altLang="ko-KR" sz="3200" dirty="0" smtClean="0"/>
              <a:t>for SRHO</a:t>
            </a:r>
            <a:endParaRPr lang="ko-KR" altLang="en-US" sz="3200" dirty="0"/>
          </a:p>
        </p:txBody>
      </p:sp>
      <p:sp>
        <p:nvSpPr>
          <p:cNvPr id="9" name="직사각형 8"/>
          <p:cNvSpPr/>
          <p:nvPr/>
        </p:nvSpPr>
        <p:spPr>
          <a:xfrm>
            <a:off x="395536" y="3243402"/>
            <a:ext cx="2725960" cy="830997"/>
          </a:xfrm>
          <a:prstGeom prst="rect">
            <a:avLst/>
          </a:prstGeom>
        </p:spPr>
        <p:txBody>
          <a:bodyPr wrap="square">
            <a:spAutoFit/>
          </a:bodyPr>
          <a:lstStyle/>
          <a:p>
            <a:pPr algn="just"/>
            <a:r>
              <a:rPr lang="en-US" altLang="ko-KR" sz="1200" dirty="0" smtClean="0"/>
              <a:t>(a) R9 protocol: protocol between MS and </a:t>
            </a:r>
            <a:r>
              <a:rPr lang="en-US" altLang="ko-KR" sz="1200" dirty="0" err="1" smtClean="0"/>
              <a:t>WiMAX</a:t>
            </a:r>
            <a:r>
              <a:rPr lang="en-US" altLang="ko-KR" sz="1200" dirty="0" smtClean="0"/>
              <a:t> SFF for </a:t>
            </a:r>
            <a:r>
              <a:rPr lang="en-US" altLang="ko-KR" sz="1200" dirty="0"/>
              <a:t>Interworking between </a:t>
            </a:r>
            <a:r>
              <a:rPr lang="en-US" altLang="ko-KR" sz="1200" dirty="0" smtClean="0"/>
              <a:t>Non-</a:t>
            </a:r>
            <a:r>
              <a:rPr lang="en-US" altLang="ko-KR" sz="1200" dirty="0" err="1" smtClean="0"/>
              <a:t>WiMAX</a:t>
            </a:r>
            <a:r>
              <a:rPr lang="en-US" altLang="ko-KR" sz="1200" i="1" dirty="0" smtClean="0"/>
              <a:t> </a:t>
            </a:r>
            <a:r>
              <a:rPr lang="en-US" altLang="ko-KR" sz="1200" dirty="0"/>
              <a:t>and </a:t>
            </a:r>
            <a:r>
              <a:rPr lang="en-US" altLang="ko-KR" sz="1200" dirty="0" err="1" smtClean="0"/>
              <a:t>WiMAX</a:t>
            </a:r>
            <a:r>
              <a:rPr lang="en-US" altLang="ko-KR" sz="1200" i="1" dirty="0" smtClean="0"/>
              <a:t> </a:t>
            </a:r>
            <a:r>
              <a:rPr lang="en-US" altLang="ko-KR" sz="1200" dirty="0"/>
              <a:t>Access Networks </a:t>
            </a:r>
            <a:endParaRPr lang="ko-KR" altLang="en-US" sz="1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4</a:t>
            </a:fld>
            <a:endParaRPr lang="en-US" altLang="ja-JP">
              <a:solidFill>
                <a:srgbClr val="000000"/>
              </a:solidFill>
            </a:endParaRPr>
          </a:p>
        </p:txBody>
      </p:sp>
      <p:sp>
        <p:nvSpPr>
          <p:cNvPr id="15" name="직사각형 14"/>
          <p:cNvSpPr/>
          <p:nvPr/>
        </p:nvSpPr>
        <p:spPr>
          <a:xfrm>
            <a:off x="3347864" y="3218943"/>
            <a:ext cx="2664296" cy="646331"/>
          </a:xfrm>
          <a:prstGeom prst="rect">
            <a:avLst/>
          </a:prstGeom>
        </p:spPr>
        <p:txBody>
          <a:bodyPr wrap="square">
            <a:spAutoFit/>
          </a:bodyPr>
          <a:lstStyle/>
          <a:p>
            <a:pPr algn="ctr"/>
            <a:r>
              <a:rPr lang="en-US" altLang="ko-KR" sz="1200" dirty="0" smtClean="0"/>
              <a:t>(b) Rx </a:t>
            </a:r>
            <a:r>
              <a:rPr lang="en-US" altLang="ko-KR" sz="1200" dirty="0"/>
              <a:t>protocol: protocol between MS and </a:t>
            </a:r>
            <a:r>
              <a:rPr lang="en-US" altLang="ko-KR" sz="1200" dirty="0" err="1"/>
              <a:t>WiMAX</a:t>
            </a:r>
            <a:r>
              <a:rPr lang="en-US" altLang="ko-KR" sz="1200" dirty="0"/>
              <a:t> SFF </a:t>
            </a:r>
            <a:r>
              <a:rPr lang="en-US" altLang="ko-KR" sz="1200" dirty="0" smtClean="0"/>
              <a:t>for Wi-Fi </a:t>
            </a:r>
            <a:r>
              <a:rPr lang="en-US" altLang="ko-KR" sz="1200" dirty="0"/>
              <a:t>– </a:t>
            </a:r>
            <a:r>
              <a:rPr lang="en-US" altLang="ko-KR" sz="1200" dirty="0" err="1" smtClean="0"/>
              <a:t>WiMAX</a:t>
            </a:r>
            <a:r>
              <a:rPr lang="en-US" altLang="ko-KR" sz="1200" i="1" dirty="0" smtClean="0"/>
              <a:t> </a:t>
            </a:r>
            <a:r>
              <a:rPr lang="en-US" altLang="ko-KR" sz="1200" dirty="0"/>
              <a:t>Interworking </a:t>
            </a:r>
            <a:endParaRPr lang="ko-KR" altLang="en-US" sz="1200" dirty="0"/>
          </a:p>
        </p:txBody>
      </p:sp>
      <p:sp>
        <p:nvSpPr>
          <p:cNvPr id="16" name="직사각형 15"/>
          <p:cNvSpPr/>
          <p:nvPr/>
        </p:nvSpPr>
        <p:spPr>
          <a:xfrm>
            <a:off x="6300192" y="3243402"/>
            <a:ext cx="2758344" cy="646331"/>
          </a:xfrm>
          <a:prstGeom prst="rect">
            <a:avLst/>
          </a:prstGeom>
        </p:spPr>
        <p:txBody>
          <a:bodyPr wrap="square">
            <a:spAutoFit/>
          </a:bodyPr>
          <a:lstStyle/>
          <a:p>
            <a:pPr algn="ctr"/>
            <a:r>
              <a:rPr lang="en-US" altLang="ko-KR" sz="1200" dirty="0" smtClean="0"/>
              <a:t>(c</a:t>
            </a:r>
            <a:r>
              <a:rPr lang="en-US" altLang="ko-KR" sz="1200" dirty="0"/>
              <a:t>) </a:t>
            </a:r>
            <a:r>
              <a:rPr lang="en-US" altLang="ko-KR" sz="1200" smtClean="0"/>
              <a:t>Ry </a:t>
            </a:r>
            <a:r>
              <a:rPr lang="en-US" altLang="ko-KR" sz="1200" dirty="0"/>
              <a:t>protocol: protocol between MS and </a:t>
            </a:r>
            <a:r>
              <a:rPr lang="en-US" altLang="ko-KR" sz="1200" dirty="0" err="1" smtClean="0"/>
              <a:t>WiFi</a:t>
            </a:r>
            <a:r>
              <a:rPr lang="en-US" altLang="ko-KR" sz="1200" dirty="0" smtClean="0"/>
              <a:t> </a:t>
            </a:r>
            <a:r>
              <a:rPr lang="en-US" altLang="ko-KR" sz="1200" dirty="0"/>
              <a:t>SFF for Wi-Fi – </a:t>
            </a:r>
            <a:r>
              <a:rPr lang="en-US" altLang="ko-KR" sz="1200" dirty="0" err="1"/>
              <a:t>WiMAX</a:t>
            </a:r>
            <a:r>
              <a:rPr lang="en-US" altLang="ko-KR" sz="1200" i="1" dirty="0"/>
              <a:t> </a:t>
            </a:r>
            <a:r>
              <a:rPr lang="en-US" altLang="ko-KR" sz="1200" dirty="0"/>
              <a:t>Interworking </a:t>
            </a:r>
            <a:endParaRPr lang="ko-KR" altLang="en-US" sz="1200" dirty="0"/>
          </a:p>
        </p:txBody>
      </p:sp>
      <p:graphicFrame>
        <p:nvGraphicFramePr>
          <p:cNvPr id="11" name="내용 개체 틀 3"/>
          <p:cNvGraphicFramePr>
            <a:graphicFrameLocks noGrp="1"/>
          </p:cNvGraphicFramePr>
          <p:nvPr>
            <p:ph idx="1"/>
            <p:extLst>
              <p:ext uri="{D42A27DB-BD31-4B8C-83A1-F6EECF244321}">
                <p14:modId xmlns:p14="http://schemas.microsoft.com/office/powerpoint/2010/main" val="1769323712"/>
              </p:ext>
            </p:extLst>
          </p:nvPr>
        </p:nvGraphicFramePr>
        <p:xfrm>
          <a:off x="467545" y="1659226"/>
          <a:ext cx="2664295" cy="1418456"/>
        </p:xfrm>
        <a:graphic>
          <a:graphicData uri="http://schemas.openxmlformats.org/drawingml/2006/table">
            <a:tbl>
              <a:tblPr firstRow="1" bandRow="1">
                <a:tableStyleId>{5940675A-B579-460E-94D1-54222C63F5DA}</a:tableStyleId>
              </a:tblPr>
              <a:tblGrid>
                <a:gridCol w="1440160"/>
                <a:gridCol w="57606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(6bits)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dirty="0" smtClean="0">
                          <a:effectLst/>
                          <a:latin typeface="+mn-lt"/>
                          <a:ea typeface="+mn-ea"/>
                        </a:rPr>
                        <a:t>802.16</a:t>
                      </a:r>
                      <a:r>
                        <a:rPr lang="en-US" altLang="ko-KR" sz="1200" baseline="0" dirty="0" smtClean="0">
                          <a:effectLst/>
                          <a:latin typeface="+mn-lt"/>
                          <a:ea typeface="+mn-ea"/>
                        </a:rPr>
                        <a:t> MAC PDU/R9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7" name="내용 개체 틀 3"/>
          <p:cNvGraphicFramePr>
            <a:graphicFrameLocks/>
          </p:cNvGraphicFramePr>
          <p:nvPr>
            <p:extLst>
              <p:ext uri="{D42A27DB-BD31-4B8C-83A1-F6EECF244321}">
                <p14:modId xmlns:p14="http://schemas.microsoft.com/office/powerpoint/2010/main" val="3060115139"/>
              </p:ext>
            </p:extLst>
          </p:nvPr>
        </p:nvGraphicFramePr>
        <p:xfrm>
          <a:off x="3347865" y="1659226"/>
          <a:ext cx="2736302" cy="1418456"/>
        </p:xfrm>
        <a:graphic>
          <a:graphicData uri="http://schemas.openxmlformats.org/drawingml/2006/table">
            <a:tbl>
              <a:tblPr firstRow="1" bandRow="1">
                <a:tableStyleId>{5940675A-B579-460E-94D1-54222C63F5DA}</a:tableStyleId>
              </a:tblPr>
              <a:tblGrid>
                <a:gridCol w="1479083"/>
                <a:gridCol w="591633"/>
                <a:gridCol w="665586"/>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(6bits)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smtClean="0">
                          <a:effectLst/>
                          <a:latin typeface="+mn-lt"/>
                          <a:ea typeface="+mn-ea"/>
                        </a:rPr>
                        <a:t>802.16</a:t>
                      </a:r>
                      <a:r>
                        <a:rPr lang="en-US" altLang="ko-KR" sz="1200" baseline="0" smtClean="0">
                          <a:effectLst/>
                          <a:latin typeface="+mn-lt"/>
                          <a:ea typeface="+mn-ea"/>
                        </a:rPr>
                        <a:t>MAC </a:t>
                      </a:r>
                      <a:r>
                        <a:rPr lang="en-US" altLang="ko-KR" sz="1200" baseline="0" dirty="0" smtClean="0">
                          <a:effectLst/>
                          <a:latin typeface="+mn-lt"/>
                          <a:ea typeface="+mn-ea"/>
                        </a:rPr>
                        <a:t>PDU/Rx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8" name="내용 개체 틀 3"/>
          <p:cNvGraphicFramePr>
            <a:graphicFrameLocks/>
          </p:cNvGraphicFramePr>
          <p:nvPr>
            <p:extLst>
              <p:ext uri="{D42A27DB-BD31-4B8C-83A1-F6EECF244321}">
                <p14:modId xmlns:p14="http://schemas.microsoft.com/office/powerpoint/2010/main" val="1856852001"/>
              </p:ext>
            </p:extLst>
          </p:nvPr>
        </p:nvGraphicFramePr>
        <p:xfrm>
          <a:off x="6300192" y="1659226"/>
          <a:ext cx="2664295" cy="808856"/>
        </p:xfrm>
        <a:graphic>
          <a:graphicData uri="http://schemas.openxmlformats.org/drawingml/2006/table">
            <a:tbl>
              <a:tblPr firstRow="1" bandRow="1">
                <a:tableStyleId>{5940675A-B579-460E-94D1-54222C63F5DA}</a:tableStyleId>
              </a:tblPr>
              <a:tblGrid>
                <a:gridCol w="201622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(7bits)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2">
                  <a:txBody>
                    <a:bodyPr/>
                    <a:lstStyle/>
                    <a:p>
                      <a:pPr algn="ctr">
                        <a:spcBef>
                          <a:spcPts val="1200"/>
                        </a:spcBef>
                        <a:spcAft>
                          <a:spcPts val="300"/>
                        </a:spcAft>
                      </a:pPr>
                      <a:r>
                        <a:rPr lang="en-US" altLang="ko-KR" sz="1200" dirty="0" smtClean="0">
                          <a:effectLst/>
                          <a:latin typeface="+mn-lt"/>
                          <a:ea typeface="+mn-ea"/>
                        </a:rPr>
                        <a:t>802.11</a:t>
                      </a:r>
                      <a:r>
                        <a:rPr lang="en-US" altLang="ko-KR" sz="1200" baseline="0" dirty="0" smtClean="0">
                          <a:effectLst/>
                          <a:latin typeface="+mn-lt"/>
                          <a:ea typeface="+mn-ea"/>
                        </a:rPr>
                        <a:t> MAC PDU/</a:t>
                      </a:r>
                      <a:r>
                        <a:rPr lang="en-US" altLang="ko-KR" sz="1200" baseline="0" dirty="0" err="1" smtClean="0">
                          <a:effectLst/>
                          <a:latin typeface="+mn-lt"/>
                          <a:ea typeface="+mn-ea"/>
                        </a:rPr>
                        <a:t>Ry</a:t>
                      </a:r>
                      <a:r>
                        <a:rPr lang="en-US" altLang="ko-KR" sz="1200" baseline="0" dirty="0" smtClean="0">
                          <a:effectLst/>
                          <a:latin typeface="+mn-lt"/>
                          <a:ea typeface="+mn-ea"/>
                        </a:rPr>
                        <a:t> Control Message</a:t>
                      </a:r>
                      <a:endParaRPr lang="ko-KR" sz="1200" dirty="0">
                        <a:effectLst/>
                        <a:latin typeface="Times New Roman"/>
                        <a:ea typeface="PMingLiU"/>
                      </a:endParaRPr>
                    </a:p>
                  </a:txBody>
                  <a:tcPr/>
                </a:tc>
                <a:tc hMerge="1">
                  <a:txBody>
                    <a:bodyPr/>
                    <a:lstStyle/>
                    <a:p>
                      <a:pPr latinLnBrk="1"/>
                      <a:endParaRPr lang="ko-KR" altLang="en-US"/>
                    </a:p>
                  </a:txBody>
                  <a:tcPr/>
                </a:tc>
              </a:tr>
            </a:tbl>
          </a:graphicData>
        </a:graphic>
      </p:graphicFrame>
      <p:sp>
        <p:nvSpPr>
          <p:cNvPr id="3" name="직사각형 2"/>
          <p:cNvSpPr/>
          <p:nvPr/>
        </p:nvSpPr>
        <p:spPr>
          <a:xfrm>
            <a:off x="773832" y="4650463"/>
            <a:ext cx="7974632" cy="1298817"/>
          </a:xfrm>
          <a:prstGeom prst="rect">
            <a:avLst/>
          </a:prstGeom>
        </p:spPr>
        <p:txBody>
          <a:bodyPr wrap="square">
            <a:spAutoFit/>
          </a:bodyPr>
          <a:lstStyle/>
          <a:p>
            <a:pPr marL="280988" indent="-280988" defTabSz="762000" eaLnBrk="0" fontAlgn="base" latinLnBrk="0" hangingPunct="0">
              <a:lnSpc>
                <a:spcPct val="90000"/>
              </a:lnSpc>
              <a:spcBef>
                <a:spcPct val="40000"/>
              </a:spcBef>
              <a:spcAft>
                <a:spcPct val="0"/>
              </a:spcAft>
              <a:buClr>
                <a:schemeClr val="accent1"/>
              </a:buClr>
              <a:buFontTx/>
              <a:buChar char="•"/>
              <a:defRPr/>
            </a:pP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Forum, “</a:t>
            </a: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Forum Network Architecture - Architecture, Detailed Protocols and Procedures </a:t>
            </a:r>
            <a:r>
              <a:rPr lang="en-US" altLang="ko-KR" sz="1600" dirty="0" err="1">
                <a:ea typeface="ＭＳ Ｐゴシック" charset="0"/>
                <a:cs typeface="ＭＳ Ｐゴシック" charset="0"/>
              </a:rPr>
              <a:t>WiFi</a:t>
            </a:r>
            <a:r>
              <a:rPr lang="en-US" altLang="ko-KR" sz="1600" dirty="0">
                <a:ea typeface="ＭＳ Ｐゴシック" charset="0"/>
                <a:cs typeface="ＭＳ Ｐゴシック" charset="0"/>
              </a:rPr>
              <a:t>® and </a:t>
            </a: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Access Networks,” Nov. </a:t>
            </a:r>
            <a:r>
              <a:rPr lang="en-US" altLang="ko-KR" sz="1600" dirty="0" smtClean="0">
                <a:ea typeface="ＭＳ Ｐゴシック" charset="0"/>
                <a:cs typeface="ＭＳ Ｐゴシック" charset="0"/>
              </a:rPr>
              <a:t>2010.</a:t>
            </a:r>
          </a:p>
          <a:p>
            <a:pPr marL="280988" indent="-280988" defTabSz="762000" eaLnBrk="0" fontAlgn="base" latinLnBrk="0" hangingPunct="0">
              <a:lnSpc>
                <a:spcPct val="90000"/>
              </a:lnSpc>
              <a:spcBef>
                <a:spcPct val="40000"/>
              </a:spcBef>
              <a:spcAft>
                <a:spcPct val="0"/>
              </a:spcAft>
              <a:buClr>
                <a:schemeClr val="accent1"/>
              </a:buClr>
              <a:buFontTx/>
              <a:buChar char="•"/>
              <a:defRPr/>
            </a:pPr>
            <a:r>
              <a:rPr lang="en-US" altLang="ko-KR" sz="1600" dirty="0" err="1" smtClean="0"/>
              <a:t>WiMAX</a:t>
            </a:r>
            <a:r>
              <a:rPr lang="en-US" altLang="ko-KR" sz="1600" dirty="0" smtClean="0"/>
              <a:t> </a:t>
            </a:r>
            <a:r>
              <a:rPr lang="en-US" altLang="ko-KR" sz="1600" dirty="0"/>
              <a:t>Forum. “</a:t>
            </a:r>
            <a:r>
              <a:rPr lang="en-US" altLang="ko-KR" sz="1600" dirty="0" err="1"/>
              <a:t>WiMAX</a:t>
            </a:r>
            <a:r>
              <a:rPr lang="en-US" altLang="ko-KR" sz="1600" dirty="0"/>
              <a:t> Forum Network Architecture - Architecture, detailed Protocols and Procedures Single Radio Interworking between Non-</a:t>
            </a:r>
            <a:r>
              <a:rPr lang="en-US" altLang="ko-KR" sz="1600" dirty="0" err="1"/>
              <a:t>WiMAX</a:t>
            </a:r>
            <a:r>
              <a:rPr lang="en-US" altLang="ko-KR" sz="1600" dirty="0"/>
              <a:t>® and </a:t>
            </a:r>
            <a:r>
              <a:rPr lang="en-US" altLang="ko-KR" sz="1600" dirty="0" err="1"/>
              <a:t>WiMAX</a:t>
            </a:r>
            <a:r>
              <a:rPr lang="en-US" altLang="ko-KR" sz="1600" dirty="0"/>
              <a:t>® Access Networks,” Nov. </a:t>
            </a:r>
            <a:r>
              <a:rPr lang="en-US" altLang="ko-KR" sz="1600" dirty="0" smtClean="0"/>
              <a:t>2010.</a:t>
            </a:r>
          </a:p>
        </p:txBody>
      </p:sp>
    </p:spTree>
    <p:extLst>
      <p:ext uri="{BB962C8B-B14F-4D97-AF65-F5344CB8AC3E}">
        <p14:creationId xmlns:p14="http://schemas.microsoft.com/office/powerpoint/2010/main" val="8244465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Interworking Protocol of </a:t>
            </a:r>
            <a:r>
              <a:rPr lang="en-US" altLang="ko-KR" sz="3200" dirty="0" err="1" smtClean="0"/>
              <a:t>WiMAX</a:t>
            </a:r>
            <a:r>
              <a:rPr lang="en-US" altLang="ko-KR" sz="3200" dirty="0" smtClean="0"/>
              <a:t> (Cont’d)</a:t>
            </a:r>
            <a:endParaRPr lang="ko-KR" altLang="en-US" sz="3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5</a:t>
            </a:fld>
            <a:endParaRPr lang="en-US" altLang="ja-JP">
              <a:solidFill>
                <a:srgbClr val="00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1148926864"/>
              </p:ext>
            </p:extLst>
          </p:nvPr>
        </p:nvGraphicFramePr>
        <p:xfrm>
          <a:off x="539552" y="1124744"/>
          <a:ext cx="7992888" cy="5192408"/>
        </p:xfrm>
        <a:graphic>
          <a:graphicData uri="http://schemas.openxmlformats.org/drawingml/2006/table">
            <a:tbl>
              <a:tblPr firstRow="1" firstCol="1" bandRow="1">
                <a:tableStyleId>{5940675A-B579-460E-94D1-54222C63F5DA}</a:tableStyleId>
              </a:tblPr>
              <a:tblGrid>
                <a:gridCol w="1728192"/>
                <a:gridCol w="6264696"/>
              </a:tblGrid>
              <a:tr h="223558">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B</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indicates if the BSID field will be included in this message. “0” indicates that the BS ID is omitted in the message and “1” indicates BS ID is included.</a:t>
                      </a:r>
                      <a:endParaRPr lang="ko-KR" sz="2000" kern="1200" dirty="0">
                        <a:solidFill>
                          <a:schemeClr val="tx1"/>
                        </a:solidFill>
                        <a:effectLst/>
                        <a:latin typeface="+mn-lt"/>
                        <a:ea typeface="+mn-ea"/>
                        <a:cs typeface="+mn-cs"/>
                      </a:endParaRPr>
                    </a:p>
                  </a:txBody>
                  <a:tcPr marL="78903" marR="78903" marT="39451" marB="39451"/>
                </a:tc>
              </a:tr>
              <a:tr h="275418">
                <a:tc>
                  <a:txBody>
                    <a:bodyPr/>
                    <a:lstStyle/>
                    <a:p>
                      <a:pPr marL="0" algn="just" defTabSz="914400" rtl="0" eaLnBrk="1" latinLnBrk="1" hangingPunct="1">
                        <a:spcBef>
                          <a:spcPts val="1200"/>
                        </a:spcBef>
                        <a:spcAft>
                          <a:spcPts val="0"/>
                        </a:spcAft>
                      </a:pPr>
                      <a:r>
                        <a:rPr lang="en-US" sz="2000" kern="1200" dirty="0">
                          <a:solidFill>
                            <a:schemeClr val="tx1"/>
                          </a:solidFill>
                          <a:effectLst/>
                          <a:latin typeface="+mn-lt"/>
                          <a:ea typeface="+mn-ea"/>
                          <a:cs typeface="+mn-cs"/>
                        </a:rPr>
                        <a:t>MTI </a:t>
                      </a:r>
                      <a:r>
                        <a:rPr lang="en-US" sz="2000" kern="1200" dirty="0" smtClean="0">
                          <a:solidFill>
                            <a:schemeClr val="tx1"/>
                          </a:solidFill>
                          <a:effectLst/>
                          <a:latin typeface="+mn-lt"/>
                          <a:ea typeface="+mn-ea"/>
                          <a:cs typeface="+mn-cs"/>
                        </a:rPr>
                        <a:t>(Message Type Indicator)</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This bit indicates the type of message.”0” indicates it </a:t>
                      </a:r>
                      <a:r>
                        <a:rPr lang="en-US" sz="2000" kern="1200" dirty="0" smtClean="0">
                          <a:solidFill>
                            <a:schemeClr val="tx1"/>
                          </a:solidFill>
                          <a:effectLst/>
                          <a:latin typeface="+mn-lt"/>
                          <a:ea typeface="+mn-ea"/>
                          <a:cs typeface="+mn-cs"/>
                        </a:rPr>
                        <a:t>is </a:t>
                      </a:r>
                      <a:r>
                        <a:rPr lang="en-US" sz="2000" kern="1200" dirty="0" smtClean="0">
                          <a:solidFill>
                            <a:schemeClr val="tx1"/>
                          </a:solidFill>
                          <a:effectLst/>
                          <a:latin typeface="+mn-lt"/>
                          <a:ea typeface="+mn-ea"/>
                          <a:cs typeface="+mn-cs"/>
                        </a:rPr>
                        <a:t>Control Message (for R9, Rx, or </a:t>
                      </a:r>
                      <a:r>
                        <a:rPr lang="en-US" sz="2000" kern="1200" dirty="0" err="1" smtClean="0">
                          <a:solidFill>
                            <a:schemeClr val="tx1"/>
                          </a:solidFill>
                          <a:effectLst/>
                          <a:latin typeface="+mn-lt"/>
                          <a:ea typeface="+mn-ea"/>
                          <a:cs typeface="+mn-cs"/>
                        </a:rPr>
                        <a:t>Ry</a:t>
                      </a:r>
                      <a:r>
                        <a:rPr lang="en-US" sz="2000" kern="1200" dirty="0" smtClean="0">
                          <a:solidFill>
                            <a:schemeClr val="tx1"/>
                          </a:solidFill>
                          <a:effectLst/>
                          <a:latin typeface="+mn-lt"/>
                          <a:ea typeface="+mn-ea"/>
                          <a:cs typeface="+mn-cs"/>
                        </a:rPr>
                        <a:t>) for SRHO, </a:t>
                      </a:r>
                      <a:r>
                        <a:rPr lang="en-US" sz="2000" kern="1200" dirty="0" smtClean="0">
                          <a:solidFill>
                            <a:schemeClr val="tx1"/>
                          </a:solidFill>
                          <a:effectLst/>
                          <a:latin typeface="+mn-lt"/>
                          <a:ea typeface="+mn-ea"/>
                          <a:cs typeface="+mn-cs"/>
                        </a:rPr>
                        <a:t>“1”  indicates Encapsulated L2 message.</a:t>
                      </a:r>
                      <a:endParaRPr lang="ko-KR" sz="2000" kern="1200" dirty="0">
                        <a:solidFill>
                          <a:schemeClr val="tx1"/>
                        </a:solidFill>
                        <a:effectLst/>
                        <a:latin typeface="+mn-lt"/>
                        <a:ea typeface="+mn-ea"/>
                        <a:cs typeface="+mn-cs"/>
                      </a:endParaRPr>
                    </a:p>
                  </a:txBody>
                  <a:tcPr marL="78903" marR="78903" marT="39451" marB="39451"/>
                </a:tc>
              </a:tr>
              <a:tr h="862411">
                <a:tc>
                  <a:txBody>
                    <a:bodyPr/>
                    <a:lstStyle/>
                    <a:p>
                      <a:pPr marL="0" algn="just" defTabSz="914400" rtl="0" eaLnBrk="1" latinLnBrk="1" hangingPunct="1">
                        <a:spcBef>
                          <a:spcPts val="1200"/>
                        </a:spcBef>
                        <a:spcAft>
                          <a:spcPts val="0"/>
                        </a:spcAft>
                      </a:pPr>
                      <a:r>
                        <a:rPr lang="en-US" altLang="ko-KR" sz="2000" kern="1200" dirty="0" smtClean="0">
                          <a:solidFill>
                            <a:schemeClr val="tx1"/>
                          </a:solidFill>
                          <a:effectLst/>
                          <a:latin typeface="+mn-lt"/>
                          <a:ea typeface="+mn-ea"/>
                          <a:cs typeface="+mn-cs"/>
                        </a:rPr>
                        <a:t>MSID</a:t>
                      </a:r>
                      <a:endParaRPr lang="ko-KR" altLang="ko-KR" sz="2000" kern="1200" dirty="0">
                        <a:solidFill>
                          <a:schemeClr val="tx1"/>
                        </a:solidFill>
                        <a:effectLst/>
                        <a:latin typeface="+mn-lt"/>
                        <a:ea typeface="+mn-ea"/>
                        <a:cs typeface="+mn-cs"/>
                      </a:endParaRPr>
                    </a:p>
                  </a:txBody>
                  <a:tcPr marL="78903" marR="78903" marT="39451" marB="39451"/>
                </a:tc>
                <a:tc>
                  <a:txBody>
                    <a:bodyPr/>
                    <a:lstStyle/>
                    <a:p>
                      <a:r>
                        <a:rPr lang="en-US" altLang="ko-KR" sz="2000" dirty="0" smtClean="0"/>
                        <a:t>This is set to the 6-byte MAC address of MS the message pertains to. For transactions not related to  any specific MS, all bits shall be set to zero.</a:t>
                      </a:r>
                      <a:endParaRPr lang="ko-KR" altLang="ko-KR" sz="2000" dirty="0" smtClean="0"/>
                    </a:p>
                  </a:txBody>
                  <a:tcPr marL="78903" marR="78903" marT="39451" marB="39451"/>
                </a:tc>
              </a:tr>
              <a:tr h="862411">
                <a:tc>
                  <a:txBody>
                    <a:bodyPr/>
                    <a:lstStyle/>
                    <a:p>
                      <a:pPr marL="0" algn="just" defTabSz="914400" rtl="0" eaLnBrk="1" latinLnBrk="1" hangingPunct="1">
                        <a:spcBef>
                          <a:spcPts val="1200"/>
                        </a:spcBef>
                        <a:spcAft>
                          <a:spcPts val="0"/>
                        </a:spcAft>
                      </a:pPr>
                      <a:r>
                        <a:rPr lang="en-US" altLang="ko-KR" sz="2000" kern="1200" dirty="0" smtClean="0">
                          <a:solidFill>
                            <a:schemeClr val="tx1"/>
                          </a:solidFill>
                          <a:effectLst/>
                          <a:latin typeface="+mn-lt"/>
                          <a:ea typeface="+mn-ea"/>
                          <a:cs typeface="+mn-cs"/>
                        </a:rPr>
                        <a:t>BSID</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For MS to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direction, BSID is set to the 6-byte Target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BS identity from MS to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For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to MS direction, BSID is set to pseudo BSID of the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If the MS has the SFF BSID, the BSID field may be omitted by setting the B bit to “0”. If the BSID is not omitted, then it SHALL  be set to the BSID received from the SFF.</a:t>
                      </a:r>
                      <a:endParaRPr lang="ko-KR" sz="2000" kern="1200" dirty="0">
                        <a:solidFill>
                          <a:schemeClr val="tx1"/>
                        </a:solidFill>
                        <a:effectLst/>
                        <a:latin typeface="+mn-lt"/>
                        <a:ea typeface="+mn-ea"/>
                        <a:cs typeface="+mn-cs"/>
                      </a:endParaRPr>
                    </a:p>
                  </a:txBody>
                  <a:tcPr marL="78903" marR="78903" marT="39451" marB="39451"/>
                </a:tc>
              </a:tr>
            </a:tbl>
          </a:graphicData>
        </a:graphic>
      </p:graphicFrame>
    </p:spTree>
    <p:extLst>
      <p:ext uri="{BB962C8B-B14F-4D97-AF65-F5344CB8AC3E}">
        <p14:creationId xmlns:p14="http://schemas.microsoft.com/office/powerpoint/2010/main" val="204242391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MIH</a:t>
            </a:r>
            <a:r>
              <a:rPr lang="en-US" altLang="ko-KR" baseline="0" dirty="0" smtClean="0"/>
              <a:t> Protocol Format &amp; Header</a:t>
            </a:r>
            <a:endParaRPr lang="ko-KR" altLang="en-US" dirty="0"/>
          </a:p>
        </p:txBody>
      </p:sp>
      <p:sp>
        <p:nvSpPr>
          <p:cNvPr id="3" name="내용 개체 틀 2"/>
          <p:cNvSpPr>
            <a:spLocks noGrp="1"/>
          </p:cNvSpPr>
          <p:nvPr>
            <p:ph idx="1"/>
          </p:nvPr>
        </p:nvSpPr>
        <p:spPr>
          <a:xfrm>
            <a:off x="422274" y="1198898"/>
            <a:ext cx="8326189" cy="5181600"/>
          </a:xfrm>
        </p:spPr>
        <p:txBody>
          <a:bodyPr/>
          <a:lstStyle/>
          <a:p>
            <a:r>
              <a:rPr lang="en-US" altLang="ko-KR" dirty="0" smtClean="0"/>
              <a:t>MIH Protocol</a:t>
            </a:r>
            <a:r>
              <a:rPr lang="en-US" altLang="ko-KR" baseline="0" dirty="0" smtClean="0"/>
              <a:t> General Frame Format</a:t>
            </a:r>
          </a:p>
          <a:p>
            <a:endParaRPr lang="en-US" altLang="ko-KR" dirty="0"/>
          </a:p>
          <a:p>
            <a:endParaRPr lang="en-US" altLang="ko-KR" baseline="0" dirty="0" smtClean="0"/>
          </a:p>
          <a:p>
            <a:endParaRPr lang="en-US" altLang="ko-KR" dirty="0"/>
          </a:p>
          <a:p>
            <a:endParaRPr lang="en-US" altLang="ko-KR" baseline="0" dirty="0" smtClean="0"/>
          </a:p>
          <a:p>
            <a:r>
              <a:rPr lang="en-US" altLang="ko-KR" baseline="0" dirty="0" smtClean="0"/>
              <a:t>MIH Protocol Header Format (Header</a:t>
            </a:r>
            <a:r>
              <a:rPr lang="en-US" altLang="ko-KR" dirty="0" smtClean="0"/>
              <a:t> Size: 8 Octets (=8Bytes))</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1844824"/>
            <a:ext cx="697230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9386" y="4005064"/>
            <a:ext cx="71056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923928" y="3212976"/>
            <a:ext cx="1296144" cy="369332"/>
          </a:xfrm>
          <a:prstGeom prst="rect">
            <a:avLst/>
          </a:prstGeom>
          <a:noFill/>
        </p:spPr>
        <p:txBody>
          <a:bodyPr wrap="square" rtlCol="0">
            <a:spAutoFit/>
          </a:bodyPr>
          <a:lstStyle/>
          <a:p>
            <a:r>
              <a:rPr lang="en-US" altLang="ko-KR" dirty="0" smtClean="0"/>
              <a:t>Mandatory</a:t>
            </a:r>
            <a:endParaRPr lang="ko-KR" altLang="en-US" dirty="0"/>
          </a:p>
        </p:txBody>
      </p:sp>
      <p:sp>
        <p:nvSpPr>
          <p:cNvPr id="6" name="오른쪽 중괄호 5"/>
          <p:cNvSpPr/>
          <p:nvPr/>
        </p:nvSpPr>
        <p:spPr>
          <a:xfrm rot="5400000">
            <a:off x="4340297" y="1613121"/>
            <a:ext cx="360040" cy="298368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Tree>
    <p:extLst>
      <p:ext uri="{BB962C8B-B14F-4D97-AF65-F5344CB8AC3E}">
        <p14:creationId xmlns:p14="http://schemas.microsoft.com/office/powerpoint/2010/main" val="33916141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Description of MIH Header Fields</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a:solidFill>
                <a:srgbClr val="000000"/>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811602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278962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Description of MIH Header Fields (Cont’d)</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5"/>
            <a:ext cx="8064896" cy="4695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756149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Description of MIH Header Fields (Cont’d)</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196752"/>
            <a:ext cx="7730883"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93045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2648</TotalTime>
  <Words>1109</Words>
  <Application>Microsoft Office PowerPoint</Application>
  <PresentationFormat>화면 슬라이드 쇼(4:3)</PresentationFormat>
  <Paragraphs>156</Paragraphs>
  <Slides>12</Slides>
  <Notes>3</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PowerPoint 프레젠테이션</vt:lpstr>
      <vt:lpstr>PowerPoint 프레젠테이션</vt:lpstr>
      <vt:lpstr>Requirements for IEEE 802.21c Protocol</vt:lpstr>
      <vt:lpstr>Control Messages of WiMAX for SRHO</vt:lpstr>
      <vt:lpstr>Interworking Protocol of WiMAX (Cont’d)</vt:lpstr>
      <vt:lpstr>MIH Protocol Format &amp; Header</vt:lpstr>
      <vt:lpstr>Description of MIH Header Fields</vt:lpstr>
      <vt:lpstr>Description of MIH Header Fields (Cont’d)</vt:lpstr>
      <vt:lpstr>Description of MIH Header Fields (Cont’d)</vt:lpstr>
      <vt:lpstr>New Simplified Protocol Design for IEEE 802.21c</vt:lpstr>
      <vt:lpstr>Description of IEEE 802.21c’s  New Protocol Header Fields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145</cp:revision>
  <cp:lastPrinted>2012-05-01T00:28:57Z</cp:lastPrinted>
  <dcterms:created xsi:type="dcterms:W3CDTF">2012-04-29T17:31:25Z</dcterms:created>
  <dcterms:modified xsi:type="dcterms:W3CDTF">2012-05-16T20:16:34Z</dcterms:modified>
</cp:coreProperties>
</file>