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64" r:id="rId2"/>
    <p:sldId id="265" r:id="rId3"/>
    <p:sldId id="274" r:id="rId4"/>
    <p:sldId id="275" r:id="rId5"/>
    <p:sldId id="276" r:id="rId6"/>
    <p:sldId id="280" r:id="rId7"/>
    <p:sldId id="282" r:id="rId8"/>
    <p:sldId id="283" r:id="rId9"/>
    <p:sldId id="284" r:id="rId10"/>
    <p:sldId id="260" r:id="rId11"/>
    <p:sldId id="263" r:id="rId12"/>
    <p:sldId id="262" r:id="rId13"/>
  </p:sldIdLst>
  <p:sldSz cx="9144000" cy="6858000" type="screen4x3"/>
  <p:notesSz cx="6797675" cy="99282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31" autoAdjust="0"/>
  </p:normalViewPr>
  <p:slideViewPr>
    <p:cSldViewPr>
      <p:cViewPr>
        <p:scale>
          <a:sx n="66" d="100"/>
          <a:sy n="66" d="100"/>
        </p:scale>
        <p:origin x="-1272" y="30"/>
      </p:cViewPr>
      <p:guideLst>
        <p:guide orient="horz" pos="2160"/>
        <p:guide pos="2880"/>
      </p:guideLst>
    </p:cSldViewPr>
  </p:slideViewPr>
  <p:outlineViewPr>
    <p:cViewPr>
      <p:scale>
        <a:sx n="33" d="100"/>
        <a:sy n="33" d="100"/>
      </p:scale>
      <p:origin x="0" y="15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A7F7A0F-702B-490E-B9C9-62C5F11111AE}" type="datetimeFigureOut">
              <a:rPr lang="ko-KR" altLang="en-US" smtClean="0"/>
              <a:t>2012-05-16</a:t>
            </a:fld>
            <a:endParaRPr lang="ko-KR" altLang="en-US"/>
          </a:p>
        </p:txBody>
      </p:sp>
      <p:sp>
        <p:nvSpPr>
          <p:cNvPr id="4" name="슬라이드 이미지 개체 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97E41447-859A-43C2-B183-F6107187C33D}" type="slidenum">
              <a:rPr lang="ko-KR" altLang="en-US" smtClean="0"/>
              <a:t>‹#›</a:t>
            </a:fld>
            <a:endParaRPr lang="ko-KR" altLang="en-US"/>
          </a:p>
        </p:txBody>
      </p:sp>
    </p:spTree>
    <p:extLst>
      <p:ext uri="{BB962C8B-B14F-4D97-AF65-F5344CB8AC3E}">
        <p14:creationId xmlns:p14="http://schemas.microsoft.com/office/powerpoint/2010/main" val="302359916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1E8280E-13DB-47AC-ACA0-97BEA1EDA3F5}" type="slidenum">
              <a:rPr lang="ja-JP" altLang="en-US">
                <a:solidFill>
                  <a:prstClr val="black"/>
                </a:solidFill>
              </a:rPr>
              <a:pPr/>
              <a:t>1</a:t>
            </a:fld>
            <a:endParaRPr lang="en-US" altLang="ja-JP">
              <a:solidFill>
                <a:prstClr val="black"/>
              </a:solidFill>
            </a:endParaRPr>
          </a:p>
        </p:txBody>
      </p:sp>
      <p:sp>
        <p:nvSpPr>
          <p:cNvPr id="38915" name="Rectangle 2"/>
          <p:cNvSpPr>
            <a:spLocks noGrp="1" noRot="1" noChangeAspect="1" noChangeArrowheads="1" noTextEdit="1"/>
          </p:cNvSpPr>
          <p:nvPr>
            <p:ph type="sldImg"/>
          </p:nvPr>
        </p:nvSpPr>
        <p:spPr>
          <a:xfrm>
            <a:off x="1081088" y="863600"/>
            <a:ext cx="4637087" cy="3478213"/>
          </a:xfrm>
          <a:ln/>
        </p:spPr>
      </p:sp>
      <p:sp>
        <p:nvSpPr>
          <p:cNvPr id="38916" name="Rectangle 3"/>
          <p:cNvSpPr>
            <a:spLocks noGrp="1" noChangeArrowheads="1"/>
          </p:cNvSpPr>
          <p:nvPr>
            <p:ph type="body" idx="1"/>
          </p:nvPr>
        </p:nvSpPr>
        <p:spPr>
          <a:xfrm>
            <a:off x="906357" y="4731421"/>
            <a:ext cx="4984962" cy="4490108"/>
          </a:xfrm>
          <a:noFill/>
          <a:ln/>
        </p:spPr>
        <p:txBody>
          <a:bodyPr/>
          <a:lstStyle/>
          <a:p>
            <a:pPr defTabSz="762000"/>
            <a:endParaRPr lang="ja-JP" altLang="ja-JP" dirty="0" smtClean="0">
              <a:ea typeface="ＭＳ Ｐゴシック"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9E8E7D1-769B-41CC-83C0-8A9319E2EA00}" type="slidenum">
              <a:rPr lang="ja-JP" altLang="en-US">
                <a:solidFill>
                  <a:prstClr val="black"/>
                </a:solidFill>
              </a:rPr>
              <a:pPr/>
              <a:t>2</a:t>
            </a:fld>
            <a:endParaRPr lang="en-US" altLang="ja-JP">
              <a:solidFill>
                <a:prstClr val="black"/>
              </a:solidFill>
            </a:endParaRPr>
          </a:p>
        </p:txBody>
      </p:sp>
      <p:sp>
        <p:nvSpPr>
          <p:cNvPr id="39939" name="Rectangle 2"/>
          <p:cNvSpPr>
            <a:spLocks noGrp="1" noRot="1" noChangeAspect="1" noChangeArrowheads="1" noTextEdit="1"/>
          </p:cNvSpPr>
          <p:nvPr>
            <p:ph type="sldImg"/>
          </p:nvPr>
        </p:nvSpPr>
        <p:spPr>
          <a:xfrm>
            <a:off x="1081088" y="863600"/>
            <a:ext cx="4637087" cy="3478213"/>
          </a:xfrm>
          <a:ln/>
        </p:spPr>
      </p:sp>
      <p:sp>
        <p:nvSpPr>
          <p:cNvPr id="39940" name="Rectangle 3"/>
          <p:cNvSpPr>
            <a:spLocks noGrp="1" noChangeArrowheads="1"/>
          </p:cNvSpPr>
          <p:nvPr>
            <p:ph type="body" idx="1"/>
          </p:nvPr>
        </p:nvSpPr>
        <p:spPr>
          <a:xfrm>
            <a:off x="906357" y="4731421"/>
            <a:ext cx="4984962" cy="4490108"/>
          </a:xfrm>
          <a:noFill/>
          <a:ln/>
        </p:spPr>
        <p:txBody>
          <a:bodyPr/>
          <a:lstStyle/>
          <a:p>
            <a:pPr defTabSz="762000"/>
            <a:endParaRPr lang="ja-JP" altLang="ja-JP" smtClean="0">
              <a:ea typeface="ＭＳ Ｐゴシック"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97E41447-859A-43C2-B183-F6107187C33D}" type="slidenum">
              <a:rPr lang="ko-KR" altLang="en-US" smtClean="0"/>
              <a:t>4</a:t>
            </a:fld>
            <a:endParaRPr lang="ko-KR" altLang="en-US"/>
          </a:p>
        </p:txBody>
      </p:sp>
    </p:spTree>
    <p:extLst>
      <p:ext uri="{BB962C8B-B14F-4D97-AF65-F5344CB8AC3E}">
        <p14:creationId xmlns:p14="http://schemas.microsoft.com/office/powerpoint/2010/main" val="2035301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8A00C4BF-FC3E-40D1-91D4-0ECC3DF801C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5049468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8147484F-7108-4A72-A2BF-3966083B361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813576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1D2E07CC-D015-473C-A8DD-E67B39DF31E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7106413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5613" y="273050"/>
            <a:ext cx="8237537" cy="889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5613" y="1371600"/>
            <a:ext cx="4041775"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9788" y="1371600"/>
            <a:ext cx="4043362"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5613" y="3844925"/>
            <a:ext cx="4041775"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9788" y="3844925"/>
            <a:ext cx="4043362"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6553200"/>
            <a:ext cx="752475" cy="304800"/>
          </a:xfrm>
          <a:prstGeom prst="rect">
            <a:avLst/>
          </a:prstGeom>
        </p:spPr>
        <p:txBody>
          <a:bodyPr/>
          <a:lstStyle>
            <a:lvl1pPr>
              <a:defRPr/>
            </a:lvl1pPr>
          </a:lstStyle>
          <a:p>
            <a:pPr fontAlgn="base" latinLnBrk="0">
              <a:spcBef>
                <a:spcPct val="0"/>
              </a:spcBef>
              <a:spcAft>
                <a:spcPct val="0"/>
              </a:spcAft>
              <a:defRPr/>
            </a:pPr>
            <a:endParaRPr lang="en-US" altLang="ko-KR" sz="2400">
              <a:solidFill>
                <a:srgbClr val="000000"/>
              </a:solidFill>
              <a:latin typeface="Times New Roman" pitchFamily="18" charset="0"/>
              <a:ea typeface="ＭＳ Ｐゴシック" pitchFamily="50" charset="-128"/>
            </a:endParaRPr>
          </a:p>
        </p:txBody>
      </p:sp>
      <p:sp>
        <p:nvSpPr>
          <p:cNvPr id="8" name="Footer Placeholder 7"/>
          <p:cNvSpPr>
            <a:spLocks noGrp="1"/>
          </p:cNvSpPr>
          <p:nvPr>
            <p:ph type="ftr" sz="quarter" idx="11"/>
          </p:nvPr>
        </p:nvSpPr>
        <p:spPr>
          <a:xfrm>
            <a:off x="1730375" y="6378575"/>
            <a:ext cx="3889375" cy="304800"/>
          </a:xfrm>
        </p:spPr>
        <p:txBody>
          <a:bodyPr/>
          <a:lstStyle>
            <a:lvl1pPr>
              <a:defRPr/>
            </a:lvl1pPr>
          </a:lstStyle>
          <a:p>
            <a:pPr>
              <a:defRPr/>
            </a:pPr>
            <a:endParaRPr lang="en-US" altLang="ko-KR">
              <a:solidFill>
                <a:srgbClr val="000000"/>
              </a:solidFill>
            </a:endParaRPr>
          </a:p>
        </p:txBody>
      </p:sp>
      <p:sp>
        <p:nvSpPr>
          <p:cNvPr id="9" name="Slide Number Placeholder 8"/>
          <p:cNvSpPr>
            <a:spLocks noGrp="1"/>
          </p:cNvSpPr>
          <p:nvPr>
            <p:ph type="sldNum" sz="quarter" idx="12"/>
          </p:nvPr>
        </p:nvSpPr>
        <p:spPr>
          <a:xfrm>
            <a:off x="442913" y="6553200"/>
            <a:ext cx="415925" cy="304800"/>
          </a:xfrm>
        </p:spPr>
        <p:txBody>
          <a:bodyPr/>
          <a:lstStyle>
            <a:lvl1pPr>
              <a:defRPr/>
            </a:lvl1pPr>
          </a:lstStyle>
          <a:p>
            <a:pPr>
              <a:defRPr/>
            </a:pPr>
            <a:fld id="{6461BAFA-8F34-4F38-AD35-1709E26AF4D0}" type="slidenum">
              <a:rPr lang="ko-KR" altLang="en-US">
                <a:solidFill>
                  <a:srgbClr val="000000"/>
                </a:solidFill>
              </a:rPr>
              <a:pPr>
                <a:defRPr/>
              </a:pPr>
              <a:t>‹#›</a:t>
            </a:fld>
            <a:endParaRPr lang="en-US" altLang="ko-KR">
              <a:solidFill>
                <a:srgbClr val="000000"/>
              </a:solidFill>
            </a:endParaRPr>
          </a:p>
        </p:txBody>
      </p:sp>
    </p:spTree>
    <p:extLst>
      <p:ext uri="{BB962C8B-B14F-4D97-AF65-F5344CB8AC3E}">
        <p14:creationId xmlns:p14="http://schemas.microsoft.com/office/powerpoint/2010/main" val="3129660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8237537" cy="889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5613" y="1371600"/>
            <a:ext cx="8237537" cy="4794250"/>
          </a:xfrm>
        </p:spPr>
        <p:txBody>
          <a:bodyPr>
            <a:normAutofit/>
          </a:bodyPr>
          <a:lstStyle/>
          <a:p>
            <a:pPr lvl="0"/>
            <a:endParaRPr lang="en-US" noProof="0"/>
          </a:p>
        </p:txBody>
      </p:sp>
      <p:sp>
        <p:nvSpPr>
          <p:cNvPr id="4" name="Date Placeholder 3"/>
          <p:cNvSpPr>
            <a:spLocks noGrp="1"/>
          </p:cNvSpPr>
          <p:nvPr>
            <p:ph type="dt" sz="half" idx="10"/>
          </p:nvPr>
        </p:nvSpPr>
        <p:spPr>
          <a:xfrm>
            <a:off x="914400" y="6553200"/>
            <a:ext cx="752475" cy="304800"/>
          </a:xfrm>
          <a:prstGeom prst="rect">
            <a:avLst/>
          </a:prstGeom>
        </p:spPr>
        <p:txBody>
          <a:bodyPr/>
          <a:lstStyle>
            <a:lvl1pPr>
              <a:defRPr/>
            </a:lvl1pPr>
          </a:lstStyle>
          <a:p>
            <a:pPr fontAlgn="base" latinLnBrk="0">
              <a:spcBef>
                <a:spcPct val="0"/>
              </a:spcBef>
              <a:spcAft>
                <a:spcPct val="0"/>
              </a:spcAft>
              <a:defRPr/>
            </a:pPr>
            <a:endParaRPr lang="en-US" altLang="ko-KR" sz="2400">
              <a:solidFill>
                <a:srgbClr val="000000"/>
              </a:solidFill>
              <a:latin typeface="Times New Roman" pitchFamily="18" charset="0"/>
              <a:ea typeface="ＭＳ Ｐゴシック" pitchFamily="50" charset="-128"/>
            </a:endParaRPr>
          </a:p>
        </p:txBody>
      </p:sp>
      <p:sp>
        <p:nvSpPr>
          <p:cNvPr id="5" name="Footer Placeholder 4"/>
          <p:cNvSpPr>
            <a:spLocks noGrp="1"/>
          </p:cNvSpPr>
          <p:nvPr>
            <p:ph type="ftr" sz="quarter" idx="11"/>
          </p:nvPr>
        </p:nvSpPr>
        <p:spPr>
          <a:xfrm>
            <a:off x="1730375" y="6378575"/>
            <a:ext cx="3889375" cy="304800"/>
          </a:xfrm>
        </p:spPr>
        <p:txBody>
          <a:bodyPr/>
          <a:lstStyle>
            <a:lvl1pPr>
              <a:defRPr/>
            </a:lvl1pPr>
          </a:lstStyle>
          <a:p>
            <a:pPr>
              <a:defRPr/>
            </a:pPr>
            <a:endParaRPr lang="en-US" altLang="ko-KR">
              <a:solidFill>
                <a:srgbClr val="000000"/>
              </a:solidFill>
            </a:endParaRPr>
          </a:p>
        </p:txBody>
      </p:sp>
      <p:sp>
        <p:nvSpPr>
          <p:cNvPr id="6" name="Slide Number Placeholder 5"/>
          <p:cNvSpPr>
            <a:spLocks noGrp="1"/>
          </p:cNvSpPr>
          <p:nvPr>
            <p:ph type="sldNum" sz="quarter" idx="12"/>
          </p:nvPr>
        </p:nvSpPr>
        <p:spPr>
          <a:xfrm>
            <a:off x="442913" y="6553200"/>
            <a:ext cx="415925" cy="304800"/>
          </a:xfrm>
        </p:spPr>
        <p:txBody>
          <a:bodyPr/>
          <a:lstStyle>
            <a:lvl1pPr>
              <a:defRPr/>
            </a:lvl1pPr>
          </a:lstStyle>
          <a:p>
            <a:pPr>
              <a:defRPr/>
            </a:pPr>
            <a:fld id="{6391A880-6C06-47C5-81DF-14A63377EC77}" type="slidenum">
              <a:rPr lang="ko-KR" altLang="en-US">
                <a:solidFill>
                  <a:srgbClr val="000000"/>
                </a:solidFill>
              </a:rPr>
              <a:pPr>
                <a:defRPr/>
              </a:pPr>
              <a:t>‹#›</a:t>
            </a:fld>
            <a:endParaRPr lang="en-US" altLang="ko-KR">
              <a:solidFill>
                <a:srgbClr val="000000"/>
              </a:solidFill>
            </a:endParaRPr>
          </a:p>
        </p:txBody>
      </p:sp>
    </p:spTree>
    <p:extLst>
      <p:ext uri="{BB962C8B-B14F-4D97-AF65-F5344CB8AC3E}">
        <p14:creationId xmlns:p14="http://schemas.microsoft.com/office/powerpoint/2010/main" val="3010190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F29C0F80-CD8F-472D-AFB6-6F74E86F726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281859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22037F31-09F0-43BE-8802-5AF5B4DDEBA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30837118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FD4994BD-3176-4AE5-A63E-0CB3557495A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4352594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sldNum" sz="quarter" idx="11"/>
          </p:nvPr>
        </p:nvSpPr>
        <p:spPr>
          <a:ln/>
        </p:spPr>
        <p:txBody>
          <a:bodyPr/>
          <a:lstStyle>
            <a:lvl1pPr>
              <a:defRPr/>
            </a:lvl1pPr>
          </a:lstStyle>
          <a:p>
            <a:fld id="{45D18C5B-48DC-47A0-8F9F-C90C03B50E3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407220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sldNum" sz="quarter" idx="11"/>
          </p:nvPr>
        </p:nvSpPr>
        <p:spPr>
          <a:ln/>
        </p:spPr>
        <p:txBody>
          <a:bodyPr/>
          <a:lstStyle>
            <a:lvl1pPr>
              <a:defRPr/>
            </a:lvl1pPr>
          </a:lstStyle>
          <a:p>
            <a:fld id="{2BF204C4-CC5D-4CE6-AB69-C30A8BFFB1B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47493605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sldNum" sz="quarter" idx="11"/>
          </p:nvPr>
        </p:nvSpPr>
        <p:spPr>
          <a:ln/>
        </p:spPr>
        <p:txBody>
          <a:bodyPr/>
          <a:lstStyle>
            <a:lvl1pPr>
              <a:defRPr/>
            </a:lvl1pPr>
          </a:lstStyle>
          <a:p>
            <a:fld id="{6C37F377-C339-45A2-907E-7727F1FF55A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551820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6889E96C-6FA6-47AF-BC02-BB535EC0301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3246686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1DD52603-5B5F-4E5B-A090-B7D871DCCC4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1617613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1981200" cy="284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fontAlgn="base" latinLnBrk="0">
              <a:spcBef>
                <a:spcPct val="0"/>
              </a:spcBef>
              <a:spcAft>
                <a:spcPct val="0"/>
              </a:spcAft>
              <a:defRPr/>
            </a:pPr>
            <a:endParaRPr lang="en-US">
              <a:solidFill>
                <a:srgbClr val="000000"/>
              </a:solidFill>
            </a:endParaRP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defRPr>
            </a:lvl1pPr>
          </a:lstStyle>
          <a:p>
            <a:pPr fontAlgn="base" latinLnBrk="0">
              <a:spcBef>
                <a:spcPct val="0"/>
              </a:spcBef>
              <a:spcAft>
                <a:spcPct val="0"/>
              </a:spcAft>
            </a:pPr>
            <a:fld id="{E86D6567-1EED-4E69-8D93-DC2CF7D992C4}" type="slidenum">
              <a:rPr lang="en-US" altLang="ja-JP">
                <a:solidFill>
                  <a:srgbClr val="000000"/>
                </a:solidFill>
                <a:ea typeface="ＭＳ Ｐゴシック" pitchFamily="50" charset="-128"/>
              </a:rPr>
              <a:pPr fontAlgn="base" latinLnBrk="0">
                <a:spcBef>
                  <a:spcPct val="0"/>
                </a:spcBef>
                <a:spcAft>
                  <a:spcPct val="0"/>
                </a:spcAft>
              </a:pPr>
              <a:t>‹#›</a:t>
            </a:fld>
            <a:endParaRPr lang="en-US" altLang="ja-JP">
              <a:solidFill>
                <a:srgbClr val="000000"/>
              </a:solidFill>
              <a:ea typeface="ＭＳ Ｐゴシック" pitchFamily="50" charset="-128"/>
            </a:endParaRPr>
          </a:p>
        </p:txBody>
      </p:sp>
      <p:pic>
        <p:nvPicPr>
          <p:cNvPr id="1030" name="Picture 6" descr="smllieee"/>
          <p:cNvPicPr>
            <a:picLocks noChangeAspect="1" noChangeArrowheads="1"/>
          </p:cNvPicPr>
          <p:nvPr/>
        </p:nvPicPr>
        <p:blipFill>
          <a:blip r:embed="rId15"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p:nvPicPr>
        <p:blipFill>
          <a:blip r:embed="rId16"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27607587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hf hdr="0" ft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0"/>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1"/>
          </p:nvPr>
        </p:nvSpPr>
        <p:spPr>
          <a:xfrm>
            <a:off x="395536" y="908720"/>
            <a:ext cx="8299450" cy="5397648"/>
          </a:xfrm>
          <a:solidFill>
            <a:srgbClr val="66CCFF"/>
          </a:solidFill>
        </p:spPr>
        <p:txBody>
          <a:bodyPr/>
          <a:lstStyle/>
          <a:p>
            <a:pPr eaLnBrk="1" hangingPunct="1">
              <a:buClr>
                <a:srgbClr val="FAFD00"/>
              </a:buClr>
              <a:buFontTx/>
              <a:buNone/>
            </a:pPr>
            <a:r>
              <a:rPr lang="en-US" altLang="ja-JP" b="1" dirty="0" smtClean="0">
                <a:latin typeface="Times New Roman" pitchFamily="18" charset="0"/>
                <a:ea typeface="ＭＳ Ｐゴシック" pitchFamily="50" charset="-128"/>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DCN: </a:t>
            </a:r>
            <a:r>
              <a:rPr lang="en-US" altLang="ja-JP" dirty="0">
                <a:latin typeface="Times New Roman" pitchFamily="18" charset="0"/>
                <a:ea typeface="ＭＳ Ｐゴシック" pitchFamily="50" charset="-128"/>
                <a:cs typeface="Times New Roman" pitchFamily="18" charset="0"/>
              </a:rPr>
              <a:t>21-12-0065-00-srho</a:t>
            </a:r>
            <a:endParaRPr lang="en-US" altLang="ja-JP" dirty="0" smtClean="0">
              <a:latin typeface="Times New Roman" pitchFamily="18" charset="0"/>
              <a:ea typeface="ＭＳ Ｐゴシック" pitchFamily="50" charset="-128"/>
              <a:cs typeface="Times New Roman" pitchFamily="18" charset="0"/>
            </a:endParaRP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Title:</a:t>
            </a:r>
            <a:r>
              <a:rPr lang="en-US" altLang="ja-JP" b="1" dirty="0" smtClean="0">
                <a:latin typeface="Times New Roman" pitchFamily="18" charset="0"/>
                <a:ea typeface="ＭＳ Ｐゴシック" pitchFamily="50" charset="-128"/>
                <a:cs typeface="Times New Roman" pitchFamily="18" charset="0"/>
              </a:rPr>
              <a:t> New Protocol Header for IEEE 802.21c</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Date </a:t>
            </a:r>
            <a:r>
              <a:rPr lang="en-US" altLang="ja-JP" dirty="0" smtClean="0">
                <a:latin typeface="Times New Roman" pitchFamily="18" charset="0"/>
                <a:ea typeface="ＭＳ Ｐゴシック" pitchFamily="50" charset="-128"/>
                <a:cs typeface="Times New Roman" pitchFamily="18" charset="0"/>
              </a:rPr>
              <a:t>Submitted:</a:t>
            </a:r>
            <a:r>
              <a:rPr lang="ja-JP" altLang="en-US" dirty="0" smtClean="0">
                <a:latin typeface="Times New Roman" pitchFamily="18" charset="0"/>
                <a:ea typeface="ＭＳ Ｐゴシック" pitchFamily="50" charset="-128"/>
                <a:cs typeface="Times New Roman" pitchFamily="18" charset="0"/>
              </a:rPr>
              <a:t> </a:t>
            </a:r>
            <a:r>
              <a:rPr lang="en-US" altLang="ja-JP" dirty="0" smtClean="0">
                <a:latin typeface="Times New Roman" pitchFamily="18" charset="0"/>
                <a:ea typeface="ＭＳ Ｐゴシック" pitchFamily="50" charset="-128"/>
                <a:cs typeface="Times New Roman" pitchFamily="18" charset="0"/>
              </a:rPr>
              <a:t>May 16, 2012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Presented at IEEE 802 Interim meeting on May 16, 2012</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Authors or Source(s):</a:t>
            </a:r>
          </a:p>
          <a:p>
            <a:pPr eaLnBrk="1" hangingPunct="1">
              <a:buClr>
                <a:srgbClr val="FAFD00"/>
              </a:buClr>
              <a:buFontTx/>
              <a:buNone/>
            </a:pPr>
            <a:r>
              <a:rPr lang="en-US" altLang="ja-JP" b="1" dirty="0" err="1" smtClean="0">
                <a:ea typeface="ＭＳ Ｐゴシック" pitchFamily="50" charset="-128"/>
                <a:cs typeface="Times New Roman" pitchFamily="18" charset="0"/>
              </a:rPr>
              <a:t>Hyunho</a:t>
            </a:r>
            <a:r>
              <a:rPr lang="en-US" altLang="ja-JP" b="1" dirty="0" smtClean="0">
                <a:ea typeface="ＭＳ Ｐゴシック" pitchFamily="50" charset="-128"/>
                <a:cs typeface="Times New Roman" pitchFamily="18" charset="0"/>
              </a:rPr>
              <a:t> Park and </a:t>
            </a:r>
            <a:r>
              <a:rPr lang="en-US" altLang="ja-JP" b="1" dirty="0" err="1" smtClean="0">
                <a:ea typeface="ＭＳ Ｐゴシック" pitchFamily="50" charset="-128"/>
                <a:cs typeface="Times New Roman" pitchFamily="18" charset="0"/>
              </a:rPr>
              <a:t>Junghoon</a:t>
            </a:r>
            <a:r>
              <a:rPr lang="en-US" altLang="ja-JP" b="1" dirty="0" smtClean="0">
                <a:ea typeface="ＭＳ Ｐゴシック" pitchFamily="50" charset="-128"/>
                <a:cs typeface="Times New Roman" pitchFamily="18" charset="0"/>
              </a:rPr>
              <a:t> </a:t>
            </a:r>
            <a:r>
              <a:rPr lang="en-US" altLang="ja-JP" b="1" dirty="0" err="1" smtClean="0">
                <a:ea typeface="ＭＳ Ｐゴシック" pitchFamily="50" charset="-128"/>
                <a:cs typeface="Times New Roman" pitchFamily="18" charset="0"/>
              </a:rPr>
              <a:t>Jee</a:t>
            </a:r>
            <a:r>
              <a:rPr lang="en-US" altLang="ja-JP" b="1" dirty="0" smtClean="0">
                <a:ea typeface="ＭＳ Ｐゴシック" pitchFamily="50" charset="-128"/>
                <a:cs typeface="Times New Roman" pitchFamily="18" charset="0"/>
              </a:rPr>
              <a:t> (ETRI), H. Anthony Chan (Huawei), </a:t>
            </a:r>
            <a:r>
              <a:rPr lang="en-US" altLang="ja-JP" b="1" dirty="0" err="1" smtClean="0">
                <a:ea typeface="ＭＳ Ｐゴシック" pitchFamily="50" charset="-128"/>
                <a:cs typeface="Times New Roman" pitchFamily="18" charset="0"/>
              </a:rPr>
              <a:t>Dapeng</a:t>
            </a:r>
            <a:r>
              <a:rPr lang="en-US" altLang="ja-JP" b="1" dirty="0" smtClean="0">
                <a:ea typeface="ＭＳ Ｐゴシック" pitchFamily="50" charset="-128"/>
                <a:cs typeface="Times New Roman" pitchFamily="18" charset="0"/>
              </a:rPr>
              <a:t> Liu (China Mobile)</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Abstract: This document describes the new simplified protocol header for IEEE 802.21c</a:t>
            </a:r>
          </a:p>
        </p:txBody>
      </p:sp>
      <p:sp>
        <p:nvSpPr>
          <p:cNvPr id="2052" name="Slide Number Placeholder 4"/>
          <p:cNvSpPr>
            <a:spLocks noGrp="1"/>
          </p:cNvSpPr>
          <p:nvPr>
            <p:ph type="sldNum" sz="quarter" idx="11"/>
          </p:nvPr>
        </p:nvSpPr>
        <p:spPr>
          <a:noFill/>
        </p:spPr>
        <p:txBody>
          <a:bodyPr/>
          <a:lstStyle/>
          <a:p>
            <a:fld id="{04543137-1024-4E05-8420-1A5C4993A36B}" type="slidenum">
              <a:rPr lang="en-US" altLang="ja-JP">
                <a:solidFill>
                  <a:srgbClr val="000000"/>
                </a:solidFill>
              </a:rPr>
              <a:pPr/>
              <a:t>1</a:t>
            </a:fld>
            <a:endParaRPr lang="en-US" altLang="ja-JP">
              <a:solidFill>
                <a:srgbClr val="000000"/>
              </a:solidFill>
            </a:endParaRPr>
          </a:p>
        </p:txBody>
      </p:sp>
    </p:spTree>
    <p:extLst>
      <p:ext uri="{BB962C8B-B14F-4D97-AF65-F5344CB8AC3E}">
        <p14:creationId xmlns:p14="http://schemas.microsoft.com/office/powerpoint/2010/main" val="13948706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New Simplified Protocol Design</a:t>
            </a:r>
            <a:r>
              <a:rPr lang="en-US" altLang="ko-KR" baseline="0" dirty="0" smtClean="0"/>
              <a:t> for IEEE 802.21c</a:t>
            </a:r>
            <a:endParaRPr lang="ko-KR" altLang="en-US" dirty="0"/>
          </a:p>
        </p:txBody>
      </p:sp>
      <p:sp>
        <p:nvSpPr>
          <p:cNvPr id="6" name="Slide Number Placeholder 4"/>
          <p:cNvSpPr>
            <a:spLocks noGrp="1"/>
          </p:cNvSpPr>
          <p:nvPr>
            <p:ph type="sldNum" sz="quarter" idx="11"/>
          </p:nvPr>
        </p:nvSpPr>
        <p:spPr>
          <a:xfrm>
            <a:off x="7772400" y="6400800"/>
            <a:ext cx="685800" cy="381000"/>
          </a:xfrm>
          <a:noFill/>
        </p:spPr>
        <p:txBody>
          <a:bodyPr/>
          <a:lstStyle/>
          <a:p>
            <a:fld id="{BE78C5E8-8C35-4A85-BF87-71E4D39BF386}" type="slidenum">
              <a:rPr lang="en-US" altLang="ja-JP">
                <a:solidFill>
                  <a:srgbClr val="000000"/>
                </a:solidFill>
              </a:rPr>
              <a:pPr/>
              <a:t>10</a:t>
            </a:fld>
            <a:endParaRPr lang="en-US" altLang="ja-JP">
              <a:solidFill>
                <a:srgbClr val="000000"/>
              </a:solidFill>
            </a:endParaRPr>
          </a:p>
        </p:txBody>
      </p:sp>
      <p:graphicFrame>
        <p:nvGraphicFramePr>
          <p:cNvPr id="7" name="내용 개체 틀 3"/>
          <p:cNvGraphicFramePr>
            <a:graphicFrameLocks/>
          </p:cNvGraphicFramePr>
          <p:nvPr>
            <p:extLst>
              <p:ext uri="{D42A27DB-BD31-4B8C-83A1-F6EECF244321}">
                <p14:modId xmlns:p14="http://schemas.microsoft.com/office/powerpoint/2010/main" val="2451505587"/>
              </p:ext>
            </p:extLst>
          </p:nvPr>
        </p:nvGraphicFramePr>
        <p:xfrm>
          <a:off x="683568" y="1268760"/>
          <a:ext cx="7882712" cy="4752656"/>
        </p:xfrm>
        <a:graphic>
          <a:graphicData uri="http://schemas.openxmlformats.org/drawingml/2006/table">
            <a:tbl>
              <a:tblPr firstRow="1" bandRow="1">
                <a:tableStyleId>{5940675A-B579-460E-94D1-54222C63F5DA}</a:tableStyleId>
              </a:tblPr>
              <a:tblGrid>
                <a:gridCol w="1080120"/>
                <a:gridCol w="720080"/>
                <a:gridCol w="233680"/>
                <a:gridCol w="885579"/>
                <a:gridCol w="952586"/>
                <a:gridCol w="116840"/>
                <a:gridCol w="2093626"/>
                <a:gridCol w="864096"/>
                <a:gridCol w="936105"/>
              </a:tblGrid>
              <a:tr h="600281">
                <a:tc gridSpan="5">
                  <a:txBody>
                    <a:bodyPr/>
                    <a:lstStyle/>
                    <a:p>
                      <a:pPr algn="ctr">
                        <a:spcBef>
                          <a:spcPts val="1200"/>
                        </a:spcBef>
                        <a:spcAft>
                          <a:spcPts val="300"/>
                        </a:spcAft>
                      </a:pPr>
                      <a:r>
                        <a:rPr lang="en-US" sz="1600" dirty="0">
                          <a:effectLst/>
                        </a:rPr>
                        <a:t>Version (4)</a:t>
                      </a:r>
                      <a:endParaRPr lang="ko-KR" sz="1600" dirty="0">
                        <a:effectLst/>
                      </a:endParaRPr>
                    </a:p>
                    <a:p>
                      <a:pPr algn="ctr">
                        <a:spcBef>
                          <a:spcPts val="1200"/>
                        </a:spcBef>
                        <a:spcAft>
                          <a:spcPts val="300"/>
                        </a:spcAft>
                      </a:pPr>
                      <a:r>
                        <a:rPr lang="en-US" sz="1600" dirty="0">
                          <a:effectLst/>
                        </a:rPr>
                        <a:t>2: IEEE </a:t>
                      </a:r>
                      <a:r>
                        <a:rPr lang="en-US" sz="1600" dirty="0" smtClean="0">
                          <a:effectLst/>
                        </a:rPr>
                        <a:t>802.21c</a:t>
                      </a:r>
                      <a:endParaRPr lang="ko-KR" sz="1600" dirty="0">
                        <a:effectLst/>
                        <a:latin typeface="Times New Roman"/>
                        <a:ea typeface="PMingLiU"/>
                      </a:endParaRPr>
                    </a:p>
                  </a:txBody>
                  <a:tcPr>
                    <a:lnR w="12700" cap="flat" cmpd="sng" algn="ctr">
                      <a:solidFill>
                        <a:schemeClr val="tx1"/>
                      </a:solidFill>
                      <a:prstDash val="solid"/>
                      <a:round/>
                      <a:headEnd type="none" w="med" len="med"/>
                      <a:tailEnd type="none" w="med" len="med"/>
                    </a:lnR>
                  </a:tcPr>
                </a:tc>
                <a:tc hMerge="1">
                  <a:txBody>
                    <a:bodyPr/>
                    <a:lstStyle/>
                    <a:p>
                      <a:pPr latinLnBrk="1"/>
                      <a:endParaRPr lang="ko-KR" altLang="en-US"/>
                    </a:p>
                  </a:txBody>
                  <a:tcPr/>
                </a:tc>
                <a:tc hMerge="1">
                  <a:txBody>
                    <a:bodyPr/>
                    <a:lstStyle/>
                    <a:p>
                      <a:pPr algn="ctr">
                        <a:spcBef>
                          <a:spcPts val="1200"/>
                        </a:spcBef>
                        <a:spcAft>
                          <a:spcPts val="300"/>
                        </a:spcAft>
                      </a:pPr>
                      <a:endParaRPr lang="ko-KR" sz="120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marL="0" marR="0" indent="0" algn="ctr" defTabSz="914400" rtl="0" eaLnBrk="1" fontAlgn="auto" latinLnBrk="0" hangingPunct="1">
                        <a:lnSpc>
                          <a:spcPct val="100000"/>
                        </a:lnSpc>
                        <a:spcBef>
                          <a:spcPts val="1200"/>
                        </a:spcBef>
                        <a:spcAft>
                          <a:spcPts val="300"/>
                        </a:spcAft>
                        <a:buClrTx/>
                        <a:buSzTx/>
                        <a:buFontTx/>
                        <a:buNone/>
                        <a:tabLst/>
                        <a:defRPr/>
                      </a:pPr>
                      <a:r>
                        <a:rPr lang="en-US" altLang="ko-KR" sz="1600" kern="1200" dirty="0" smtClean="0">
                          <a:effectLst/>
                        </a:rPr>
                        <a:t>Payload Types </a:t>
                      </a:r>
                      <a:r>
                        <a:rPr lang="en-US" altLang="ko-KR" sz="1600" kern="1200" baseline="0" dirty="0">
                          <a:effectLst/>
                          <a:latin typeface="Times New Roman"/>
                          <a:ea typeface="PMingLiU"/>
                        </a:rPr>
                        <a:t> </a:t>
                      </a:r>
                      <a:endParaRPr lang="en-US" altLang="ko-KR" sz="1600" kern="1200" baseline="0" dirty="0" smtClean="0">
                        <a:effectLst/>
                        <a:latin typeface="Times New Roman"/>
                        <a:ea typeface="PMingLiU"/>
                      </a:endParaRPr>
                    </a:p>
                    <a:p>
                      <a:pPr marL="0" marR="0" indent="0" algn="ctr" defTabSz="914400" rtl="0" eaLnBrk="1" fontAlgn="auto" latinLnBrk="0" hangingPunct="1">
                        <a:lnSpc>
                          <a:spcPct val="100000"/>
                        </a:lnSpc>
                        <a:spcBef>
                          <a:spcPts val="1200"/>
                        </a:spcBef>
                        <a:spcAft>
                          <a:spcPts val="300"/>
                        </a:spcAft>
                        <a:buClrTx/>
                        <a:buSzTx/>
                        <a:buFontTx/>
                        <a:buNone/>
                        <a:tabLst/>
                        <a:defRPr/>
                      </a:pPr>
                      <a:r>
                        <a:rPr lang="en-US" altLang="ko-KR" sz="1600" kern="1200" baseline="0" dirty="0" smtClean="0">
                          <a:effectLst/>
                          <a:latin typeface="Times New Roman"/>
                          <a:ea typeface="PMingLiU"/>
                        </a:rPr>
                        <a:t>(2)</a:t>
                      </a:r>
                      <a:endParaRPr lang="ko-KR" altLang="ko-KR" sz="1800" dirty="0" smtClean="0">
                        <a:effectLst/>
                        <a:latin typeface="Times New Roman"/>
                        <a:ea typeface="PMingLiU"/>
                      </a:endParaRPr>
                    </a:p>
                  </a:txBody>
                  <a:tcPr>
                    <a:lnL w="12700" cap="flat" cmpd="sng" algn="ctr">
                      <a:solidFill>
                        <a:schemeClr val="tx1"/>
                      </a:solidFill>
                      <a:prstDash val="solid"/>
                      <a:round/>
                      <a:headEnd type="none" w="med" len="med"/>
                      <a:tailEnd type="none" w="med" len="med"/>
                    </a:lnL>
                  </a:tcPr>
                </a:tc>
                <a:tc hMerge="1">
                  <a:txBody>
                    <a:bodyPr/>
                    <a:lstStyle/>
                    <a:p>
                      <a:pPr latinLnBrk="1"/>
                      <a:endParaRPr lang="ko-KR" altLang="en-US"/>
                    </a:p>
                  </a:txBody>
                  <a:tcPr/>
                </a:tc>
                <a:tc>
                  <a:txBody>
                    <a:bodyPr/>
                    <a:lstStyle/>
                    <a:p>
                      <a:pPr algn="ctr">
                        <a:spcBef>
                          <a:spcPts val="1200"/>
                        </a:spcBef>
                        <a:spcAft>
                          <a:spcPts val="300"/>
                        </a:spcAft>
                      </a:pPr>
                      <a:r>
                        <a:rPr lang="en-US" sz="1600" dirty="0" smtClean="0">
                          <a:effectLst/>
                        </a:rPr>
                        <a:t>B</a:t>
                      </a:r>
                      <a:r>
                        <a:rPr lang="en-US" sz="1600" baseline="0" dirty="0" smtClean="0">
                          <a:effectLst/>
                        </a:rPr>
                        <a:t> </a:t>
                      </a:r>
                    </a:p>
                    <a:p>
                      <a:pPr algn="ctr">
                        <a:spcBef>
                          <a:spcPts val="1200"/>
                        </a:spcBef>
                        <a:spcAft>
                          <a:spcPts val="300"/>
                        </a:spcAft>
                      </a:pPr>
                      <a:r>
                        <a:rPr lang="en-US" sz="1600" dirty="0" smtClean="0">
                          <a:effectLst/>
                        </a:rPr>
                        <a:t>(1</a:t>
                      </a:r>
                      <a:r>
                        <a:rPr lang="en-US" sz="1600" dirty="0">
                          <a:effectLst/>
                        </a:rPr>
                        <a:t>)</a:t>
                      </a:r>
                      <a:endParaRPr lang="ko-KR" sz="1600" dirty="0">
                        <a:effectLst/>
                        <a:latin typeface="Times New Roman"/>
                        <a:ea typeface="PMingLiU"/>
                      </a:endParaRPr>
                    </a:p>
                  </a:txBody>
                  <a:tcPr/>
                </a:tc>
                <a:tc>
                  <a:txBody>
                    <a:bodyPr/>
                    <a:lstStyle/>
                    <a:p>
                      <a:pPr algn="ctr">
                        <a:spcBef>
                          <a:spcPts val="1200"/>
                        </a:spcBef>
                        <a:spcAft>
                          <a:spcPts val="300"/>
                        </a:spcAft>
                      </a:pPr>
                      <a:r>
                        <a:rPr lang="en-US" sz="1600" dirty="0" smtClean="0">
                          <a:effectLst/>
                        </a:rPr>
                        <a:t>MTI</a:t>
                      </a:r>
                      <a:r>
                        <a:rPr lang="en-US" sz="1600" baseline="0" dirty="0">
                          <a:effectLst/>
                        </a:rPr>
                        <a:t> </a:t>
                      </a:r>
                      <a:endParaRPr lang="en-US" sz="1600" baseline="0" dirty="0" smtClean="0">
                        <a:effectLst/>
                      </a:endParaRPr>
                    </a:p>
                    <a:p>
                      <a:pPr algn="ctr">
                        <a:spcBef>
                          <a:spcPts val="1200"/>
                        </a:spcBef>
                        <a:spcAft>
                          <a:spcPts val="300"/>
                        </a:spcAft>
                      </a:pPr>
                      <a:r>
                        <a:rPr lang="en-US" sz="1600" dirty="0" smtClean="0">
                          <a:effectLst/>
                        </a:rPr>
                        <a:t>(1)</a:t>
                      </a:r>
                    </a:p>
                  </a:txBody>
                  <a:tcPr/>
                </a:tc>
              </a:tr>
              <a:tr h="300225">
                <a:tc gridSpan="9">
                  <a:txBody>
                    <a:bodyPr/>
                    <a:lstStyle/>
                    <a:p>
                      <a:pPr algn="ctr">
                        <a:spcBef>
                          <a:spcPts val="1200"/>
                        </a:spcBef>
                        <a:spcAft>
                          <a:spcPts val="300"/>
                        </a:spcAft>
                      </a:pPr>
                      <a:r>
                        <a:rPr lang="en-US" sz="1600" dirty="0" err="1">
                          <a:effectLst/>
                        </a:rPr>
                        <a:t>SrcID</a:t>
                      </a:r>
                      <a:r>
                        <a:rPr lang="en-US" sz="1600" dirty="0">
                          <a:effectLst/>
                        </a:rPr>
                        <a:t> (6 bytes)</a:t>
                      </a:r>
                      <a:endParaRPr lang="ko-KR" sz="1600" dirty="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300225">
                <a:tc gridSpan="9">
                  <a:txBody>
                    <a:bodyPr/>
                    <a:lstStyle/>
                    <a:p>
                      <a:pPr algn="ctr">
                        <a:spcBef>
                          <a:spcPts val="1200"/>
                        </a:spcBef>
                        <a:spcAft>
                          <a:spcPts val="300"/>
                        </a:spcAft>
                      </a:pPr>
                      <a:r>
                        <a:rPr lang="en-US" sz="1600">
                          <a:effectLst/>
                        </a:rPr>
                        <a:t>DstID (6bytes)</a:t>
                      </a:r>
                      <a:endParaRPr lang="ko-KR" sz="160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673742">
                <a:tc>
                  <a:txBody>
                    <a:bodyPr/>
                    <a:lstStyle/>
                    <a:p>
                      <a:pPr algn="ctr">
                        <a:spcBef>
                          <a:spcPts val="1200"/>
                        </a:spcBef>
                        <a:spcAft>
                          <a:spcPts val="300"/>
                        </a:spcAft>
                      </a:pPr>
                      <a:r>
                        <a:rPr lang="en-US" altLang="ko-KR" sz="1600" dirty="0" err="1" smtClean="0">
                          <a:effectLst/>
                          <a:latin typeface="Times New Roman"/>
                          <a:ea typeface="PMingLiU"/>
                        </a:rPr>
                        <a:t>Ack</a:t>
                      </a:r>
                      <a:r>
                        <a:rPr lang="en-US" altLang="ko-KR" sz="1600" baseline="0" dirty="0" smtClean="0">
                          <a:effectLst/>
                          <a:latin typeface="Times New Roman"/>
                          <a:ea typeface="PMingLiU"/>
                        </a:rPr>
                        <a:t> </a:t>
                      </a:r>
                      <a:r>
                        <a:rPr lang="en-US" altLang="ko-KR" sz="1600" baseline="0" dirty="0" err="1" smtClean="0">
                          <a:effectLst/>
                          <a:latin typeface="Times New Roman"/>
                          <a:ea typeface="PMingLiU"/>
                        </a:rPr>
                        <a:t>Req</a:t>
                      </a:r>
                      <a:endParaRPr lang="en-US" altLang="ko-KR" sz="1600" baseline="0" dirty="0" smtClean="0">
                        <a:effectLst/>
                        <a:latin typeface="Times New Roman"/>
                        <a:ea typeface="PMingLiU"/>
                      </a:endParaRPr>
                    </a:p>
                    <a:p>
                      <a:pPr algn="ctr">
                        <a:spcBef>
                          <a:spcPts val="1200"/>
                        </a:spcBef>
                        <a:spcAft>
                          <a:spcPts val="300"/>
                        </a:spcAft>
                      </a:pPr>
                      <a:r>
                        <a:rPr lang="en-US" altLang="ko-KR" sz="1600" baseline="0" dirty="0" smtClean="0">
                          <a:effectLst/>
                          <a:latin typeface="Times New Roman"/>
                          <a:ea typeface="PMingLiU"/>
                        </a:rPr>
                        <a:t>(1)</a:t>
                      </a:r>
                      <a:endParaRPr lang="ko-KR" sz="1600" dirty="0">
                        <a:effectLst/>
                        <a:latin typeface="Times New Roman"/>
                        <a:ea typeface="PMingLiU"/>
                      </a:endParaRPr>
                    </a:p>
                  </a:txBody>
                  <a:tcPr/>
                </a:tc>
                <a:tc gridSpan="2">
                  <a:txBody>
                    <a:bodyPr/>
                    <a:lstStyle/>
                    <a:p>
                      <a:pPr algn="ctr">
                        <a:spcBef>
                          <a:spcPts val="1200"/>
                        </a:spcBef>
                        <a:spcAft>
                          <a:spcPts val="300"/>
                        </a:spcAft>
                      </a:pPr>
                      <a:r>
                        <a:rPr lang="en-US" altLang="ko-KR" sz="1600" dirty="0" err="1" smtClean="0">
                          <a:effectLst/>
                          <a:latin typeface="Times New Roman"/>
                          <a:ea typeface="PMingLiU"/>
                        </a:rPr>
                        <a:t>Ack</a:t>
                      </a:r>
                      <a:r>
                        <a:rPr lang="en-US" altLang="ko-KR" sz="1600" dirty="0" smtClean="0">
                          <a:effectLst/>
                          <a:latin typeface="Times New Roman"/>
                          <a:ea typeface="PMingLiU"/>
                        </a:rPr>
                        <a:t> </a:t>
                      </a:r>
                      <a:r>
                        <a:rPr lang="en-US" altLang="ko-KR" sz="1600" dirty="0" err="1" smtClean="0">
                          <a:effectLst/>
                          <a:latin typeface="Times New Roman"/>
                          <a:ea typeface="PMingLiU"/>
                        </a:rPr>
                        <a:t>Rsp</a:t>
                      </a:r>
                      <a:endParaRPr lang="en-US" altLang="ko-KR" sz="1600" dirty="0" smtClean="0">
                        <a:effectLst/>
                        <a:latin typeface="Times New Roman"/>
                        <a:ea typeface="PMingLiU"/>
                      </a:endParaRPr>
                    </a:p>
                    <a:p>
                      <a:pPr algn="ctr">
                        <a:spcBef>
                          <a:spcPts val="1200"/>
                        </a:spcBef>
                        <a:spcAft>
                          <a:spcPts val="300"/>
                        </a:spcAft>
                      </a:pPr>
                      <a:r>
                        <a:rPr lang="en-US" altLang="ko-KR" sz="1600" dirty="0" smtClean="0">
                          <a:effectLst/>
                          <a:latin typeface="Times New Roman"/>
                          <a:ea typeface="PMingLiU"/>
                        </a:rPr>
                        <a:t>(1)</a:t>
                      </a:r>
                      <a:endParaRPr lang="ko-KR" sz="1600" dirty="0">
                        <a:effectLst/>
                        <a:latin typeface="Times New Roman"/>
                        <a:ea typeface="PMingLiU"/>
                      </a:endParaRPr>
                    </a:p>
                  </a:txBody>
                  <a:tcPr/>
                </a:tc>
                <a:tc hMerge="1">
                  <a:txBody>
                    <a:bodyPr/>
                    <a:lstStyle/>
                    <a:p>
                      <a:pPr algn="ctr">
                        <a:spcBef>
                          <a:spcPts val="1200"/>
                        </a:spcBef>
                        <a:spcAft>
                          <a:spcPts val="300"/>
                        </a:spcAft>
                      </a:pPr>
                      <a:endParaRPr lang="ko-KR" sz="1600" dirty="0">
                        <a:effectLst/>
                        <a:latin typeface="Times New Roman"/>
                        <a:ea typeface="PMingLiU"/>
                      </a:endParaRPr>
                    </a:p>
                  </a:txBody>
                  <a:tcPr/>
                </a:tc>
                <a:tc>
                  <a:txBody>
                    <a:bodyPr/>
                    <a:lstStyle/>
                    <a:p>
                      <a:pPr algn="ctr">
                        <a:spcBef>
                          <a:spcPts val="1200"/>
                        </a:spcBef>
                        <a:spcAft>
                          <a:spcPts val="300"/>
                        </a:spcAft>
                      </a:pPr>
                      <a:r>
                        <a:rPr lang="en-US" altLang="ko-KR" sz="1600" dirty="0" smtClean="0">
                          <a:effectLst/>
                          <a:latin typeface="Times New Roman"/>
                          <a:ea typeface="PMingLiU"/>
                        </a:rPr>
                        <a:t>UIR</a:t>
                      </a:r>
                    </a:p>
                    <a:p>
                      <a:pPr algn="ctr">
                        <a:spcBef>
                          <a:spcPts val="1200"/>
                        </a:spcBef>
                        <a:spcAft>
                          <a:spcPts val="300"/>
                        </a:spcAft>
                      </a:pPr>
                      <a:r>
                        <a:rPr lang="en-US" altLang="ko-KR" sz="1600" dirty="0" smtClean="0">
                          <a:effectLst/>
                          <a:latin typeface="Times New Roman"/>
                          <a:ea typeface="PMingLiU"/>
                        </a:rPr>
                        <a:t>(1)</a:t>
                      </a:r>
                      <a:endParaRPr lang="ko-KR" sz="1600" dirty="0">
                        <a:effectLst/>
                        <a:latin typeface="Times New Roman"/>
                        <a:ea typeface="PMingLiU"/>
                      </a:endParaRPr>
                    </a:p>
                  </a:txBody>
                  <a:tcPr/>
                </a:tc>
                <a:tc>
                  <a:txBody>
                    <a:bodyPr/>
                    <a:lstStyle/>
                    <a:p>
                      <a:pPr algn="ctr">
                        <a:spcBef>
                          <a:spcPts val="1200"/>
                        </a:spcBef>
                        <a:spcAft>
                          <a:spcPts val="300"/>
                        </a:spcAft>
                      </a:pPr>
                      <a:r>
                        <a:rPr lang="en-US" altLang="ko-KR" sz="1600" dirty="0" smtClean="0">
                          <a:effectLst/>
                          <a:latin typeface="Times New Roman"/>
                          <a:ea typeface="PMingLiU"/>
                        </a:rPr>
                        <a:t>M</a:t>
                      </a:r>
                    </a:p>
                    <a:p>
                      <a:pPr algn="ctr">
                        <a:spcBef>
                          <a:spcPts val="1200"/>
                        </a:spcBef>
                        <a:spcAft>
                          <a:spcPts val="300"/>
                        </a:spcAft>
                      </a:pPr>
                      <a:r>
                        <a:rPr lang="en-US" altLang="ko-KR" sz="1600" dirty="0" smtClean="0">
                          <a:effectLst/>
                          <a:latin typeface="Times New Roman"/>
                          <a:ea typeface="PMingLiU"/>
                        </a:rPr>
                        <a:t>(1)</a:t>
                      </a:r>
                      <a:endParaRPr lang="ko-KR" sz="1600" dirty="0">
                        <a:effectLst/>
                        <a:latin typeface="Times New Roman"/>
                        <a:ea typeface="PMingLiU"/>
                      </a:endParaRPr>
                    </a:p>
                  </a:txBody>
                  <a:tcPr>
                    <a:lnR w="12700" cap="flat" cmpd="sng" algn="ctr">
                      <a:solidFill>
                        <a:schemeClr val="tx1"/>
                      </a:solidFill>
                      <a:prstDash val="solid"/>
                      <a:round/>
                      <a:headEnd type="none" w="med" len="med"/>
                      <a:tailEnd type="none" w="med" len="med"/>
                    </a:lnR>
                  </a:tcPr>
                </a:tc>
                <a:tc gridSpan="4">
                  <a:txBody>
                    <a:bodyPr/>
                    <a:lstStyle/>
                    <a:p>
                      <a:pPr marL="0" marR="0" lvl="0" indent="0" algn="ctr" defTabSz="914400" rtl="0" eaLnBrk="1" fontAlgn="auto" latinLnBrk="0" hangingPunct="1">
                        <a:lnSpc>
                          <a:spcPct val="100000"/>
                        </a:lnSpc>
                        <a:spcBef>
                          <a:spcPts val="1200"/>
                        </a:spcBef>
                        <a:spcAft>
                          <a:spcPts val="300"/>
                        </a:spcAft>
                        <a:buClrTx/>
                        <a:buSzTx/>
                        <a:buFontTx/>
                        <a:buNone/>
                        <a:tabLst/>
                        <a:defRPr/>
                      </a:pPr>
                      <a:r>
                        <a:rPr kumimoji="0" lang="en-US" altLang="ko-KR" sz="1600" b="0" i="0" u="none" strike="noStrike" kern="1200" cap="none" spc="0" normalizeH="0" baseline="0" noProof="0" dirty="0" smtClean="0">
                          <a:ln>
                            <a:noFill/>
                          </a:ln>
                          <a:solidFill>
                            <a:srgbClr val="000000"/>
                          </a:solidFill>
                          <a:effectLst/>
                          <a:uLnTx/>
                          <a:uFillTx/>
                          <a:latin typeface="Times New Roman"/>
                          <a:ea typeface="PMingLiU"/>
                          <a:cs typeface="+mn-cs"/>
                        </a:rPr>
                        <a:t>FN </a:t>
                      </a:r>
                    </a:p>
                    <a:p>
                      <a:pPr marL="0" marR="0" lvl="0" indent="0" algn="ctr" defTabSz="914400" rtl="0" eaLnBrk="1" fontAlgn="auto" latinLnBrk="0" hangingPunct="1">
                        <a:lnSpc>
                          <a:spcPct val="100000"/>
                        </a:lnSpc>
                        <a:spcBef>
                          <a:spcPts val="1200"/>
                        </a:spcBef>
                        <a:spcAft>
                          <a:spcPts val="300"/>
                        </a:spcAft>
                        <a:buClrTx/>
                        <a:buSzTx/>
                        <a:buFontTx/>
                        <a:buNone/>
                        <a:tabLst/>
                        <a:defRPr/>
                      </a:pPr>
                      <a:r>
                        <a:rPr kumimoji="0" lang="en-US" altLang="ko-KR" sz="1600" b="0" i="0" u="none" strike="noStrike" kern="1200" cap="none" spc="0" normalizeH="0" baseline="0" noProof="0" dirty="0" smtClean="0">
                          <a:ln>
                            <a:noFill/>
                          </a:ln>
                          <a:solidFill>
                            <a:srgbClr val="000000"/>
                          </a:solidFill>
                          <a:effectLst/>
                          <a:uLnTx/>
                          <a:uFillTx/>
                          <a:latin typeface="Times New Roman"/>
                          <a:ea typeface="PMingLiU"/>
                          <a:cs typeface="+mn-cs"/>
                        </a:rPr>
                        <a:t>(4)</a:t>
                      </a:r>
                      <a:endParaRPr kumimoji="0" lang="ko-KR" altLang="en-US" sz="1600" b="0" i="0" u="none" strike="noStrike" kern="1200" cap="none" spc="0" normalizeH="0" baseline="0" noProof="0" dirty="0" smtClean="0">
                        <a:ln>
                          <a:noFill/>
                        </a:ln>
                        <a:solidFill>
                          <a:srgbClr val="000000"/>
                        </a:solidFill>
                        <a:effectLst/>
                        <a:uLnTx/>
                        <a:uFillTx/>
                        <a:latin typeface="Times New Roman"/>
                        <a:ea typeface="PMingLiU"/>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673742">
                <a:tc gridSpan="4">
                  <a:txBody>
                    <a:bodyPr/>
                    <a:lstStyle/>
                    <a:p>
                      <a:pPr algn="ctr">
                        <a:spcBef>
                          <a:spcPts val="1200"/>
                        </a:spcBef>
                        <a:spcAft>
                          <a:spcPts val="300"/>
                        </a:spcAft>
                      </a:pPr>
                      <a:r>
                        <a:rPr lang="en-US" altLang="ko-KR" sz="1600" dirty="0" smtClean="0">
                          <a:effectLst/>
                          <a:latin typeface="Times New Roman"/>
                          <a:ea typeface="PMingLiU"/>
                        </a:rPr>
                        <a:t>FN</a:t>
                      </a:r>
                      <a:r>
                        <a:rPr lang="en-US" altLang="ko-KR" sz="1600" baseline="0" dirty="0" smtClean="0">
                          <a:effectLst/>
                          <a:latin typeface="Times New Roman"/>
                          <a:ea typeface="PMingLiU"/>
                        </a:rPr>
                        <a:t> </a:t>
                      </a:r>
                    </a:p>
                    <a:p>
                      <a:pPr algn="ctr">
                        <a:spcBef>
                          <a:spcPts val="1200"/>
                        </a:spcBef>
                        <a:spcAft>
                          <a:spcPts val="300"/>
                        </a:spcAft>
                      </a:pPr>
                      <a:r>
                        <a:rPr lang="en-US" altLang="ko-KR" sz="1600" baseline="0" dirty="0" smtClean="0">
                          <a:effectLst/>
                          <a:latin typeface="Times New Roman"/>
                          <a:ea typeface="PMingLiU"/>
                        </a:rPr>
                        <a:t>(3)</a:t>
                      </a:r>
                      <a:endParaRPr lang="ko-KR" sz="1600" dirty="0">
                        <a:effectLst/>
                        <a:latin typeface="Times New Roman"/>
                        <a:ea typeface="PMingLiU"/>
                      </a:endParaRPr>
                    </a:p>
                  </a:txBody>
                  <a:tcPr>
                    <a:lnB w="12700" cap="flat" cmpd="sng" algn="ctr">
                      <a:solidFill>
                        <a:schemeClr val="tx1"/>
                      </a:solidFill>
                      <a:prstDash val="solid"/>
                      <a:round/>
                      <a:headEnd type="none" w="med" len="med"/>
                      <a:tailEnd type="none" w="med" len="med"/>
                    </a:lnB>
                  </a:tcPr>
                </a:tc>
                <a:tc hMerge="1">
                  <a:txBody>
                    <a:bodyPr/>
                    <a:lstStyle/>
                    <a:p>
                      <a:pPr latinLnBrk="1"/>
                      <a:endParaRPr lang="ko-KR" altLang="en-US"/>
                    </a:p>
                  </a:txBody>
                  <a:tcPr/>
                </a:tc>
                <a:tc hMerge="1">
                  <a:txBody>
                    <a:bodyPr/>
                    <a:lstStyle/>
                    <a:p>
                      <a:pPr algn="ctr">
                        <a:spcBef>
                          <a:spcPts val="1200"/>
                        </a:spcBef>
                        <a:spcAft>
                          <a:spcPts val="300"/>
                        </a:spcAft>
                      </a:pPr>
                      <a:endParaRPr lang="ko-KR" sz="1600" dirty="0">
                        <a:effectLst/>
                        <a:latin typeface="Times New Roman"/>
                        <a:ea typeface="PMingLiU"/>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latinLnBrk="1"/>
                      <a:endParaRPr lang="ko-KR" altLang="en-US"/>
                    </a:p>
                  </a:txBody>
                  <a:tcPr/>
                </a:tc>
                <a:tc>
                  <a:txBody>
                    <a:bodyPr/>
                    <a:lstStyle/>
                    <a:p>
                      <a:pPr latinLnBrk="1"/>
                      <a:r>
                        <a:rPr lang="en-US" altLang="ko-KR" dirty="0" err="1" smtClean="0"/>
                        <a:t>Rsvd</a:t>
                      </a:r>
                      <a:endParaRPr lang="en-US" altLang="ko-KR" dirty="0" smtClean="0"/>
                    </a:p>
                    <a:p>
                      <a:pPr latinLnBrk="1"/>
                      <a:r>
                        <a:rPr lang="en-US" altLang="ko-KR" dirty="0" smtClean="0"/>
                        <a:t>(1)</a:t>
                      </a:r>
                      <a:endParaRPr lang="ko-KR" altLang="en-US" dirty="0"/>
                    </a:p>
                  </a:txBody>
                  <a:tcPr>
                    <a:lnB w="12700" cap="flat" cmpd="sng" algn="ctr">
                      <a:solidFill>
                        <a:schemeClr val="tx1"/>
                      </a:solidFill>
                      <a:prstDash val="solid"/>
                      <a:round/>
                      <a:headEnd type="none" w="med" len="med"/>
                      <a:tailEnd type="none" w="med" len="med"/>
                    </a:lnB>
                  </a:tcPr>
                </a:tc>
                <a:tc gridSpan="4">
                  <a:txBody>
                    <a:bodyPr/>
                    <a:lstStyle/>
                    <a:p>
                      <a:pPr marL="0" marR="0" lvl="0" indent="0" algn="ctr" defTabSz="914400" rtl="0" eaLnBrk="1" fontAlgn="auto" latinLnBrk="0" hangingPunct="1">
                        <a:lnSpc>
                          <a:spcPct val="100000"/>
                        </a:lnSpc>
                        <a:spcBef>
                          <a:spcPts val="1200"/>
                        </a:spcBef>
                        <a:spcAft>
                          <a:spcPts val="300"/>
                        </a:spcAft>
                        <a:buClrTx/>
                        <a:buSzTx/>
                        <a:buFontTx/>
                        <a:buNone/>
                        <a:tabLst/>
                        <a:defRPr/>
                      </a:pPr>
                      <a:r>
                        <a:rPr kumimoji="0" lang="en-US" altLang="ko-KR" sz="1600" b="0" i="0" u="none" strike="noStrike" kern="1200" cap="none" spc="0" normalizeH="0" baseline="0" noProof="0" dirty="0" smtClean="0">
                          <a:ln>
                            <a:noFill/>
                          </a:ln>
                          <a:solidFill>
                            <a:srgbClr val="000000"/>
                          </a:solidFill>
                          <a:effectLst/>
                          <a:uLnTx/>
                          <a:uFillTx/>
                          <a:latin typeface="Times New Roman"/>
                          <a:ea typeface="PMingLiU"/>
                          <a:cs typeface="+mn-cs"/>
                        </a:rPr>
                        <a:t>SID </a:t>
                      </a:r>
                    </a:p>
                    <a:p>
                      <a:pPr marL="0" marR="0" lvl="0" indent="0" algn="ctr" defTabSz="914400" rtl="0" eaLnBrk="1" fontAlgn="auto" latinLnBrk="0" hangingPunct="1">
                        <a:lnSpc>
                          <a:spcPct val="100000"/>
                        </a:lnSpc>
                        <a:spcBef>
                          <a:spcPts val="1200"/>
                        </a:spcBef>
                        <a:spcAft>
                          <a:spcPts val="300"/>
                        </a:spcAft>
                        <a:buClrTx/>
                        <a:buSzTx/>
                        <a:buFontTx/>
                        <a:buNone/>
                        <a:tabLst/>
                        <a:defRPr/>
                      </a:pPr>
                      <a:r>
                        <a:rPr kumimoji="0" lang="en-US" altLang="ko-KR" sz="1600" b="0" i="0" u="none" strike="noStrike" kern="1200" cap="none" spc="0" normalizeH="0" baseline="0" noProof="0" dirty="0" smtClean="0">
                          <a:ln>
                            <a:noFill/>
                          </a:ln>
                          <a:solidFill>
                            <a:srgbClr val="000000"/>
                          </a:solidFill>
                          <a:effectLst/>
                          <a:uLnTx/>
                          <a:uFillTx/>
                          <a:latin typeface="Times New Roman"/>
                          <a:ea typeface="PMingLiU"/>
                          <a:cs typeface="+mn-cs"/>
                        </a:rPr>
                        <a:t>(4)</a:t>
                      </a:r>
                      <a:endParaRPr kumimoji="0" lang="ko-KR" altLang="en-US" sz="1600" b="0" i="0" u="none" strike="noStrike" kern="1200" cap="none" spc="0" normalizeH="0" baseline="0" noProof="0" dirty="0" smtClean="0">
                        <a:ln>
                          <a:noFill/>
                        </a:ln>
                        <a:solidFill>
                          <a:srgbClr val="000000"/>
                        </a:solidFill>
                        <a:effectLst/>
                        <a:uLnTx/>
                        <a:uFillTx/>
                        <a:latin typeface="Times New Roman"/>
                        <a:ea typeface="PMingLiU"/>
                        <a:cs typeface="+mn-cs"/>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293511">
                <a:tc gridSpan="2">
                  <a:txBody>
                    <a:bodyPr/>
                    <a:lstStyle/>
                    <a:p>
                      <a:pPr algn="ctr">
                        <a:spcBef>
                          <a:spcPts val="1200"/>
                        </a:spcBef>
                        <a:spcAft>
                          <a:spcPts val="300"/>
                        </a:spcAft>
                      </a:pPr>
                      <a:r>
                        <a:rPr lang="en-US" altLang="ko-KR" sz="1600" dirty="0" err="1" smtClean="0">
                          <a:effectLst/>
                          <a:latin typeface="Times New Roman"/>
                          <a:ea typeface="PMingLiU"/>
                        </a:rPr>
                        <a:t>Opcode</a:t>
                      </a:r>
                      <a:r>
                        <a:rPr lang="en-US" altLang="ko-KR" sz="1600" baseline="0" dirty="0" smtClean="0">
                          <a:effectLst/>
                          <a:latin typeface="Times New Roman"/>
                          <a:ea typeface="PMingLiU"/>
                        </a:rPr>
                        <a:t> </a:t>
                      </a:r>
                      <a:r>
                        <a:rPr lang="en-US" altLang="ko-KR" sz="1600" dirty="0" smtClean="0">
                          <a:effectLst/>
                          <a:latin typeface="Times New Roman"/>
                          <a:ea typeface="PMingLiU"/>
                        </a:rPr>
                        <a:t>(2)</a:t>
                      </a:r>
                      <a:endParaRPr lang="ko-KR" sz="1600" dirty="0">
                        <a:effectLst/>
                        <a:latin typeface="Times New Roman"/>
                        <a:ea typeface="PMingLiU"/>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atinLnBrk="1"/>
                      <a:endParaRPr lang="ko-KR" altLang="en-US"/>
                    </a:p>
                  </a:txBody>
                  <a:tcPr/>
                </a:tc>
                <a:tc>
                  <a:txBody>
                    <a:bodyPr/>
                    <a:lstStyle/>
                    <a:p>
                      <a:pPr algn="ctr">
                        <a:spcBef>
                          <a:spcPts val="1200"/>
                        </a:spcBef>
                        <a:spcAft>
                          <a:spcPts val="300"/>
                        </a:spcAft>
                      </a:pPr>
                      <a:endParaRPr lang="ko-KR" sz="1600" dirty="0">
                        <a:effectLst/>
                        <a:latin typeface="Times New Roman"/>
                        <a:ea typeface="PMingLiU"/>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indent="0" algn="ctr" defTabSz="914400" rtl="0" eaLnBrk="1" fontAlgn="auto" latinLnBrk="0" hangingPunct="1">
                        <a:lnSpc>
                          <a:spcPct val="100000"/>
                        </a:lnSpc>
                        <a:spcBef>
                          <a:spcPts val="1200"/>
                        </a:spcBef>
                        <a:spcAft>
                          <a:spcPts val="300"/>
                        </a:spcAft>
                        <a:buClrTx/>
                        <a:buSzTx/>
                        <a:buFontTx/>
                        <a:buNone/>
                        <a:tabLst/>
                        <a:defRPr/>
                      </a:pPr>
                      <a:r>
                        <a:rPr lang="en-US" altLang="ko-KR" sz="1600" dirty="0" smtClean="0">
                          <a:effectLst/>
                        </a:rPr>
                        <a:t>AID (10)</a:t>
                      </a:r>
                      <a:endParaRPr lang="ko-KR" altLang="ko-KR" sz="1600" dirty="0" smtClean="0">
                        <a:effectLst/>
                        <a:latin typeface="Times New Roman"/>
                        <a:ea typeface="PMingLiU"/>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sz="2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320194">
                <a:tc gridSpan="3">
                  <a:txBody>
                    <a:bodyPr/>
                    <a:lstStyle/>
                    <a:p>
                      <a:pPr algn="ctr">
                        <a:spcBef>
                          <a:spcPts val="1200"/>
                        </a:spcBef>
                        <a:spcAft>
                          <a:spcPts val="300"/>
                        </a:spcAft>
                      </a:pPr>
                      <a:endParaRPr lang="ko-KR" sz="1600" dirty="0">
                        <a:effectLst/>
                        <a:latin typeface="Times New Roman"/>
                        <a:ea typeface="PMingLiU"/>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latinLnBrk="1"/>
                      <a:endParaRPr lang="ko-KR" altLang="en-US"/>
                    </a:p>
                  </a:txBody>
                  <a:tcPr/>
                </a:tc>
                <a:tc hMerge="1">
                  <a:txBody>
                    <a:bodyPr/>
                    <a:lstStyle/>
                    <a:p>
                      <a:pPr latinLnBrk="1"/>
                      <a:endParaRPr lang="ko-KR" altLang="en-US"/>
                    </a:p>
                  </a:txBody>
                  <a:tcPr/>
                </a:tc>
                <a:tc gridSpan="3">
                  <a:txBody>
                    <a:bodyPr/>
                    <a:lstStyle/>
                    <a:p>
                      <a:pPr latinLnBrk="1"/>
                      <a:endParaRPr lang="ko-KR" altLang="en-US"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hMerge="1">
                  <a:txBody>
                    <a:bodyPr/>
                    <a:lstStyle/>
                    <a:p>
                      <a:pPr latinLnBrk="1"/>
                      <a:endParaRPr lang="ko-KR" altLang="en-US"/>
                    </a:p>
                  </a:txBody>
                  <a:tcPr/>
                </a:tc>
                <a:tc hMerge="1">
                  <a:txBody>
                    <a:bodyPr/>
                    <a:lstStyle/>
                    <a:p>
                      <a:pPr latinLnBrk="1"/>
                      <a:endParaRPr lang="ko-KR" altLang="en-US"/>
                    </a:p>
                  </a:txBody>
                  <a:tcPr/>
                </a:tc>
                <a:tc gridSpan="3">
                  <a:txBody>
                    <a:bodyPr/>
                    <a:lstStyle/>
                    <a:p>
                      <a:pPr algn="ctr">
                        <a:spcBef>
                          <a:spcPts val="1200"/>
                        </a:spcBef>
                        <a:spcAft>
                          <a:spcPts val="300"/>
                        </a:spcAft>
                      </a:pPr>
                      <a:endParaRPr lang="ko-KR" sz="1600" dirty="0">
                        <a:effectLst/>
                        <a:latin typeface="Times New Roman"/>
                        <a:ea typeface="PMingLiU"/>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r>
              <a:tr h="300225">
                <a:tc gridSpan="9">
                  <a:txBody>
                    <a:bodyPr/>
                    <a:lstStyle/>
                    <a:p>
                      <a:pPr marL="0" marR="0" indent="0" algn="ctr" defTabSz="914400" rtl="0" eaLnBrk="1" fontAlgn="auto" latinLnBrk="0" hangingPunct="1">
                        <a:lnSpc>
                          <a:spcPct val="100000"/>
                        </a:lnSpc>
                        <a:spcBef>
                          <a:spcPts val="1200"/>
                        </a:spcBef>
                        <a:spcAft>
                          <a:spcPts val="300"/>
                        </a:spcAft>
                        <a:buClrTx/>
                        <a:buSzTx/>
                        <a:buFontTx/>
                        <a:buNone/>
                        <a:tabLst/>
                        <a:defRPr/>
                      </a:pPr>
                      <a:r>
                        <a:rPr lang="en-US" sz="1600" kern="1200" dirty="0" smtClean="0">
                          <a:solidFill>
                            <a:schemeClr val="tx1"/>
                          </a:solidFill>
                          <a:effectLst/>
                          <a:latin typeface="+mn-lt"/>
                          <a:ea typeface="+mn-ea"/>
                          <a:cs typeface="+mn-cs"/>
                        </a:rPr>
                        <a:t>Transaction</a:t>
                      </a:r>
                      <a:r>
                        <a:rPr lang="en-US" sz="1600" kern="1200" baseline="0" dirty="0" smtClean="0">
                          <a:solidFill>
                            <a:schemeClr val="tx1"/>
                          </a:solidFill>
                          <a:effectLst/>
                          <a:latin typeface="+mn-lt"/>
                          <a:ea typeface="+mn-ea"/>
                          <a:cs typeface="+mn-cs"/>
                        </a:rPr>
                        <a:t> ID (12)</a:t>
                      </a:r>
                      <a:endParaRPr lang="en-US" sz="1600" kern="1200" dirty="0" smtClean="0">
                        <a:solidFill>
                          <a:schemeClr val="tx1"/>
                        </a:solidFill>
                        <a:effectLst/>
                        <a:latin typeface="+mn-lt"/>
                        <a:ea typeface="+mn-ea"/>
                        <a:cs typeface="+mn-cs"/>
                      </a:endParaRPr>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368458">
                <a:tc gridSpan="9">
                  <a:txBody>
                    <a:bodyPr/>
                    <a:lstStyle/>
                    <a:p>
                      <a:pPr algn="ctr" latinLnBrk="1"/>
                      <a:r>
                        <a:rPr lang="en-US" altLang="ko-KR" sz="1600" dirty="0" smtClean="0"/>
                        <a:t>Variable payload length (16)</a:t>
                      </a:r>
                      <a:endParaRPr lang="ko-KR" altLang="en-US" sz="1600" dirty="0" smtClean="0"/>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368458">
                <a:tc gridSpan="9">
                  <a:txBody>
                    <a:bodyPr/>
                    <a:lstStyle/>
                    <a:p>
                      <a:pPr algn="ctr" latinLnBrk="1"/>
                      <a:r>
                        <a:rPr lang="en-US" altLang="ko-KR" sz="1600" dirty="0" smtClean="0"/>
                        <a:t>Payload</a:t>
                      </a:r>
                      <a:endParaRPr lang="ko-KR" altLang="en-US" sz="1600" dirty="0" smtClean="0"/>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bl>
          </a:graphicData>
        </a:graphic>
      </p:graphicFrame>
    </p:spTree>
    <p:extLst>
      <p:ext uri="{BB962C8B-B14F-4D97-AF65-F5344CB8AC3E}">
        <p14:creationId xmlns:p14="http://schemas.microsoft.com/office/powerpoint/2010/main" val="67036958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r>
              <a:rPr lang="en-US" altLang="ko-KR" sz="3200" dirty="0" smtClean="0"/>
              <a:t>Description of IEEE 802.21c’s </a:t>
            </a:r>
            <a:br>
              <a:rPr lang="en-US" altLang="ko-KR" sz="3200" dirty="0" smtClean="0"/>
            </a:br>
            <a:r>
              <a:rPr lang="en-US" altLang="ko-KR" sz="3200" dirty="0" smtClean="0"/>
              <a:t>New Protocol</a:t>
            </a:r>
            <a:r>
              <a:rPr lang="en-US" altLang="ko-KR" sz="3200" baseline="0" dirty="0" smtClean="0"/>
              <a:t> Header Fields</a:t>
            </a:r>
            <a:endParaRPr lang="ko-KR" altLang="en-US" sz="3200" dirty="0"/>
          </a:p>
        </p:txBody>
      </p:sp>
      <p:graphicFrame>
        <p:nvGraphicFramePr>
          <p:cNvPr id="4" name="내용 개체 틀 3"/>
          <p:cNvGraphicFramePr>
            <a:graphicFrameLocks noGrp="1"/>
          </p:cNvGraphicFramePr>
          <p:nvPr>
            <p:ph idx="1"/>
            <p:extLst>
              <p:ext uri="{D42A27DB-BD31-4B8C-83A1-F6EECF244321}">
                <p14:modId xmlns:p14="http://schemas.microsoft.com/office/powerpoint/2010/main" val="3690146720"/>
              </p:ext>
            </p:extLst>
          </p:nvPr>
        </p:nvGraphicFramePr>
        <p:xfrm>
          <a:off x="539552" y="1429008"/>
          <a:ext cx="8208912" cy="4440233"/>
        </p:xfrm>
        <a:graphic>
          <a:graphicData uri="http://schemas.openxmlformats.org/drawingml/2006/table">
            <a:tbl>
              <a:tblPr firstRow="1" firstCol="1" bandRow="1">
                <a:tableStyleId>{5940675A-B579-460E-94D1-54222C63F5DA}</a:tableStyleId>
              </a:tblPr>
              <a:tblGrid>
                <a:gridCol w="1944216"/>
                <a:gridCol w="6264696"/>
              </a:tblGrid>
              <a:tr h="496651">
                <a:tc>
                  <a:txBody>
                    <a:bodyPr/>
                    <a:lstStyle/>
                    <a:p>
                      <a:pPr algn="just" latinLnBrk="1">
                        <a:spcBef>
                          <a:spcPts val="1200"/>
                        </a:spcBef>
                        <a:spcAft>
                          <a:spcPts val="0"/>
                        </a:spcAft>
                      </a:pPr>
                      <a:r>
                        <a:rPr lang="en-US" sz="1600" kern="1200" dirty="0" smtClean="0">
                          <a:effectLst/>
                        </a:rPr>
                        <a:t>Version</a:t>
                      </a:r>
                      <a:endParaRPr lang="ko-KR" sz="1800" dirty="0">
                        <a:effectLst/>
                        <a:latin typeface="Times New Roman"/>
                        <a:ea typeface="PMingLiU"/>
                      </a:endParaRPr>
                    </a:p>
                  </a:txBody>
                  <a:tcPr marL="78903" marR="78903" marT="39451" marB="39451"/>
                </a:tc>
                <a:tc>
                  <a:txBody>
                    <a:bodyPr/>
                    <a:lstStyle/>
                    <a:p>
                      <a:pPr marL="0" lvl="0" indent="0" latinLnBrk="1">
                        <a:spcAft>
                          <a:spcPts val="0"/>
                        </a:spcAft>
                        <a:buFont typeface="Arial"/>
                        <a:buNone/>
                        <a:tabLst>
                          <a:tab pos="457200" algn="l"/>
                        </a:tabLst>
                      </a:pPr>
                      <a:r>
                        <a:rPr lang="en-US" sz="1600" kern="1200" dirty="0" smtClean="0">
                          <a:solidFill>
                            <a:schemeClr val="tx1"/>
                          </a:solidFill>
                          <a:effectLst/>
                          <a:latin typeface="+mn-lt"/>
                          <a:ea typeface="+mn-ea"/>
                          <a:cs typeface="+mn-cs"/>
                        </a:rPr>
                        <a:t>This field is used to specify the version of MIH protocol used.</a:t>
                      </a:r>
                    </a:p>
                    <a:p>
                      <a:pPr marL="342900" lvl="0" indent="-342900" latinLnBrk="1">
                        <a:spcAft>
                          <a:spcPts val="0"/>
                        </a:spcAft>
                        <a:buFont typeface="Arial"/>
                        <a:buChar char="-"/>
                        <a:tabLst>
                          <a:tab pos="457200" algn="l"/>
                        </a:tabLst>
                      </a:pPr>
                      <a:r>
                        <a:rPr lang="en-US" sz="1600" kern="1200" dirty="0" smtClean="0">
                          <a:solidFill>
                            <a:schemeClr val="tx1"/>
                          </a:solidFill>
                          <a:effectLst/>
                          <a:latin typeface="+mn-lt"/>
                          <a:ea typeface="+mn-ea"/>
                          <a:cs typeface="+mn-cs"/>
                        </a:rPr>
                        <a:t>0: Not to be used</a:t>
                      </a:r>
                    </a:p>
                    <a:p>
                      <a:pPr marL="342900" lvl="0" indent="-342900" latinLnBrk="1">
                        <a:spcAft>
                          <a:spcPts val="0"/>
                        </a:spcAft>
                        <a:buFont typeface="Arial"/>
                        <a:buChar char="-"/>
                        <a:tabLst>
                          <a:tab pos="457200" algn="l"/>
                        </a:tabLst>
                      </a:pPr>
                      <a:r>
                        <a:rPr lang="en-US" sz="1600" kern="1200" dirty="0" smtClean="0">
                          <a:solidFill>
                            <a:schemeClr val="tx1"/>
                          </a:solidFill>
                          <a:effectLst/>
                          <a:latin typeface="+mn-lt"/>
                          <a:ea typeface="+mn-ea"/>
                          <a:cs typeface="+mn-cs"/>
                        </a:rPr>
                        <a:t>1: First version</a:t>
                      </a:r>
                    </a:p>
                    <a:p>
                      <a:pPr marL="342900" lvl="0" indent="-342900" latinLnBrk="1">
                        <a:spcAft>
                          <a:spcPts val="0"/>
                        </a:spcAft>
                        <a:buFont typeface="Arial"/>
                        <a:buChar char="-"/>
                        <a:tabLst>
                          <a:tab pos="457200" algn="l"/>
                        </a:tabLst>
                      </a:pPr>
                      <a:r>
                        <a:rPr lang="en-US" sz="1600" kern="1200" dirty="0" smtClean="0">
                          <a:solidFill>
                            <a:schemeClr val="tx1"/>
                          </a:solidFill>
                          <a:effectLst/>
                          <a:latin typeface="+mn-lt"/>
                          <a:ea typeface="+mn-ea"/>
                          <a:cs typeface="+mn-cs"/>
                        </a:rPr>
                        <a:t>2: IEEE 802.21c</a:t>
                      </a:r>
                    </a:p>
                    <a:p>
                      <a:pPr marL="342900" lvl="0" indent="-342900" latinLnBrk="1">
                        <a:spcAft>
                          <a:spcPts val="0"/>
                        </a:spcAft>
                        <a:buFont typeface="Arial"/>
                        <a:buChar char="-"/>
                        <a:tabLst>
                          <a:tab pos="457200" algn="l"/>
                        </a:tabLst>
                      </a:pPr>
                      <a:r>
                        <a:rPr lang="en-US" sz="1600" kern="1200" dirty="0" smtClean="0">
                          <a:solidFill>
                            <a:schemeClr val="tx1"/>
                          </a:solidFill>
                          <a:effectLst/>
                          <a:latin typeface="+mn-lt"/>
                          <a:ea typeface="+mn-ea"/>
                          <a:cs typeface="+mn-cs"/>
                        </a:rPr>
                        <a:t>3–15: (Reserved)</a:t>
                      </a:r>
                    </a:p>
                  </a:txBody>
                  <a:tcPr marL="78903" marR="78903" marT="39451" marB="39451"/>
                </a:tc>
              </a:tr>
              <a:tr h="496651">
                <a:tc>
                  <a:txBody>
                    <a:bodyPr/>
                    <a:lstStyle/>
                    <a:p>
                      <a:pPr algn="just" latinLnBrk="1">
                        <a:spcBef>
                          <a:spcPts val="1200"/>
                        </a:spcBef>
                        <a:spcAft>
                          <a:spcPts val="0"/>
                        </a:spcAft>
                      </a:pPr>
                      <a:r>
                        <a:rPr lang="en-US" altLang="ko-KR" sz="1600" kern="1200" dirty="0" smtClean="0">
                          <a:effectLst/>
                          <a:latin typeface="+mn-lt"/>
                          <a:ea typeface="+mn-ea"/>
                        </a:rPr>
                        <a:t>Payload</a:t>
                      </a:r>
                      <a:r>
                        <a:rPr lang="en-US" altLang="ko-KR" sz="1600" kern="1200" baseline="0" dirty="0" smtClean="0">
                          <a:effectLst/>
                          <a:latin typeface="+mn-lt"/>
                          <a:ea typeface="+mn-ea"/>
                        </a:rPr>
                        <a:t> Types</a:t>
                      </a:r>
                      <a:endParaRPr lang="ko-KR" sz="1800" dirty="0">
                        <a:effectLst/>
                        <a:latin typeface="Times New Roman"/>
                        <a:ea typeface="PMingLiU"/>
                      </a:endParaRPr>
                    </a:p>
                  </a:txBody>
                  <a:tcPr marL="78903" marR="78903" marT="39451" marB="39451"/>
                </a:tc>
                <a:tc>
                  <a:txBody>
                    <a:bodyPr/>
                    <a:lstStyle/>
                    <a:p>
                      <a:pPr algn="just" latinLnBrk="1">
                        <a:spcBef>
                          <a:spcPts val="1200"/>
                        </a:spcBef>
                        <a:spcAft>
                          <a:spcPts val="0"/>
                        </a:spcAft>
                      </a:pPr>
                      <a:r>
                        <a:rPr lang="en-US" sz="1600" kern="1200" dirty="0">
                          <a:effectLst/>
                        </a:rPr>
                        <a:t>Indicates types of interworking protocols</a:t>
                      </a:r>
                      <a:endParaRPr lang="ko-KR" sz="1800" dirty="0">
                        <a:effectLst/>
                      </a:endParaRPr>
                    </a:p>
                    <a:p>
                      <a:pPr marL="342900" lvl="0" indent="-342900" latinLnBrk="1">
                        <a:spcAft>
                          <a:spcPts val="0"/>
                        </a:spcAft>
                        <a:buFont typeface="Arial"/>
                        <a:buChar char="-"/>
                        <a:tabLst>
                          <a:tab pos="457200" algn="l"/>
                        </a:tabLst>
                      </a:pPr>
                      <a:r>
                        <a:rPr lang="en-US" sz="1600" kern="1200" dirty="0">
                          <a:effectLst/>
                        </a:rPr>
                        <a:t>0: IEEE 802.21c single radio handover content</a:t>
                      </a:r>
                      <a:endParaRPr lang="ko-KR" sz="1600" dirty="0">
                        <a:effectLst/>
                      </a:endParaRPr>
                    </a:p>
                    <a:p>
                      <a:pPr marL="342900" lvl="0" indent="-342900" latinLnBrk="1">
                        <a:spcAft>
                          <a:spcPts val="0"/>
                        </a:spcAft>
                        <a:buFont typeface="Arial"/>
                        <a:buChar char="-"/>
                        <a:tabLst>
                          <a:tab pos="457200" algn="l"/>
                        </a:tabLst>
                      </a:pPr>
                      <a:r>
                        <a:rPr lang="en-US" sz="1600" kern="1200" dirty="0">
                          <a:effectLst/>
                        </a:rPr>
                        <a:t>1: ANQP of IEEE 802.11u</a:t>
                      </a:r>
                      <a:endParaRPr lang="ko-KR" sz="1600" dirty="0">
                        <a:effectLst/>
                      </a:endParaRPr>
                    </a:p>
                    <a:p>
                      <a:pPr marL="342900" lvl="0" indent="-342900" latinLnBrk="1">
                        <a:spcAft>
                          <a:spcPts val="0"/>
                        </a:spcAft>
                        <a:buFont typeface="Arial"/>
                        <a:buChar char="-"/>
                        <a:tabLst>
                          <a:tab pos="457200" algn="l"/>
                        </a:tabLst>
                      </a:pPr>
                      <a:r>
                        <a:rPr lang="en-US" sz="1600" kern="1200" dirty="0">
                          <a:effectLst/>
                        </a:rPr>
                        <a:t>2: </a:t>
                      </a:r>
                      <a:r>
                        <a:rPr lang="en-US" sz="1600" kern="1200" dirty="0" err="1">
                          <a:effectLst/>
                        </a:rPr>
                        <a:t>WiMAX</a:t>
                      </a:r>
                      <a:r>
                        <a:rPr lang="en-US" sz="1600" kern="1200" dirty="0">
                          <a:effectLst/>
                        </a:rPr>
                        <a:t> interworking (E.g. R9 protocol)</a:t>
                      </a:r>
                      <a:endParaRPr lang="ko-KR" sz="1600" dirty="0">
                        <a:effectLst/>
                      </a:endParaRPr>
                    </a:p>
                    <a:p>
                      <a:pPr marL="342900" lvl="0" indent="-342900" latinLnBrk="1">
                        <a:spcAft>
                          <a:spcPts val="0"/>
                        </a:spcAft>
                        <a:buFont typeface="Arial"/>
                        <a:buChar char="-"/>
                        <a:tabLst>
                          <a:tab pos="457200" algn="l"/>
                        </a:tabLst>
                      </a:pPr>
                      <a:r>
                        <a:rPr lang="en-US" sz="1600" kern="1200" dirty="0">
                          <a:effectLst/>
                        </a:rPr>
                        <a:t>3: ANDSF message </a:t>
                      </a:r>
                      <a:endParaRPr lang="ko-KR" sz="1600" dirty="0">
                        <a:effectLst/>
                        <a:latin typeface="Times New Roman"/>
                        <a:cs typeface="Times New Roman"/>
                      </a:endParaRPr>
                    </a:p>
                  </a:txBody>
                  <a:tcPr marL="78903" marR="78903" marT="39451" marB="39451"/>
                </a:tc>
              </a:tr>
              <a:tr h="512869">
                <a:tc>
                  <a:txBody>
                    <a:bodyPr/>
                    <a:lstStyle/>
                    <a:p>
                      <a:pPr algn="just" latinLnBrk="1">
                        <a:spcBef>
                          <a:spcPts val="1200"/>
                        </a:spcBef>
                        <a:spcAft>
                          <a:spcPts val="0"/>
                        </a:spcAft>
                      </a:pPr>
                      <a:r>
                        <a:rPr lang="en-US" sz="1600" kern="1200" dirty="0">
                          <a:effectLst/>
                        </a:rPr>
                        <a:t>MTI </a:t>
                      </a:r>
                      <a:endParaRPr lang="ko-KR" sz="1800" dirty="0">
                        <a:effectLst/>
                        <a:latin typeface="Times New Roman"/>
                        <a:ea typeface="PMingLiU"/>
                      </a:endParaRPr>
                    </a:p>
                  </a:txBody>
                  <a:tcPr marL="78903" marR="78903" marT="39451" marB="39451"/>
                </a:tc>
                <a:tc>
                  <a:txBody>
                    <a:bodyPr/>
                    <a:lstStyle/>
                    <a:p>
                      <a:pPr algn="just" latinLnBrk="1">
                        <a:spcBef>
                          <a:spcPts val="1200"/>
                        </a:spcBef>
                        <a:spcAft>
                          <a:spcPts val="0"/>
                        </a:spcAft>
                      </a:pPr>
                      <a:r>
                        <a:rPr lang="en-US" sz="1600" kern="1200" dirty="0">
                          <a:effectLst/>
                        </a:rPr>
                        <a:t>Indicates the type of Message</a:t>
                      </a:r>
                      <a:endParaRPr lang="ko-KR" sz="1800" dirty="0">
                        <a:effectLst/>
                      </a:endParaRPr>
                    </a:p>
                    <a:p>
                      <a:pPr marL="342900" lvl="0" indent="-342900" latinLnBrk="1">
                        <a:spcAft>
                          <a:spcPts val="0"/>
                        </a:spcAft>
                        <a:buFont typeface="Arial"/>
                        <a:buChar char="-"/>
                        <a:tabLst>
                          <a:tab pos="457200" algn="l"/>
                        </a:tabLst>
                      </a:pPr>
                      <a:r>
                        <a:rPr lang="en-US" sz="1600" kern="1200" dirty="0">
                          <a:effectLst/>
                        </a:rPr>
                        <a:t>0: </a:t>
                      </a:r>
                      <a:r>
                        <a:rPr lang="en-US" sz="1600" kern="1200" dirty="0" smtClean="0">
                          <a:effectLst/>
                        </a:rPr>
                        <a:t>Control</a:t>
                      </a:r>
                      <a:r>
                        <a:rPr lang="en-US" sz="1600" kern="1200" baseline="0" dirty="0" smtClean="0">
                          <a:effectLst/>
                        </a:rPr>
                        <a:t> message for SRHO</a:t>
                      </a:r>
                      <a:endParaRPr lang="ko-KR" sz="1600" dirty="0">
                        <a:effectLst/>
                      </a:endParaRPr>
                    </a:p>
                    <a:p>
                      <a:pPr marL="342900" lvl="0" indent="-342900" latinLnBrk="1">
                        <a:spcAft>
                          <a:spcPts val="0"/>
                        </a:spcAft>
                        <a:buFont typeface="Arial"/>
                        <a:buChar char="-"/>
                        <a:tabLst>
                          <a:tab pos="457200" algn="l"/>
                        </a:tabLst>
                      </a:pPr>
                      <a:r>
                        <a:rPr lang="en-US" sz="1600" kern="1200" dirty="0">
                          <a:effectLst/>
                        </a:rPr>
                        <a:t>1: Encapsulated target L2 message </a:t>
                      </a:r>
                      <a:endParaRPr lang="ko-KR" sz="1600" dirty="0">
                        <a:effectLst/>
                        <a:latin typeface="Times New Roman"/>
                        <a:cs typeface="Times New Roman"/>
                      </a:endParaRPr>
                    </a:p>
                  </a:txBody>
                  <a:tcPr marL="78903" marR="78903" marT="39451" marB="39451"/>
                </a:tc>
              </a:tr>
              <a:tr h="467025">
                <a:tc>
                  <a:txBody>
                    <a:bodyPr/>
                    <a:lstStyle/>
                    <a:p>
                      <a:pPr algn="just" latinLnBrk="1">
                        <a:lnSpc>
                          <a:spcPts val="1110"/>
                        </a:lnSpc>
                        <a:spcBef>
                          <a:spcPts val="1200"/>
                        </a:spcBef>
                        <a:spcAft>
                          <a:spcPts val="0"/>
                        </a:spcAft>
                      </a:pPr>
                      <a:r>
                        <a:rPr lang="en-US" sz="1600" kern="1200" dirty="0" err="1">
                          <a:effectLst/>
                        </a:rPr>
                        <a:t>SrcID</a:t>
                      </a:r>
                      <a:r>
                        <a:rPr lang="en-US" sz="1600" kern="1200" dirty="0">
                          <a:effectLst/>
                        </a:rPr>
                        <a:t> (6 bytes)</a:t>
                      </a:r>
                      <a:endParaRPr lang="ko-KR" sz="1800" dirty="0">
                        <a:effectLst/>
                        <a:latin typeface="Times New Roman"/>
                        <a:ea typeface="PMingLiU"/>
                      </a:endParaRPr>
                    </a:p>
                  </a:txBody>
                  <a:tcPr marL="78903" marR="78903" marT="39451" marB="39451"/>
                </a:tc>
                <a:tc>
                  <a:txBody>
                    <a:bodyPr/>
                    <a:lstStyle/>
                    <a:p>
                      <a:pPr algn="just" latinLnBrk="1">
                        <a:lnSpc>
                          <a:spcPts val="1110"/>
                        </a:lnSpc>
                        <a:spcBef>
                          <a:spcPts val="1200"/>
                        </a:spcBef>
                        <a:spcAft>
                          <a:spcPts val="0"/>
                        </a:spcAft>
                      </a:pPr>
                      <a:r>
                        <a:rPr lang="en-US" sz="1600" kern="1200" dirty="0">
                          <a:effectLst/>
                        </a:rPr>
                        <a:t>Source MAC address, e.g., MAC address of MS </a:t>
                      </a:r>
                      <a:endParaRPr lang="ko-KR" sz="1800" dirty="0">
                        <a:effectLst/>
                      </a:endParaRPr>
                    </a:p>
                    <a:p>
                      <a:pPr marL="342900" lvl="0" indent="-342900" latinLnBrk="1">
                        <a:spcAft>
                          <a:spcPts val="0"/>
                        </a:spcAft>
                        <a:buFont typeface="Arial"/>
                        <a:buChar char="-"/>
                        <a:tabLst>
                          <a:tab pos="-26670" algn="l"/>
                          <a:tab pos="457200" algn="l"/>
                        </a:tabLst>
                      </a:pPr>
                      <a:r>
                        <a:rPr lang="en-US" altLang="ko-KR" sz="1600" kern="1200" dirty="0" smtClean="0">
                          <a:effectLst/>
                        </a:rPr>
                        <a:t>MSID for </a:t>
                      </a:r>
                      <a:r>
                        <a:rPr lang="en-US" altLang="ko-KR" sz="1600" kern="1200" dirty="0" err="1" smtClean="0">
                          <a:effectLst/>
                        </a:rPr>
                        <a:t>WiMAX</a:t>
                      </a:r>
                      <a:r>
                        <a:rPr lang="en-US" altLang="ko-KR" sz="1600" kern="1200" dirty="0" smtClean="0">
                          <a:effectLst/>
                        </a:rPr>
                        <a:t> interworking protocol</a:t>
                      </a:r>
                      <a:endParaRPr lang="ko-KR" sz="1600" dirty="0">
                        <a:effectLst/>
                      </a:endParaRPr>
                    </a:p>
                  </a:txBody>
                  <a:tcPr marL="78903" marR="78903" marT="39451" marB="39451"/>
                </a:tc>
              </a:tr>
              <a:tr h="262135">
                <a:tc>
                  <a:txBody>
                    <a:bodyPr/>
                    <a:lstStyle/>
                    <a:p>
                      <a:pPr algn="just" latinLnBrk="1">
                        <a:spcBef>
                          <a:spcPts val="1200"/>
                        </a:spcBef>
                        <a:spcAft>
                          <a:spcPts val="0"/>
                        </a:spcAft>
                      </a:pPr>
                      <a:r>
                        <a:rPr lang="en-US" sz="1600" kern="1200">
                          <a:effectLst/>
                        </a:rPr>
                        <a:t>DstID (6 bytes)</a:t>
                      </a:r>
                      <a:endParaRPr lang="ko-KR" sz="1800">
                        <a:effectLst/>
                        <a:latin typeface="Times New Roman"/>
                        <a:ea typeface="PMingLiU"/>
                      </a:endParaRPr>
                    </a:p>
                  </a:txBody>
                  <a:tcPr marL="78903" marR="78903" marT="39451" marB="39451"/>
                </a:tc>
                <a:tc>
                  <a:txBody>
                    <a:bodyPr/>
                    <a:lstStyle/>
                    <a:p>
                      <a:pPr latinLnBrk="1">
                        <a:spcAft>
                          <a:spcPts val="0"/>
                        </a:spcAft>
                      </a:pPr>
                      <a:r>
                        <a:rPr lang="en-US" sz="1600" kern="1200" dirty="0">
                          <a:effectLst/>
                        </a:rPr>
                        <a:t>Destination MAC address, e.g., </a:t>
                      </a:r>
                      <a:r>
                        <a:rPr lang="en-US" sz="1600" kern="1200" dirty="0" smtClean="0">
                          <a:effectLst/>
                        </a:rPr>
                        <a:t> MAC</a:t>
                      </a:r>
                      <a:r>
                        <a:rPr lang="en-US" sz="1600" kern="1200" baseline="0" dirty="0" smtClean="0">
                          <a:effectLst/>
                        </a:rPr>
                        <a:t> address of M-GW </a:t>
                      </a:r>
                      <a:endParaRPr lang="ko-KR" sz="1600" dirty="0">
                        <a:effectLst/>
                      </a:endParaRPr>
                    </a:p>
                    <a:p>
                      <a:pPr marL="342900" lvl="0" indent="-342900" latinLnBrk="1">
                        <a:spcAft>
                          <a:spcPts val="0"/>
                        </a:spcAft>
                        <a:buFont typeface="Arial"/>
                        <a:buChar char="-"/>
                        <a:tabLst>
                          <a:tab pos="-26670" algn="l"/>
                          <a:tab pos="457200" algn="l"/>
                        </a:tabLst>
                      </a:pPr>
                      <a:r>
                        <a:rPr lang="en-US" altLang="ko-KR" sz="1600" dirty="0" smtClean="0">
                          <a:effectLst/>
                        </a:rPr>
                        <a:t>BSID for </a:t>
                      </a:r>
                      <a:r>
                        <a:rPr lang="en-US" altLang="ko-KR" sz="1600" dirty="0" err="1" smtClean="0">
                          <a:effectLst/>
                        </a:rPr>
                        <a:t>WiMAX</a:t>
                      </a:r>
                      <a:r>
                        <a:rPr lang="en-US" altLang="ko-KR" sz="1600" dirty="0" smtClean="0">
                          <a:effectLst/>
                        </a:rPr>
                        <a:t> interworking protocol</a:t>
                      </a:r>
                      <a:endParaRPr lang="ko-KR" sz="1600" dirty="0">
                        <a:effectLst/>
                      </a:endParaRPr>
                    </a:p>
                  </a:txBody>
                  <a:tcPr marL="78903" marR="78903" marT="39451" marB="39451"/>
                </a:tc>
              </a:tr>
            </a:tbl>
          </a:graphicData>
        </a:graphic>
      </p:graphicFrame>
      <p:sp>
        <p:nvSpPr>
          <p:cNvPr id="5" name="Slide Number Placeholder 4"/>
          <p:cNvSpPr>
            <a:spLocks noGrp="1"/>
          </p:cNvSpPr>
          <p:nvPr>
            <p:ph type="sldNum" sz="quarter" idx="11"/>
          </p:nvPr>
        </p:nvSpPr>
        <p:spPr>
          <a:xfrm>
            <a:off x="8458200" y="6457528"/>
            <a:ext cx="685800" cy="381000"/>
          </a:xfrm>
          <a:noFill/>
        </p:spPr>
        <p:txBody>
          <a:bodyPr/>
          <a:lstStyle/>
          <a:p>
            <a:fld id="{BE78C5E8-8C35-4A85-BF87-71E4D39BF386}" type="slidenum">
              <a:rPr lang="en-US" altLang="ja-JP">
                <a:solidFill>
                  <a:srgbClr val="000000"/>
                </a:solidFill>
              </a:rPr>
              <a:pPr/>
              <a:t>11</a:t>
            </a:fld>
            <a:endParaRPr lang="en-US" altLang="ja-JP" dirty="0">
              <a:solidFill>
                <a:srgbClr val="000000"/>
              </a:solidFill>
            </a:endParaRPr>
          </a:p>
        </p:txBody>
      </p:sp>
    </p:spTree>
    <p:extLst>
      <p:ext uri="{BB962C8B-B14F-4D97-AF65-F5344CB8AC3E}">
        <p14:creationId xmlns:p14="http://schemas.microsoft.com/office/powerpoint/2010/main" val="355417629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Conclusions</a:t>
            </a:r>
            <a:endParaRPr lang="ko-KR" altLang="en-US" dirty="0"/>
          </a:p>
        </p:txBody>
      </p:sp>
      <p:sp>
        <p:nvSpPr>
          <p:cNvPr id="3" name="내용 개체 틀 2"/>
          <p:cNvSpPr>
            <a:spLocks noGrp="1"/>
          </p:cNvSpPr>
          <p:nvPr>
            <p:ph idx="1"/>
          </p:nvPr>
        </p:nvSpPr>
        <p:spPr/>
        <p:txBody>
          <a:bodyPr>
            <a:normAutofit/>
          </a:bodyPr>
          <a:lstStyle/>
          <a:p>
            <a:r>
              <a:rPr lang="en-US" altLang="ko-KR" dirty="0"/>
              <a:t>T</a:t>
            </a:r>
            <a:r>
              <a:rPr lang="en-US" altLang="ko-KR" dirty="0" smtClean="0"/>
              <a:t>he new IEEE 802.21c header</a:t>
            </a:r>
          </a:p>
          <a:p>
            <a:pPr lvl="1"/>
            <a:r>
              <a:rPr lang="en-US" altLang="ko-KR" dirty="0"/>
              <a:t>Can support interworking control message for </a:t>
            </a:r>
            <a:r>
              <a:rPr lang="en-US" altLang="ko-KR" dirty="0" err="1" smtClean="0"/>
              <a:t>WiMAX</a:t>
            </a:r>
            <a:endParaRPr lang="en-US" altLang="ko-KR" dirty="0" smtClean="0"/>
          </a:p>
          <a:p>
            <a:pPr lvl="1"/>
            <a:r>
              <a:rPr lang="en-US" altLang="ko-KR" dirty="0" smtClean="0"/>
              <a:t>Includes </a:t>
            </a:r>
            <a:r>
              <a:rPr lang="en-US" altLang="ko-KR" i="1" dirty="0" smtClean="0"/>
              <a:t>Interworking Protocol Type</a:t>
            </a:r>
            <a:r>
              <a:rPr lang="en-US" altLang="ko-KR" dirty="0" smtClean="0"/>
              <a:t> field to deliver </a:t>
            </a:r>
            <a:r>
              <a:rPr lang="en-US" altLang="ko-KR" dirty="0"/>
              <a:t>other interworking protocols (</a:t>
            </a:r>
            <a:r>
              <a:rPr lang="en-US" altLang="ko-KR" dirty="0" err="1"/>
              <a:t>e.g</a:t>
            </a:r>
            <a:r>
              <a:rPr lang="en-US" altLang="ko-KR" dirty="0"/>
              <a:t>, ANQP and ANDSF message)</a:t>
            </a:r>
            <a:endParaRPr lang="en-US" altLang="ko-KR" baseline="0" dirty="0" smtClean="0"/>
          </a:p>
          <a:p>
            <a:pPr lvl="1"/>
            <a:r>
              <a:rPr lang="en-US" altLang="ko-KR" baseline="0" dirty="0" smtClean="0"/>
              <a:t>IEEE </a:t>
            </a:r>
            <a:r>
              <a:rPr lang="en-US" altLang="ko-KR" baseline="0" dirty="0" smtClean="0"/>
              <a:t>802.21c can use old</a:t>
            </a:r>
            <a:r>
              <a:rPr lang="en-US" altLang="ko-KR" dirty="0" smtClean="0"/>
              <a:t> IEEE 802.21 protocol</a:t>
            </a:r>
          </a:p>
          <a:p>
            <a:r>
              <a:rPr lang="en-US" altLang="ko-KR" dirty="0" smtClean="0"/>
              <a:t>Effects of IEEE 802.21c  protocol</a:t>
            </a:r>
          </a:p>
          <a:p>
            <a:pPr lvl="1"/>
            <a:r>
              <a:rPr lang="en-US" altLang="ko-KR" dirty="0" smtClean="0"/>
              <a:t>Improve network performance with short protocol header</a:t>
            </a:r>
          </a:p>
          <a:p>
            <a:pPr lvl="1"/>
            <a:r>
              <a:rPr lang="en-US" altLang="ko-KR" dirty="0" smtClean="0"/>
              <a:t>Support compatibility with other interworking protocols</a:t>
            </a:r>
          </a:p>
          <a:p>
            <a:r>
              <a:rPr lang="en-US" altLang="ko-KR" dirty="0" smtClean="0"/>
              <a:t>The simplified protocol raises its customization chance by supporting improved network performance and compatibility with other interworking protocol</a:t>
            </a:r>
          </a:p>
        </p:txBody>
      </p:sp>
      <p:sp>
        <p:nvSpPr>
          <p:cNvPr id="4" name="Slide Number Placeholder 4"/>
          <p:cNvSpPr>
            <a:spLocks noGrp="1"/>
          </p:cNvSpPr>
          <p:nvPr>
            <p:ph type="sldNum" sz="quarter" idx="11"/>
          </p:nvPr>
        </p:nvSpPr>
        <p:spPr>
          <a:xfrm>
            <a:off x="7772400" y="6400800"/>
            <a:ext cx="685800" cy="381000"/>
          </a:xfrm>
          <a:noFill/>
        </p:spPr>
        <p:txBody>
          <a:bodyPr/>
          <a:lstStyle/>
          <a:p>
            <a:fld id="{BE78C5E8-8C35-4A85-BF87-71E4D39BF386}" type="slidenum">
              <a:rPr lang="en-US" altLang="ja-JP">
                <a:solidFill>
                  <a:srgbClr val="000000"/>
                </a:solidFill>
              </a:rPr>
              <a:pPr/>
              <a:t>12</a:t>
            </a:fld>
            <a:endParaRPr lang="en-US" altLang="ja-JP">
              <a:solidFill>
                <a:srgbClr val="000000"/>
              </a:solidFill>
            </a:endParaRPr>
          </a:p>
        </p:txBody>
      </p:sp>
    </p:spTree>
    <p:extLst>
      <p:ext uri="{BB962C8B-B14F-4D97-AF65-F5344CB8AC3E}">
        <p14:creationId xmlns:p14="http://schemas.microsoft.com/office/powerpoint/2010/main" val="265380683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p>
            <a:fld id="{BE78C5E8-8C35-4A85-BF87-71E4D39BF386}" type="slidenum">
              <a:rPr lang="en-US" altLang="ja-JP">
                <a:solidFill>
                  <a:srgbClr val="000000"/>
                </a:solidFill>
              </a:rPr>
              <a:pPr/>
              <a:t>2</a:t>
            </a:fld>
            <a:endParaRPr lang="en-US" altLang="ja-JP">
              <a:solidFill>
                <a:srgbClr val="000000"/>
              </a:solidFill>
            </a:endParaRPr>
          </a:p>
        </p:txBody>
      </p:sp>
      <p:sp>
        <p:nvSpPr>
          <p:cNvPr id="307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fontAlgn="base" latinLnBrk="0">
              <a:lnSpc>
                <a:spcPct val="80000"/>
              </a:lnSpc>
              <a:spcBef>
                <a:spcPct val="0"/>
              </a:spcBef>
              <a:spcAft>
                <a:spcPct val="0"/>
              </a:spcAft>
              <a:buClr>
                <a:srgbClr val="618FFD"/>
              </a:buClr>
              <a:buSzPct val="75000"/>
            </a:pPr>
            <a:r>
              <a:rPr lang="en-US" altLang="ja-JP" sz="2400" b="1" dirty="0">
                <a:solidFill>
                  <a:srgbClr val="000000"/>
                </a:solidFill>
                <a:latin typeface="Times New Roman" pitchFamily="18" charset="0"/>
                <a:ea typeface="ＭＳ Ｐゴシック" pitchFamily="50" charset="-128"/>
                <a:cs typeface="Times New Roman" pitchFamily="18" charset="0"/>
              </a:rPr>
              <a:t>IEEE 802.21 presentation release statements</a:t>
            </a:r>
            <a:endParaRPr lang="en-US" altLang="ja-JP" sz="2400" dirty="0">
              <a:solidFill>
                <a:srgbClr val="000000"/>
              </a:solidFill>
              <a:latin typeface="Times New Roman" pitchFamily="18" charset="0"/>
              <a:ea typeface="ＭＳ Ｐゴシック" pitchFamily="50" charset="-128"/>
              <a:cs typeface="Times New Roman" pitchFamily="18" charset="0"/>
            </a:endParaRP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is familiar with IEEE patent policy, as stated in </a:t>
            </a:r>
            <a:r>
              <a:rPr lang="en-US" altLang="ja-JP" sz="1600" dirty="0">
                <a:solidFill>
                  <a:srgbClr val="000000"/>
                </a:solidFill>
                <a:latin typeface="Times New Roman" pitchFamily="18" charset="0"/>
                <a:ea typeface="ＭＳ Ｐゴシック" pitchFamily="50" charset="-128"/>
                <a:cs typeface="Times New Roman" pitchFamily="18" charset="0"/>
                <a:hlinkClick r:id="rId3"/>
              </a:rPr>
              <a:t>Section 6 of the IEEE-SA Standards Board bylaws</a:t>
            </a:r>
            <a:r>
              <a:rPr lang="en-US" altLang="ja-JP" sz="1600" dirty="0">
                <a:solidFill>
                  <a:srgbClr val="000099"/>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rPr>
              <a:t>&lt;</a:t>
            </a:r>
            <a:r>
              <a:rPr lang="en-US" altLang="ja-JP" sz="1600" dirty="0">
                <a:solidFill>
                  <a:srgbClr val="000000"/>
                </a:solidFill>
                <a:latin typeface="Times New Roman" pitchFamily="18" charset="0"/>
                <a:ea typeface="ＭＳ Ｐゴシック" pitchFamily="50" charset="-128"/>
                <a:cs typeface="Times New Roman" pitchFamily="18" charset="0"/>
                <a:hlinkClick r:id="rId4"/>
              </a:rPr>
              <a:t>http://standards.ieee.org/guides/bylaws/sect6-7.html#6</a:t>
            </a:r>
            <a:r>
              <a:rPr lang="en-US" altLang="ja-JP" sz="1600" dirty="0">
                <a:solidFill>
                  <a:srgbClr val="000000"/>
                </a:solidFill>
                <a:latin typeface="Times New Roman" pitchFamily="18" charset="0"/>
                <a:ea typeface="ＭＳ Ｐゴシック" pitchFamily="50" charset="-128"/>
                <a:cs typeface="Times New Roman" pitchFamily="18" charset="0"/>
              </a:rPr>
              <a:t>&gt; and in </a:t>
            </a:r>
            <a:r>
              <a:rPr lang="en-US" altLang="ja-JP" sz="1600" i="1" dirty="0">
                <a:solidFill>
                  <a:srgbClr val="000000"/>
                </a:solidFill>
                <a:latin typeface="Times New Roman" pitchFamily="18" charset="0"/>
                <a:ea typeface="ＭＳ Ｐゴシック" pitchFamily="50" charset="-128"/>
                <a:cs typeface="Times New Roman" pitchFamily="18" charset="0"/>
              </a:rPr>
              <a:t>Understanding Patent Issues During IEEE Standards Development</a:t>
            </a:r>
            <a:r>
              <a:rPr lang="en-US" altLang="ja-JP" sz="1600" dirty="0">
                <a:solidFill>
                  <a:srgbClr val="000000"/>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hlinkClick r:id="rId5"/>
              </a:rPr>
              <a:t>http://standards.ieee.org/board/pat/faq.pdf</a:t>
            </a:r>
            <a:r>
              <a:rPr lang="en-US" altLang="ja-JP" sz="1600" dirty="0">
                <a:solidFill>
                  <a:srgbClr val="000000"/>
                </a:solidFill>
                <a:latin typeface="Times New Roman" pitchFamily="18" charset="0"/>
                <a:ea typeface="ＭＳ Ｐゴシック" pitchFamily="50" charset="-128"/>
                <a:cs typeface="Times New Roman" pitchFamily="18" charset="0"/>
              </a:rPr>
              <a:t>&gt; </a:t>
            </a:r>
          </a:p>
        </p:txBody>
      </p:sp>
    </p:spTree>
    <p:extLst>
      <p:ext uri="{BB962C8B-B14F-4D97-AF65-F5344CB8AC3E}">
        <p14:creationId xmlns:p14="http://schemas.microsoft.com/office/powerpoint/2010/main" val="296752577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sz="3200" dirty="0" smtClean="0"/>
              <a:t>Requirements for IEEE 802.21c Protocol</a:t>
            </a:r>
            <a:endParaRPr lang="ko-KR" altLang="en-US" sz="3200" dirty="0"/>
          </a:p>
        </p:txBody>
      </p:sp>
      <p:sp>
        <p:nvSpPr>
          <p:cNvPr id="3" name="내용 개체 틀 2"/>
          <p:cNvSpPr>
            <a:spLocks noGrp="1"/>
          </p:cNvSpPr>
          <p:nvPr>
            <p:ph idx="1"/>
          </p:nvPr>
        </p:nvSpPr>
        <p:spPr/>
        <p:txBody>
          <a:bodyPr>
            <a:normAutofit/>
          </a:bodyPr>
          <a:lstStyle/>
          <a:p>
            <a:pPr algn="just"/>
            <a:r>
              <a:rPr lang="en-US" altLang="ko-KR" dirty="0" smtClean="0"/>
              <a:t>IEEE </a:t>
            </a:r>
            <a:r>
              <a:rPr lang="en-US" altLang="ko-KR" dirty="0"/>
              <a:t>802.21c protocol </a:t>
            </a:r>
            <a:r>
              <a:rPr lang="en-US" altLang="ko-KR" dirty="0" smtClean="0"/>
              <a:t>SHALL </a:t>
            </a:r>
            <a:r>
              <a:rPr lang="en-US" altLang="ko-KR" dirty="0"/>
              <a:t>support </a:t>
            </a:r>
            <a:r>
              <a:rPr lang="en-US" altLang="ko-KR" dirty="0" smtClean="0"/>
              <a:t>control messages</a:t>
            </a:r>
            <a:r>
              <a:rPr lang="en-US" altLang="ko-KR" dirty="0" smtClean="0"/>
              <a:t> </a:t>
            </a:r>
            <a:r>
              <a:rPr lang="en-US" altLang="ko-KR" dirty="0"/>
              <a:t>(R9, Rx, and </a:t>
            </a:r>
            <a:r>
              <a:rPr lang="en-US" altLang="ko-KR" dirty="0" err="1"/>
              <a:t>Ry</a:t>
            </a:r>
            <a:r>
              <a:rPr lang="en-US" altLang="ko-KR" dirty="0"/>
              <a:t>) of </a:t>
            </a:r>
            <a:r>
              <a:rPr lang="en-US" altLang="ko-KR" dirty="0" err="1" smtClean="0"/>
              <a:t>WiMAX</a:t>
            </a:r>
            <a:r>
              <a:rPr lang="en-US" altLang="ko-KR" dirty="0" smtClean="0"/>
              <a:t> for SRHO</a:t>
            </a:r>
          </a:p>
          <a:p>
            <a:pPr lvl="1" algn="just">
              <a:buFont typeface="Wingdings" pitchFamily="2" charset="2"/>
              <a:buChar char="ü"/>
            </a:pPr>
            <a:r>
              <a:rPr lang="en-US" altLang="ko-KR" b="1" dirty="0"/>
              <a:t>802.21c is required to define interfaces for </a:t>
            </a:r>
            <a:r>
              <a:rPr lang="en-US" altLang="ko-KR" b="1" dirty="0" err="1"/>
              <a:t>WiMAX</a:t>
            </a:r>
            <a:r>
              <a:rPr lang="en-US" altLang="ko-KR" b="1" dirty="0"/>
              <a:t>&lt;&gt;</a:t>
            </a:r>
            <a:r>
              <a:rPr lang="en-US" altLang="ko-KR" b="1" dirty="0" err="1"/>
              <a:t>WiFi</a:t>
            </a:r>
            <a:r>
              <a:rPr lang="en-US" altLang="ko-KR" b="1" dirty="0"/>
              <a:t> and </a:t>
            </a:r>
            <a:r>
              <a:rPr lang="en-US" altLang="ko-KR" b="1" dirty="0" err="1"/>
              <a:t>WiMAX</a:t>
            </a:r>
            <a:r>
              <a:rPr lang="en-US" altLang="ko-KR" b="1" dirty="0"/>
              <a:t> &lt;&gt; 3GPP SRHO using Rx, </a:t>
            </a:r>
            <a:r>
              <a:rPr lang="en-US" altLang="ko-KR" b="1" dirty="0" err="1"/>
              <a:t>Ry</a:t>
            </a:r>
            <a:r>
              <a:rPr lang="en-US" altLang="ko-KR" b="1" dirty="0"/>
              <a:t>, and R9 </a:t>
            </a:r>
            <a:r>
              <a:rPr lang="en-US" altLang="ko-KR" b="1" dirty="0" smtClean="0"/>
              <a:t>protocols</a:t>
            </a:r>
          </a:p>
          <a:p>
            <a:pPr lvl="2" algn="just">
              <a:buFont typeface="Wingdings" pitchFamily="2" charset="2"/>
              <a:buChar char="ü"/>
            </a:pPr>
            <a:r>
              <a:rPr lang="en-US" altLang="ko-KR" b="1" dirty="0" smtClean="0"/>
              <a:t>Ref: </a:t>
            </a:r>
            <a:r>
              <a:rPr lang="en-US" altLang="zh-CN" dirty="0">
                <a:ea typeface="SimSun" pitchFamily="2" charset="-122"/>
                <a:cs typeface="Times New Roman" pitchFamily="18" charset="0"/>
              </a:rPr>
              <a:t>Functional Requirements (IEEE 802.21c document, DCN # 21-10-0017-02-srho</a:t>
            </a:r>
            <a:r>
              <a:rPr lang="en-US" altLang="zh-CN" dirty="0" smtClean="0">
                <a:ea typeface="SimSun" pitchFamily="2" charset="-122"/>
                <a:cs typeface="Times New Roman" pitchFamily="18" charset="0"/>
              </a:rPr>
              <a:t>)</a:t>
            </a:r>
            <a:endParaRPr lang="en-US" altLang="ko-KR" b="1" dirty="0"/>
          </a:p>
          <a:p>
            <a:pPr marL="0" indent="0">
              <a:buNone/>
            </a:pPr>
            <a:endParaRPr lang="en-US" altLang="ko-KR" dirty="0"/>
          </a:p>
          <a:p>
            <a:r>
              <a:rPr lang="en-US" altLang="ko-KR" dirty="0"/>
              <a:t>The 802.21c protocol are desirable to deliver other interworking protocols (</a:t>
            </a:r>
            <a:r>
              <a:rPr lang="en-US" altLang="ko-KR" dirty="0" err="1"/>
              <a:t>e.g</a:t>
            </a:r>
            <a:r>
              <a:rPr lang="en-US" altLang="ko-KR" dirty="0"/>
              <a:t>, ANQP and ANDSF message)</a:t>
            </a:r>
          </a:p>
          <a:p>
            <a:pPr marL="0" indent="0">
              <a:buNone/>
            </a:pPr>
            <a:endParaRPr lang="en-US" altLang="ko-KR" dirty="0"/>
          </a:p>
          <a:p>
            <a:r>
              <a:rPr lang="en-US" altLang="ko-KR" dirty="0"/>
              <a:t>With the different transport and different requirements from 802.21 protocol, the 802.21c protocol needs new design</a:t>
            </a:r>
          </a:p>
          <a:p>
            <a:pPr algn="just"/>
            <a:endParaRPr lang="ko-KR" altLang="en-US" dirty="0"/>
          </a:p>
        </p:txBody>
      </p:sp>
      <p:sp>
        <p:nvSpPr>
          <p:cNvPr id="4" name="Slide Number Placeholder 4"/>
          <p:cNvSpPr>
            <a:spLocks noGrp="1"/>
          </p:cNvSpPr>
          <p:nvPr>
            <p:ph type="sldNum" sz="quarter" idx="11"/>
          </p:nvPr>
        </p:nvSpPr>
        <p:spPr>
          <a:xfrm>
            <a:off x="7772400" y="6400800"/>
            <a:ext cx="685800" cy="381000"/>
          </a:xfrm>
          <a:noFill/>
        </p:spPr>
        <p:txBody>
          <a:bodyPr/>
          <a:lstStyle/>
          <a:p>
            <a:fld id="{BE78C5E8-8C35-4A85-BF87-71E4D39BF386}" type="slidenum">
              <a:rPr lang="en-US" altLang="ja-JP">
                <a:solidFill>
                  <a:srgbClr val="000000"/>
                </a:solidFill>
              </a:rPr>
              <a:pPr/>
              <a:t>3</a:t>
            </a:fld>
            <a:endParaRPr lang="en-US" altLang="ja-JP">
              <a:solidFill>
                <a:srgbClr val="000000"/>
              </a:solidFill>
            </a:endParaRPr>
          </a:p>
        </p:txBody>
      </p:sp>
    </p:spTree>
    <p:extLst>
      <p:ext uri="{BB962C8B-B14F-4D97-AF65-F5344CB8AC3E}">
        <p14:creationId xmlns:p14="http://schemas.microsoft.com/office/powerpoint/2010/main" val="133882081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r>
              <a:rPr lang="en-US" altLang="ko-KR" sz="3200" dirty="0" smtClean="0"/>
              <a:t>Control Messages</a:t>
            </a:r>
            <a:r>
              <a:rPr lang="en-US" altLang="ko-KR" sz="3200" dirty="0" smtClean="0"/>
              <a:t> </a:t>
            </a:r>
            <a:r>
              <a:rPr lang="en-US" altLang="ko-KR" sz="3200" dirty="0" smtClean="0"/>
              <a:t>of </a:t>
            </a:r>
            <a:r>
              <a:rPr lang="en-US" altLang="ko-KR" sz="3200" dirty="0" err="1" smtClean="0"/>
              <a:t>WiMAX</a:t>
            </a:r>
            <a:r>
              <a:rPr lang="en-US" altLang="ko-KR" sz="3200" dirty="0" smtClean="0"/>
              <a:t> </a:t>
            </a:r>
            <a:r>
              <a:rPr lang="en-US" altLang="ko-KR" sz="3200" dirty="0" smtClean="0"/>
              <a:t>for SRHO</a:t>
            </a:r>
            <a:endParaRPr lang="ko-KR" altLang="en-US" sz="3200" dirty="0"/>
          </a:p>
        </p:txBody>
      </p:sp>
      <p:sp>
        <p:nvSpPr>
          <p:cNvPr id="9" name="직사각형 8"/>
          <p:cNvSpPr/>
          <p:nvPr/>
        </p:nvSpPr>
        <p:spPr>
          <a:xfrm>
            <a:off x="395536" y="3243402"/>
            <a:ext cx="2725960" cy="830997"/>
          </a:xfrm>
          <a:prstGeom prst="rect">
            <a:avLst/>
          </a:prstGeom>
        </p:spPr>
        <p:txBody>
          <a:bodyPr wrap="square">
            <a:spAutoFit/>
          </a:bodyPr>
          <a:lstStyle/>
          <a:p>
            <a:pPr algn="just"/>
            <a:r>
              <a:rPr lang="en-US" altLang="ko-KR" sz="1200" dirty="0" smtClean="0"/>
              <a:t>(a) R9 protocol: protocol between MS and </a:t>
            </a:r>
            <a:r>
              <a:rPr lang="en-US" altLang="ko-KR" sz="1200" dirty="0" err="1" smtClean="0"/>
              <a:t>WiMAX</a:t>
            </a:r>
            <a:r>
              <a:rPr lang="en-US" altLang="ko-KR" sz="1200" dirty="0" smtClean="0"/>
              <a:t> SFF for </a:t>
            </a:r>
            <a:r>
              <a:rPr lang="en-US" altLang="ko-KR" sz="1200" dirty="0"/>
              <a:t>Interworking between </a:t>
            </a:r>
            <a:r>
              <a:rPr lang="en-US" altLang="ko-KR" sz="1200" dirty="0" smtClean="0"/>
              <a:t>Non-</a:t>
            </a:r>
            <a:r>
              <a:rPr lang="en-US" altLang="ko-KR" sz="1200" dirty="0" err="1" smtClean="0"/>
              <a:t>WiMAX</a:t>
            </a:r>
            <a:r>
              <a:rPr lang="en-US" altLang="ko-KR" sz="1200" i="1" dirty="0" smtClean="0"/>
              <a:t> </a:t>
            </a:r>
            <a:r>
              <a:rPr lang="en-US" altLang="ko-KR" sz="1200" dirty="0"/>
              <a:t>and </a:t>
            </a:r>
            <a:r>
              <a:rPr lang="en-US" altLang="ko-KR" sz="1200" dirty="0" err="1" smtClean="0"/>
              <a:t>WiMAX</a:t>
            </a:r>
            <a:r>
              <a:rPr lang="en-US" altLang="ko-KR" sz="1200" i="1" dirty="0" smtClean="0"/>
              <a:t> </a:t>
            </a:r>
            <a:r>
              <a:rPr lang="en-US" altLang="ko-KR" sz="1200" dirty="0"/>
              <a:t>Access Networks </a:t>
            </a:r>
            <a:endParaRPr lang="ko-KR" altLang="en-US" sz="1200" dirty="0"/>
          </a:p>
        </p:txBody>
      </p:sp>
      <p:sp>
        <p:nvSpPr>
          <p:cNvPr id="12" name="Slide Number Placeholder 4"/>
          <p:cNvSpPr>
            <a:spLocks noGrp="1"/>
          </p:cNvSpPr>
          <p:nvPr>
            <p:ph type="sldNum" sz="quarter" idx="11"/>
          </p:nvPr>
        </p:nvSpPr>
        <p:spPr>
          <a:xfrm>
            <a:off x="7772400" y="6400800"/>
            <a:ext cx="685800" cy="381000"/>
          </a:xfrm>
          <a:noFill/>
        </p:spPr>
        <p:txBody>
          <a:bodyPr/>
          <a:lstStyle/>
          <a:p>
            <a:fld id="{BE78C5E8-8C35-4A85-BF87-71E4D39BF386}" type="slidenum">
              <a:rPr lang="en-US" altLang="ja-JP">
                <a:solidFill>
                  <a:srgbClr val="000000"/>
                </a:solidFill>
              </a:rPr>
              <a:pPr/>
              <a:t>4</a:t>
            </a:fld>
            <a:endParaRPr lang="en-US" altLang="ja-JP">
              <a:solidFill>
                <a:srgbClr val="000000"/>
              </a:solidFill>
            </a:endParaRPr>
          </a:p>
        </p:txBody>
      </p:sp>
      <p:sp>
        <p:nvSpPr>
          <p:cNvPr id="15" name="직사각형 14"/>
          <p:cNvSpPr/>
          <p:nvPr/>
        </p:nvSpPr>
        <p:spPr>
          <a:xfrm>
            <a:off x="3347864" y="3218943"/>
            <a:ext cx="2664296" cy="646331"/>
          </a:xfrm>
          <a:prstGeom prst="rect">
            <a:avLst/>
          </a:prstGeom>
        </p:spPr>
        <p:txBody>
          <a:bodyPr wrap="square">
            <a:spAutoFit/>
          </a:bodyPr>
          <a:lstStyle/>
          <a:p>
            <a:pPr algn="ctr"/>
            <a:r>
              <a:rPr lang="en-US" altLang="ko-KR" sz="1200" dirty="0" smtClean="0"/>
              <a:t>(b) Rx </a:t>
            </a:r>
            <a:r>
              <a:rPr lang="en-US" altLang="ko-KR" sz="1200" dirty="0"/>
              <a:t>protocol: protocol between MS and </a:t>
            </a:r>
            <a:r>
              <a:rPr lang="en-US" altLang="ko-KR" sz="1200" dirty="0" err="1"/>
              <a:t>WiMAX</a:t>
            </a:r>
            <a:r>
              <a:rPr lang="en-US" altLang="ko-KR" sz="1200" dirty="0"/>
              <a:t> SFF </a:t>
            </a:r>
            <a:r>
              <a:rPr lang="en-US" altLang="ko-KR" sz="1200" dirty="0" smtClean="0"/>
              <a:t>for Wi-Fi </a:t>
            </a:r>
            <a:r>
              <a:rPr lang="en-US" altLang="ko-KR" sz="1200" dirty="0"/>
              <a:t>– </a:t>
            </a:r>
            <a:r>
              <a:rPr lang="en-US" altLang="ko-KR" sz="1200" dirty="0" err="1" smtClean="0"/>
              <a:t>WiMAX</a:t>
            </a:r>
            <a:r>
              <a:rPr lang="en-US" altLang="ko-KR" sz="1200" i="1" dirty="0" smtClean="0"/>
              <a:t> </a:t>
            </a:r>
            <a:r>
              <a:rPr lang="en-US" altLang="ko-KR" sz="1200" dirty="0"/>
              <a:t>Interworking </a:t>
            </a:r>
            <a:endParaRPr lang="ko-KR" altLang="en-US" sz="1200" dirty="0"/>
          </a:p>
        </p:txBody>
      </p:sp>
      <p:sp>
        <p:nvSpPr>
          <p:cNvPr id="16" name="직사각형 15"/>
          <p:cNvSpPr/>
          <p:nvPr/>
        </p:nvSpPr>
        <p:spPr>
          <a:xfrm>
            <a:off x="6300192" y="3243402"/>
            <a:ext cx="2758344" cy="646331"/>
          </a:xfrm>
          <a:prstGeom prst="rect">
            <a:avLst/>
          </a:prstGeom>
        </p:spPr>
        <p:txBody>
          <a:bodyPr wrap="square">
            <a:spAutoFit/>
          </a:bodyPr>
          <a:lstStyle/>
          <a:p>
            <a:pPr algn="ctr"/>
            <a:r>
              <a:rPr lang="en-US" altLang="ko-KR" sz="1200" dirty="0" smtClean="0"/>
              <a:t>(c</a:t>
            </a:r>
            <a:r>
              <a:rPr lang="en-US" altLang="ko-KR" sz="1200" dirty="0"/>
              <a:t>) </a:t>
            </a:r>
            <a:r>
              <a:rPr lang="en-US" altLang="ko-KR" sz="1200" smtClean="0"/>
              <a:t>Ry </a:t>
            </a:r>
            <a:r>
              <a:rPr lang="en-US" altLang="ko-KR" sz="1200" dirty="0"/>
              <a:t>protocol: protocol between MS and </a:t>
            </a:r>
            <a:r>
              <a:rPr lang="en-US" altLang="ko-KR" sz="1200" dirty="0" err="1" smtClean="0"/>
              <a:t>WiFi</a:t>
            </a:r>
            <a:r>
              <a:rPr lang="en-US" altLang="ko-KR" sz="1200" dirty="0" smtClean="0"/>
              <a:t> </a:t>
            </a:r>
            <a:r>
              <a:rPr lang="en-US" altLang="ko-KR" sz="1200" dirty="0"/>
              <a:t>SFF for Wi-Fi – </a:t>
            </a:r>
            <a:r>
              <a:rPr lang="en-US" altLang="ko-KR" sz="1200" dirty="0" err="1"/>
              <a:t>WiMAX</a:t>
            </a:r>
            <a:r>
              <a:rPr lang="en-US" altLang="ko-KR" sz="1200" i="1" dirty="0"/>
              <a:t> </a:t>
            </a:r>
            <a:r>
              <a:rPr lang="en-US" altLang="ko-KR" sz="1200" dirty="0"/>
              <a:t>Interworking </a:t>
            </a:r>
            <a:endParaRPr lang="ko-KR" altLang="en-US" sz="1200" dirty="0"/>
          </a:p>
        </p:txBody>
      </p:sp>
      <p:graphicFrame>
        <p:nvGraphicFramePr>
          <p:cNvPr id="11" name="내용 개체 틀 3"/>
          <p:cNvGraphicFramePr>
            <a:graphicFrameLocks noGrp="1"/>
          </p:cNvGraphicFramePr>
          <p:nvPr>
            <p:ph idx="1"/>
            <p:extLst>
              <p:ext uri="{D42A27DB-BD31-4B8C-83A1-F6EECF244321}">
                <p14:modId xmlns:p14="http://schemas.microsoft.com/office/powerpoint/2010/main" val="1769323712"/>
              </p:ext>
            </p:extLst>
          </p:nvPr>
        </p:nvGraphicFramePr>
        <p:xfrm>
          <a:off x="467545" y="1659226"/>
          <a:ext cx="2664295" cy="1418456"/>
        </p:xfrm>
        <a:graphic>
          <a:graphicData uri="http://schemas.openxmlformats.org/drawingml/2006/table">
            <a:tbl>
              <a:tblPr firstRow="1" bandRow="1">
                <a:tableStyleId>{5940675A-B579-460E-94D1-54222C63F5DA}</a:tableStyleId>
              </a:tblPr>
              <a:tblGrid>
                <a:gridCol w="1440160"/>
                <a:gridCol w="576064"/>
                <a:gridCol w="648071"/>
              </a:tblGrid>
              <a:tr h="504056">
                <a:tc>
                  <a:txBody>
                    <a:bodyPr/>
                    <a:lstStyle/>
                    <a:p>
                      <a:pPr algn="ctr">
                        <a:lnSpc>
                          <a:spcPts val="0"/>
                        </a:lnSpc>
                        <a:spcBef>
                          <a:spcPts val="1200"/>
                        </a:spcBef>
                        <a:spcAft>
                          <a:spcPts val="300"/>
                        </a:spcAft>
                      </a:pPr>
                      <a:endParaRPr lang="en-US" sz="1200" dirty="0" smtClean="0">
                        <a:effectLst/>
                      </a:endParaRPr>
                    </a:p>
                    <a:p>
                      <a:pPr algn="ctr">
                        <a:lnSpc>
                          <a:spcPts val="0"/>
                        </a:lnSpc>
                        <a:spcBef>
                          <a:spcPts val="1200"/>
                        </a:spcBef>
                        <a:spcAft>
                          <a:spcPts val="300"/>
                        </a:spcAft>
                      </a:pPr>
                      <a:r>
                        <a:rPr lang="en-US" sz="1200" dirty="0" smtClean="0">
                          <a:effectLst/>
                        </a:rPr>
                        <a:t>Reserved </a:t>
                      </a:r>
                    </a:p>
                    <a:p>
                      <a:pPr algn="ctr">
                        <a:lnSpc>
                          <a:spcPts val="0"/>
                        </a:lnSpc>
                        <a:spcBef>
                          <a:spcPts val="1200"/>
                        </a:spcBef>
                        <a:spcAft>
                          <a:spcPts val="300"/>
                        </a:spcAft>
                      </a:pPr>
                      <a:r>
                        <a:rPr lang="en-US" sz="1200" dirty="0" smtClean="0">
                          <a:effectLst/>
                        </a:rPr>
                        <a:t>(6bits)</a:t>
                      </a:r>
                      <a:endParaRPr lang="ko-KR" sz="1200" dirty="0">
                        <a:effectLst/>
                        <a:latin typeface="Times New Roman"/>
                        <a:ea typeface="PMingLiU"/>
                      </a:endParaRPr>
                    </a:p>
                  </a:txBody>
                  <a:tcPr/>
                </a:tc>
                <a:tc>
                  <a:txBody>
                    <a:bodyPr/>
                    <a:lstStyle/>
                    <a:p>
                      <a:pPr marL="0" algn="ctr" defTabSz="914400" rtl="0" eaLnBrk="1" latinLnBrk="0" hangingPunct="1">
                        <a:lnSpc>
                          <a:spcPts val="0"/>
                        </a:lnSpc>
                        <a:spcBef>
                          <a:spcPts val="1200"/>
                        </a:spcBef>
                        <a:spcAft>
                          <a:spcPts val="300"/>
                        </a:spcAft>
                      </a:pPr>
                      <a:endParaRPr lang="en-US" altLang="ko-KR" sz="1200" kern="1200" dirty="0" smtClean="0">
                        <a:solidFill>
                          <a:schemeClr val="tx1"/>
                        </a:solidFill>
                        <a:effectLst/>
                        <a:latin typeface="+mn-lt"/>
                        <a:ea typeface="+mn-ea"/>
                        <a:cs typeface="+mn-cs"/>
                      </a:endParaRPr>
                    </a:p>
                    <a:p>
                      <a:pPr marL="0" algn="ctr" defTabSz="914400" rtl="0" eaLnBrk="1" latinLnBrk="0" hangingPunct="1">
                        <a:lnSpc>
                          <a:spcPts val="0"/>
                        </a:lnSpc>
                        <a:spcBef>
                          <a:spcPts val="1200"/>
                        </a:spcBef>
                        <a:spcAft>
                          <a:spcPts val="300"/>
                        </a:spcAft>
                      </a:pPr>
                      <a:r>
                        <a:rPr lang="en-US" altLang="ko-KR" sz="1200" kern="1200" dirty="0" smtClean="0">
                          <a:solidFill>
                            <a:schemeClr val="tx1"/>
                          </a:solidFill>
                          <a:effectLst/>
                          <a:latin typeface="+mn-lt"/>
                          <a:ea typeface="+mn-ea"/>
                          <a:cs typeface="+mn-cs"/>
                        </a:rPr>
                        <a:t>B </a:t>
                      </a:r>
                    </a:p>
                    <a:p>
                      <a:pPr marL="0" algn="ctr" defTabSz="914400" rtl="0" eaLnBrk="1" latinLnBrk="0" hangingPunct="1">
                        <a:lnSpc>
                          <a:spcPts val="0"/>
                        </a:lnSpc>
                        <a:spcBef>
                          <a:spcPts val="1200"/>
                        </a:spcBef>
                        <a:spcAft>
                          <a:spcPts val="300"/>
                        </a:spcAft>
                      </a:pPr>
                      <a:r>
                        <a:rPr lang="en-US" altLang="ko-KR" sz="1200" kern="1200" dirty="0" smtClean="0">
                          <a:solidFill>
                            <a:schemeClr val="tx1"/>
                          </a:solidFill>
                          <a:effectLst/>
                          <a:latin typeface="+mn-lt"/>
                          <a:ea typeface="+mn-ea"/>
                          <a:cs typeface="+mn-cs"/>
                        </a:rPr>
                        <a:t>(1bits)</a:t>
                      </a:r>
                      <a:endParaRPr lang="ko-KR" sz="1200" kern="1200" dirty="0">
                        <a:solidFill>
                          <a:schemeClr val="tx1"/>
                        </a:solidFill>
                        <a:effectLst/>
                        <a:latin typeface="+mn-lt"/>
                        <a:ea typeface="+mn-ea"/>
                        <a:cs typeface="+mn-cs"/>
                      </a:endParaRPr>
                    </a:p>
                  </a:txBody>
                  <a:tcPr/>
                </a:tc>
                <a:tc>
                  <a:txBody>
                    <a:bodyPr/>
                    <a:lstStyle/>
                    <a:p>
                      <a:pPr marL="0" algn="ctr" defTabSz="914400" rtl="0" eaLnBrk="1" latinLnBrk="0" hangingPunct="1">
                        <a:lnSpc>
                          <a:spcPts val="0"/>
                        </a:lnSpc>
                        <a:spcBef>
                          <a:spcPts val="1200"/>
                        </a:spcBef>
                        <a:spcAft>
                          <a:spcPts val="300"/>
                        </a:spcAft>
                      </a:pPr>
                      <a:endParaRPr lang="en-US" sz="1200" kern="1200" dirty="0" smtClean="0">
                        <a:solidFill>
                          <a:schemeClr val="tx1"/>
                        </a:solidFill>
                        <a:effectLst/>
                        <a:latin typeface="+mn-lt"/>
                        <a:ea typeface="+mn-ea"/>
                        <a:cs typeface="+mn-cs"/>
                      </a:endParaRPr>
                    </a:p>
                    <a:p>
                      <a:pPr marL="0" algn="ctr" defTabSz="914400" rtl="0" eaLnBrk="1" latinLnBrk="0" hangingPunct="1">
                        <a:lnSpc>
                          <a:spcPts val="0"/>
                        </a:lnSpc>
                        <a:spcBef>
                          <a:spcPts val="1200"/>
                        </a:spcBef>
                        <a:spcAft>
                          <a:spcPts val="300"/>
                        </a:spcAft>
                      </a:pPr>
                      <a:r>
                        <a:rPr lang="en-US" sz="1200" kern="1200" dirty="0" smtClean="0">
                          <a:solidFill>
                            <a:schemeClr val="tx1"/>
                          </a:solidFill>
                          <a:effectLst/>
                          <a:latin typeface="+mn-lt"/>
                          <a:ea typeface="+mn-ea"/>
                          <a:cs typeface="+mn-cs"/>
                        </a:rPr>
                        <a:t>MTI </a:t>
                      </a:r>
                    </a:p>
                    <a:p>
                      <a:pPr marL="0" algn="ctr" defTabSz="914400" rtl="0" eaLnBrk="1" latinLnBrk="0" hangingPunct="1">
                        <a:lnSpc>
                          <a:spcPts val="0"/>
                        </a:lnSpc>
                        <a:spcBef>
                          <a:spcPts val="1200"/>
                        </a:spcBef>
                        <a:spcAft>
                          <a:spcPts val="300"/>
                        </a:spcAft>
                      </a:pPr>
                      <a:r>
                        <a:rPr lang="en-US" sz="1200" kern="1200" dirty="0" smtClean="0">
                          <a:solidFill>
                            <a:schemeClr val="tx1"/>
                          </a:solidFill>
                          <a:effectLst/>
                          <a:latin typeface="+mn-lt"/>
                          <a:ea typeface="+mn-ea"/>
                          <a:cs typeface="+mn-cs"/>
                        </a:rPr>
                        <a:t>(1bits)</a:t>
                      </a:r>
                      <a:endParaRPr lang="ko-KR" sz="1200" kern="1200" dirty="0">
                        <a:solidFill>
                          <a:schemeClr val="tx1"/>
                        </a:solidFill>
                        <a:effectLst/>
                        <a:latin typeface="+mn-lt"/>
                        <a:ea typeface="+mn-ea"/>
                        <a:cs typeface="+mn-cs"/>
                      </a:endParaRPr>
                    </a:p>
                  </a:txBody>
                  <a:tcPr/>
                </a:tc>
              </a:tr>
              <a:tr h="304800">
                <a:tc gridSpan="3">
                  <a:txBody>
                    <a:bodyPr/>
                    <a:lstStyle/>
                    <a:p>
                      <a:pPr algn="ctr">
                        <a:spcBef>
                          <a:spcPts val="1200"/>
                        </a:spcBef>
                        <a:spcAft>
                          <a:spcPts val="300"/>
                        </a:spcAft>
                      </a:pPr>
                      <a:r>
                        <a:rPr lang="en-US" sz="1200" dirty="0" smtClean="0">
                          <a:effectLst/>
                        </a:rPr>
                        <a:t>MSID </a:t>
                      </a:r>
                      <a:r>
                        <a:rPr lang="en-US" sz="1200" dirty="0">
                          <a:effectLst/>
                        </a:rPr>
                        <a:t>(6 bytes)</a:t>
                      </a:r>
                      <a:endParaRPr lang="ko-KR" sz="1200" dirty="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r>
              <a:tr h="304800">
                <a:tc gridSpan="3">
                  <a:txBody>
                    <a:bodyPr/>
                    <a:lstStyle/>
                    <a:p>
                      <a:pPr algn="ctr">
                        <a:spcBef>
                          <a:spcPts val="1200"/>
                        </a:spcBef>
                        <a:spcAft>
                          <a:spcPts val="300"/>
                        </a:spcAft>
                      </a:pPr>
                      <a:r>
                        <a:rPr lang="en-US" sz="1200" dirty="0" smtClean="0">
                          <a:effectLst/>
                        </a:rPr>
                        <a:t>BSID </a:t>
                      </a:r>
                      <a:r>
                        <a:rPr lang="en-US" sz="1200" dirty="0">
                          <a:effectLst/>
                        </a:rPr>
                        <a:t>(6bytes)</a:t>
                      </a:r>
                      <a:endParaRPr lang="ko-KR" sz="1200" dirty="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r>
              <a:tr h="304800">
                <a:tc gridSpan="3">
                  <a:txBody>
                    <a:bodyPr/>
                    <a:lstStyle/>
                    <a:p>
                      <a:pPr algn="ctr">
                        <a:spcBef>
                          <a:spcPts val="1200"/>
                        </a:spcBef>
                        <a:spcAft>
                          <a:spcPts val="300"/>
                        </a:spcAft>
                      </a:pPr>
                      <a:r>
                        <a:rPr lang="en-US" altLang="ko-KR" sz="1200" dirty="0" smtClean="0">
                          <a:effectLst/>
                          <a:latin typeface="+mn-lt"/>
                          <a:ea typeface="+mn-ea"/>
                        </a:rPr>
                        <a:t>802.16</a:t>
                      </a:r>
                      <a:r>
                        <a:rPr lang="en-US" altLang="ko-KR" sz="1200" baseline="0" dirty="0" smtClean="0">
                          <a:effectLst/>
                          <a:latin typeface="+mn-lt"/>
                          <a:ea typeface="+mn-ea"/>
                        </a:rPr>
                        <a:t> MAC PDU/R9 Control Message</a:t>
                      </a:r>
                      <a:endParaRPr lang="ko-KR" sz="1200" dirty="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r>
            </a:tbl>
          </a:graphicData>
        </a:graphic>
      </p:graphicFrame>
      <p:graphicFrame>
        <p:nvGraphicFramePr>
          <p:cNvPr id="17" name="내용 개체 틀 3"/>
          <p:cNvGraphicFramePr>
            <a:graphicFrameLocks/>
          </p:cNvGraphicFramePr>
          <p:nvPr>
            <p:extLst>
              <p:ext uri="{D42A27DB-BD31-4B8C-83A1-F6EECF244321}">
                <p14:modId xmlns:p14="http://schemas.microsoft.com/office/powerpoint/2010/main" val="3060115139"/>
              </p:ext>
            </p:extLst>
          </p:nvPr>
        </p:nvGraphicFramePr>
        <p:xfrm>
          <a:off x="3347865" y="1659226"/>
          <a:ext cx="2736302" cy="1418456"/>
        </p:xfrm>
        <a:graphic>
          <a:graphicData uri="http://schemas.openxmlformats.org/drawingml/2006/table">
            <a:tbl>
              <a:tblPr firstRow="1" bandRow="1">
                <a:tableStyleId>{5940675A-B579-460E-94D1-54222C63F5DA}</a:tableStyleId>
              </a:tblPr>
              <a:tblGrid>
                <a:gridCol w="1479083"/>
                <a:gridCol w="591633"/>
                <a:gridCol w="665586"/>
              </a:tblGrid>
              <a:tr h="504056">
                <a:tc>
                  <a:txBody>
                    <a:bodyPr/>
                    <a:lstStyle/>
                    <a:p>
                      <a:pPr algn="ctr">
                        <a:lnSpc>
                          <a:spcPts val="0"/>
                        </a:lnSpc>
                        <a:spcBef>
                          <a:spcPts val="1200"/>
                        </a:spcBef>
                        <a:spcAft>
                          <a:spcPts val="300"/>
                        </a:spcAft>
                      </a:pPr>
                      <a:endParaRPr lang="en-US" sz="1200" dirty="0" smtClean="0">
                        <a:effectLst/>
                      </a:endParaRPr>
                    </a:p>
                    <a:p>
                      <a:pPr algn="ctr">
                        <a:lnSpc>
                          <a:spcPts val="0"/>
                        </a:lnSpc>
                        <a:spcBef>
                          <a:spcPts val="1200"/>
                        </a:spcBef>
                        <a:spcAft>
                          <a:spcPts val="300"/>
                        </a:spcAft>
                      </a:pPr>
                      <a:r>
                        <a:rPr lang="en-US" sz="1200" dirty="0" smtClean="0">
                          <a:effectLst/>
                        </a:rPr>
                        <a:t>Reserved </a:t>
                      </a:r>
                    </a:p>
                    <a:p>
                      <a:pPr algn="ctr">
                        <a:lnSpc>
                          <a:spcPts val="0"/>
                        </a:lnSpc>
                        <a:spcBef>
                          <a:spcPts val="1200"/>
                        </a:spcBef>
                        <a:spcAft>
                          <a:spcPts val="300"/>
                        </a:spcAft>
                      </a:pPr>
                      <a:r>
                        <a:rPr lang="en-US" sz="1200" dirty="0" smtClean="0">
                          <a:effectLst/>
                        </a:rPr>
                        <a:t>(6bits)</a:t>
                      </a:r>
                      <a:endParaRPr lang="ko-KR" sz="1200" dirty="0">
                        <a:effectLst/>
                        <a:latin typeface="Times New Roman"/>
                        <a:ea typeface="PMingLiU"/>
                      </a:endParaRPr>
                    </a:p>
                  </a:txBody>
                  <a:tcPr/>
                </a:tc>
                <a:tc>
                  <a:txBody>
                    <a:bodyPr/>
                    <a:lstStyle/>
                    <a:p>
                      <a:pPr marL="0" algn="ctr" defTabSz="914400" rtl="0" eaLnBrk="1" latinLnBrk="0" hangingPunct="1">
                        <a:lnSpc>
                          <a:spcPts val="0"/>
                        </a:lnSpc>
                        <a:spcBef>
                          <a:spcPts val="1200"/>
                        </a:spcBef>
                        <a:spcAft>
                          <a:spcPts val="300"/>
                        </a:spcAft>
                      </a:pPr>
                      <a:endParaRPr lang="en-US" altLang="ko-KR" sz="1200" kern="1200" dirty="0" smtClean="0">
                        <a:solidFill>
                          <a:schemeClr val="tx1"/>
                        </a:solidFill>
                        <a:effectLst/>
                        <a:latin typeface="+mn-lt"/>
                        <a:ea typeface="+mn-ea"/>
                        <a:cs typeface="+mn-cs"/>
                      </a:endParaRPr>
                    </a:p>
                    <a:p>
                      <a:pPr marL="0" algn="ctr" defTabSz="914400" rtl="0" eaLnBrk="1" latinLnBrk="0" hangingPunct="1">
                        <a:lnSpc>
                          <a:spcPts val="0"/>
                        </a:lnSpc>
                        <a:spcBef>
                          <a:spcPts val="1200"/>
                        </a:spcBef>
                        <a:spcAft>
                          <a:spcPts val="300"/>
                        </a:spcAft>
                      </a:pPr>
                      <a:r>
                        <a:rPr lang="en-US" altLang="ko-KR" sz="1200" kern="1200" dirty="0" smtClean="0">
                          <a:solidFill>
                            <a:schemeClr val="tx1"/>
                          </a:solidFill>
                          <a:effectLst/>
                          <a:latin typeface="+mn-lt"/>
                          <a:ea typeface="+mn-ea"/>
                          <a:cs typeface="+mn-cs"/>
                        </a:rPr>
                        <a:t>B </a:t>
                      </a:r>
                    </a:p>
                    <a:p>
                      <a:pPr marL="0" algn="ctr" defTabSz="914400" rtl="0" eaLnBrk="1" latinLnBrk="0" hangingPunct="1">
                        <a:lnSpc>
                          <a:spcPts val="0"/>
                        </a:lnSpc>
                        <a:spcBef>
                          <a:spcPts val="1200"/>
                        </a:spcBef>
                        <a:spcAft>
                          <a:spcPts val="300"/>
                        </a:spcAft>
                      </a:pPr>
                      <a:r>
                        <a:rPr lang="en-US" altLang="ko-KR" sz="1200" kern="1200" dirty="0" smtClean="0">
                          <a:solidFill>
                            <a:schemeClr val="tx1"/>
                          </a:solidFill>
                          <a:effectLst/>
                          <a:latin typeface="+mn-lt"/>
                          <a:ea typeface="+mn-ea"/>
                          <a:cs typeface="+mn-cs"/>
                        </a:rPr>
                        <a:t>(1bits)</a:t>
                      </a:r>
                      <a:endParaRPr lang="ko-KR" sz="1200" kern="1200" dirty="0">
                        <a:solidFill>
                          <a:schemeClr val="tx1"/>
                        </a:solidFill>
                        <a:effectLst/>
                        <a:latin typeface="+mn-lt"/>
                        <a:ea typeface="+mn-ea"/>
                        <a:cs typeface="+mn-cs"/>
                      </a:endParaRPr>
                    </a:p>
                  </a:txBody>
                  <a:tcPr/>
                </a:tc>
                <a:tc>
                  <a:txBody>
                    <a:bodyPr/>
                    <a:lstStyle/>
                    <a:p>
                      <a:pPr marL="0" algn="ctr" defTabSz="914400" rtl="0" eaLnBrk="1" latinLnBrk="0" hangingPunct="1">
                        <a:lnSpc>
                          <a:spcPts val="0"/>
                        </a:lnSpc>
                        <a:spcBef>
                          <a:spcPts val="1200"/>
                        </a:spcBef>
                        <a:spcAft>
                          <a:spcPts val="300"/>
                        </a:spcAft>
                      </a:pPr>
                      <a:endParaRPr lang="en-US" sz="1200" kern="1200" dirty="0" smtClean="0">
                        <a:solidFill>
                          <a:schemeClr val="tx1"/>
                        </a:solidFill>
                        <a:effectLst/>
                        <a:latin typeface="+mn-lt"/>
                        <a:ea typeface="+mn-ea"/>
                        <a:cs typeface="+mn-cs"/>
                      </a:endParaRPr>
                    </a:p>
                    <a:p>
                      <a:pPr marL="0" algn="ctr" defTabSz="914400" rtl="0" eaLnBrk="1" latinLnBrk="0" hangingPunct="1">
                        <a:lnSpc>
                          <a:spcPts val="0"/>
                        </a:lnSpc>
                        <a:spcBef>
                          <a:spcPts val="1200"/>
                        </a:spcBef>
                        <a:spcAft>
                          <a:spcPts val="300"/>
                        </a:spcAft>
                      </a:pPr>
                      <a:r>
                        <a:rPr lang="en-US" sz="1200" kern="1200" dirty="0" smtClean="0">
                          <a:solidFill>
                            <a:schemeClr val="tx1"/>
                          </a:solidFill>
                          <a:effectLst/>
                          <a:latin typeface="+mn-lt"/>
                          <a:ea typeface="+mn-ea"/>
                          <a:cs typeface="+mn-cs"/>
                        </a:rPr>
                        <a:t>MTI </a:t>
                      </a:r>
                    </a:p>
                    <a:p>
                      <a:pPr marL="0" algn="ctr" defTabSz="914400" rtl="0" eaLnBrk="1" latinLnBrk="0" hangingPunct="1">
                        <a:lnSpc>
                          <a:spcPts val="0"/>
                        </a:lnSpc>
                        <a:spcBef>
                          <a:spcPts val="1200"/>
                        </a:spcBef>
                        <a:spcAft>
                          <a:spcPts val="300"/>
                        </a:spcAft>
                      </a:pPr>
                      <a:r>
                        <a:rPr lang="en-US" sz="1200" kern="1200" dirty="0" smtClean="0">
                          <a:solidFill>
                            <a:schemeClr val="tx1"/>
                          </a:solidFill>
                          <a:effectLst/>
                          <a:latin typeface="+mn-lt"/>
                          <a:ea typeface="+mn-ea"/>
                          <a:cs typeface="+mn-cs"/>
                        </a:rPr>
                        <a:t>(1bits)</a:t>
                      </a:r>
                      <a:endParaRPr lang="ko-KR" sz="1200" kern="1200" dirty="0">
                        <a:solidFill>
                          <a:schemeClr val="tx1"/>
                        </a:solidFill>
                        <a:effectLst/>
                        <a:latin typeface="+mn-lt"/>
                        <a:ea typeface="+mn-ea"/>
                        <a:cs typeface="+mn-cs"/>
                      </a:endParaRPr>
                    </a:p>
                  </a:txBody>
                  <a:tcPr/>
                </a:tc>
              </a:tr>
              <a:tr h="304800">
                <a:tc gridSpan="3">
                  <a:txBody>
                    <a:bodyPr/>
                    <a:lstStyle/>
                    <a:p>
                      <a:pPr algn="ctr">
                        <a:spcBef>
                          <a:spcPts val="1200"/>
                        </a:spcBef>
                        <a:spcAft>
                          <a:spcPts val="300"/>
                        </a:spcAft>
                      </a:pPr>
                      <a:r>
                        <a:rPr lang="en-US" sz="1200" dirty="0" smtClean="0">
                          <a:effectLst/>
                        </a:rPr>
                        <a:t>MSID </a:t>
                      </a:r>
                      <a:r>
                        <a:rPr lang="en-US" sz="1200" dirty="0">
                          <a:effectLst/>
                        </a:rPr>
                        <a:t>(6 bytes)</a:t>
                      </a:r>
                      <a:endParaRPr lang="ko-KR" sz="1200" dirty="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r>
              <a:tr h="304800">
                <a:tc gridSpan="3">
                  <a:txBody>
                    <a:bodyPr/>
                    <a:lstStyle/>
                    <a:p>
                      <a:pPr algn="ctr">
                        <a:spcBef>
                          <a:spcPts val="1200"/>
                        </a:spcBef>
                        <a:spcAft>
                          <a:spcPts val="300"/>
                        </a:spcAft>
                      </a:pPr>
                      <a:r>
                        <a:rPr lang="en-US" sz="1200" dirty="0" smtClean="0">
                          <a:effectLst/>
                        </a:rPr>
                        <a:t>BSID </a:t>
                      </a:r>
                      <a:r>
                        <a:rPr lang="en-US" sz="1200" dirty="0">
                          <a:effectLst/>
                        </a:rPr>
                        <a:t>(6bytes)</a:t>
                      </a:r>
                      <a:endParaRPr lang="ko-KR" sz="1200" dirty="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r>
              <a:tr h="304800">
                <a:tc gridSpan="3">
                  <a:txBody>
                    <a:bodyPr/>
                    <a:lstStyle/>
                    <a:p>
                      <a:pPr algn="ctr">
                        <a:spcBef>
                          <a:spcPts val="1200"/>
                        </a:spcBef>
                        <a:spcAft>
                          <a:spcPts val="300"/>
                        </a:spcAft>
                      </a:pPr>
                      <a:r>
                        <a:rPr lang="en-US" altLang="ko-KR" sz="1200" smtClean="0">
                          <a:effectLst/>
                          <a:latin typeface="+mn-lt"/>
                          <a:ea typeface="+mn-ea"/>
                        </a:rPr>
                        <a:t>802.16</a:t>
                      </a:r>
                      <a:r>
                        <a:rPr lang="en-US" altLang="ko-KR" sz="1200" baseline="0" smtClean="0">
                          <a:effectLst/>
                          <a:latin typeface="+mn-lt"/>
                          <a:ea typeface="+mn-ea"/>
                        </a:rPr>
                        <a:t>MAC </a:t>
                      </a:r>
                      <a:r>
                        <a:rPr lang="en-US" altLang="ko-KR" sz="1200" baseline="0" dirty="0" smtClean="0">
                          <a:effectLst/>
                          <a:latin typeface="+mn-lt"/>
                          <a:ea typeface="+mn-ea"/>
                        </a:rPr>
                        <a:t>PDU/Rx Control Message</a:t>
                      </a:r>
                      <a:endParaRPr lang="ko-KR" sz="1200" dirty="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r>
            </a:tbl>
          </a:graphicData>
        </a:graphic>
      </p:graphicFrame>
      <p:graphicFrame>
        <p:nvGraphicFramePr>
          <p:cNvPr id="18" name="내용 개체 틀 3"/>
          <p:cNvGraphicFramePr>
            <a:graphicFrameLocks/>
          </p:cNvGraphicFramePr>
          <p:nvPr>
            <p:extLst>
              <p:ext uri="{D42A27DB-BD31-4B8C-83A1-F6EECF244321}">
                <p14:modId xmlns:p14="http://schemas.microsoft.com/office/powerpoint/2010/main" val="1856852001"/>
              </p:ext>
            </p:extLst>
          </p:nvPr>
        </p:nvGraphicFramePr>
        <p:xfrm>
          <a:off x="6300192" y="1659226"/>
          <a:ext cx="2664295" cy="808856"/>
        </p:xfrm>
        <a:graphic>
          <a:graphicData uri="http://schemas.openxmlformats.org/drawingml/2006/table">
            <a:tbl>
              <a:tblPr firstRow="1" bandRow="1">
                <a:tableStyleId>{5940675A-B579-460E-94D1-54222C63F5DA}</a:tableStyleId>
              </a:tblPr>
              <a:tblGrid>
                <a:gridCol w="2016224"/>
                <a:gridCol w="648071"/>
              </a:tblGrid>
              <a:tr h="504056">
                <a:tc>
                  <a:txBody>
                    <a:bodyPr/>
                    <a:lstStyle/>
                    <a:p>
                      <a:pPr algn="ctr">
                        <a:lnSpc>
                          <a:spcPts val="0"/>
                        </a:lnSpc>
                        <a:spcBef>
                          <a:spcPts val="1200"/>
                        </a:spcBef>
                        <a:spcAft>
                          <a:spcPts val="300"/>
                        </a:spcAft>
                      </a:pPr>
                      <a:endParaRPr lang="en-US" sz="1200" dirty="0" smtClean="0">
                        <a:effectLst/>
                      </a:endParaRPr>
                    </a:p>
                    <a:p>
                      <a:pPr algn="ctr">
                        <a:lnSpc>
                          <a:spcPts val="0"/>
                        </a:lnSpc>
                        <a:spcBef>
                          <a:spcPts val="1200"/>
                        </a:spcBef>
                        <a:spcAft>
                          <a:spcPts val="300"/>
                        </a:spcAft>
                      </a:pPr>
                      <a:r>
                        <a:rPr lang="en-US" sz="1200" dirty="0" smtClean="0">
                          <a:effectLst/>
                        </a:rPr>
                        <a:t>Reserved </a:t>
                      </a:r>
                    </a:p>
                    <a:p>
                      <a:pPr algn="ctr">
                        <a:lnSpc>
                          <a:spcPts val="0"/>
                        </a:lnSpc>
                        <a:spcBef>
                          <a:spcPts val="1200"/>
                        </a:spcBef>
                        <a:spcAft>
                          <a:spcPts val="300"/>
                        </a:spcAft>
                      </a:pPr>
                      <a:r>
                        <a:rPr lang="en-US" sz="1200" dirty="0" smtClean="0">
                          <a:effectLst/>
                        </a:rPr>
                        <a:t>(7bits)</a:t>
                      </a:r>
                      <a:endParaRPr lang="ko-KR" sz="1200" dirty="0">
                        <a:effectLst/>
                        <a:latin typeface="Times New Roman"/>
                        <a:ea typeface="PMingLiU"/>
                      </a:endParaRPr>
                    </a:p>
                  </a:txBody>
                  <a:tcPr/>
                </a:tc>
                <a:tc>
                  <a:txBody>
                    <a:bodyPr/>
                    <a:lstStyle/>
                    <a:p>
                      <a:pPr marL="0" algn="ctr" defTabSz="914400" rtl="0" eaLnBrk="1" latinLnBrk="0" hangingPunct="1">
                        <a:lnSpc>
                          <a:spcPts val="0"/>
                        </a:lnSpc>
                        <a:spcBef>
                          <a:spcPts val="1200"/>
                        </a:spcBef>
                        <a:spcAft>
                          <a:spcPts val="300"/>
                        </a:spcAft>
                      </a:pPr>
                      <a:endParaRPr lang="en-US" sz="1200" kern="1200" dirty="0" smtClean="0">
                        <a:solidFill>
                          <a:schemeClr val="tx1"/>
                        </a:solidFill>
                        <a:effectLst/>
                        <a:latin typeface="+mn-lt"/>
                        <a:ea typeface="+mn-ea"/>
                        <a:cs typeface="+mn-cs"/>
                      </a:endParaRPr>
                    </a:p>
                    <a:p>
                      <a:pPr marL="0" algn="ctr" defTabSz="914400" rtl="0" eaLnBrk="1" latinLnBrk="0" hangingPunct="1">
                        <a:lnSpc>
                          <a:spcPts val="0"/>
                        </a:lnSpc>
                        <a:spcBef>
                          <a:spcPts val="1200"/>
                        </a:spcBef>
                        <a:spcAft>
                          <a:spcPts val="300"/>
                        </a:spcAft>
                      </a:pPr>
                      <a:r>
                        <a:rPr lang="en-US" sz="1200" kern="1200" dirty="0" smtClean="0">
                          <a:solidFill>
                            <a:schemeClr val="tx1"/>
                          </a:solidFill>
                          <a:effectLst/>
                          <a:latin typeface="+mn-lt"/>
                          <a:ea typeface="+mn-ea"/>
                          <a:cs typeface="+mn-cs"/>
                        </a:rPr>
                        <a:t>MTI </a:t>
                      </a:r>
                    </a:p>
                    <a:p>
                      <a:pPr marL="0" algn="ctr" defTabSz="914400" rtl="0" eaLnBrk="1" latinLnBrk="0" hangingPunct="1">
                        <a:lnSpc>
                          <a:spcPts val="0"/>
                        </a:lnSpc>
                        <a:spcBef>
                          <a:spcPts val="1200"/>
                        </a:spcBef>
                        <a:spcAft>
                          <a:spcPts val="300"/>
                        </a:spcAft>
                      </a:pPr>
                      <a:r>
                        <a:rPr lang="en-US" sz="1200" kern="1200" dirty="0" smtClean="0">
                          <a:solidFill>
                            <a:schemeClr val="tx1"/>
                          </a:solidFill>
                          <a:effectLst/>
                          <a:latin typeface="+mn-lt"/>
                          <a:ea typeface="+mn-ea"/>
                          <a:cs typeface="+mn-cs"/>
                        </a:rPr>
                        <a:t>(1bits)</a:t>
                      </a:r>
                      <a:endParaRPr lang="ko-KR" sz="1200" kern="1200" dirty="0">
                        <a:solidFill>
                          <a:schemeClr val="tx1"/>
                        </a:solidFill>
                        <a:effectLst/>
                        <a:latin typeface="+mn-lt"/>
                        <a:ea typeface="+mn-ea"/>
                        <a:cs typeface="+mn-cs"/>
                      </a:endParaRPr>
                    </a:p>
                  </a:txBody>
                  <a:tcPr/>
                </a:tc>
              </a:tr>
              <a:tr h="304800">
                <a:tc gridSpan="2">
                  <a:txBody>
                    <a:bodyPr/>
                    <a:lstStyle/>
                    <a:p>
                      <a:pPr algn="ctr">
                        <a:spcBef>
                          <a:spcPts val="1200"/>
                        </a:spcBef>
                        <a:spcAft>
                          <a:spcPts val="300"/>
                        </a:spcAft>
                      </a:pPr>
                      <a:r>
                        <a:rPr lang="en-US" altLang="ko-KR" sz="1200" dirty="0" smtClean="0">
                          <a:effectLst/>
                          <a:latin typeface="+mn-lt"/>
                          <a:ea typeface="+mn-ea"/>
                        </a:rPr>
                        <a:t>802.11</a:t>
                      </a:r>
                      <a:r>
                        <a:rPr lang="en-US" altLang="ko-KR" sz="1200" baseline="0" dirty="0" smtClean="0">
                          <a:effectLst/>
                          <a:latin typeface="+mn-lt"/>
                          <a:ea typeface="+mn-ea"/>
                        </a:rPr>
                        <a:t> MAC PDU/</a:t>
                      </a:r>
                      <a:r>
                        <a:rPr lang="en-US" altLang="ko-KR" sz="1200" baseline="0" dirty="0" err="1" smtClean="0">
                          <a:effectLst/>
                          <a:latin typeface="+mn-lt"/>
                          <a:ea typeface="+mn-ea"/>
                        </a:rPr>
                        <a:t>Ry</a:t>
                      </a:r>
                      <a:r>
                        <a:rPr lang="en-US" altLang="ko-KR" sz="1200" baseline="0" dirty="0" smtClean="0">
                          <a:effectLst/>
                          <a:latin typeface="+mn-lt"/>
                          <a:ea typeface="+mn-ea"/>
                        </a:rPr>
                        <a:t> Control Message</a:t>
                      </a:r>
                      <a:endParaRPr lang="ko-KR" sz="1200" dirty="0">
                        <a:effectLst/>
                        <a:latin typeface="Times New Roman"/>
                        <a:ea typeface="PMingLiU"/>
                      </a:endParaRPr>
                    </a:p>
                  </a:txBody>
                  <a:tcPr/>
                </a:tc>
                <a:tc hMerge="1">
                  <a:txBody>
                    <a:bodyPr/>
                    <a:lstStyle/>
                    <a:p>
                      <a:pPr latinLnBrk="1"/>
                      <a:endParaRPr lang="ko-KR" altLang="en-US"/>
                    </a:p>
                  </a:txBody>
                  <a:tcPr/>
                </a:tc>
              </a:tr>
            </a:tbl>
          </a:graphicData>
        </a:graphic>
      </p:graphicFrame>
      <p:sp>
        <p:nvSpPr>
          <p:cNvPr id="3" name="직사각형 2"/>
          <p:cNvSpPr/>
          <p:nvPr/>
        </p:nvSpPr>
        <p:spPr>
          <a:xfrm>
            <a:off x="773832" y="4650463"/>
            <a:ext cx="7974632" cy="1298817"/>
          </a:xfrm>
          <a:prstGeom prst="rect">
            <a:avLst/>
          </a:prstGeom>
        </p:spPr>
        <p:txBody>
          <a:bodyPr wrap="square">
            <a:spAutoFit/>
          </a:bodyPr>
          <a:lstStyle/>
          <a:p>
            <a:pPr marL="280988" indent="-280988" defTabSz="762000" eaLnBrk="0" fontAlgn="base" latinLnBrk="0" hangingPunct="0">
              <a:lnSpc>
                <a:spcPct val="90000"/>
              </a:lnSpc>
              <a:spcBef>
                <a:spcPct val="40000"/>
              </a:spcBef>
              <a:spcAft>
                <a:spcPct val="0"/>
              </a:spcAft>
              <a:buClr>
                <a:schemeClr val="accent1"/>
              </a:buClr>
              <a:buFontTx/>
              <a:buChar char="•"/>
              <a:defRPr/>
            </a:pPr>
            <a:r>
              <a:rPr lang="en-US" altLang="ko-KR" sz="1600" dirty="0" err="1">
                <a:ea typeface="ＭＳ Ｐゴシック" charset="0"/>
                <a:cs typeface="ＭＳ Ｐゴシック" charset="0"/>
              </a:rPr>
              <a:t>WiMAX</a:t>
            </a:r>
            <a:r>
              <a:rPr lang="en-US" altLang="ko-KR" sz="1600" dirty="0">
                <a:ea typeface="ＭＳ Ｐゴシック" charset="0"/>
                <a:cs typeface="ＭＳ Ｐゴシック" charset="0"/>
              </a:rPr>
              <a:t> Forum, “</a:t>
            </a:r>
            <a:r>
              <a:rPr lang="en-US" altLang="ko-KR" sz="1600" dirty="0" err="1">
                <a:ea typeface="ＭＳ Ｐゴシック" charset="0"/>
                <a:cs typeface="ＭＳ Ｐゴシック" charset="0"/>
              </a:rPr>
              <a:t>WiMAX</a:t>
            </a:r>
            <a:r>
              <a:rPr lang="en-US" altLang="ko-KR" sz="1600" dirty="0">
                <a:ea typeface="ＭＳ Ｐゴシック" charset="0"/>
                <a:cs typeface="ＭＳ Ｐゴシック" charset="0"/>
              </a:rPr>
              <a:t> Forum Network Architecture - Architecture, Detailed Protocols and Procedures </a:t>
            </a:r>
            <a:r>
              <a:rPr lang="en-US" altLang="ko-KR" sz="1600" dirty="0" err="1">
                <a:ea typeface="ＭＳ Ｐゴシック" charset="0"/>
                <a:cs typeface="ＭＳ Ｐゴシック" charset="0"/>
              </a:rPr>
              <a:t>WiFi</a:t>
            </a:r>
            <a:r>
              <a:rPr lang="en-US" altLang="ko-KR" sz="1600" dirty="0">
                <a:ea typeface="ＭＳ Ｐゴシック" charset="0"/>
                <a:cs typeface="ＭＳ Ｐゴシック" charset="0"/>
              </a:rPr>
              <a:t>® and </a:t>
            </a:r>
            <a:r>
              <a:rPr lang="en-US" altLang="ko-KR" sz="1600" dirty="0" err="1">
                <a:ea typeface="ＭＳ Ｐゴシック" charset="0"/>
                <a:cs typeface="ＭＳ Ｐゴシック" charset="0"/>
              </a:rPr>
              <a:t>WiMAX</a:t>
            </a:r>
            <a:r>
              <a:rPr lang="en-US" altLang="ko-KR" sz="1600" dirty="0">
                <a:ea typeface="ＭＳ Ｐゴシック" charset="0"/>
                <a:cs typeface="ＭＳ Ｐゴシック" charset="0"/>
              </a:rPr>
              <a:t>® Access Networks,” Nov. </a:t>
            </a:r>
            <a:r>
              <a:rPr lang="en-US" altLang="ko-KR" sz="1600" dirty="0" smtClean="0">
                <a:ea typeface="ＭＳ Ｐゴシック" charset="0"/>
                <a:cs typeface="ＭＳ Ｐゴシック" charset="0"/>
              </a:rPr>
              <a:t>2010.</a:t>
            </a:r>
          </a:p>
          <a:p>
            <a:pPr marL="280988" indent="-280988" defTabSz="762000" eaLnBrk="0" fontAlgn="base" latinLnBrk="0" hangingPunct="0">
              <a:lnSpc>
                <a:spcPct val="90000"/>
              </a:lnSpc>
              <a:spcBef>
                <a:spcPct val="40000"/>
              </a:spcBef>
              <a:spcAft>
                <a:spcPct val="0"/>
              </a:spcAft>
              <a:buClr>
                <a:schemeClr val="accent1"/>
              </a:buClr>
              <a:buFontTx/>
              <a:buChar char="•"/>
              <a:defRPr/>
            </a:pPr>
            <a:r>
              <a:rPr lang="en-US" altLang="ko-KR" sz="1600" dirty="0" err="1" smtClean="0"/>
              <a:t>WiMAX</a:t>
            </a:r>
            <a:r>
              <a:rPr lang="en-US" altLang="ko-KR" sz="1600" dirty="0" smtClean="0"/>
              <a:t> </a:t>
            </a:r>
            <a:r>
              <a:rPr lang="en-US" altLang="ko-KR" sz="1600" dirty="0"/>
              <a:t>Forum. “</a:t>
            </a:r>
            <a:r>
              <a:rPr lang="en-US" altLang="ko-KR" sz="1600" dirty="0" err="1"/>
              <a:t>WiMAX</a:t>
            </a:r>
            <a:r>
              <a:rPr lang="en-US" altLang="ko-KR" sz="1600" dirty="0"/>
              <a:t> Forum Network Architecture - Architecture, detailed Protocols and Procedures Single Radio Interworking between Non-</a:t>
            </a:r>
            <a:r>
              <a:rPr lang="en-US" altLang="ko-KR" sz="1600" dirty="0" err="1"/>
              <a:t>WiMAX</a:t>
            </a:r>
            <a:r>
              <a:rPr lang="en-US" altLang="ko-KR" sz="1600" dirty="0"/>
              <a:t>® and </a:t>
            </a:r>
            <a:r>
              <a:rPr lang="en-US" altLang="ko-KR" sz="1600" dirty="0" err="1"/>
              <a:t>WiMAX</a:t>
            </a:r>
            <a:r>
              <a:rPr lang="en-US" altLang="ko-KR" sz="1600" dirty="0"/>
              <a:t>® Access Networks,” Nov. </a:t>
            </a:r>
            <a:r>
              <a:rPr lang="en-US" altLang="ko-KR" sz="1600" dirty="0" smtClean="0"/>
              <a:t>2010.</a:t>
            </a:r>
          </a:p>
        </p:txBody>
      </p:sp>
    </p:spTree>
    <p:extLst>
      <p:ext uri="{BB962C8B-B14F-4D97-AF65-F5344CB8AC3E}">
        <p14:creationId xmlns:p14="http://schemas.microsoft.com/office/powerpoint/2010/main" val="82444658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r>
              <a:rPr lang="en-US" altLang="ko-KR" sz="3200" dirty="0" smtClean="0"/>
              <a:t>Interworking Protocol of </a:t>
            </a:r>
            <a:r>
              <a:rPr lang="en-US" altLang="ko-KR" sz="3200" dirty="0" err="1" smtClean="0"/>
              <a:t>WiMAX</a:t>
            </a:r>
            <a:r>
              <a:rPr lang="en-US" altLang="ko-KR" sz="3200" dirty="0" smtClean="0"/>
              <a:t> (Cont’d)</a:t>
            </a:r>
            <a:endParaRPr lang="ko-KR" altLang="en-US" sz="3200" dirty="0"/>
          </a:p>
        </p:txBody>
      </p:sp>
      <p:sp>
        <p:nvSpPr>
          <p:cNvPr id="12" name="Slide Number Placeholder 4"/>
          <p:cNvSpPr>
            <a:spLocks noGrp="1"/>
          </p:cNvSpPr>
          <p:nvPr>
            <p:ph type="sldNum" sz="quarter" idx="11"/>
          </p:nvPr>
        </p:nvSpPr>
        <p:spPr>
          <a:xfrm>
            <a:off x="7772400" y="6400800"/>
            <a:ext cx="685800" cy="381000"/>
          </a:xfrm>
          <a:noFill/>
        </p:spPr>
        <p:txBody>
          <a:bodyPr/>
          <a:lstStyle/>
          <a:p>
            <a:fld id="{BE78C5E8-8C35-4A85-BF87-71E4D39BF386}" type="slidenum">
              <a:rPr lang="en-US" altLang="ja-JP">
                <a:solidFill>
                  <a:srgbClr val="000000"/>
                </a:solidFill>
              </a:rPr>
              <a:pPr/>
              <a:t>5</a:t>
            </a:fld>
            <a:endParaRPr lang="en-US" altLang="ja-JP">
              <a:solidFill>
                <a:srgbClr val="000000"/>
              </a:solidFill>
            </a:endParaRPr>
          </a:p>
        </p:txBody>
      </p:sp>
      <p:graphicFrame>
        <p:nvGraphicFramePr>
          <p:cNvPr id="3" name="표 2"/>
          <p:cNvGraphicFramePr>
            <a:graphicFrameLocks noGrp="1"/>
          </p:cNvGraphicFramePr>
          <p:nvPr>
            <p:extLst>
              <p:ext uri="{D42A27DB-BD31-4B8C-83A1-F6EECF244321}">
                <p14:modId xmlns:p14="http://schemas.microsoft.com/office/powerpoint/2010/main" val="1148926864"/>
              </p:ext>
            </p:extLst>
          </p:nvPr>
        </p:nvGraphicFramePr>
        <p:xfrm>
          <a:off x="539552" y="1124744"/>
          <a:ext cx="7992888" cy="5192408"/>
        </p:xfrm>
        <a:graphic>
          <a:graphicData uri="http://schemas.openxmlformats.org/drawingml/2006/table">
            <a:tbl>
              <a:tblPr firstRow="1" firstCol="1" bandRow="1">
                <a:tableStyleId>{5940675A-B579-460E-94D1-54222C63F5DA}</a:tableStyleId>
              </a:tblPr>
              <a:tblGrid>
                <a:gridCol w="1728192"/>
                <a:gridCol w="6264696"/>
              </a:tblGrid>
              <a:tr h="223558">
                <a:tc>
                  <a:txBody>
                    <a:bodyPr/>
                    <a:lstStyle/>
                    <a:p>
                      <a:pPr marL="0" algn="just" defTabSz="914400" rtl="0" eaLnBrk="1" latinLnBrk="1" hangingPunct="1">
                        <a:spcBef>
                          <a:spcPts val="1200"/>
                        </a:spcBef>
                        <a:spcAft>
                          <a:spcPts val="0"/>
                        </a:spcAft>
                      </a:pPr>
                      <a:r>
                        <a:rPr lang="en-US" sz="2000" kern="1200" dirty="0" smtClean="0">
                          <a:solidFill>
                            <a:schemeClr val="tx1"/>
                          </a:solidFill>
                          <a:effectLst/>
                          <a:latin typeface="+mn-lt"/>
                          <a:ea typeface="+mn-ea"/>
                          <a:cs typeface="+mn-cs"/>
                        </a:rPr>
                        <a:t>B</a:t>
                      </a:r>
                      <a:endParaRPr lang="ko-KR" sz="2000" kern="1200" dirty="0">
                        <a:solidFill>
                          <a:schemeClr val="tx1"/>
                        </a:solidFill>
                        <a:effectLst/>
                        <a:latin typeface="+mn-lt"/>
                        <a:ea typeface="+mn-ea"/>
                        <a:cs typeface="+mn-cs"/>
                      </a:endParaRPr>
                    </a:p>
                  </a:txBody>
                  <a:tcPr marL="78903" marR="78903" marT="39451" marB="39451"/>
                </a:tc>
                <a:tc>
                  <a:txBody>
                    <a:bodyPr/>
                    <a:lstStyle/>
                    <a:p>
                      <a:pPr marL="0" algn="just" defTabSz="914400" rtl="0" eaLnBrk="1" latinLnBrk="1" hangingPunct="1">
                        <a:spcBef>
                          <a:spcPts val="1200"/>
                        </a:spcBef>
                        <a:spcAft>
                          <a:spcPts val="0"/>
                        </a:spcAft>
                      </a:pPr>
                      <a:r>
                        <a:rPr lang="en-US" sz="2000" kern="1200" dirty="0" smtClean="0">
                          <a:solidFill>
                            <a:schemeClr val="tx1"/>
                          </a:solidFill>
                          <a:effectLst/>
                          <a:latin typeface="+mn-lt"/>
                          <a:ea typeface="+mn-ea"/>
                          <a:cs typeface="+mn-cs"/>
                        </a:rPr>
                        <a:t>indicates if the BSID field will be included in this message. “0” indicates that the BS ID is omitted in the message and “1” indicates BS ID is included.</a:t>
                      </a:r>
                      <a:endParaRPr lang="ko-KR" sz="2000" kern="1200" dirty="0">
                        <a:solidFill>
                          <a:schemeClr val="tx1"/>
                        </a:solidFill>
                        <a:effectLst/>
                        <a:latin typeface="+mn-lt"/>
                        <a:ea typeface="+mn-ea"/>
                        <a:cs typeface="+mn-cs"/>
                      </a:endParaRPr>
                    </a:p>
                  </a:txBody>
                  <a:tcPr marL="78903" marR="78903" marT="39451" marB="39451"/>
                </a:tc>
              </a:tr>
              <a:tr h="275418">
                <a:tc>
                  <a:txBody>
                    <a:bodyPr/>
                    <a:lstStyle/>
                    <a:p>
                      <a:pPr marL="0" algn="just" defTabSz="914400" rtl="0" eaLnBrk="1" latinLnBrk="1" hangingPunct="1">
                        <a:spcBef>
                          <a:spcPts val="1200"/>
                        </a:spcBef>
                        <a:spcAft>
                          <a:spcPts val="0"/>
                        </a:spcAft>
                      </a:pPr>
                      <a:r>
                        <a:rPr lang="en-US" sz="2000" kern="1200" dirty="0">
                          <a:solidFill>
                            <a:schemeClr val="tx1"/>
                          </a:solidFill>
                          <a:effectLst/>
                          <a:latin typeface="+mn-lt"/>
                          <a:ea typeface="+mn-ea"/>
                          <a:cs typeface="+mn-cs"/>
                        </a:rPr>
                        <a:t>MTI </a:t>
                      </a:r>
                      <a:r>
                        <a:rPr lang="en-US" sz="2000" kern="1200" dirty="0" smtClean="0">
                          <a:solidFill>
                            <a:schemeClr val="tx1"/>
                          </a:solidFill>
                          <a:effectLst/>
                          <a:latin typeface="+mn-lt"/>
                          <a:ea typeface="+mn-ea"/>
                          <a:cs typeface="+mn-cs"/>
                        </a:rPr>
                        <a:t>(Message Type Indicator)</a:t>
                      </a:r>
                      <a:endParaRPr lang="ko-KR" sz="2000" kern="1200" dirty="0">
                        <a:solidFill>
                          <a:schemeClr val="tx1"/>
                        </a:solidFill>
                        <a:effectLst/>
                        <a:latin typeface="+mn-lt"/>
                        <a:ea typeface="+mn-ea"/>
                        <a:cs typeface="+mn-cs"/>
                      </a:endParaRPr>
                    </a:p>
                  </a:txBody>
                  <a:tcPr marL="78903" marR="78903" marT="39451" marB="39451"/>
                </a:tc>
                <a:tc>
                  <a:txBody>
                    <a:bodyPr/>
                    <a:lstStyle/>
                    <a:p>
                      <a:pPr marL="0" algn="just" defTabSz="914400" rtl="0" eaLnBrk="1" latinLnBrk="1" hangingPunct="1">
                        <a:spcBef>
                          <a:spcPts val="1200"/>
                        </a:spcBef>
                        <a:spcAft>
                          <a:spcPts val="0"/>
                        </a:spcAft>
                      </a:pPr>
                      <a:r>
                        <a:rPr lang="en-US" sz="2000" kern="1200" dirty="0" smtClean="0">
                          <a:solidFill>
                            <a:schemeClr val="tx1"/>
                          </a:solidFill>
                          <a:effectLst/>
                          <a:latin typeface="+mn-lt"/>
                          <a:ea typeface="+mn-ea"/>
                          <a:cs typeface="+mn-cs"/>
                        </a:rPr>
                        <a:t>This bit indicates the type of message.”0” indicates it </a:t>
                      </a:r>
                      <a:r>
                        <a:rPr lang="en-US" sz="2000" kern="1200" dirty="0" smtClean="0">
                          <a:solidFill>
                            <a:schemeClr val="tx1"/>
                          </a:solidFill>
                          <a:effectLst/>
                          <a:latin typeface="+mn-lt"/>
                          <a:ea typeface="+mn-ea"/>
                          <a:cs typeface="+mn-cs"/>
                        </a:rPr>
                        <a:t>is </a:t>
                      </a:r>
                      <a:r>
                        <a:rPr lang="en-US" sz="2000" kern="1200" dirty="0" smtClean="0">
                          <a:solidFill>
                            <a:schemeClr val="tx1"/>
                          </a:solidFill>
                          <a:effectLst/>
                          <a:latin typeface="+mn-lt"/>
                          <a:ea typeface="+mn-ea"/>
                          <a:cs typeface="+mn-cs"/>
                        </a:rPr>
                        <a:t>Control Message (for R9, Rx, or </a:t>
                      </a:r>
                      <a:r>
                        <a:rPr lang="en-US" sz="2000" kern="1200" dirty="0" err="1" smtClean="0">
                          <a:solidFill>
                            <a:schemeClr val="tx1"/>
                          </a:solidFill>
                          <a:effectLst/>
                          <a:latin typeface="+mn-lt"/>
                          <a:ea typeface="+mn-ea"/>
                          <a:cs typeface="+mn-cs"/>
                        </a:rPr>
                        <a:t>Ry</a:t>
                      </a:r>
                      <a:r>
                        <a:rPr lang="en-US" sz="2000" kern="1200" dirty="0" smtClean="0">
                          <a:solidFill>
                            <a:schemeClr val="tx1"/>
                          </a:solidFill>
                          <a:effectLst/>
                          <a:latin typeface="+mn-lt"/>
                          <a:ea typeface="+mn-ea"/>
                          <a:cs typeface="+mn-cs"/>
                        </a:rPr>
                        <a:t>) for SRHO, </a:t>
                      </a:r>
                      <a:r>
                        <a:rPr lang="en-US" sz="2000" kern="1200" dirty="0" smtClean="0">
                          <a:solidFill>
                            <a:schemeClr val="tx1"/>
                          </a:solidFill>
                          <a:effectLst/>
                          <a:latin typeface="+mn-lt"/>
                          <a:ea typeface="+mn-ea"/>
                          <a:cs typeface="+mn-cs"/>
                        </a:rPr>
                        <a:t>“1”  indicates Encapsulated L2 message.</a:t>
                      </a:r>
                      <a:endParaRPr lang="ko-KR" sz="2000" kern="1200" dirty="0">
                        <a:solidFill>
                          <a:schemeClr val="tx1"/>
                        </a:solidFill>
                        <a:effectLst/>
                        <a:latin typeface="+mn-lt"/>
                        <a:ea typeface="+mn-ea"/>
                        <a:cs typeface="+mn-cs"/>
                      </a:endParaRPr>
                    </a:p>
                  </a:txBody>
                  <a:tcPr marL="78903" marR="78903" marT="39451" marB="39451"/>
                </a:tc>
              </a:tr>
              <a:tr h="862411">
                <a:tc>
                  <a:txBody>
                    <a:bodyPr/>
                    <a:lstStyle/>
                    <a:p>
                      <a:pPr marL="0" algn="just" defTabSz="914400" rtl="0" eaLnBrk="1" latinLnBrk="1" hangingPunct="1">
                        <a:spcBef>
                          <a:spcPts val="1200"/>
                        </a:spcBef>
                        <a:spcAft>
                          <a:spcPts val="0"/>
                        </a:spcAft>
                      </a:pPr>
                      <a:r>
                        <a:rPr lang="en-US" altLang="ko-KR" sz="2000" kern="1200" dirty="0" smtClean="0">
                          <a:solidFill>
                            <a:schemeClr val="tx1"/>
                          </a:solidFill>
                          <a:effectLst/>
                          <a:latin typeface="+mn-lt"/>
                          <a:ea typeface="+mn-ea"/>
                          <a:cs typeface="+mn-cs"/>
                        </a:rPr>
                        <a:t>MSID</a:t>
                      </a:r>
                      <a:endParaRPr lang="ko-KR" altLang="ko-KR" sz="2000" kern="1200" dirty="0">
                        <a:solidFill>
                          <a:schemeClr val="tx1"/>
                        </a:solidFill>
                        <a:effectLst/>
                        <a:latin typeface="+mn-lt"/>
                        <a:ea typeface="+mn-ea"/>
                        <a:cs typeface="+mn-cs"/>
                      </a:endParaRPr>
                    </a:p>
                  </a:txBody>
                  <a:tcPr marL="78903" marR="78903" marT="39451" marB="39451"/>
                </a:tc>
                <a:tc>
                  <a:txBody>
                    <a:bodyPr/>
                    <a:lstStyle/>
                    <a:p>
                      <a:r>
                        <a:rPr lang="en-US" altLang="ko-KR" sz="2000" dirty="0" smtClean="0"/>
                        <a:t>This is set to the 6-byte MAC address of MS the message pertains to. For transactions not related to  any specific MS, all bits shall be set to zero.</a:t>
                      </a:r>
                      <a:endParaRPr lang="ko-KR" altLang="ko-KR" sz="2000" dirty="0" smtClean="0"/>
                    </a:p>
                  </a:txBody>
                  <a:tcPr marL="78903" marR="78903" marT="39451" marB="39451"/>
                </a:tc>
              </a:tr>
              <a:tr h="862411">
                <a:tc>
                  <a:txBody>
                    <a:bodyPr/>
                    <a:lstStyle/>
                    <a:p>
                      <a:pPr marL="0" algn="just" defTabSz="914400" rtl="0" eaLnBrk="1" latinLnBrk="1" hangingPunct="1">
                        <a:spcBef>
                          <a:spcPts val="1200"/>
                        </a:spcBef>
                        <a:spcAft>
                          <a:spcPts val="0"/>
                        </a:spcAft>
                      </a:pPr>
                      <a:r>
                        <a:rPr lang="en-US" altLang="ko-KR" sz="2000" kern="1200" dirty="0" smtClean="0">
                          <a:solidFill>
                            <a:schemeClr val="tx1"/>
                          </a:solidFill>
                          <a:effectLst/>
                          <a:latin typeface="+mn-lt"/>
                          <a:ea typeface="+mn-ea"/>
                          <a:cs typeface="+mn-cs"/>
                        </a:rPr>
                        <a:t>BSID</a:t>
                      </a:r>
                      <a:endParaRPr lang="ko-KR" sz="2000" kern="1200" dirty="0">
                        <a:solidFill>
                          <a:schemeClr val="tx1"/>
                        </a:solidFill>
                        <a:effectLst/>
                        <a:latin typeface="+mn-lt"/>
                        <a:ea typeface="+mn-ea"/>
                        <a:cs typeface="+mn-cs"/>
                      </a:endParaRPr>
                    </a:p>
                  </a:txBody>
                  <a:tcPr marL="78903" marR="78903" marT="39451" marB="39451"/>
                </a:tc>
                <a:tc>
                  <a:txBody>
                    <a:bodyPr/>
                    <a:lstStyle/>
                    <a:p>
                      <a:pPr marL="0" algn="just" defTabSz="914400" rtl="0" eaLnBrk="1" latinLnBrk="1" hangingPunct="1">
                        <a:spcBef>
                          <a:spcPts val="1200"/>
                        </a:spcBef>
                        <a:spcAft>
                          <a:spcPts val="0"/>
                        </a:spcAft>
                      </a:pPr>
                      <a:r>
                        <a:rPr lang="en-US" sz="2000" kern="1200" dirty="0" smtClean="0">
                          <a:solidFill>
                            <a:schemeClr val="tx1"/>
                          </a:solidFill>
                          <a:effectLst/>
                          <a:latin typeface="+mn-lt"/>
                          <a:ea typeface="+mn-ea"/>
                          <a:cs typeface="+mn-cs"/>
                        </a:rPr>
                        <a:t>For MS to </a:t>
                      </a:r>
                      <a:r>
                        <a:rPr lang="en-US" sz="2000" kern="1200" dirty="0" err="1" smtClean="0">
                          <a:solidFill>
                            <a:schemeClr val="tx1"/>
                          </a:solidFill>
                          <a:effectLst/>
                          <a:latin typeface="+mn-lt"/>
                          <a:ea typeface="+mn-ea"/>
                          <a:cs typeface="+mn-cs"/>
                        </a:rPr>
                        <a:t>WiMAX</a:t>
                      </a:r>
                      <a:r>
                        <a:rPr lang="en-US" sz="2000" kern="1200" dirty="0" smtClean="0">
                          <a:solidFill>
                            <a:schemeClr val="tx1"/>
                          </a:solidFill>
                          <a:effectLst/>
                          <a:latin typeface="+mn-lt"/>
                          <a:ea typeface="+mn-ea"/>
                          <a:cs typeface="+mn-cs"/>
                        </a:rPr>
                        <a:t> SFF direction, BSID is set to the 6-byte Target </a:t>
                      </a:r>
                      <a:r>
                        <a:rPr lang="en-US" sz="2000" kern="1200" dirty="0" err="1" smtClean="0">
                          <a:solidFill>
                            <a:schemeClr val="tx1"/>
                          </a:solidFill>
                          <a:effectLst/>
                          <a:latin typeface="+mn-lt"/>
                          <a:ea typeface="+mn-ea"/>
                          <a:cs typeface="+mn-cs"/>
                        </a:rPr>
                        <a:t>WiMAX</a:t>
                      </a:r>
                      <a:r>
                        <a:rPr lang="en-US" sz="2000" kern="1200" dirty="0" smtClean="0">
                          <a:solidFill>
                            <a:schemeClr val="tx1"/>
                          </a:solidFill>
                          <a:effectLst/>
                          <a:latin typeface="+mn-lt"/>
                          <a:ea typeface="+mn-ea"/>
                          <a:cs typeface="+mn-cs"/>
                        </a:rPr>
                        <a:t> BS identity from MS to  </a:t>
                      </a:r>
                      <a:r>
                        <a:rPr lang="en-US" sz="2000" kern="1200" dirty="0" err="1" smtClean="0">
                          <a:solidFill>
                            <a:schemeClr val="tx1"/>
                          </a:solidFill>
                          <a:effectLst/>
                          <a:latin typeface="+mn-lt"/>
                          <a:ea typeface="+mn-ea"/>
                          <a:cs typeface="+mn-cs"/>
                        </a:rPr>
                        <a:t>WiMAX</a:t>
                      </a:r>
                      <a:r>
                        <a:rPr lang="en-US" sz="2000" kern="1200" dirty="0" smtClean="0">
                          <a:solidFill>
                            <a:schemeClr val="tx1"/>
                          </a:solidFill>
                          <a:effectLst/>
                          <a:latin typeface="+mn-lt"/>
                          <a:ea typeface="+mn-ea"/>
                          <a:cs typeface="+mn-cs"/>
                        </a:rPr>
                        <a:t> SFF. For </a:t>
                      </a:r>
                      <a:r>
                        <a:rPr lang="en-US" sz="2000" kern="1200" dirty="0" err="1" smtClean="0">
                          <a:solidFill>
                            <a:schemeClr val="tx1"/>
                          </a:solidFill>
                          <a:effectLst/>
                          <a:latin typeface="+mn-lt"/>
                          <a:ea typeface="+mn-ea"/>
                          <a:cs typeface="+mn-cs"/>
                        </a:rPr>
                        <a:t>WiMAX</a:t>
                      </a:r>
                      <a:r>
                        <a:rPr lang="en-US" sz="2000" kern="1200" dirty="0" smtClean="0">
                          <a:solidFill>
                            <a:schemeClr val="tx1"/>
                          </a:solidFill>
                          <a:effectLst/>
                          <a:latin typeface="+mn-lt"/>
                          <a:ea typeface="+mn-ea"/>
                          <a:cs typeface="+mn-cs"/>
                        </a:rPr>
                        <a:t> SFF to MS direction, BSID is set to pseudo BSID of the </a:t>
                      </a:r>
                      <a:r>
                        <a:rPr lang="en-US" sz="2000" kern="1200" dirty="0" err="1" smtClean="0">
                          <a:solidFill>
                            <a:schemeClr val="tx1"/>
                          </a:solidFill>
                          <a:effectLst/>
                          <a:latin typeface="+mn-lt"/>
                          <a:ea typeface="+mn-ea"/>
                          <a:cs typeface="+mn-cs"/>
                        </a:rPr>
                        <a:t>WiMAX</a:t>
                      </a:r>
                      <a:r>
                        <a:rPr lang="en-US" sz="2000" kern="1200" dirty="0" smtClean="0">
                          <a:solidFill>
                            <a:schemeClr val="tx1"/>
                          </a:solidFill>
                          <a:effectLst/>
                          <a:latin typeface="+mn-lt"/>
                          <a:ea typeface="+mn-ea"/>
                          <a:cs typeface="+mn-cs"/>
                        </a:rPr>
                        <a:t> SFF. If the MS has the SFF BSID, the BSID field may be omitted by setting the B bit to “0”. If the BSID is not omitted, then it SHALL  be set to the BSID received from the SFF.</a:t>
                      </a:r>
                      <a:endParaRPr lang="ko-KR" sz="2000" kern="1200" dirty="0">
                        <a:solidFill>
                          <a:schemeClr val="tx1"/>
                        </a:solidFill>
                        <a:effectLst/>
                        <a:latin typeface="+mn-lt"/>
                        <a:ea typeface="+mn-ea"/>
                        <a:cs typeface="+mn-cs"/>
                      </a:endParaRPr>
                    </a:p>
                  </a:txBody>
                  <a:tcPr marL="78903" marR="78903" marT="39451" marB="39451"/>
                </a:tc>
              </a:tr>
            </a:tbl>
          </a:graphicData>
        </a:graphic>
      </p:graphicFrame>
    </p:spTree>
    <p:extLst>
      <p:ext uri="{BB962C8B-B14F-4D97-AF65-F5344CB8AC3E}">
        <p14:creationId xmlns:p14="http://schemas.microsoft.com/office/powerpoint/2010/main" val="204242391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MIH</a:t>
            </a:r>
            <a:r>
              <a:rPr lang="en-US" altLang="ko-KR" baseline="0" dirty="0" smtClean="0"/>
              <a:t> Protocol Format &amp; Header</a:t>
            </a:r>
            <a:endParaRPr lang="ko-KR" altLang="en-US" dirty="0"/>
          </a:p>
        </p:txBody>
      </p:sp>
      <p:sp>
        <p:nvSpPr>
          <p:cNvPr id="3" name="내용 개체 틀 2"/>
          <p:cNvSpPr>
            <a:spLocks noGrp="1"/>
          </p:cNvSpPr>
          <p:nvPr>
            <p:ph idx="1"/>
          </p:nvPr>
        </p:nvSpPr>
        <p:spPr>
          <a:xfrm>
            <a:off x="422274" y="1198898"/>
            <a:ext cx="8326189" cy="5181600"/>
          </a:xfrm>
        </p:spPr>
        <p:txBody>
          <a:bodyPr/>
          <a:lstStyle/>
          <a:p>
            <a:r>
              <a:rPr lang="en-US" altLang="ko-KR" dirty="0" smtClean="0"/>
              <a:t>MIH Protocol</a:t>
            </a:r>
            <a:r>
              <a:rPr lang="en-US" altLang="ko-KR" baseline="0" dirty="0" smtClean="0"/>
              <a:t> General Frame Format</a:t>
            </a:r>
          </a:p>
          <a:p>
            <a:endParaRPr lang="en-US" altLang="ko-KR" dirty="0"/>
          </a:p>
          <a:p>
            <a:endParaRPr lang="en-US" altLang="ko-KR" baseline="0" dirty="0" smtClean="0"/>
          </a:p>
          <a:p>
            <a:endParaRPr lang="en-US" altLang="ko-KR" dirty="0"/>
          </a:p>
          <a:p>
            <a:endParaRPr lang="en-US" altLang="ko-KR" baseline="0" dirty="0" smtClean="0"/>
          </a:p>
          <a:p>
            <a:r>
              <a:rPr lang="en-US" altLang="ko-KR" baseline="0" dirty="0" smtClean="0"/>
              <a:t>MIH Protocol Header Format (Header</a:t>
            </a:r>
            <a:r>
              <a:rPr lang="en-US" altLang="ko-KR" dirty="0" smtClean="0"/>
              <a:t> Size: 8 Octets (=8Bytes))</a:t>
            </a:r>
            <a:endParaRPr lang="ko-KR" altLang="en-US"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6</a:t>
            </a:fld>
            <a:endParaRPr lang="en-US" altLang="ja-JP">
              <a:solidFill>
                <a:srgbClr val="00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850" y="1844824"/>
            <a:ext cx="6972300"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9386" y="4005064"/>
            <a:ext cx="7105650" cy="238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923928" y="3212976"/>
            <a:ext cx="1296144" cy="369332"/>
          </a:xfrm>
          <a:prstGeom prst="rect">
            <a:avLst/>
          </a:prstGeom>
          <a:noFill/>
        </p:spPr>
        <p:txBody>
          <a:bodyPr wrap="square" rtlCol="0">
            <a:spAutoFit/>
          </a:bodyPr>
          <a:lstStyle/>
          <a:p>
            <a:r>
              <a:rPr lang="en-US" altLang="ko-KR" dirty="0" smtClean="0"/>
              <a:t>Mandatory</a:t>
            </a:r>
            <a:endParaRPr lang="ko-KR" altLang="en-US" dirty="0"/>
          </a:p>
        </p:txBody>
      </p:sp>
      <p:sp>
        <p:nvSpPr>
          <p:cNvPr id="6" name="오른쪽 중괄호 5"/>
          <p:cNvSpPr/>
          <p:nvPr/>
        </p:nvSpPr>
        <p:spPr>
          <a:xfrm rot="5400000">
            <a:off x="4340297" y="1613121"/>
            <a:ext cx="360040" cy="298368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Tree>
    <p:extLst>
      <p:ext uri="{BB962C8B-B14F-4D97-AF65-F5344CB8AC3E}">
        <p14:creationId xmlns:p14="http://schemas.microsoft.com/office/powerpoint/2010/main" val="339161413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Description of MIH Header Fields</a:t>
            </a:r>
            <a:endParaRPr lang="ko-KR" altLang="en-US"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7</a:t>
            </a:fld>
            <a:endParaRPr lang="en-US" altLang="ja-JP">
              <a:solidFill>
                <a:srgbClr val="000000"/>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96752"/>
            <a:ext cx="8116022"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278962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Description of MIH Header Fields (Cont’d)</a:t>
            </a:r>
            <a:endParaRPr lang="ko-KR" altLang="en-US"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8</a:t>
            </a:fld>
            <a:endParaRPr lang="en-US" altLang="ja-JP">
              <a:solidFill>
                <a:srgbClr val="000000"/>
              </a:solidFill>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12775"/>
            <a:ext cx="8064896" cy="4695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756149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Description of MIH Header Fields (Cont’d)</a:t>
            </a:r>
            <a:endParaRPr lang="ko-KR" altLang="en-US"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9</a:t>
            </a:fld>
            <a:endParaRPr lang="en-US" altLang="ja-JP">
              <a:solidFill>
                <a:srgbClr val="000000"/>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196752"/>
            <a:ext cx="7730883"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930454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2648</TotalTime>
  <Words>1109</Words>
  <Application>Microsoft Office PowerPoint</Application>
  <PresentationFormat>화면 슬라이드 쇼(4:3)</PresentationFormat>
  <Paragraphs>156</Paragraphs>
  <Slides>12</Slides>
  <Notes>3</Notes>
  <HiddenSlides>0</HiddenSlides>
  <MMClips>0</MMClips>
  <ScaleCrop>false</ScaleCrop>
  <HeadingPairs>
    <vt:vector size="4" baseType="variant">
      <vt:variant>
        <vt:lpstr>테마</vt:lpstr>
      </vt:variant>
      <vt:variant>
        <vt:i4>1</vt:i4>
      </vt:variant>
      <vt:variant>
        <vt:lpstr>슬라이드 제목</vt:lpstr>
      </vt:variant>
      <vt:variant>
        <vt:i4>12</vt:i4>
      </vt:variant>
    </vt:vector>
  </HeadingPairs>
  <TitlesOfParts>
    <vt:vector size="13" baseType="lpstr">
      <vt:lpstr>blank presentation</vt:lpstr>
      <vt:lpstr>PowerPoint 프레젠테이션</vt:lpstr>
      <vt:lpstr>PowerPoint 프레젠테이션</vt:lpstr>
      <vt:lpstr>Requirements for IEEE 802.21c Protocol</vt:lpstr>
      <vt:lpstr>Control Messages of WiMAX for SRHO</vt:lpstr>
      <vt:lpstr>Interworking Protocol of WiMAX (Cont’d)</vt:lpstr>
      <vt:lpstr>MIH Protocol Format &amp; Header</vt:lpstr>
      <vt:lpstr>Description of MIH Header Fields</vt:lpstr>
      <vt:lpstr>Description of MIH Header Fields (Cont’d)</vt:lpstr>
      <vt:lpstr>Description of MIH Header Fields (Cont’d)</vt:lpstr>
      <vt:lpstr>New Simplified Protocol Design for IEEE 802.21c</vt:lpstr>
      <vt:lpstr>Description of IEEE 802.21c’s  New Protocol Header Fields</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Simplified Protocol Header for Single Radio Handover</dc:title>
  <dc:creator>etri</dc:creator>
  <cp:lastModifiedBy>user</cp:lastModifiedBy>
  <cp:revision>145</cp:revision>
  <cp:lastPrinted>2012-05-01T00:28:57Z</cp:lastPrinted>
  <dcterms:created xsi:type="dcterms:W3CDTF">2012-04-29T17:31:25Z</dcterms:created>
  <dcterms:modified xsi:type="dcterms:W3CDTF">2012-05-16T20:16:34Z</dcterms:modified>
</cp:coreProperties>
</file>