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4" r:id="rId2"/>
    <p:sldId id="265" r:id="rId3"/>
    <p:sldId id="269" r:id="rId4"/>
    <p:sldId id="270" r:id="rId5"/>
    <p:sldId id="271" r:id="rId6"/>
    <p:sldId id="272" r:id="rId7"/>
    <p:sldId id="273" r:id="rId8"/>
    <p:sldId id="280" r:id="rId9"/>
    <p:sldId id="277" r:id="rId10"/>
    <p:sldId id="278" r:id="rId11"/>
    <p:sldId id="281" r:id="rId12"/>
    <p:sldId id="283" r:id="rId13"/>
    <p:sldId id="282" r:id="rId14"/>
    <p:sldId id="274" r:id="rId15"/>
    <p:sldId id="275" r:id="rId16"/>
    <p:sldId id="276" r:id="rId17"/>
    <p:sldId id="266" r:id="rId18"/>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6437" autoAdjust="0"/>
  </p:normalViewPr>
  <p:slideViewPr>
    <p:cSldViewPr>
      <p:cViewPr>
        <p:scale>
          <a:sx n="75" d="100"/>
          <a:sy n="75" d="100"/>
        </p:scale>
        <p:origin x="-348" y="84"/>
      </p:cViewPr>
      <p:guideLst>
        <p:guide orient="horz" pos="2160"/>
        <p:guide pos="2880"/>
      </p:guideLst>
    </p:cSldViewPr>
  </p:slideViewPr>
  <p:outlineViewPr>
    <p:cViewPr>
      <p:scale>
        <a:sx n="33" d="100"/>
        <a:sy n="33" d="100"/>
      </p:scale>
      <p:origin x="42" y="390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pPr/>
              <a:t>2012-05-15</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pPr/>
              <a:t>‹#›</a:t>
            </a:fld>
            <a:endParaRPr lang="ko-KR" altLang="en-US"/>
          </a:p>
        </p:txBody>
      </p:sp>
    </p:spTree>
    <p:extLst>
      <p:ext uri="{BB962C8B-B14F-4D97-AF65-F5344CB8AC3E}">
        <p14:creationId xmlns:p14="http://schemas.microsoft.com/office/powerpoint/2010/main" xmlns=""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E41447-859A-43C2-B183-F6107187C33D}" type="slidenum">
              <a:rPr lang="ko-KR" altLang="en-US" smtClean="0"/>
              <a:pPr/>
              <a:t>16</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xmlns=""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xmlns=""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xfrm>
            <a:off x="7380312" y="6400800"/>
            <a:ext cx="1077888" cy="381000"/>
          </a:xfr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xmlns=""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xmlns=""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21-12-0060-00-srho</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a:t>
            </a:r>
            <a:r>
              <a:rPr lang="en-US" altLang="ja-JP" b="1" dirty="0" err="1" smtClean="0">
                <a:latin typeface="Times New Roman" pitchFamily="18" charset="0"/>
                <a:ea typeface="ＭＳ Ｐゴシック" pitchFamily="50" charset="-128"/>
                <a:cs typeface="Times New Roman" pitchFamily="18" charset="0"/>
              </a:rPr>
              <a:t>PoS-based_Handover</a:t>
            </a:r>
            <a:endParaRPr lang="en-US" altLang="ja-JP" b="1"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May </a:t>
            </a:r>
            <a:r>
              <a:rPr lang="en-US" altLang="ja-JP" dirty="0" smtClean="0">
                <a:latin typeface="Times New Roman" pitchFamily="18" charset="0"/>
                <a:ea typeface="ＭＳ Ｐゴシック" pitchFamily="50" charset="-128"/>
                <a:cs typeface="Times New Roman" pitchFamily="18" charset="0"/>
              </a:rPr>
              <a:t>12</a:t>
            </a:r>
            <a:r>
              <a:rPr lang="en-US" altLang="ja-JP" baseline="30000" dirty="0" smtClean="0">
                <a:latin typeface="Times New Roman" pitchFamily="18" charset="0"/>
                <a:ea typeface="ＭＳ Ｐゴシック" pitchFamily="50" charset="-128"/>
                <a:cs typeface="Times New Roman" pitchFamily="18" charset="0"/>
              </a:rPr>
              <a:t>th</a:t>
            </a:r>
            <a:r>
              <a:rPr lang="en-US" altLang="ja-JP"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en-US" altLang="ja-JP" dirty="0" smtClean="0">
                <a:latin typeface="Times New Roman" pitchFamily="18" charset="0"/>
                <a:ea typeface="ＭＳ Ｐゴシック" pitchFamily="50" charset="-128"/>
                <a:cs typeface="Times New Roman" pitchFamily="18" charset="0"/>
              </a:rPr>
              <a:t>IEEE 802.21c at </a:t>
            </a:r>
            <a:r>
              <a:rPr lang="en-US" altLang="ja-JP" dirty="0" smtClean="0">
                <a:latin typeface="Times New Roman" pitchFamily="18" charset="0"/>
                <a:ea typeface="ＭＳ Ｐゴシック" pitchFamily="50" charset="-128"/>
                <a:cs typeface="Times New Roman" pitchFamily="18" charset="0"/>
              </a:rPr>
              <a:t>May </a:t>
            </a:r>
            <a:r>
              <a:rPr lang="en-US" altLang="ja-JP" dirty="0" smtClean="0">
                <a:latin typeface="Times New Roman" pitchFamily="18" charset="0"/>
                <a:ea typeface="ＭＳ Ｐゴシック" pitchFamily="50" charset="-128"/>
                <a:cs typeface="Times New Roman" pitchFamily="18" charset="0"/>
              </a:rPr>
              <a:t>12</a:t>
            </a:r>
            <a:r>
              <a:rPr lang="en-US" altLang="ja-JP" baseline="30000" dirty="0" smtClean="0">
                <a:latin typeface="Times New Roman" pitchFamily="18" charset="0"/>
                <a:ea typeface="ＭＳ Ｐゴシック" pitchFamily="50" charset="-128"/>
                <a:cs typeface="Times New Roman" pitchFamily="18" charset="0"/>
              </a:rPr>
              <a:t>th</a:t>
            </a:r>
            <a:r>
              <a:rPr lang="en-US" altLang="ja-JP"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r>
              <a:rPr lang="en-US" altLang="ja-JP" dirty="0" smtClean="0">
                <a:latin typeface="Times New Roman" pitchFamily="18" charset="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Charles E. Perkins (</a:t>
            </a:r>
            <a:r>
              <a:rPr lang="en-US" altLang="ja-JP" b="1" dirty="0" err="1" smtClean="0">
                <a:ea typeface="ＭＳ Ｐゴシック" pitchFamily="50" charset="-128"/>
                <a:cs typeface="Times New Roman" pitchFamily="18" charset="0"/>
              </a:rPr>
              <a:t>Futurewei</a:t>
            </a:r>
            <a:r>
              <a:rPr lang="en-US" altLang="ja-JP" b="1" dirty="0" smtClean="0">
                <a:ea typeface="ＭＳ Ｐゴシック" pitchFamily="50" charset="-128"/>
                <a:cs typeface="Times New Roman" pitchFamily="18" charset="0"/>
              </a:rPr>
              <a:t>)</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the </a:t>
            </a:r>
            <a:r>
              <a:rPr lang="en-US" altLang="ja-JP" dirty="0" smtClean="0">
                <a:latin typeface="Times New Roman" pitchFamily="18" charset="0"/>
                <a:ea typeface="ＭＳ Ｐゴシック" pitchFamily="50" charset="-128"/>
                <a:cs typeface="Times New Roman" pitchFamily="18" charset="0"/>
              </a:rPr>
              <a:t>TLVs for </a:t>
            </a:r>
            <a:r>
              <a:rPr lang="en-US" altLang="ja-JP" dirty="0" err="1" smtClean="0">
                <a:latin typeface="Times New Roman" pitchFamily="18" charset="0"/>
                <a:ea typeface="ＭＳ Ｐゴシック" pitchFamily="50" charset="-128"/>
                <a:cs typeface="Times New Roman" pitchFamily="18" charset="0"/>
              </a:rPr>
              <a:t>PoS</a:t>
            </a:r>
            <a:r>
              <a:rPr lang="en-US" altLang="ja-JP" dirty="0" smtClean="0">
                <a:latin typeface="Times New Roman" pitchFamily="18" charset="0"/>
                <a:ea typeface="ＭＳ Ｐゴシック" pitchFamily="50" charset="-128"/>
                <a:cs typeface="Times New Roman" pitchFamily="18" charset="0"/>
              </a:rPr>
              <a:t>-based handovers </a:t>
            </a:r>
            <a:r>
              <a:rPr lang="en-US" altLang="ja-JP" dirty="0" smtClean="0">
                <a:latin typeface="Times New Roman" pitchFamily="18" charset="0"/>
                <a:ea typeface="ＭＳ Ｐゴシック" pitchFamily="50" charset="-128"/>
                <a:cs typeface="Times New Roman" pitchFamily="18" charset="0"/>
              </a:rPr>
              <a:t>for IEEE 802.21c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xmlns=""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TLV </a:t>
            </a:r>
            <a:r>
              <a:rPr lang="en-US" sz="3200" dirty="0" smtClean="0"/>
              <a:t>for MIH_N2N_LL_Transfer.request </a:t>
            </a:r>
            <a:endParaRPr lang="en-US" sz="3200" dirty="0"/>
          </a:p>
        </p:txBody>
      </p:sp>
      <p:sp>
        <p:nvSpPr>
          <p:cNvPr id="3" name="Content Placeholder 2"/>
          <p:cNvSpPr>
            <a:spLocks noGrp="1"/>
          </p:cNvSpPr>
          <p:nvPr>
            <p:ph idx="1"/>
          </p:nvPr>
        </p:nvSpPr>
        <p:spPr/>
        <p:txBody>
          <a:bodyPr/>
          <a:lstStyle/>
          <a:p>
            <a:pPr>
              <a:buNone/>
            </a:pPr>
            <a:r>
              <a:rPr lang="en-US" dirty="0" smtClean="0"/>
              <a:t>/* </a:t>
            </a:r>
            <a:r>
              <a:rPr lang="en-US" dirty="0" smtClean="0"/>
              <a:t>Let </a:t>
            </a:r>
            <a:r>
              <a:rPr lang="en-US" dirty="0" err="1" smtClean="0"/>
              <a:t>K_stPoS</a:t>
            </a:r>
            <a:r>
              <a:rPr lang="en-US" dirty="0" smtClean="0"/>
              <a:t> define security </a:t>
            </a:r>
            <a:r>
              <a:rPr lang="en-US" dirty="0" smtClean="0"/>
              <a:t>association </a:t>
            </a:r>
            <a:r>
              <a:rPr lang="en-US" dirty="0" err="1" smtClean="0"/>
              <a:t>SPoS</a:t>
            </a:r>
            <a:r>
              <a:rPr lang="en-US" dirty="0" smtClean="0"/>
              <a:t> </a:t>
            </a:r>
            <a:r>
              <a:rPr lang="en-US" dirty="0" smtClean="0">
                <a:sym typeface="Wingdings" pitchFamily="2" charset="2"/>
              </a:rPr>
              <a:t> </a:t>
            </a:r>
            <a:r>
              <a:rPr lang="en-US" dirty="0" err="1" smtClean="0"/>
              <a:t>TPoS</a:t>
            </a:r>
            <a:r>
              <a:rPr lang="en-US" dirty="0" smtClean="0"/>
              <a:t> */</a:t>
            </a:r>
            <a:endParaRPr lang="en-US" dirty="0" smtClean="0"/>
          </a:p>
          <a:p>
            <a:endParaRPr lang="en-US" dirty="0" smtClean="0"/>
          </a:p>
          <a:p>
            <a:pPr lvl="1">
              <a:buFont typeface="Wingdings" pitchFamily="2" charset="2"/>
              <a:buChar char="q"/>
            </a:pPr>
            <a:r>
              <a:rPr lang="en-US" dirty="0" smtClean="0"/>
              <a:t> TLV</a:t>
            </a:r>
            <a:r>
              <a:rPr lang="en-US" dirty="0" smtClean="0"/>
              <a:t>: </a:t>
            </a:r>
            <a:r>
              <a:rPr lang="en-US" dirty="0" err="1" smtClean="0"/>
              <a:t>SPoS-TPoS_setup.request</a:t>
            </a:r>
            <a:r>
              <a:rPr lang="en-US" dirty="0" smtClean="0"/>
              <a:t> for MN</a:t>
            </a:r>
            <a:endParaRPr lang="en-US" dirty="0" smtClean="0"/>
          </a:p>
          <a:p>
            <a:pPr lvl="2">
              <a:buFont typeface="Wingdings" pitchFamily="2" charset="2"/>
              <a:buChar char="v"/>
            </a:pPr>
            <a:r>
              <a:rPr lang="en-US" dirty="0" smtClean="0"/>
              <a:t>	</a:t>
            </a:r>
            <a:r>
              <a:rPr lang="en-US" dirty="0" err="1" smtClean="0"/>
              <a:t>preferred.RATs</a:t>
            </a:r>
            <a:endParaRPr lang="en-US" dirty="0" smtClean="0"/>
          </a:p>
          <a:p>
            <a:pPr lvl="2">
              <a:buFont typeface="Wingdings" pitchFamily="2" charset="2"/>
              <a:buChar char="v"/>
            </a:pPr>
            <a:r>
              <a:rPr lang="en-US" dirty="0" smtClean="0"/>
              <a:t>     </a:t>
            </a:r>
            <a:r>
              <a:rPr lang="en-US" dirty="0" err="1" smtClean="0"/>
              <a:t>MNaddr</a:t>
            </a:r>
            <a:endParaRPr lang="en-US" dirty="0" smtClean="0"/>
          </a:p>
          <a:p>
            <a:pPr lvl="2">
              <a:buFont typeface="Wingdings" pitchFamily="2" charset="2"/>
              <a:buChar char="v"/>
            </a:pPr>
            <a:r>
              <a:rPr lang="en-US" dirty="0" smtClean="0"/>
              <a:t>	</a:t>
            </a:r>
            <a:r>
              <a:rPr lang="en-US" dirty="0" smtClean="0"/>
              <a:t>nonce</a:t>
            </a:r>
          </a:p>
          <a:p>
            <a:pPr lvl="2">
              <a:buFont typeface="Wingdings" pitchFamily="2" charset="2"/>
              <a:buChar char="v"/>
            </a:pPr>
            <a:r>
              <a:rPr lang="en-US" dirty="0" smtClean="0"/>
              <a:t>     </a:t>
            </a:r>
            <a:r>
              <a:rPr lang="en-US" dirty="0" err="1" smtClean="0"/>
              <a:t>K</a:t>
            </a:r>
            <a:r>
              <a:rPr lang="en-US" sz="2800" baseline="-25000" dirty="0" err="1" smtClean="0"/>
              <a:t>tpos</a:t>
            </a:r>
            <a:r>
              <a:rPr lang="en-US" dirty="0" smtClean="0"/>
              <a:t>  </a:t>
            </a:r>
            <a:r>
              <a:rPr lang="en-US" dirty="0" smtClean="0"/>
              <a:t>⊕  </a:t>
            </a:r>
            <a:r>
              <a:rPr lang="en-US" dirty="0" err="1" smtClean="0"/>
              <a:t>KDF</a:t>
            </a:r>
            <a:r>
              <a:rPr lang="en-US" sz="2800" baseline="-25000" dirty="0" err="1" smtClean="0"/>
              <a:t>stpos</a:t>
            </a:r>
            <a:r>
              <a:rPr lang="en-US" dirty="0" smtClean="0"/>
              <a:t> (</a:t>
            </a:r>
            <a:r>
              <a:rPr lang="en-US" dirty="0" err="1" smtClean="0"/>
              <a:t>MNaddr</a:t>
            </a:r>
            <a:r>
              <a:rPr lang="en-US" dirty="0" smtClean="0"/>
              <a:t>, nonce</a:t>
            </a:r>
            <a:r>
              <a:rPr lang="en-US" dirty="0" smtClean="0"/>
              <a:t>)</a:t>
            </a:r>
            <a:endParaRPr lang="en-US" dirty="0" smtClean="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dirty="0">
              <a:solidFill>
                <a:srgbClr val="000000"/>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70875" cy="685800"/>
          </a:xfrm>
        </p:spPr>
        <p:txBody>
          <a:bodyPr/>
          <a:lstStyle/>
          <a:p>
            <a:r>
              <a:rPr lang="en-US" sz="3200" dirty="0" smtClean="0"/>
              <a:t>TLV </a:t>
            </a:r>
            <a:r>
              <a:rPr lang="en-US" sz="3200" dirty="0" smtClean="0"/>
              <a:t>for </a:t>
            </a:r>
            <a:r>
              <a:rPr lang="en-US" sz="3200" dirty="0" smtClean="0"/>
              <a:t>MIH_N2N_LL_Transfer.response </a:t>
            </a:r>
            <a:endParaRPr lang="en-US" sz="3200" dirty="0"/>
          </a:p>
        </p:txBody>
      </p:sp>
      <p:sp>
        <p:nvSpPr>
          <p:cNvPr id="3" name="Content Placeholder 2"/>
          <p:cNvSpPr>
            <a:spLocks noGrp="1"/>
          </p:cNvSpPr>
          <p:nvPr>
            <p:ph idx="1"/>
          </p:nvPr>
        </p:nvSpPr>
        <p:spPr/>
        <p:txBody>
          <a:bodyPr/>
          <a:lstStyle/>
          <a:p>
            <a:pPr>
              <a:buNone/>
            </a:pPr>
            <a:r>
              <a:rPr lang="en-US" dirty="0" smtClean="0"/>
              <a:t>/* </a:t>
            </a:r>
            <a:r>
              <a:rPr lang="en-US" dirty="0" smtClean="0"/>
              <a:t>Let </a:t>
            </a:r>
            <a:r>
              <a:rPr lang="en-US" dirty="0" err="1" smtClean="0"/>
              <a:t>K_tsPoS</a:t>
            </a:r>
            <a:r>
              <a:rPr lang="en-US" dirty="0" smtClean="0"/>
              <a:t> define security </a:t>
            </a:r>
            <a:r>
              <a:rPr lang="en-US" dirty="0" smtClean="0"/>
              <a:t>association </a:t>
            </a:r>
            <a:r>
              <a:rPr lang="en-US" dirty="0" err="1" smtClean="0"/>
              <a:t>TPoS</a:t>
            </a:r>
            <a:r>
              <a:rPr lang="en-US" dirty="0" smtClean="0"/>
              <a:t> </a:t>
            </a:r>
            <a:r>
              <a:rPr lang="en-US" dirty="0" smtClean="0">
                <a:sym typeface="Wingdings" pitchFamily="2" charset="2"/>
              </a:rPr>
              <a:t> </a:t>
            </a:r>
            <a:r>
              <a:rPr lang="en-US" dirty="0" err="1" smtClean="0"/>
              <a:t>SPoS</a:t>
            </a:r>
            <a:r>
              <a:rPr lang="en-US" dirty="0" smtClean="0"/>
              <a:t> */</a:t>
            </a:r>
            <a:endParaRPr lang="en-US" dirty="0" smtClean="0"/>
          </a:p>
          <a:p>
            <a:endParaRPr lang="en-US" dirty="0" smtClean="0"/>
          </a:p>
          <a:p>
            <a:pPr lvl="1">
              <a:buFont typeface="Wingdings" pitchFamily="2" charset="2"/>
              <a:buChar char="q"/>
            </a:pPr>
            <a:r>
              <a:rPr lang="en-US" dirty="0" smtClean="0"/>
              <a:t> TLV</a:t>
            </a:r>
            <a:r>
              <a:rPr lang="en-US" dirty="0" smtClean="0"/>
              <a:t>: </a:t>
            </a:r>
            <a:r>
              <a:rPr lang="en-US" dirty="0" err="1" smtClean="0"/>
              <a:t>TPoS-SPoS_setup.confirm</a:t>
            </a:r>
            <a:r>
              <a:rPr lang="en-US" dirty="0" smtClean="0"/>
              <a:t> for MN</a:t>
            </a:r>
            <a:endParaRPr lang="en-US" dirty="0" smtClean="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11</a:t>
            </a:fld>
            <a:endParaRPr lang="en-US" altLang="ja-JP" dirty="0">
              <a:solidFill>
                <a:srgbClr val="00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Unaffected signals from Annex N</a:t>
            </a:r>
            <a:endParaRPr lang="en-US" dirty="0"/>
          </a:p>
        </p:txBody>
      </p:sp>
      <p:sp>
        <p:nvSpPr>
          <p:cNvPr id="3" name="Content Placeholder 2"/>
          <p:cNvSpPr>
            <a:spLocks noGrp="1"/>
          </p:cNvSpPr>
          <p:nvPr>
            <p:ph idx="1"/>
          </p:nvPr>
        </p:nvSpPr>
        <p:spPr/>
        <p:txBody>
          <a:bodyPr/>
          <a:lstStyle/>
          <a:p>
            <a:r>
              <a:rPr lang="en-US" dirty="0" smtClean="0"/>
              <a:t>		</a:t>
            </a:r>
            <a:r>
              <a:rPr lang="en-US" dirty="0" err="1" smtClean="0"/>
              <a:t>MIH_LL_Transfer.indication</a:t>
            </a:r>
            <a:endParaRPr lang="en-US" dirty="0" smtClean="0"/>
          </a:p>
          <a:p>
            <a:r>
              <a:rPr lang="en-US" dirty="0" smtClean="0"/>
              <a:t>			/* target network processing only */</a:t>
            </a:r>
          </a:p>
          <a:p>
            <a:r>
              <a:rPr lang="en-US" dirty="0" smtClean="0"/>
              <a:t>		MIH_N2N_LL_Transfer.indication</a:t>
            </a:r>
          </a:p>
          <a:p>
            <a:r>
              <a:rPr lang="en-US" dirty="0" smtClean="0"/>
              <a:t>			/* target network processing only */</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dirty="0">
              <a:solidFill>
                <a:srgbClr val="00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70875" cy="685800"/>
          </a:xfrm>
        </p:spPr>
        <p:txBody>
          <a:bodyPr/>
          <a:lstStyle/>
          <a:p>
            <a:r>
              <a:rPr lang="en-US" sz="3200" dirty="0" smtClean="0"/>
              <a:t>TLV </a:t>
            </a:r>
            <a:r>
              <a:rPr lang="en-US" sz="3200" dirty="0" smtClean="0"/>
              <a:t>for </a:t>
            </a:r>
            <a:r>
              <a:rPr lang="en-US" sz="3200" dirty="0" err="1" smtClean="0"/>
              <a:t>MIH_LL_Transfer.response</a:t>
            </a:r>
            <a:r>
              <a:rPr lang="en-US" sz="3200" dirty="0" smtClean="0"/>
              <a:t> </a:t>
            </a:r>
            <a:endParaRPr lang="en-US" sz="3200" dirty="0"/>
          </a:p>
        </p:txBody>
      </p:sp>
      <p:sp>
        <p:nvSpPr>
          <p:cNvPr id="3" name="Content Placeholder 2"/>
          <p:cNvSpPr>
            <a:spLocks noGrp="1"/>
          </p:cNvSpPr>
          <p:nvPr>
            <p:ph idx="1"/>
          </p:nvPr>
        </p:nvSpPr>
        <p:spPr/>
        <p:txBody>
          <a:bodyPr/>
          <a:lstStyle/>
          <a:p>
            <a:pPr>
              <a:buNone/>
            </a:pPr>
            <a:r>
              <a:rPr lang="en-US" dirty="0" smtClean="0"/>
              <a:t>/* </a:t>
            </a:r>
            <a:r>
              <a:rPr lang="en-US" dirty="0" smtClean="0"/>
              <a:t>Let </a:t>
            </a:r>
            <a:r>
              <a:rPr lang="en-US" dirty="0" err="1" smtClean="0"/>
              <a:t>K_sPoS</a:t>
            </a:r>
            <a:r>
              <a:rPr lang="en-US" dirty="0" smtClean="0"/>
              <a:t> define security </a:t>
            </a:r>
            <a:r>
              <a:rPr lang="en-US" dirty="0" smtClean="0"/>
              <a:t>association </a:t>
            </a:r>
            <a:r>
              <a:rPr lang="en-US" dirty="0" err="1" smtClean="0"/>
              <a:t>SPoS</a:t>
            </a:r>
            <a:r>
              <a:rPr lang="en-US" dirty="0" smtClean="0"/>
              <a:t> </a:t>
            </a:r>
            <a:r>
              <a:rPr lang="en-US" dirty="0" smtClean="0">
                <a:sym typeface="Wingdings" pitchFamily="2" charset="2"/>
              </a:rPr>
              <a:t> </a:t>
            </a:r>
            <a:r>
              <a:rPr lang="en-US" dirty="0" smtClean="0"/>
              <a:t>MN */</a:t>
            </a:r>
            <a:endParaRPr lang="en-US" dirty="0" smtClean="0"/>
          </a:p>
          <a:p>
            <a:endParaRPr lang="en-US" dirty="0" smtClean="0"/>
          </a:p>
          <a:p>
            <a:pPr lvl="1">
              <a:buFont typeface="Wingdings" pitchFamily="2" charset="2"/>
              <a:buChar char="q"/>
            </a:pPr>
            <a:r>
              <a:rPr lang="en-US" dirty="0" smtClean="0"/>
              <a:t> TLV</a:t>
            </a:r>
            <a:r>
              <a:rPr lang="en-US" dirty="0" smtClean="0"/>
              <a:t>: </a:t>
            </a:r>
            <a:r>
              <a:rPr lang="en-US" dirty="0" err="1" smtClean="0"/>
              <a:t>SPoS-TPoS_setup.request</a:t>
            </a:r>
            <a:r>
              <a:rPr lang="en-US" dirty="0" smtClean="0"/>
              <a:t> for MN</a:t>
            </a:r>
            <a:endParaRPr lang="en-US" dirty="0" smtClean="0"/>
          </a:p>
          <a:p>
            <a:pPr lvl="2">
              <a:buFont typeface="Wingdings" pitchFamily="2" charset="2"/>
              <a:buChar char="v"/>
            </a:pPr>
            <a:r>
              <a:rPr lang="en-US" dirty="0" smtClean="0"/>
              <a:t>	</a:t>
            </a:r>
            <a:r>
              <a:rPr lang="en-US" dirty="0" smtClean="0"/>
              <a:t>selected.RAT</a:t>
            </a:r>
          </a:p>
          <a:p>
            <a:pPr lvl="2">
              <a:buFont typeface="Wingdings" pitchFamily="2" charset="2"/>
              <a:buChar char="v"/>
            </a:pPr>
            <a:r>
              <a:rPr lang="en-US" dirty="0" smtClean="0"/>
              <a:t>     </a:t>
            </a:r>
            <a:r>
              <a:rPr lang="en-US" dirty="0" err="1" smtClean="0"/>
              <a:t>TPoSaddr</a:t>
            </a:r>
            <a:endParaRPr lang="en-US" dirty="0" smtClean="0"/>
          </a:p>
          <a:p>
            <a:pPr lvl="2">
              <a:buFont typeface="Wingdings" pitchFamily="2" charset="2"/>
              <a:buChar char="v"/>
            </a:pPr>
            <a:r>
              <a:rPr lang="en-US" dirty="0" smtClean="0"/>
              <a:t>     </a:t>
            </a:r>
            <a:r>
              <a:rPr lang="en-US" dirty="0" err="1" smtClean="0"/>
              <a:t>K</a:t>
            </a:r>
            <a:r>
              <a:rPr lang="en-US" sz="2800" baseline="-25000" dirty="0" err="1" smtClean="0"/>
              <a:t>tpos</a:t>
            </a:r>
            <a:r>
              <a:rPr lang="en-US" dirty="0" smtClean="0"/>
              <a:t>  </a:t>
            </a:r>
            <a:r>
              <a:rPr lang="en-US" dirty="0" smtClean="0"/>
              <a:t>⊕  </a:t>
            </a:r>
            <a:r>
              <a:rPr lang="en-US" dirty="0" err="1" smtClean="0"/>
              <a:t>KDF</a:t>
            </a:r>
            <a:r>
              <a:rPr lang="en-US" sz="2800" baseline="-25000" dirty="0" err="1" smtClean="0"/>
              <a:t>spos</a:t>
            </a:r>
            <a:r>
              <a:rPr lang="en-US" dirty="0" smtClean="0"/>
              <a:t> (</a:t>
            </a:r>
            <a:r>
              <a:rPr lang="en-US" dirty="0" err="1" smtClean="0"/>
              <a:t>TPoS</a:t>
            </a:r>
            <a:r>
              <a:rPr lang="en-US" dirty="0" err="1" smtClean="0"/>
              <a:t>addr</a:t>
            </a:r>
            <a:r>
              <a:rPr lang="en-US" dirty="0" smtClean="0"/>
              <a:t>, nonce</a:t>
            </a:r>
            <a:r>
              <a:rPr lang="en-US" dirty="0" smtClean="0"/>
              <a:t>)</a:t>
            </a:r>
            <a:endParaRPr lang="en-US" dirty="0" smtClean="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13</a:t>
            </a:fld>
            <a:endParaRPr lang="en-US" altLang="ja-JP" dirty="0">
              <a:solidFill>
                <a:srgbClr val="00000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HPoS</a:t>
            </a:r>
            <a:r>
              <a:rPr lang="en-US" dirty="0" smtClean="0"/>
              <a:t> </a:t>
            </a:r>
            <a:r>
              <a:rPr lang="en-US" dirty="0" smtClean="0"/>
              <a:t>= </a:t>
            </a:r>
            <a:r>
              <a:rPr lang="en-US" dirty="0" err="1" smtClean="0"/>
              <a:t>PoS</a:t>
            </a:r>
            <a:r>
              <a:rPr lang="en-US" dirty="0" smtClean="0"/>
              <a:t> </a:t>
            </a:r>
            <a:r>
              <a:rPr lang="en-US" dirty="0" smtClean="0"/>
              <a:t>located at Home Agent</a:t>
            </a:r>
            <a:endParaRPr lang="en-US" dirty="0"/>
          </a:p>
        </p:txBody>
      </p:sp>
      <p:sp>
        <p:nvSpPr>
          <p:cNvPr id="3" name="Content Placeholder 2"/>
          <p:cNvSpPr>
            <a:spLocks noGrp="1"/>
          </p:cNvSpPr>
          <p:nvPr>
            <p:ph idx="1"/>
          </p:nvPr>
        </p:nvSpPr>
        <p:spPr>
          <a:xfrm>
            <a:off x="322263" y="1247774"/>
            <a:ext cx="8675687" cy="4924425"/>
          </a:xfrm>
        </p:spPr>
        <p:txBody>
          <a:bodyPr/>
          <a:lstStyle/>
          <a:p>
            <a:r>
              <a:rPr lang="en-US" dirty="0" smtClean="0"/>
              <a:t>Then, MN already has required security association</a:t>
            </a:r>
          </a:p>
          <a:p>
            <a:pPr lvl="1">
              <a:buFont typeface="Wingdings" pitchFamily="2" charset="2"/>
              <a:buChar char="Ø"/>
            </a:pPr>
            <a:r>
              <a:rPr lang="en-US" dirty="0" err="1" smtClean="0"/>
              <a:t>HPoS</a:t>
            </a:r>
            <a:r>
              <a:rPr lang="en-US" dirty="0" smtClean="0"/>
              <a:t> </a:t>
            </a:r>
            <a:r>
              <a:rPr lang="en-US" dirty="0" smtClean="0"/>
              <a:t>function is logically distinct from MIP</a:t>
            </a:r>
          </a:p>
          <a:p>
            <a:pPr lvl="1">
              <a:buFont typeface="Wingdings" pitchFamily="2" charset="2"/>
              <a:buChar char="Ø"/>
            </a:pPr>
            <a:r>
              <a:rPr lang="en-US" dirty="0" err="1" smtClean="0"/>
              <a:t>HPoS</a:t>
            </a:r>
            <a:r>
              <a:rPr lang="en-US" dirty="0" smtClean="0"/>
              <a:t> </a:t>
            </a:r>
            <a:r>
              <a:rPr lang="en-US" dirty="0" smtClean="0"/>
              <a:t>needs security associations with all </a:t>
            </a:r>
            <a:r>
              <a:rPr lang="en-US" dirty="0" err="1" smtClean="0"/>
              <a:t>PoSs</a:t>
            </a:r>
            <a:endParaRPr lang="en-US" dirty="0" smtClean="0"/>
          </a:p>
          <a:p>
            <a:r>
              <a:rPr lang="en-US" dirty="0" smtClean="0"/>
              <a:t>The </a:t>
            </a:r>
            <a:r>
              <a:rPr lang="en-US" dirty="0" err="1" smtClean="0"/>
              <a:t>HPoS</a:t>
            </a:r>
            <a:r>
              <a:rPr lang="en-US" dirty="0" smtClean="0"/>
              <a:t> </a:t>
            </a:r>
            <a:r>
              <a:rPr lang="en-US" dirty="0" smtClean="0"/>
              <a:t>function offers advantages</a:t>
            </a:r>
          </a:p>
          <a:p>
            <a:pPr lvl="1">
              <a:buFont typeface="Wingdings" pitchFamily="2" charset="2"/>
              <a:buChar char="Ø"/>
            </a:pPr>
            <a:r>
              <a:rPr lang="en-US" dirty="0" smtClean="0"/>
              <a:t>eliminates need for MN to run IKE with target </a:t>
            </a:r>
            <a:r>
              <a:rPr lang="en-US" dirty="0" err="1" smtClean="0"/>
              <a:t>PoS</a:t>
            </a:r>
            <a:endParaRPr lang="en-US" dirty="0" smtClean="0"/>
          </a:p>
          <a:p>
            <a:pPr lvl="1">
              <a:buFont typeface="Wingdings" pitchFamily="2" charset="2"/>
              <a:buChar char="Ø"/>
            </a:pPr>
            <a:r>
              <a:rPr lang="en-US" dirty="0" smtClean="0"/>
              <a:t>can enable external home agent functionality</a:t>
            </a:r>
          </a:p>
          <a:p>
            <a:pPr lvl="2">
              <a:buFont typeface="Courier New" pitchFamily="49" charset="0"/>
              <a:buChar char="o"/>
            </a:pPr>
            <a:r>
              <a:rPr lang="en-US" dirty="0" smtClean="0"/>
              <a:t> This could greatly simplify WiFi session continuity</a:t>
            </a:r>
          </a:p>
          <a:p>
            <a:pPr lvl="1">
              <a:buFont typeface="Wingdings" pitchFamily="2" charset="2"/>
              <a:buChar char="Ø"/>
            </a:pPr>
            <a:r>
              <a:rPr lang="en-US" dirty="0" smtClean="0"/>
              <a:t>can enable private addressing for core entities</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half" idx="11"/>
          </p:nvPr>
        </p:nvSpPr>
        <p:spPr>
          <a:xfrm>
            <a:off x="7524328" y="6400800"/>
            <a:ext cx="933872" cy="381000"/>
          </a:xfrm>
        </p:spPr>
        <p:txBody>
          <a:bodyPr/>
          <a:lstStyle/>
          <a:p>
            <a:pPr>
              <a:defRPr/>
            </a:pPr>
            <a:fld id="{A529823D-3CD7-4AA2-878B-BEF1F78FD0AF}" type="datetime1">
              <a:rPr lang="en-US" smtClean="0"/>
              <a:pPr>
                <a:defRPr/>
              </a:pPr>
              <a:t>5/15/2012</a:t>
            </a:fld>
            <a:endParaRPr lang="en-US" dirty="0"/>
          </a:p>
        </p:txBody>
      </p:sp>
      <p:sp>
        <p:nvSpPr>
          <p:cNvPr id="6" name="Slide Number Placeholder 5"/>
          <p:cNvSpPr>
            <a:spLocks noGrp="1"/>
          </p:cNvSpPr>
          <p:nvPr>
            <p:ph type="sldNum" sz="quarter" idx="4294967295"/>
          </p:nvPr>
        </p:nvSpPr>
        <p:spPr>
          <a:xfrm>
            <a:off x="152400" y="6686550"/>
            <a:ext cx="250825" cy="152400"/>
          </a:xfrm>
          <a:prstGeom prst="rect">
            <a:avLst/>
          </a:prstGeom>
        </p:spPr>
        <p:txBody>
          <a:bodyPr/>
          <a:lstStyle/>
          <a:p>
            <a:pPr>
              <a:defRPr/>
            </a:pPr>
            <a:fld id="{90F87CF4-D132-4119-874F-D4A533DB5A31}"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Standardization requirement</a:t>
            </a:r>
            <a:endParaRPr lang="en-US" dirty="0"/>
          </a:p>
        </p:txBody>
      </p:sp>
      <p:sp>
        <p:nvSpPr>
          <p:cNvPr id="3" name="Content Placeholder 2"/>
          <p:cNvSpPr>
            <a:spLocks noGrp="1"/>
          </p:cNvSpPr>
          <p:nvPr>
            <p:ph idx="1"/>
          </p:nvPr>
        </p:nvSpPr>
        <p:spPr/>
        <p:txBody>
          <a:bodyPr/>
          <a:lstStyle/>
          <a:p>
            <a:r>
              <a:rPr lang="en-US" dirty="0" smtClean="0"/>
              <a:t>Security arrangements between </a:t>
            </a:r>
            <a:r>
              <a:rPr lang="en-US" dirty="0" err="1" smtClean="0"/>
              <a:t>PoS</a:t>
            </a:r>
            <a:r>
              <a:rPr lang="en-US" dirty="0" smtClean="0"/>
              <a:t> </a:t>
            </a:r>
            <a:r>
              <a:rPr lang="en-US" dirty="0" smtClean="0"/>
              <a:t>and MNs</a:t>
            </a:r>
          </a:p>
          <a:p>
            <a:r>
              <a:rPr lang="en-US" dirty="0" smtClean="0"/>
              <a:t>Security arrangements between </a:t>
            </a:r>
            <a:r>
              <a:rPr lang="en-US" dirty="0" err="1" smtClean="0"/>
              <a:t>PoSs</a:t>
            </a:r>
            <a:endParaRPr lang="en-US" dirty="0" smtClean="0"/>
          </a:p>
          <a:p>
            <a:r>
              <a:rPr lang="en-US" dirty="0" smtClean="0"/>
              <a:t>If HA == </a:t>
            </a:r>
            <a:r>
              <a:rPr lang="en-US" dirty="0" err="1" smtClean="0"/>
              <a:t>PoS</a:t>
            </a:r>
            <a:r>
              <a:rPr lang="en-US" dirty="0" smtClean="0"/>
              <a:t>, </a:t>
            </a:r>
            <a:r>
              <a:rPr lang="en-US" dirty="0" smtClean="0"/>
              <a:t>then new extensions in IETF </a:t>
            </a:r>
            <a:r>
              <a:rPr lang="en-US" dirty="0" smtClean="0"/>
              <a:t>[</a:t>
            </a:r>
            <a:r>
              <a:rPr lang="en-US" dirty="0" err="1" smtClean="0"/>
              <a:t>dmm</a:t>
            </a:r>
            <a:r>
              <a:rPr lang="en-US" dirty="0" smtClean="0"/>
              <a:t>?]</a:t>
            </a:r>
            <a:endParaRPr lang="en-US" dirty="0" smtClean="0"/>
          </a:p>
          <a:p>
            <a:r>
              <a:rPr lang="en-US" dirty="0" err="1" smtClean="0"/>
              <a:t>PoS</a:t>
            </a:r>
            <a:r>
              <a:rPr lang="en-US" dirty="0" smtClean="0"/>
              <a:t> </a:t>
            </a:r>
            <a:r>
              <a:rPr lang="en-US" dirty="0" smtClean="0"/>
              <a:t>for 3GPP</a:t>
            </a:r>
          </a:p>
          <a:p>
            <a:r>
              <a:rPr lang="en-US" dirty="0" smtClean="0"/>
              <a:t>Enable external HA (external to source, target networks</a:t>
            </a:r>
            <a:r>
              <a:rPr lang="en-US" dirty="0" smtClean="0"/>
              <a:t>)</a:t>
            </a:r>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half" idx="11"/>
          </p:nvPr>
        </p:nvSpPr>
        <p:spPr>
          <a:xfrm>
            <a:off x="7452320" y="6400800"/>
            <a:ext cx="1005880" cy="381000"/>
          </a:xfrm>
        </p:spPr>
        <p:txBody>
          <a:bodyPr/>
          <a:lstStyle/>
          <a:p>
            <a:pPr>
              <a:defRPr/>
            </a:pPr>
            <a:fld id="{A529823D-3CD7-4AA2-878B-BEF1F78FD0AF}" type="datetime1">
              <a:rPr lang="en-US" smtClean="0"/>
              <a:pPr>
                <a:defRPr/>
              </a:pPr>
              <a:t>5/15/2012</a:t>
            </a:fld>
            <a:endParaRPr lang="en-US" dirty="0"/>
          </a:p>
        </p:txBody>
      </p:sp>
      <p:sp>
        <p:nvSpPr>
          <p:cNvPr id="6" name="Slide Number Placeholder 5"/>
          <p:cNvSpPr>
            <a:spLocks noGrp="1"/>
          </p:cNvSpPr>
          <p:nvPr>
            <p:ph type="sldNum" sz="quarter" idx="4294967295"/>
          </p:nvPr>
        </p:nvSpPr>
        <p:spPr>
          <a:xfrm>
            <a:off x="152400" y="6686550"/>
            <a:ext cx="250825" cy="152400"/>
          </a:xfrm>
          <a:prstGeom prst="rect">
            <a:avLst/>
          </a:prstGeom>
        </p:spPr>
        <p:txBody>
          <a:bodyPr/>
          <a:lstStyle/>
          <a:p>
            <a:pPr>
              <a:defRPr/>
            </a:pPr>
            <a:fld id="{90F87CF4-D132-4119-874F-D4A533DB5A31}" type="slidenum">
              <a:rPr lang="en-US" smtClean="0"/>
              <a:pPr>
                <a:defRPr/>
              </a:pPr>
              <a:t>15</a:t>
            </a:fld>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requirements</a:t>
            </a:r>
            <a:endParaRPr lang="en-US" dirty="0"/>
          </a:p>
        </p:txBody>
      </p:sp>
      <p:sp>
        <p:nvSpPr>
          <p:cNvPr id="3" name="Content Placeholder 2"/>
          <p:cNvSpPr>
            <a:spLocks noGrp="1"/>
          </p:cNvSpPr>
          <p:nvPr>
            <p:ph idx="1"/>
          </p:nvPr>
        </p:nvSpPr>
        <p:spPr/>
        <p:txBody>
          <a:bodyPr/>
          <a:lstStyle/>
          <a:p>
            <a:r>
              <a:rPr lang="en-US" dirty="0" smtClean="0"/>
              <a:t>Roaming agreements to include </a:t>
            </a:r>
            <a:r>
              <a:rPr lang="en-US" dirty="0" smtClean="0"/>
              <a:t>inter-</a:t>
            </a:r>
            <a:r>
              <a:rPr lang="en-US" dirty="0" err="1" smtClean="0"/>
              <a:t>PoS</a:t>
            </a:r>
            <a:r>
              <a:rPr lang="en-US" dirty="0" smtClean="0"/>
              <a:t> </a:t>
            </a:r>
            <a:r>
              <a:rPr lang="en-US" dirty="0" smtClean="0"/>
              <a:t>security</a:t>
            </a:r>
          </a:p>
          <a:p>
            <a:r>
              <a:rPr lang="en-US" dirty="0" smtClean="0"/>
              <a:t>If </a:t>
            </a:r>
            <a:r>
              <a:rPr lang="en-US" dirty="0" err="1" smtClean="0"/>
              <a:t>PoS</a:t>
            </a:r>
            <a:r>
              <a:rPr lang="en-US" dirty="0" smtClean="0"/>
              <a:t> </a:t>
            </a:r>
            <a:r>
              <a:rPr lang="en-US" dirty="0" smtClean="0"/>
              <a:t>is not co-located at home agent, then additional </a:t>
            </a:r>
            <a:r>
              <a:rPr lang="en-US" dirty="0" err="1" smtClean="0"/>
              <a:t>PoS</a:t>
            </a:r>
            <a:r>
              <a:rPr lang="en-US" dirty="0" smtClean="0"/>
              <a:t> </a:t>
            </a:r>
            <a:r>
              <a:rPr lang="en-US" dirty="0" smtClean="0"/>
              <a:t>security with MN (with </a:t>
            </a:r>
            <a:r>
              <a:rPr lang="en-US" dirty="0" err="1" smtClean="0"/>
              <a:t>HPoS</a:t>
            </a:r>
            <a:r>
              <a:rPr lang="en-US" dirty="0" smtClean="0"/>
              <a:t> </a:t>
            </a:r>
            <a:r>
              <a:rPr lang="en-US" dirty="0" smtClean="0"/>
              <a:t>in home network)</a:t>
            </a:r>
          </a:p>
          <a:p>
            <a:r>
              <a:rPr lang="en-US" dirty="0" smtClean="0"/>
              <a:t>Location database would enable network guidance for target networks</a:t>
            </a:r>
          </a:p>
          <a:p>
            <a:r>
              <a:rPr lang="en-US" dirty="0" smtClean="0"/>
              <a:t>Approach seems much easier than alternatives</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half" idx="11"/>
          </p:nvPr>
        </p:nvSpPr>
        <p:spPr>
          <a:xfrm>
            <a:off x="7524328" y="6400800"/>
            <a:ext cx="933872" cy="381000"/>
          </a:xfrm>
        </p:spPr>
        <p:txBody>
          <a:bodyPr/>
          <a:lstStyle/>
          <a:p>
            <a:pPr>
              <a:defRPr/>
            </a:pPr>
            <a:fld id="{A529823D-3CD7-4AA2-878B-BEF1F78FD0AF}" type="datetime1">
              <a:rPr lang="en-US" smtClean="0"/>
              <a:pPr>
                <a:defRPr/>
              </a:pPr>
              <a:t>5/15/2012</a:t>
            </a:fld>
            <a:endParaRPr lang="en-US" dirty="0"/>
          </a:p>
        </p:txBody>
      </p:sp>
      <p:sp>
        <p:nvSpPr>
          <p:cNvPr id="6" name="Slide Number Placeholder 5"/>
          <p:cNvSpPr>
            <a:spLocks noGrp="1"/>
          </p:cNvSpPr>
          <p:nvPr>
            <p:ph type="sldNum" sz="quarter" idx="4294967295"/>
          </p:nvPr>
        </p:nvSpPr>
        <p:spPr>
          <a:xfrm>
            <a:off x="152400" y="6686550"/>
            <a:ext cx="250825" cy="152400"/>
          </a:xfrm>
          <a:prstGeom prst="rect">
            <a:avLst/>
          </a:prstGeom>
        </p:spPr>
        <p:txBody>
          <a:bodyPr/>
          <a:lstStyle/>
          <a:p>
            <a:pPr>
              <a:defRPr/>
            </a:pPr>
            <a:fld id="{90F87CF4-D132-4119-874F-D4A533DB5A31}" type="slidenum">
              <a:rPr lang="en-US" smtClean="0"/>
              <a:pPr>
                <a:defRPr/>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Characteristics of IEEE 802.21c</a:t>
            </a:r>
            <a:endParaRPr lang="ko-KR" altLang="en-US" sz="3200" dirty="0"/>
          </a:p>
        </p:txBody>
      </p:sp>
      <p:sp>
        <p:nvSpPr>
          <p:cNvPr id="3" name="내용 개체 틀 2"/>
          <p:cNvSpPr>
            <a:spLocks noGrp="1"/>
          </p:cNvSpPr>
          <p:nvPr>
            <p:ph idx="1"/>
          </p:nvPr>
        </p:nvSpPr>
        <p:spPr>
          <a:xfrm>
            <a:off x="323528" y="5373216"/>
            <a:ext cx="8424936" cy="720080"/>
          </a:xfrm>
        </p:spPr>
        <p:txBody>
          <a:bodyPr>
            <a:normAutofit/>
          </a:bodyPr>
          <a:lstStyle/>
          <a:p>
            <a:pPr algn="just"/>
            <a:r>
              <a:rPr lang="en-US" altLang="ko-KR" sz="1600" dirty="0" smtClean="0"/>
              <a:t>Packet transmission through the link of authenticated network</a:t>
            </a:r>
          </a:p>
        </p:txBody>
      </p:sp>
      <p:pic>
        <p:nvPicPr>
          <p:cNvPr id="7" name="Picture 3"/>
          <p:cNvPicPr/>
          <p:nvPr/>
        </p:nvPicPr>
        <p:blipFill>
          <a:blip r:embed="rId2" cstate="print"/>
          <a:srcRect/>
          <a:stretch>
            <a:fillRect/>
          </a:stretch>
        </p:blipFill>
        <p:spPr bwMode="auto">
          <a:xfrm>
            <a:off x="1249956" y="1412776"/>
            <a:ext cx="6470376" cy="3168352"/>
          </a:xfrm>
          <a:prstGeom prst="rect">
            <a:avLst/>
          </a:prstGeom>
          <a:noFill/>
          <a:ln w="9525">
            <a:noFill/>
            <a:miter lim="800000"/>
            <a:headEnd/>
            <a:tailEnd/>
          </a:ln>
        </p:spPr>
      </p:pic>
      <p:sp>
        <p:nvSpPr>
          <p:cNvPr id="9" name="직사각형 8"/>
          <p:cNvSpPr/>
          <p:nvPr/>
        </p:nvSpPr>
        <p:spPr>
          <a:xfrm>
            <a:off x="1197968" y="4777407"/>
            <a:ext cx="6902424" cy="307777"/>
          </a:xfrm>
          <a:prstGeom prst="rect">
            <a:avLst/>
          </a:prstGeom>
        </p:spPr>
        <p:txBody>
          <a:bodyPr wrap="square">
            <a:spAutoFit/>
          </a:bodyPr>
          <a:lstStyle/>
          <a:p>
            <a:r>
              <a:rPr lang="en-US" altLang="ko-KR" sz="1400" dirty="0" smtClean="0"/>
              <a:t>Fig. 1. Reference </a:t>
            </a:r>
            <a:r>
              <a:rPr lang="en-US" altLang="ko-KR" sz="1400" dirty="0"/>
              <a:t>model for single radio handover from a source network to a target network</a:t>
            </a:r>
            <a:endParaRPr lang="ko-KR" altLang="en-US" sz="1400" dirty="0"/>
          </a:p>
        </p:txBody>
      </p:sp>
      <p:sp>
        <p:nvSpPr>
          <p:cNvPr id="11" name="직사각형 10"/>
          <p:cNvSpPr/>
          <p:nvPr/>
        </p:nvSpPr>
        <p:spPr>
          <a:xfrm>
            <a:off x="653872" y="6158148"/>
            <a:ext cx="7662544" cy="307777"/>
          </a:xfrm>
          <a:prstGeom prst="rect">
            <a:avLst/>
          </a:prstGeom>
        </p:spPr>
        <p:txBody>
          <a:bodyPr wrap="square">
            <a:spAutoFit/>
          </a:bodyPr>
          <a:lstStyle/>
          <a:p>
            <a:pPr algn="just"/>
            <a:r>
              <a:rPr lang="en-US" altLang="ko-KR" sz="1400" dirty="0" smtClean="0"/>
              <a:t>Reference: IEEE 802.21c Draft (DCN #: 21-12-0004-01-srho)</a:t>
            </a:r>
            <a:endParaRPr lang="ko-KR" altLang="en-US" sz="14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17</a:t>
            </a:fld>
            <a:endParaRPr lang="en-US" altLang="ja-JP" dirty="0">
              <a:solidFill>
                <a:srgbClr val="000000"/>
              </a:solidFill>
            </a:endParaRPr>
          </a:p>
        </p:txBody>
      </p:sp>
    </p:spTree>
    <p:extLst>
      <p:ext uri="{BB962C8B-B14F-4D97-AF65-F5344CB8AC3E}">
        <p14:creationId xmlns:p14="http://schemas.microsoft.com/office/powerpoint/2010/main" xmlns="" val="379269980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xmlns=""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PoS</a:t>
            </a:r>
            <a:r>
              <a:rPr lang="en-US" dirty="0" smtClean="0"/>
              <a:t>-oriented </a:t>
            </a:r>
            <a:r>
              <a:rPr lang="en-US" dirty="0" smtClean="0"/>
              <a:t>handover optimization  supported by roaming agreement</a:t>
            </a:r>
            <a:endParaRPr lang="en-US" dirty="0"/>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half" idx="11"/>
          </p:nvPr>
        </p:nvSpPr>
        <p:spPr/>
        <p:txBody>
          <a:bodyPr/>
          <a:lstStyle/>
          <a:p>
            <a:pPr>
              <a:defRPr/>
            </a:pPr>
            <a:fld id="{5197B97C-C814-46FA-925F-CE5BA9C7CA55}" type="datetime1">
              <a:rPr lang="en-US" smtClean="0"/>
              <a:pPr>
                <a:defRPr/>
              </a:pPr>
              <a:t>5/15/2012</a:t>
            </a:fld>
            <a:endParaRPr lang="en-US"/>
          </a:p>
        </p:txBody>
      </p:sp>
      <p:sp>
        <p:nvSpPr>
          <p:cNvPr id="5" name="Slide Number Placeholder 4"/>
          <p:cNvSpPr>
            <a:spLocks noGrp="1"/>
          </p:cNvSpPr>
          <p:nvPr>
            <p:ph type="sldNum" sz="quarter" idx="4294967295"/>
          </p:nvPr>
        </p:nvSpPr>
        <p:spPr>
          <a:xfrm>
            <a:off x="152400" y="6686550"/>
            <a:ext cx="250825" cy="152400"/>
          </a:xfrm>
          <a:prstGeom prst="rect">
            <a:avLst/>
          </a:prstGeom>
        </p:spPr>
        <p:txBody>
          <a:bodyPr/>
          <a:lstStyle/>
          <a:p>
            <a:pPr>
              <a:defRPr/>
            </a:pPr>
            <a:fld id="{41423359-A2F0-4168-8FBC-206EBC71024D}" type="slidenum">
              <a:rPr lang="en-US" smtClean="0"/>
              <a:pPr>
                <a:defRPr/>
              </a:pPr>
              <a:t>3</a:t>
            </a:fld>
            <a:endParaRPr lang="en-US"/>
          </a:p>
        </p:txBody>
      </p:sp>
      <p:grpSp>
        <p:nvGrpSpPr>
          <p:cNvPr id="8" name="Group 7"/>
          <p:cNvGrpSpPr/>
          <p:nvPr/>
        </p:nvGrpSpPr>
        <p:grpSpPr>
          <a:xfrm>
            <a:off x="1347027" y="2780887"/>
            <a:ext cx="1362075" cy="904875"/>
            <a:chOff x="1002471" y="3523008"/>
            <a:chExt cx="1362075" cy="904875"/>
          </a:xfrm>
        </p:grpSpPr>
        <p:sp>
          <p:nvSpPr>
            <p:cNvPr id="6"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7" name="TextBox 6"/>
            <p:cNvSpPr txBox="1"/>
            <p:nvPr/>
          </p:nvSpPr>
          <p:spPr>
            <a:xfrm>
              <a:off x="1656521" y="3644348"/>
              <a:ext cx="684803" cy="369332"/>
            </a:xfrm>
            <a:prstGeom prst="rect">
              <a:avLst/>
            </a:prstGeom>
            <a:noFill/>
          </p:spPr>
          <p:txBody>
            <a:bodyPr wrap="none" rtlCol="0">
              <a:spAutoFit/>
            </a:bodyPr>
            <a:lstStyle/>
            <a:p>
              <a:r>
                <a:rPr lang="en-US" dirty="0" err="1" smtClean="0"/>
                <a:t>SPoS</a:t>
              </a:r>
              <a:endParaRPr lang="en-US" dirty="0"/>
            </a:p>
          </p:txBody>
        </p:sp>
      </p:grpSp>
      <p:grpSp>
        <p:nvGrpSpPr>
          <p:cNvPr id="9" name="Group 8"/>
          <p:cNvGrpSpPr/>
          <p:nvPr/>
        </p:nvGrpSpPr>
        <p:grpSpPr>
          <a:xfrm>
            <a:off x="5687114" y="1502051"/>
            <a:ext cx="1377325" cy="904875"/>
            <a:chOff x="1002471" y="3523008"/>
            <a:chExt cx="1377325" cy="904875"/>
          </a:xfrm>
        </p:grpSpPr>
        <p:sp>
          <p:nvSpPr>
            <p:cNvPr id="10"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11" name="TextBox 10"/>
            <p:cNvSpPr txBox="1"/>
            <p:nvPr/>
          </p:nvSpPr>
          <p:spPr>
            <a:xfrm>
              <a:off x="1656521" y="3644348"/>
              <a:ext cx="723275" cy="369332"/>
            </a:xfrm>
            <a:prstGeom prst="rect">
              <a:avLst/>
            </a:prstGeom>
            <a:noFill/>
          </p:spPr>
          <p:txBody>
            <a:bodyPr wrap="none" rtlCol="0">
              <a:spAutoFit/>
            </a:bodyPr>
            <a:lstStyle/>
            <a:p>
              <a:r>
                <a:rPr lang="en-US" dirty="0" err="1" smtClean="0"/>
                <a:t>HPoS</a:t>
              </a:r>
              <a:endParaRPr lang="en-US" dirty="0"/>
            </a:p>
          </p:txBody>
        </p:sp>
      </p:grpSp>
      <p:grpSp>
        <p:nvGrpSpPr>
          <p:cNvPr id="12" name="Group 11"/>
          <p:cNvGrpSpPr/>
          <p:nvPr/>
        </p:nvGrpSpPr>
        <p:grpSpPr>
          <a:xfrm>
            <a:off x="4699827" y="4068757"/>
            <a:ext cx="1362075" cy="904875"/>
            <a:chOff x="1002471" y="3523008"/>
            <a:chExt cx="1362075" cy="904875"/>
          </a:xfrm>
        </p:grpSpPr>
        <p:sp>
          <p:nvSpPr>
            <p:cNvPr id="13"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14" name="TextBox 13"/>
            <p:cNvSpPr txBox="1"/>
            <p:nvPr/>
          </p:nvSpPr>
          <p:spPr>
            <a:xfrm>
              <a:off x="1656521" y="3644348"/>
              <a:ext cx="697627" cy="369332"/>
            </a:xfrm>
            <a:prstGeom prst="rect">
              <a:avLst/>
            </a:prstGeom>
            <a:noFill/>
          </p:spPr>
          <p:txBody>
            <a:bodyPr wrap="none" rtlCol="0">
              <a:spAutoFit/>
            </a:bodyPr>
            <a:lstStyle/>
            <a:p>
              <a:r>
                <a:rPr lang="en-US" dirty="0" err="1" smtClean="0"/>
                <a:t>TPoS</a:t>
              </a:r>
              <a:endParaRPr lang="en-US" dirty="0"/>
            </a:p>
          </p:txBody>
        </p:sp>
      </p:grpSp>
      <p:grpSp>
        <p:nvGrpSpPr>
          <p:cNvPr id="15" name="Group 36"/>
          <p:cNvGrpSpPr>
            <a:grpSpLocks/>
          </p:cNvGrpSpPr>
          <p:nvPr/>
        </p:nvGrpSpPr>
        <p:grpSpPr bwMode="auto">
          <a:xfrm>
            <a:off x="5641016" y="2418048"/>
            <a:ext cx="329635" cy="480839"/>
            <a:chOff x="5726" y="10976"/>
            <a:chExt cx="247" cy="629"/>
          </a:xfrm>
        </p:grpSpPr>
        <p:sp>
          <p:nvSpPr>
            <p:cNvPr id="16"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17"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18"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19"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20"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21"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22"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23"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24"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25"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26"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27" name="Group 36"/>
          <p:cNvGrpSpPr>
            <a:grpSpLocks/>
          </p:cNvGrpSpPr>
          <p:nvPr/>
        </p:nvGrpSpPr>
        <p:grpSpPr bwMode="auto">
          <a:xfrm>
            <a:off x="4932025" y="5035353"/>
            <a:ext cx="329635" cy="480839"/>
            <a:chOff x="5726" y="10976"/>
            <a:chExt cx="247" cy="629"/>
          </a:xfrm>
        </p:grpSpPr>
        <p:sp>
          <p:nvSpPr>
            <p:cNvPr id="28"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29"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0"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2"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3"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4"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5"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6"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7"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8"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39" name="Group 36"/>
          <p:cNvGrpSpPr>
            <a:grpSpLocks/>
          </p:cNvGrpSpPr>
          <p:nvPr/>
        </p:nvGrpSpPr>
        <p:grpSpPr bwMode="auto">
          <a:xfrm>
            <a:off x="1307556" y="3703509"/>
            <a:ext cx="329635" cy="480839"/>
            <a:chOff x="5726" y="10976"/>
            <a:chExt cx="247" cy="629"/>
          </a:xfrm>
        </p:grpSpPr>
        <p:sp>
          <p:nvSpPr>
            <p:cNvPr id="40"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41"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42"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43"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44"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45"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46"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47"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48"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49"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50"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51" name="Picture 52" descr="uc_phone"/>
          <p:cNvPicPr>
            <a:picLocks noChangeAspect="1" noChangeArrowheads="1"/>
          </p:cNvPicPr>
          <p:nvPr/>
        </p:nvPicPr>
        <p:blipFill>
          <a:blip r:embed="rId2" cstate="print"/>
          <a:srcRect/>
          <a:stretch>
            <a:fillRect/>
          </a:stretch>
        </p:blipFill>
        <p:spPr bwMode="auto">
          <a:xfrm>
            <a:off x="809696" y="4547497"/>
            <a:ext cx="326893" cy="673859"/>
          </a:xfrm>
          <a:prstGeom prst="rect">
            <a:avLst/>
          </a:prstGeom>
          <a:noFill/>
          <a:ln w="9525">
            <a:noFill/>
            <a:miter lim="800000"/>
            <a:headEnd/>
            <a:tailEnd/>
          </a:ln>
          <a:effectLst/>
        </p:spPr>
      </p:pic>
      <p:cxnSp>
        <p:nvCxnSpPr>
          <p:cNvPr id="54" name="Straight Arrow Connector 53"/>
          <p:cNvCxnSpPr>
            <a:endCxn id="11" idx="1"/>
          </p:cNvCxnSpPr>
          <p:nvPr/>
        </p:nvCxnSpPr>
        <p:spPr bwMode="auto">
          <a:xfrm flipV="1">
            <a:off x="2597426" y="1808057"/>
            <a:ext cx="3743738" cy="1147178"/>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6" name="Straight Arrow Connector 55"/>
          <p:cNvCxnSpPr/>
          <p:nvPr/>
        </p:nvCxnSpPr>
        <p:spPr bwMode="auto">
          <a:xfrm rot="5400000" flipH="1" flipV="1">
            <a:off x="4989011" y="2749395"/>
            <a:ext cx="2293490" cy="715616"/>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8" name="Straight Arrow Connector 57"/>
          <p:cNvCxnSpPr>
            <a:stCxn id="14" idx="1"/>
          </p:cNvCxnSpPr>
          <p:nvPr/>
        </p:nvCxnSpPr>
        <p:spPr bwMode="auto">
          <a:xfrm flipH="1" flipV="1">
            <a:off x="2471529" y="3239293"/>
            <a:ext cx="2882348" cy="1135470"/>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61" name="Straight Arrow Connector 60"/>
          <p:cNvCxnSpPr/>
          <p:nvPr/>
        </p:nvCxnSpPr>
        <p:spPr bwMode="auto">
          <a:xfrm rot="10800000">
            <a:off x="1338469" y="4875936"/>
            <a:ext cx="3180523" cy="1246568"/>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cxnSp>
        <p:nvCxnSpPr>
          <p:cNvPr id="66" name="Straight Arrow Connector 65"/>
          <p:cNvCxnSpPr/>
          <p:nvPr/>
        </p:nvCxnSpPr>
        <p:spPr bwMode="auto">
          <a:xfrm>
            <a:off x="7196957" y="4684643"/>
            <a:ext cx="1530625" cy="6627"/>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68" name="TextBox 67"/>
          <p:cNvSpPr txBox="1"/>
          <p:nvPr/>
        </p:nvSpPr>
        <p:spPr>
          <a:xfrm>
            <a:off x="7177439" y="4280452"/>
            <a:ext cx="1402948" cy="369332"/>
          </a:xfrm>
          <a:prstGeom prst="rect">
            <a:avLst/>
          </a:prstGeom>
          <a:noFill/>
        </p:spPr>
        <p:txBody>
          <a:bodyPr wrap="none" rtlCol="0">
            <a:spAutoFit/>
          </a:bodyPr>
          <a:lstStyle/>
          <a:p>
            <a:r>
              <a:rPr lang="en-US" dirty="0" smtClean="0"/>
              <a:t>Inter </a:t>
            </a:r>
            <a:r>
              <a:rPr lang="en-US" dirty="0" err="1" smtClean="0"/>
              <a:t>PoS</a:t>
            </a:r>
            <a:r>
              <a:rPr lang="en-US" dirty="0" smtClean="0"/>
              <a:t> </a:t>
            </a:r>
            <a:r>
              <a:rPr lang="en-US" dirty="0" smtClean="0"/>
              <a:t>SA</a:t>
            </a:r>
            <a:endParaRPr lang="en-US" dirty="0"/>
          </a:p>
        </p:txBody>
      </p:sp>
      <p:cxnSp>
        <p:nvCxnSpPr>
          <p:cNvPr id="71" name="Straight Arrow Connector 70"/>
          <p:cNvCxnSpPr/>
          <p:nvPr/>
        </p:nvCxnSpPr>
        <p:spPr bwMode="auto">
          <a:xfrm>
            <a:off x="7259904" y="5406887"/>
            <a:ext cx="1404731"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72" name="TextBox 71"/>
          <p:cNvSpPr txBox="1"/>
          <p:nvPr/>
        </p:nvSpPr>
        <p:spPr>
          <a:xfrm>
            <a:off x="7119731" y="5035826"/>
            <a:ext cx="1685077" cy="369332"/>
          </a:xfrm>
          <a:prstGeom prst="rect">
            <a:avLst/>
          </a:prstGeom>
          <a:noFill/>
        </p:spPr>
        <p:txBody>
          <a:bodyPr wrap="none" rtlCol="0">
            <a:spAutoFit/>
          </a:bodyPr>
          <a:lstStyle/>
          <a:p>
            <a:r>
              <a:rPr lang="en-US" b="0" dirty="0" smtClean="0"/>
              <a:t>Preregistration</a:t>
            </a:r>
            <a:endParaRPr lang="en-US" b="0" dirty="0"/>
          </a:p>
        </p:txBody>
      </p:sp>
      <p:cxnSp>
        <p:nvCxnSpPr>
          <p:cNvPr id="73" name="Straight Arrow Connector 72"/>
          <p:cNvCxnSpPr/>
          <p:nvPr/>
        </p:nvCxnSpPr>
        <p:spPr bwMode="auto">
          <a:xfrm rot="10800000">
            <a:off x="7249964" y="3882888"/>
            <a:ext cx="1424610" cy="19877"/>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sp>
        <p:nvSpPr>
          <p:cNvPr id="75" name="TextBox 74"/>
          <p:cNvSpPr txBox="1"/>
          <p:nvPr/>
        </p:nvSpPr>
        <p:spPr>
          <a:xfrm>
            <a:off x="7119731" y="3485322"/>
            <a:ext cx="1685077" cy="369332"/>
          </a:xfrm>
          <a:prstGeom prst="rect">
            <a:avLst/>
          </a:prstGeom>
          <a:noFill/>
        </p:spPr>
        <p:txBody>
          <a:bodyPr wrap="none" rtlCol="0">
            <a:spAutoFit/>
          </a:bodyPr>
          <a:lstStyle/>
          <a:p>
            <a:r>
              <a:rPr lang="en-US" b="0" dirty="0" smtClean="0"/>
              <a:t>MN movement</a:t>
            </a:r>
            <a:endParaRPr lang="en-US" b="0" dirty="0"/>
          </a:p>
        </p:txBody>
      </p:sp>
      <p:grpSp>
        <p:nvGrpSpPr>
          <p:cNvPr id="52" name="Group 78"/>
          <p:cNvGrpSpPr/>
          <p:nvPr/>
        </p:nvGrpSpPr>
        <p:grpSpPr>
          <a:xfrm>
            <a:off x="5724939" y="2007705"/>
            <a:ext cx="518091" cy="371061"/>
            <a:chOff x="1172817" y="1789044"/>
            <a:chExt cx="518091" cy="371061"/>
          </a:xfrm>
        </p:grpSpPr>
        <p:sp>
          <p:nvSpPr>
            <p:cNvPr id="80" name="Rectangle 79"/>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1" name="TextBox 80"/>
            <p:cNvSpPr txBox="1"/>
            <p:nvPr/>
          </p:nvSpPr>
          <p:spPr>
            <a:xfrm>
              <a:off x="1172817" y="1789908"/>
              <a:ext cx="518091" cy="369332"/>
            </a:xfrm>
            <a:prstGeom prst="rect">
              <a:avLst/>
            </a:prstGeom>
            <a:noFill/>
          </p:spPr>
          <p:txBody>
            <a:bodyPr wrap="none" rtlCol="0">
              <a:spAutoFit/>
            </a:bodyPr>
            <a:lstStyle/>
            <a:p>
              <a:r>
                <a:rPr lang="en-US" dirty="0" smtClean="0"/>
                <a:t>AN</a:t>
              </a:r>
              <a:endParaRPr lang="en-US" dirty="0"/>
            </a:p>
          </p:txBody>
        </p:sp>
      </p:grpSp>
      <p:grpSp>
        <p:nvGrpSpPr>
          <p:cNvPr id="53" name="Group 81"/>
          <p:cNvGrpSpPr/>
          <p:nvPr/>
        </p:nvGrpSpPr>
        <p:grpSpPr>
          <a:xfrm>
            <a:off x="5029200" y="4678018"/>
            <a:ext cx="595035" cy="371061"/>
            <a:chOff x="1172817" y="1789044"/>
            <a:chExt cx="595035" cy="371061"/>
          </a:xfrm>
        </p:grpSpPr>
        <p:sp>
          <p:nvSpPr>
            <p:cNvPr id="83" name="Rectangle 82"/>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4" name="TextBox 83"/>
            <p:cNvSpPr txBox="1"/>
            <p:nvPr/>
          </p:nvSpPr>
          <p:spPr>
            <a:xfrm>
              <a:off x="1172817" y="1789908"/>
              <a:ext cx="595035" cy="369332"/>
            </a:xfrm>
            <a:prstGeom prst="rect">
              <a:avLst/>
            </a:prstGeom>
            <a:noFill/>
          </p:spPr>
          <p:txBody>
            <a:bodyPr wrap="none" rtlCol="0">
              <a:spAutoFit/>
            </a:bodyPr>
            <a:lstStyle/>
            <a:p>
              <a:r>
                <a:rPr lang="en-US" dirty="0" err="1" smtClean="0"/>
                <a:t>tAN</a:t>
              </a:r>
              <a:endParaRPr lang="en-US" dirty="0"/>
            </a:p>
          </p:txBody>
        </p:sp>
      </p:grpSp>
      <p:sp>
        <p:nvSpPr>
          <p:cNvPr id="69" name="Freeform 68"/>
          <p:cNvSpPr/>
          <p:nvPr/>
        </p:nvSpPr>
        <p:spPr bwMode="auto">
          <a:xfrm>
            <a:off x="1205948" y="3149600"/>
            <a:ext cx="4293704" cy="1621183"/>
          </a:xfrm>
          <a:custGeom>
            <a:avLst/>
            <a:gdLst>
              <a:gd name="connsiteX0" fmla="*/ 0 w 4293704"/>
              <a:gd name="connsiteY0" fmla="*/ 1515165 h 1621183"/>
              <a:gd name="connsiteX1" fmla="*/ 265043 w 4293704"/>
              <a:gd name="connsiteY1" fmla="*/ 958574 h 1621183"/>
              <a:gd name="connsiteX2" fmla="*/ 649356 w 4293704"/>
              <a:gd name="connsiteY2" fmla="*/ 269461 h 1621183"/>
              <a:gd name="connsiteX3" fmla="*/ 1351722 w 4293704"/>
              <a:gd name="connsiteY3" fmla="*/ 44174 h 1621183"/>
              <a:gd name="connsiteX4" fmla="*/ 1921565 w 4293704"/>
              <a:gd name="connsiteY4" fmla="*/ 44174 h 1621183"/>
              <a:gd name="connsiteX5" fmla="*/ 2849217 w 4293704"/>
              <a:gd name="connsiteY5" fmla="*/ 309217 h 1621183"/>
              <a:gd name="connsiteX6" fmla="*/ 3896139 w 4293704"/>
              <a:gd name="connsiteY6" fmla="*/ 706783 h 1621183"/>
              <a:gd name="connsiteX7" fmla="*/ 4227443 w 4293704"/>
              <a:gd name="connsiteY7" fmla="*/ 1183861 h 1621183"/>
              <a:gd name="connsiteX8" fmla="*/ 4293704 w 4293704"/>
              <a:gd name="connsiteY8" fmla="*/ 1621183 h 162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55" name="Group 77"/>
          <p:cNvGrpSpPr/>
          <p:nvPr/>
        </p:nvGrpSpPr>
        <p:grpSpPr>
          <a:xfrm>
            <a:off x="1557130" y="3339548"/>
            <a:ext cx="518091" cy="371061"/>
            <a:chOff x="1172817" y="1789044"/>
            <a:chExt cx="518091" cy="371061"/>
          </a:xfrm>
        </p:grpSpPr>
        <p:sp>
          <p:nvSpPr>
            <p:cNvPr id="77" name="Rectangle 76"/>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76" name="TextBox 75"/>
            <p:cNvSpPr txBox="1"/>
            <p:nvPr/>
          </p:nvSpPr>
          <p:spPr>
            <a:xfrm>
              <a:off x="1172817" y="1789908"/>
              <a:ext cx="518091" cy="369332"/>
            </a:xfrm>
            <a:prstGeom prst="rect">
              <a:avLst/>
            </a:prstGeom>
            <a:noFill/>
          </p:spPr>
          <p:txBody>
            <a:bodyPr wrap="none" rtlCol="0">
              <a:spAutoFit/>
            </a:bodyPr>
            <a:lstStyle/>
            <a:p>
              <a:r>
                <a:rPr lang="en-US" dirty="0" smtClean="0"/>
                <a:t>AN</a:t>
              </a:r>
              <a:endParaRPr lang="en-US" dirty="0"/>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a:t>
            </a:r>
            <a:r>
              <a:rPr lang="en-US" dirty="0" smtClean="0">
                <a:sym typeface="Wingdings" pitchFamily="2" charset="2"/>
              </a:rPr>
              <a:t> </a:t>
            </a:r>
            <a:r>
              <a:rPr lang="en-US" dirty="0" err="1" smtClean="0">
                <a:sym typeface="Wingdings" pitchFamily="2" charset="2"/>
              </a:rPr>
              <a:t>PoS</a:t>
            </a:r>
            <a:r>
              <a:rPr lang="en-US" dirty="0" smtClean="0">
                <a:sym typeface="Wingdings" pitchFamily="2" charset="2"/>
              </a:rPr>
              <a:t> </a:t>
            </a:r>
            <a:r>
              <a:rPr lang="en-US" dirty="0" smtClean="0">
                <a:sym typeface="Wingdings" pitchFamily="2" charset="2"/>
              </a:rPr>
              <a:t>security</a:t>
            </a:r>
            <a:endParaRPr lang="en-US" dirty="0"/>
          </a:p>
        </p:txBody>
      </p:sp>
      <p:sp>
        <p:nvSpPr>
          <p:cNvPr id="3" name="Content Placeholder 2"/>
          <p:cNvSpPr>
            <a:spLocks noGrp="1"/>
          </p:cNvSpPr>
          <p:nvPr>
            <p:ph idx="1"/>
          </p:nvPr>
        </p:nvSpPr>
        <p:spPr/>
        <p:txBody>
          <a:bodyPr/>
          <a:lstStyle/>
          <a:p>
            <a:r>
              <a:rPr lang="en-US" dirty="0" smtClean="0"/>
              <a:t>Tunneled traffic between </a:t>
            </a:r>
            <a:r>
              <a:rPr lang="en-US" dirty="0" err="1" smtClean="0"/>
              <a:t>PoSs</a:t>
            </a:r>
            <a:r>
              <a:rPr lang="en-US" dirty="0" smtClean="0"/>
              <a:t> </a:t>
            </a:r>
            <a:r>
              <a:rPr lang="en-US" dirty="0" smtClean="0"/>
              <a:t>may traverse the internet </a:t>
            </a:r>
            <a:r>
              <a:rPr lang="en-US" dirty="0" smtClean="0">
                <a:sym typeface="Wingdings" pitchFamily="2" charset="2"/>
              </a:rPr>
              <a:t> tunnel security requirement</a:t>
            </a:r>
            <a:endParaRPr lang="en-US" dirty="0" smtClean="0"/>
          </a:p>
          <a:p>
            <a:r>
              <a:rPr lang="en-US" dirty="0" smtClean="0"/>
              <a:t>When MN enters a network, it gets a security association (SA) with the local </a:t>
            </a:r>
            <a:r>
              <a:rPr lang="en-US" dirty="0" err="1" smtClean="0"/>
              <a:t>PoS</a:t>
            </a:r>
            <a:r>
              <a:rPr lang="en-US" dirty="0" smtClean="0"/>
              <a:t> </a:t>
            </a:r>
            <a:r>
              <a:rPr lang="en-US" dirty="0" smtClean="0"/>
              <a:t>in the originating network </a:t>
            </a:r>
            <a:r>
              <a:rPr lang="en-US" dirty="0" smtClean="0"/>
              <a:t>(</a:t>
            </a:r>
            <a:r>
              <a:rPr lang="en-US" dirty="0" err="1" smtClean="0"/>
              <a:t>SPoS</a:t>
            </a:r>
            <a:r>
              <a:rPr lang="en-US" dirty="0" smtClean="0"/>
              <a:t>)</a:t>
            </a:r>
            <a:endParaRPr lang="en-US" dirty="0" smtClean="0"/>
          </a:p>
          <a:p>
            <a:r>
              <a:rPr lang="en-US" dirty="0" smtClean="0"/>
              <a:t>When MN decides to handover to a target network, the </a:t>
            </a:r>
            <a:r>
              <a:rPr lang="en-US" dirty="0" err="1" smtClean="0"/>
              <a:t>SPoS</a:t>
            </a:r>
            <a:r>
              <a:rPr lang="en-US" dirty="0" smtClean="0"/>
              <a:t> </a:t>
            </a:r>
            <a:r>
              <a:rPr lang="en-US" dirty="0" smtClean="0"/>
              <a:t>uses its existing SA to tunnel preregistration traffic to target </a:t>
            </a:r>
            <a:r>
              <a:rPr lang="en-US" dirty="0" err="1" smtClean="0"/>
              <a:t>PoS</a:t>
            </a:r>
            <a:r>
              <a:rPr lang="en-US" dirty="0" smtClean="0"/>
              <a:t> (</a:t>
            </a:r>
            <a:r>
              <a:rPr lang="en-US" dirty="0" err="1" smtClean="0"/>
              <a:t>TPoS</a:t>
            </a:r>
            <a:r>
              <a:rPr lang="en-US" dirty="0" smtClean="0"/>
              <a:t>)</a:t>
            </a:r>
            <a:endParaRPr lang="en-US" dirty="0" smtClean="0"/>
          </a:p>
          <a:p>
            <a:r>
              <a:rPr lang="en-US" dirty="0" err="1" smtClean="0"/>
              <a:t>SPoS</a:t>
            </a:r>
            <a:r>
              <a:rPr lang="en-US" dirty="0" smtClean="0"/>
              <a:t> </a:t>
            </a:r>
            <a:r>
              <a:rPr lang="en-US" dirty="0" smtClean="0"/>
              <a:t>also supplies derived (MN </a:t>
            </a:r>
            <a:r>
              <a:rPr lang="en-US" dirty="0" smtClean="0">
                <a:sym typeface="Wingdings" pitchFamily="2" charset="2"/>
              </a:rPr>
              <a:t> </a:t>
            </a:r>
            <a:r>
              <a:rPr lang="en-US" dirty="0" err="1" smtClean="0">
                <a:sym typeface="Wingdings" pitchFamily="2" charset="2"/>
              </a:rPr>
              <a:t>TPoS</a:t>
            </a:r>
            <a:r>
              <a:rPr lang="en-US" dirty="0" smtClean="0">
                <a:sym typeface="Wingdings" pitchFamily="2" charset="2"/>
              </a:rPr>
              <a:t>) </a:t>
            </a:r>
            <a:r>
              <a:rPr lang="en-US" dirty="0" smtClean="0"/>
              <a:t>security association to MN and </a:t>
            </a:r>
            <a:r>
              <a:rPr lang="en-US" dirty="0" err="1" smtClean="0"/>
              <a:t>TPoS</a:t>
            </a:r>
            <a:r>
              <a:rPr lang="en-US" dirty="0" smtClean="0"/>
              <a:t> </a:t>
            </a:r>
            <a:r>
              <a:rPr lang="en-US" dirty="0" smtClean="0"/>
              <a:t>as part of preregistration</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half" idx="11"/>
          </p:nvPr>
        </p:nvSpPr>
        <p:spPr/>
        <p:txBody>
          <a:bodyPr/>
          <a:lstStyle/>
          <a:p>
            <a:pPr>
              <a:defRPr/>
            </a:pPr>
            <a:fld id="{A529823D-3CD7-4AA2-878B-BEF1F78FD0AF}" type="datetime1">
              <a:rPr lang="en-US" smtClean="0"/>
              <a:pPr>
                <a:defRPr/>
              </a:pPr>
              <a:t>5/15/2012</a:t>
            </a:fld>
            <a:endParaRPr lang="en-US" dirty="0"/>
          </a:p>
        </p:txBody>
      </p:sp>
      <p:sp>
        <p:nvSpPr>
          <p:cNvPr id="6" name="Slide Number Placeholder 5"/>
          <p:cNvSpPr>
            <a:spLocks noGrp="1"/>
          </p:cNvSpPr>
          <p:nvPr>
            <p:ph type="sldNum" sz="quarter" idx="4294967295"/>
          </p:nvPr>
        </p:nvSpPr>
        <p:spPr>
          <a:xfrm>
            <a:off x="152400" y="6686550"/>
            <a:ext cx="250825" cy="152400"/>
          </a:xfrm>
          <a:prstGeom prst="rect">
            <a:avLst/>
          </a:prstGeom>
        </p:spPr>
        <p:txBody>
          <a:bodyPr/>
          <a:lstStyle/>
          <a:p>
            <a:pPr>
              <a:defRPr/>
            </a:pPr>
            <a:fld id="{90F87CF4-D132-4119-874F-D4A533DB5A31}" type="slidenum">
              <a:rPr lang="en-US" smtClean="0"/>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moves: using </a:t>
            </a:r>
            <a:r>
              <a:rPr lang="en-US" dirty="0" err="1" smtClean="0"/>
              <a:t>SPoS</a:t>
            </a:r>
            <a:endParaRPr lang="en-US" dirty="0"/>
          </a:p>
        </p:txBody>
      </p:sp>
      <p:sp>
        <p:nvSpPr>
          <p:cNvPr id="3" name="Content Placeholder 2"/>
          <p:cNvSpPr>
            <a:spLocks noGrp="1"/>
          </p:cNvSpPr>
          <p:nvPr>
            <p:ph idx="1"/>
          </p:nvPr>
        </p:nvSpPr>
        <p:spPr>
          <a:xfrm>
            <a:off x="322263" y="1247773"/>
            <a:ext cx="8675687" cy="5166473"/>
          </a:xfrm>
        </p:spPr>
        <p:txBody>
          <a:bodyPr/>
          <a:lstStyle/>
          <a:p>
            <a:pPr>
              <a:buNone/>
            </a:pPr>
            <a:r>
              <a:rPr lang="en-US" dirty="0" smtClean="0"/>
              <a:t>Handover preparation:</a:t>
            </a:r>
          </a:p>
          <a:p>
            <a:r>
              <a:rPr lang="en-US" dirty="0" smtClean="0"/>
              <a:t>MN decides to move</a:t>
            </a:r>
          </a:p>
          <a:p>
            <a:r>
              <a:rPr lang="en-US" dirty="0" smtClean="0"/>
              <a:t>MN acquires information about </a:t>
            </a:r>
            <a:r>
              <a:rPr lang="en-US" dirty="0" smtClean="0">
                <a:sym typeface="Wingdings" pitchFamily="2" charset="2"/>
              </a:rPr>
              <a:t>{</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endParaRPr lang="en-US" dirty="0" smtClean="0"/>
          </a:p>
          <a:p>
            <a:r>
              <a:rPr lang="en-US" dirty="0" smtClean="0"/>
              <a:t>MN signals target network to complete preparation from its current point of attachment, in “originating network”</a:t>
            </a:r>
          </a:p>
          <a:p>
            <a:pPr>
              <a:buNone/>
            </a:pPr>
            <a:endParaRPr lang="en-US" dirty="0" smtClean="0"/>
          </a:p>
          <a:p>
            <a:pPr marL="457200" indent="-457200">
              <a:buFont typeface="+mj-lt"/>
              <a:buAutoNum type="arabicPeriod"/>
            </a:pPr>
            <a:r>
              <a:rPr lang="en-US" dirty="0" smtClean="0"/>
              <a:t>(a)  MN  </a:t>
            </a:r>
            <a:r>
              <a:rPr lang="en-US" dirty="0" smtClean="0">
                <a:sym typeface="Wingdings" pitchFamily="2" charset="2"/>
              </a:rPr>
              <a:t></a:t>
            </a:r>
            <a:r>
              <a:rPr lang="en-US" dirty="0" smtClean="0"/>
              <a:t> </a:t>
            </a:r>
            <a:r>
              <a:rPr lang="en-US" dirty="0" err="1" smtClean="0"/>
              <a:t>PoS</a:t>
            </a:r>
            <a:r>
              <a:rPr lang="en-US" dirty="0" smtClean="0"/>
              <a:t> </a:t>
            </a:r>
            <a:r>
              <a:rPr lang="en-US" dirty="0" smtClean="0"/>
              <a:t>in originating network (i.e., </a:t>
            </a:r>
            <a:r>
              <a:rPr lang="en-US" dirty="0" smtClean="0"/>
              <a:t>“</a:t>
            </a:r>
            <a:r>
              <a:rPr lang="en-US" dirty="0" err="1" smtClean="0"/>
              <a:t>SPoS</a:t>
            </a:r>
            <a:r>
              <a:rPr lang="en-US" dirty="0" smtClean="0"/>
              <a:t>”).</a:t>
            </a:r>
            <a:endParaRPr lang="en-US" dirty="0" smtClean="0"/>
          </a:p>
          <a:p>
            <a:pPr marL="457200" indent="-457200">
              <a:buFont typeface="+mj-lt"/>
              <a:buAutoNum type="arabicPeriod"/>
            </a:pPr>
            <a:r>
              <a:rPr lang="en-US" dirty="0" smtClean="0"/>
              <a:t>(b)  </a:t>
            </a:r>
            <a:r>
              <a:rPr lang="en-US" dirty="0" err="1" smtClean="0"/>
              <a:t>SPoS</a:t>
            </a:r>
            <a:r>
              <a:rPr lang="en-US" dirty="0" smtClean="0"/>
              <a:t> </a:t>
            </a:r>
            <a:r>
              <a:rPr lang="en-US" dirty="0" smtClean="0">
                <a:sym typeface="Wingdings" pitchFamily="2" charset="2"/>
              </a:rPr>
              <a:t></a:t>
            </a:r>
            <a:r>
              <a:rPr lang="en-US" dirty="0" err="1" smtClean="0">
                <a:sym typeface="Wingdings" pitchFamily="2" charset="2"/>
              </a:rPr>
              <a:t>TPoS</a:t>
            </a:r>
            <a:r>
              <a:rPr lang="en-US" dirty="0" smtClean="0"/>
              <a:t>  </a:t>
            </a:r>
            <a:r>
              <a:rPr lang="en-US" dirty="0" smtClean="0"/>
              <a:t>in network of a roaming partner</a:t>
            </a:r>
          </a:p>
          <a:p>
            <a:pPr marL="457200" indent="-457200">
              <a:buNone/>
            </a:pPr>
            <a:r>
              <a:rPr lang="en-US" dirty="0" smtClean="0"/>
              <a:t>Overall,  MN </a:t>
            </a:r>
            <a:r>
              <a:rPr lang="en-US" dirty="0" smtClean="0">
                <a:sym typeface="Wingdings" pitchFamily="2" charset="2"/>
              </a:rPr>
              <a:t> </a:t>
            </a:r>
            <a:r>
              <a:rPr lang="en-US" dirty="0" err="1" smtClean="0">
                <a:sym typeface="Wingdings" pitchFamily="2" charset="2"/>
              </a:rPr>
              <a:t>SPoS</a:t>
            </a:r>
            <a:r>
              <a:rPr lang="en-US" dirty="0" smtClean="0">
                <a:sym typeface="Wingdings" pitchFamily="2" charset="2"/>
              </a:rPr>
              <a:t> </a:t>
            </a:r>
            <a:r>
              <a:rPr lang="en-US" dirty="0" smtClean="0">
                <a:sym typeface="Wingdings" pitchFamily="2" charset="2"/>
              </a:rPr>
              <a:t> </a:t>
            </a:r>
            <a:r>
              <a:rPr lang="en-US" dirty="0" err="1" smtClean="0">
                <a:sym typeface="Wingdings" pitchFamily="2" charset="2"/>
              </a:rPr>
              <a:t>TPoS</a:t>
            </a:r>
            <a:r>
              <a:rPr lang="en-US" dirty="0" smtClean="0"/>
              <a:t> </a:t>
            </a:r>
            <a:r>
              <a:rPr lang="en-US" dirty="0" smtClean="0">
                <a:sym typeface="Wingdings" pitchFamily="2" charset="2"/>
              </a:rPr>
              <a:t> {</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p>
          <a:p>
            <a:pPr>
              <a:buNone/>
            </a:pP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half" idx="11"/>
          </p:nvPr>
        </p:nvSpPr>
        <p:spPr/>
        <p:txBody>
          <a:bodyPr/>
          <a:lstStyle/>
          <a:p>
            <a:pPr>
              <a:defRPr/>
            </a:pPr>
            <a:fld id="{A529823D-3CD7-4AA2-878B-BEF1F78FD0AF}" type="datetime1">
              <a:rPr lang="en-US" smtClean="0"/>
              <a:pPr>
                <a:defRPr/>
              </a:pPr>
              <a:t>5/15/2012</a:t>
            </a:fld>
            <a:endParaRPr lang="en-US"/>
          </a:p>
        </p:txBody>
      </p:sp>
      <p:sp>
        <p:nvSpPr>
          <p:cNvPr id="6" name="Slide Number Placeholder 5"/>
          <p:cNvSpPr>
            <a:spLocks noGrp="1"/>
          </p:cNvSpPr>
          <p:nvPr>
            <p:ph type="sldNum" sz="quarter" idx="4294967295"/>
          </p:nvPr>
        </p:nvSpPr>
        <p:spPr>
          <a:xfrm>
            <a:off x="152400" y="6686550"/>
            <a:ext cx="250825" cy="152400"/>
          </a:xfrm>
          <a:prstGeom prst="rect">
            <a:avLst/>
          </a:prstGeom>
        </p:spPr>
        <p:txBody>
          <a:bodyPr/>
          <a:lstStyle/>
          <a:p>
            <a:pPr>
              <a:defRPr/>
            </a:pPr>
            <a:fld id="{90F87CF4-D132-4119-874F-D4A533DB5A31}" type="slidenum">
              <a:rPr lang="en-US" smtClean="0"/>
              <a:pPr>
                <a:defRPr/>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a:t>
            </a:r>
            <a:r>
              <a:rPr lang="en-US" dirty="0" smtClean="0">
                <a:sym typeface="Wingdings" pitchFamily="2" charset="2"/>
              </a:rPr>
              <a:t> </a:t>
            </a:r>
            <a:r>
              <a:rPr lang="en-US" dirty="0" err="1" smtClean="0">
                <a:sym typeface="Wingdings" pitchFamily="2" charset="2"/>
              </a:rPr>
              <a:t>PoS</a:t>
            </a:r>
            <a:r>
              <a:rPr lang="en-US" dirty="0" smtClean="0">
                <a:sym typeface="Wingdings" pitchFamily="2" charset="2"/>
              </a:rPr>
              <a:t>: d</a:t>
            </a:r>
            <a:r>
              <a:rPr lang="en-US" dirty="0" smtClean="0"/>
              <a:t>erived </a:t>
            </a:r>
            <a:r>
              <a:rPr lang="en-US" dirty="0" smtClean="0"/>
              <a:t>keys </a:t>
            </a:r>
            <a:r>
              <a:rPr lang="en-US" dirty="0" smtClean="0">
                <a:sym typeface="Wingdings" pitchFamily="2" charset="2"/>
              </a:rPr>
              <a:t>notation</a:t>
            </a:r>
            <a:endParaRPr lang="en-US" dirty="0"/>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half" idx="11"/>
          </p:nvPr>
        </p:nvSpPr>
        <p:spPr/>
        <p:txBody>
          <a:bodyPr/>
          <a:lstStyle/>
          <a:p>
            <a:pPr>
              <a:defRPr/>
            </a:pPr>
            <a:fld id="{5197B97C-C814-46FA-925F-CE5BA9C7CA55}" type="datetime1">
              <a:rPr lang="en-US" smtClean="0"/>
              <a:pPr>
                <a:defRPr/>
              </a:pPr>
              <a:t>5/15/2012</a:t>
            </a:fld>
            <a:endParaRPr lang="en-US"/>
          </a:p>
        </p:txBody>
      </p:sp>
      <p:sp>
        <p:nvSpPr>
          <p:cNvPr id="5" name="Slide Number Placeholder 4"/>
          <p:cNvSpPr>
            <a:spLocks noGrp="1"/>
          </p:cNvSpPr>
          <p:nvPr>
            <p:ph type="sldNum" sz="quarter" idx="4294967295"/>
          </p:nvPr>
        </p:nvSpPr>
        <p:spPr>
          <a:xfrm>
            <a:off x="152400" y="6686550"/>
            <a:ext cx="250825" cy="152400"/>
          </a:xfrm>
          <a:prstGeom prst="rect">
            <a:avLst/>
          </a:prstGeom>
        </p:spPr>
        <p:txBody>
          <a:bodyPr/>
          <a:lstStyle/>
          <a:p>
            <a:pPr>
              <a:defRPr/>
            </a:pPr>
            <a:fld id="{41423359-A2F0-4168-8FBC-206EBC71024D}" type="slidenum">
              <a:rPr lang="en-US" smtClean="0"/>
              <a:pPr>
                <a:defRPr/>
              </a:pPr>
              <a:t>6</a:t>
            </a:fld>
            <a:endParaRPr lang="en-US"/>
          </a:p>
        </p:txBody>
      </p:sp>
      <p:graphicFrame>
        <p:nvGraphicFramePr>
          <p:cNvPr id="6" name="Table 5"/>
          <p:cNvGraphicFramePr>
            <a:graphicFrameLocks noGrp="1"/>
          </p:cNvGraphicFramePr>
          <p:nvPr/>
        </p:nvGraphicFramePr>
        <p:xfrm>
          <a:off x="1457738" y="1828800"/>
          <a:ext cx="6559827" cy="3193776"/>
        </p:xfrm>
        <a:graphic>
          <a:graphicData uri="http://schemas.openxmlformats.org/drawingml/2006/table">
            <a:tbl>
              <a:tblPr/>
              <a:tblGrid>
                <a:gridCol w="1697422"/>
                <a:gridCol w="4862405"/>
              </a:tblGrid>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K_hpos</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MN and </a:t>
                      </a:r>
                      <a:r>
                        <a:rPr lang="en-US" sz="1800" dirty="0" err="1" smtClean="0">
                          <a:latin typeface="Calibri"/>
                          <a:ea typeface="Calibri"/>
                          <a:cs typeface="Times New Roman"/>
                        </a:rPr>
                        <a:t>HPoS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K_spos</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MN and </a:t>
                      </a:r>
                      <a:r>
                        <a:rPr lang="en-US" sz="1800" dirty="0" err="1" smtClean="0">
                          <a:latin typeface="Calibri"/>
                          <a:ea typeface="Calibri"/>
                          <a:cs typeface="Times New Roman"/>
                        </a:rPr>
                        <a:t>SPoS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K_tpos</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MN and </a:t>
                      </a:r>
                      <a:r>
                        <a:rPr lang="en-US" sz="1800" dirty="0" err="1" smtClean="0">
                          <a:latin typeface="Calibri"/>
                          <a:ea typeface="Calibri"/>
                          <a:cs typeface="Times New Roman"/>
                        </a:rPr>
                        <a:t>TPoS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K_hspos</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a:t>
                      </a:r>
                      <a:r>
                        <a:rPr lang="en-US" sz="1800" dirty="0" err="1" smtClean="0">
                          <a:latin typeface="Calibri"/>
                          <a:ea typeface="Calibri"/>
                          <a:cs typeface="Times New Roman"/>
                        </a:rPr>
                        <a:t>HPoS</a:t>
                      </a:r>
                      <a:r>
                        <a:rPr lang="en-US" sz="1800" dirty="0" smtClean="0">
                          <a:latin typeface="Calibri"/>
                          <a:ea typeface="Calibri"/>
                          <a:cs typeface="Times New Roman"/>
                        </a:rPr>
                        <a:t> </a:t>
                      </a:r>
                      <a:r>
                        <a:rPr lang="en-US" sz="1800" dirty="0">
                          <a:latin typeface="Calibri"/>
                          <a:ea typeface="Calibri"/>
                          <a:cs typeface="Times New Roman"/>
                        </a:rPr>
                        <a:t>and </a:t>
                      </a:r>
                      <a:r>
                        <a:rPr lang="en-US" sz="1800" dirty="0" err="1" smtClean="0">
                          <a:latin typeface="Calibri"/>
                          <a:ea typeface="Calibri"/>
                          <a:cs typeface="Times New Roman"/>
                        </a:rPr>
                        <a:t>SPoS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K_htpos</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a:t>
                      </a:r>
                      <a:r>
                        <a:rPr lang="en-US" sz="1800" dirty="0" err="1" smtClean="0">
                          <a:latin typeface="Calibri"/>
                          <a:ea typeface="Calibri"/>
                          <a:cs typeface="Times New Roman"/>
                        </a:rPr>
                        <a:t>HPoS</a:t>
                      </a:r>
                      <a:r>
                        <a:rPr lang="en-US" sz="1800" dirty="0" smtClean="0">
                          <a:latin typeface="Calibri"/>
                          <a:ea typeface="Calibri"/>
                          <a:cs typeface="Times New Roman"/>
                        </a:rPr>
                        <a:t> </a:t>
                      </a:r>
                      <a:r>
                        <a:rPr lang="en-US" sz="1800" dirty="0">
                          <a:latin typeface="Calibri"/>
                          <a:ea typeface="Calibri"/>
                          <a:cs typeface="Times New Roman"/>
                        </a:rPr>
                        <a:t>and </a:t>
                      </a:r>
                      <a:r>
                        <a:rPr lang="en-US" sz="1800" dirty="0" err="1" smtClean="0">
                          <a:latin typeface="Calibri"/>
                          <a:ea typeface="Calibri"/>
                          <a:cs typeface="Times New Roman"/>
                        </a:rPr>
                        <a:t>TPoS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K_stpos</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a:t>
                      </a:r>
                      <a:r>
                        <a:rPr lang="en-US" sz="1800" dirty="0" err="1" smtClean="0">
                          <a:latin typeface="Calibri"/>
                          <a:ea typeface="Calibri"/>
                          <a:cs typeface="Times New Roman"/>
                        </a:rPr>
                        <a:t>SPoS</a:t>
                      </a:r>
                      <a:r>
                        <a:rPr lang="en-US" sz="1800" dirty="0" smtClean="0">
                          <a:latin typeface="Calibri"/>
                          <a:ea typeface="Calibri"/>
                          <a:cs typeface="Times New Roman"/>
                        </a:rPr>
                        <a:t> </a:t>
                      </a:r>
                      <a:r>
                        <a:rPr lang="en-US" sz="1800" dirty="0">
                          <a:latin typeface="Calibri"/>
                          <a:ea typeface="Calibri"/>
                          <a:cs typeface="Times New Roman"/>
                        </a:rPr>
                        <a:t>and </a:t>
                      </a:r>
                      <a:r>
                        <a:rPr lang="en-US" sz="1800" dirty="0" err="1" smtClean="0">
                          <a:latin typeface="Calibri"/>
                          <a:ea typeface="Calibri"/>
                          <a:cs typeface="Times New Roman"/>
                        </a:rPr>
                        <a:t>TPoS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KDF_hspos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distribution function between </a:t>
                      </a:r>
                      <a:r>
                        <a:rPr lang="en-US" sz="1800" dirty="0" err="1" smtClean="0">
                          <a:latin typeface="Calibri"/>
                          <a:ea typeface="Calibri"/>
                          <a:cs typeface="Times New Roman"/>
                        </a:rPr>
                        <a:t>HPoS</a:t>
                      </a:r>
                      <a:r>
                        <a:rPr lang="en-US" sz="1800" dirty="0" smtClean="0">
                          <a:latin typeface="Calibri"/>
                          <a:ea typeface="Calibri"/>
                          <a:cs typeface="Times New Roman"/>
                        </a:rPr>
                        <a:t> </a:t>
                      </a:r>
                      <a:r>
                        <a:rPr lang="en-US" sz="1800" dirty="0">
                          <a:latin typeface="Calibri"/>
                          <a:ea typeface="Calibri"/>
                          <a:cs typeface="Times New Roman"/>
                        </a:rPr>
                        <a:t>and </a:t>
                      </a:r>
                      <a:r>
                        <a:rPr lang="en-US" sz="1800" dirty="0" err="1" smtClean="0">
                          <a:latin typeface="Calibri"/>
                          <a:ea typeface="Calibri"/>
                          <a:cs typeface="Times New Roman"/>
                        </a:rPr>
                        <a:t>SPoS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KDF_stpos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distribution function between </a:t>
                      </a:r>
                      <a:r>
                        <a:rPr lang="en-US" sz="1800" dirty="0" err="1" smtClean="0">
                          <a:latin typeface="Calibri"/>
                          <a:ea typeface="Calibri"/>
                          <a:cs typeface="Times New Roman"/>
                        </a:rPr>
                        <a:t>SPoS</a:t>
                      </a:r>
                      <a:r>
                        <a:rPr lang="en-US" sz="1800" dirty="0" smtClean="0">
                          <a:latin typeface="Calibri"/>
                          <a:ea typeface="Calibri"/>
                          <a:cs typeface="Times New Roman"/>
                        </a:rPr>
                        <a:t> </a:t>
                      </a:r>
                      <a:r>
                        <a:rPr lang="en-US" sz="1800" dirty="0">
                          <a:latin typeface="Calibri"/>
                          <a:ea typeface="Calibri"/>
                          <a:cs typeface="Times New Roman"/>
                        </a:rPr>
                        <a:t>and </a:t>
                      </a:r>
                      <a:r>
                        <a:rPr lang="en-US" sz="1800" dirty="0" err="1" smtClean="0">
                          <a:latin typeface="Calibri"/>
                          <a:ea typeface="Calibri"/>
                          <a:cs typeface="Times New Roman"/>
                        </a:rPr>
                        <a:t>TPoS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263" y="0"/>
            <a:ext cx="7310989" cy="1092200"/>
          </a:xfrm>
        </p:spPr>
        <p:txBody>
          <a:bodyPr/>
          <a:lstStyle/>
          <a:p>
            <a:r>
              <a:rPr lang="en-US" dirty="0" smtClean="0"/>
              <a:t>Handover: </a:t>
            </a:r>
            <a:r>
              <a:rPr lang="en-US" dirty="0" err="1" smtClean="0"/>
              <a:t>SPoS</a:t>
            </a:r>
            <a:r>
              <a:rPr lang="en-US" dirty="0" smtClean="0"/>
              <a:t> enables</a:t>
            </a:r>
            <a:br>
              <a:rPr lang="en-US" dirty="0" smtClean="0"/>
            </a:br>
            <a:r>
              <a:rPr lang="en-US" dirty="0" smtClean="0"/>
              <a:t>MN </a:t>
            </a:r>
            <a:r>
              <a:rPr lang="en-US" dirty="0" smtClean="0">
                <a:sym typeface="Wingdings" pitchFamily="2" charset="2"/>
              </a:rPr>
              <a:t></a:t>
            </a:r>
            <a:r>
              <a:rPr lang="en-US" dirty="0" err="1" smtClean="0"/>
              <a:t>TPoS</a:t>
            </a:r>
            <a:r>
              <a:rPr lang="en-US" dirty="0" smtClean="0"/>
              <a:t> </a:t>
            </a:r>
            <a:r>
              <a:rPr lang="en-US" dirty="0" smtClean="0"/>
              <a:t>security</a:t>
            </a:r>
            <a:endParaRPr lang="en-US" dirty="0"/>
          </a:p>
        </p:txBody>
      </p:sp>
      <p:sp>
        <p:nvSpPr>
          <p:cNvPr id="3" name="Content Placeholder 2"/>
          <p:cNvSpPr>
            <a:spLocks noGrp="1"/>
          </p:cNvSpPr>
          <p:nvPr>
            <p:ph idx="1"/>
          </p:nvPr>
        </p:nvSpPr>
        <p:spPr>
          <a:xfrm>
            <a:off x="0" y="1247775"/>
            <a:ext cx="9143999" cy="4573588"/>
          </a:xfrm>
        </p:spPr>
        <p:txBody>
          <a:bodyPr/>
          <a:lstStyle/>
          <a:p>
            <a:r>
              <a:rPr lang="en-US" dirty="0" err="1" smtClean="0"/>
              <a:t>SPoS</a:t>
            </a:r>
            <a:r>
              <a:rPr lang="en-US" dirty="0" smtClean="0"/>
              <a:t> </a:t>
            </a:r>
            <a:r>
              <a:rPr lang="en-US" dirty="0" smtClean="0"/>
              <a:t>provides the MN and </a:t>
            </a:r>
            <a:r>
              <a:rPr lang="en-US" dirty="0" err="1" smtClean="0"/>
              <a:t>TPoS</a:t>
            </a:r>
            <a:r>
              <a:rPr lang="en-US" dirty="0" smtClean="0"/>
              <a:t> </a:t>
            </a:r>
            <a:r>
              <a:rPr lang="en-US" dirty="0" smtClean="0"/>
              <a:t>with security credentials, possibly along with RAT type, etc.</a:t>
            </a:r>
          </a:p>
          <a:p>
            <a:r>
              <a:rPr lang="en-US" dirty="0" smtClean="0"/>
              <a:t>If </a:t>
            </a:r>
            <a:r>
              <a:rPr lang="en-US" dirty="0" err="1" smtClean="0"/>
              <a:t>SPoS</a:t>
            </a:r>
            <a:r>
              <a:rPr lang="en-US" dirty="0" smtClean="0"/>
              <a:t> </a:t>
            </a:r>
            <a:r>
              <a:rPr lang="en-US" dirty="0" smtClean="0"/>
              <a:t>does not know </a:t>
            </a:r>
            <a:r>
              <a:rPr lang="en-US" dirty="0" err="1" smtClean="0"/>
              <a:t>KDF</a:t>
            </a:r>
            <a:r>
              <a:rPr lang="en-US" sz="3200" baseline="-25000" dirty="0" err="1" smtClean="0"/>
              <a:t>stpos</a:t>
            </a:r>
            <a:r>
              <a:rPr lang="en-US" dirty="0" smtClean="0"/>
              <a:t>,  </a:t>
            </a:r>
            <a:r>
              <a:rPr lang="en-US" dirty="0" err="1" smtClean="0"/>
              <a:t>SPoS</a:t>
            </a:r>
            <a:r>
              <a:rPr lang="en-US" dirty="0" smtClean="0"/>
              <a:t> </a:t>
            </a:r>
            <a:r>
              <a:rPr lang="en-US" dirty="0" smtClean="0"/>
              <a:t>can establish it by running IKE with </a:t>
            </a:r>
            <a:r>
              <a:rPr lang="en-US" dirty="0" err="1" smtClean="0"/>
              <a:t>TPoS</a:t>
            </a:r>
            <a:endParaRPr lang="en-US" dirty="0" smtClean="0"/>
          </a:p>
          <a:p>
            <a:r>
              <a:rPr lang="en-US" dirty="0" err="1" smtClean="0"/>
              <a:t>SPoS</a:t>
            </a:r>
            <a:r>
              <a:rPr lang="en-US" dirty="0" smtClean="0"/>
              <a:t> </a:t>
            </a:r>
            <a:r>
              <a:rPr lang="en-US" dirty="0" smtClean="0"/>
              <a:t>sends </a:t>
            </a:r>
            <a:r>
              <a:rPr lang="en-US" dirty="0" err="1" smtClean="0"/>
              <a:t>K</a:t>
            </a:r>
            <a:r>
              <a:rPr lang="en-US" sz="3200" baseline="-25000" dirty="0" err="1" smtClean="0"/>
              <a:t>tpos</a:t>
            </a:r>
            <a:r>
              <a:rPr lang="en-US" dirty="0" smtClean="0"/>
              <a:t>  </a:t>
            </a:r>
            <a:r>
              <a:rPr lang="en-US" dirty="0" smtClean="0">
                <a:sym typeface="Wingdings" pitchFamily="2" charset="2"/>
              </a:rPr>
              <a:t></a:t>
            </a:r>
            <a:r>
              <a:rPr lang="en-US" dirty="0" smtClean="0"/>
              <a:t>  </a:t>
            </a:r>
            <a:r>
              <a:rPr lang="en-US" dirty="0" err="1" smtClean="0"/>
              <a:t>TPoS</a:t>
            </a:r>
            <a:endParaRPr lang="en-US" dirty="0" smtClean="0"/>
          </a:p>
          <a:p>
            <a:pPr lvl="1">
              <a:buFont typeface="Wingdings" pitchFamily="2" charset="2"/>
              <a:buChar char="Ø"/>
            </a:pPr>
            <a:r>
              <a:rPr lang="en-US" dirty="0" smtClean="0"/>
              <a:t> </a:t>
            </a:r>
            <a:r>
              <a:rPr lang="en-US" b="0" dirty="0" smtClean="0"/>
              <a:t>payload = </a:t>
            </a:r>
            <a:r>
              <a:rPr lang="en-US" b="0" dirty="0" err="1" smtClean="0"/>
              <a:t>MNaddr</a:t>
            </a:r>
            <a:r>
              <a:rPr lang="en-US" b="0" dirty="0" smtClean="0"/>
              <a:t>, </a:t>
            </a:r>
            <a:r>
              <a:rPr lang="en-US" b="0" dirty="0" smtClean="0"/>
              <a:t>nonce, </a:t>
            </a:r>
            <a:br>
              <a:rPr lang="en-US" b="0" dirty="0" smtClean="0"/>
            </a:br>
            <a:r>
              <a:rPr lang="en-US" b="0" dirty="0" smtClean="0"/>
              <a:t>                                   {</a:t>
            </a:r>
            <a:r>
              <a:rPr lang="en-US" b="0" dirty="0" err="1" smtClean="0"/>
              <a:t>K</a:t>
            </a:r>
            <a:r>
              <a:rPr lang="en-US" sz="2800" b="0" baseline="-25000" dirty="0" err="1" smtClean="0"/>
              <a:t>tpos</a:t>
            </a:r>
            <a:r>
              <a:rPr lang="en-US" b="0" dirty="0" smtClean="0"/>
              <a:t>  </a:t>
            </a:r>
            <a:r>
              <a:rPr lang="en-US" b="0" dirty="0" smtClean="0"/>
              <a:t>⊕  </a:t>
            </a:r>
            <a:r>
              <a:rPr lang="en-US" b="0" dirty="0" err="1" smtClean="0"/>
              <a:t>KDF</a:t>
            </a:r>
            <a:r>
              <a:rPr lang="en-US" sz="2800" b="0" baseline="-25000" dirty="0" err="1" smtClean="0"/>
              <a:t>stpos</a:t>
            </a:r>
            <a:r>
              <a:rPr lang="en-US" b="0" dirty="0" smtClean="0"/>
              <a:t> </a:t>
            </a:r>
            <a:r>
              <a:rPr lang="en-US" b="0" dirty="0" smtClean="0"/>
              <a:t>(</a:t>
            </a:r>
            <a:r>
              <a:rPr lang="en-US" b="0" dirty="0" err="1" smtClean="0"/>
              <a:t>MNaddr</a:t>
            </a:r>
            <a:r>
              <a:rPr lang="en-US" b="0" dirty="0" smtClean="0"/>
              <a:t>, </a:t>
            </a:r>
            <a:r>
              <a:rPr lang="en-US" b="0" dirty="0" smtClean="0"/>
              <a:t>nonce)}</a:t>
            </a:r>
            <a:endParaRPr lang="en-US" b="0" dirty="0" smtClean="0"/>
          </a:p>
          <a:p>
            <a:r>
              <a:rPr lang="en-US" dirty="0" err="1" smtClean="0"/>
              <a:t>SPoS</a:t>
            </a:r>
            <a:r>
              <a:rPr lang="en-US" dirty="0" smtClean="0"/>
              <a:t> </a:t>
            </a:r>
            <a:r>
              <a:rPr lang="en-US" dirty="0" smtClean="0"/>
              <a:t>sends </a:t>
            </a:r>
            <a:r>
              <a:rPr lang="en-US" dirty="0" err="1" smtClean="0"/>
              <a:t>K</a:t>
            </a:r>
            <a:r>
              <a:rPr lang="en-US" sz="3200" baseline="-25000" dirty="0" err="1" smtClean="0"/>
              <a:t>tpos</a:t>
            </a:r>
            <a:r>
              <a:rPr lang="en-US" dirty="0" smtClean="0"/>
              <a:t>  </a:t>
            </a:r>
            <a:r>
              <a:rPr lang="en-US" dirty="0" smtClean="0">
                <a:sym typeface="Wingdings" pitchFamily="2" charset="2"/>
              </a:rPr>
              <a:t> </a:t>
            </a:r>
            <a:r>
              <a:rPr lang="en-US" dirty="0" smtClean="0"/>
              <a:t> MN</a:t>
            </a:r>
          </a:p>
          <a:p>
            <a:pPr lvl="1">
              <a:buFont typeface="Wingdings" pitchFamily="2" charset="2"/>
              <a:buChar char="Ø"/>
            </a:pPr>
            <a:r>
              <a:rPr lang="en-US" dirty="0" smtClean="0"/>
              <a:t> </a:t>
            </a:r>
            <a:r>
              <a:rPr lang="en-US" b="0" dirty="0" smtClean="0"/>
              <a:t>payload = </a:t>
            </a:r>
            <a:r>
              <a:rPr lang="en-US" b="0" dirty="0" err="1" smtClean="0"/>
              <a:t>TPoS</a:t>
            </a:r>
            <a:r>
              <a:rPr lang="en-US" b="0" dirty="0" smtClean="0"/>
              <a:t>, nonce, </a:t>
            </a:r>
            <a:r>
              <a:rPr lang="en-US" b="0" dirty="0" smtClean="0"/>
              <a:t>{</a:t>
            </a:r>
            <a:r>
              <a:rPr lang="en-US" b="0" dirty="0" err="1" smtClean="0"/>
              <a:t>K</a:t>
            </a:r>
            <a:r>
              <a:rPr lang="en-US" sz="2800" b="0" baseline="-25000" dirty="0" err="1" smtClean="0"/>
              <a:t>tpos</a:t>
            </a:r>
            <a:r>
              <a:rPr lang="en-US" b="0" dirty="0" smtClean="0"/>
              <a:t> </a:t>
            </a:r>
            <a:r>
              <a:rPr lang="en-US" b="0" dirty="0" smtClean="0"/>
              <a:t>⊕  </a:t>
            </a:r>
            <a:r>
              <a:rPr lang="en-US" b="0" dirty="0" err="1" smtClean="0"/>
              <a:t>KDF</a:t>
            </a:r>
            <a:r>
              <a:rPr lang="en-US" sz="2800" b="0" baseline="-25000" dirty="0" err="1" smtClean="0"/>
              <a:t>spos</a:t>
            </a:r>
            <a:r>
              <a:rPr lang="en-US" b="0" dirty="0" smtClean="0"/>
              <a:t> (</a:t>
            </a:r>
            <a:r>
              <a:rPr lang="en-US" b="0" dirty="0" err="1" smtClean="0"/>
              <a:t>TPoS</a:t>
            </a:r>
            <a:r>
              <a:rPr lang="en-US" b="0" dirty="0" smtClean="0"/>
              <a:t>, nonce)}</a:t>
            </a:r>
            <a:endParaRPr lang="en-US" b="0" dirty="0" smtClean="0"/>
          </a:p>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half" idx="11"/>
          </p:nvPr>
        </p:nvSpPr>
        <p:spPr/>
        <p:txBody>
          <a:bodyPr/>
          <a:lstStyle/>
          <a:p>
            <a:pPr>
              <a:defRPr/>
            </a:pPr>
            <a:fld id="{A529823D-3CD7-4AA2-878B-BEF1F78FD0AF}" type="datetime1">
              <a:rPr lang="en-US" smtClean="0"/>
              <a:pPr>
                <a:defRPr/>
              </a:pPr>
              <a:t>5/15/2012</a:t>
            </a:fld>
            <a:endParaRPr lang="en-US"/>
          </a:p>
        </p:txBody>
      </p:sp>
      <p:sp>
        <p:nvSpPr>
          <p:cNvPr id="6" name="Slide Number Placeholder 5"/>
          <p:cNvSpPr>
            <a:spLocks noGrp="1"/>
          </p:cNvSpPr>
          <p:nvPr>
            <p:ph type="sldNum" sz="quarter" idx="4294967295"/>
          </p:nvPr>
        </p:nvSpPr>
        <p:spPr>
          <a:xfrm>
            <a:off x="251520" y="6453336"/>
            <a:ext cx="250825" cy="152400"/>
          </a:xfrm>
          <a:prstGeom prst="rect">
            <a:avLst/>
          </a:prstGeom>
        </p:spPr>
        <p:txBody>
          <a:bodyPr/>
          <a:lstStyle/>
          <a:p>
            <a:pPr>
              <a:defRPr/>
            </a:pPr>
            <a:fld id="{90F87CF4-D132-4119-874F-D4A533DB5A31}" type="slidenum">
              <a:rPr lang="en-US" smtClean="0"/>
              <a:pPr>
                <a:defRPr/>
              </a:pPr>
              <a:t>7</a:t>
            </a:fld>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N </a:t>
            </a:r>
            <a:r>
              <a:rPr lang="en-US" dirty="0" smtClean="0"/>
              <a:t>(</a:t>
            </a:r>
            <a:r>
              <a:rPr lang="en-US" sz="2800" dirty="0" err="1" smtClean="0"/>
              <a:t>srho</a:t>
            </a:r>
            <a:r>
              <a:rPr lang="en-US" sz="2800" dirty="0" smtClean="0"/>
              <a:t>-secure-key-distribution)</a:t>
            </a:r>
            <a:endParaRPr lang="en-US" dirty="0"/>
          </a:p>
        </p:txBody>
      </p:sp>
      <p:sp>
        <p:nvSpPr>
          <p:cNvPr id="3" name="Slide Number Placeholder 2"/>
          <p:cNvSpPr>
            <a:spLocks noGrp="1"/>
          </p:cNvSpPr>
          <p:nvPr>
            <p:ph type="sldNum" sz="quarter" idx="11"/>
          </p:nvPr>
        </p:nvSpPr>
        <p:spPr/>
        <p:txBody>
          <a:bodyPr/>
          <a:lstStyle/>
          <a:p>
            <a:fld id="{2BF204C4-CC5D-4CE6-AB69-C30A8BFFB1BB}" type="slidenum">
              <a:rPr lang="en-US" altLang="ja-JP" smtClean="0">
                <a:solidFill>
                  <a:srgbClr val="000000"/>
                </a:solidFill>
              </a:rPr>
              <a:pPr/>
              <a:t>8</a:t>
            </a:fld>
            <a:endParaRPr lang="en-US" altLang="ja-JP">
              <a:solidFill>
                <a:srgbClr val="000000"/>
              </a:solidFill>
            </a:endParaRPr>
          </a:p>
        </p:txBody>
      </p:sp>
      <p:graphicFrame>
        <p:nvGraphicFramePr>
          <p:cNvPr id="33794" name="Object 2"/>
          <p:cNvGraphicFramePr>
            <a:graphicFrameLocks noChangeAspect="1"/>
          </p:cNvGraphicFramePr>
          <p:nvPr/>
        </p:nvGraphicFramePr>
        <p:xfrm>
          <a:off x="539750" y="836613"/>
          <a:ext cx="8151813" cy="5472112"/>
        </p:xfrm>
        <a:graphic>
          <a:graphicData uri="http://schemas.openxmlformats.org/presentationml/2006/ole">
            <p:oleObj spid="_x0000_s33794" r:id="rId3" imgW="8591696" imgH="5763759" progId="Visio.Drawing.11">
              <p:embed/>
            </p:oleObj>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TLV for </a:t>
            </a:r>
            <a:r>
              <a:rPr lang="en-US" dirty="0" err="1" smtClean="0"/>
              <a:t>MIH_LL_Transfer.request</a:t>
            </a:r>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 Let </a:t>
            </a:r>
            <a:r>
              <a:rPr lang="en-US" dirty="0" err="1" smtClean="0"/>
              <a:t>K_spos</a:t>
            </a:r>
            <a:r>
              <a:rPr lang="en-US" dirty="0" smtClean="0"/>
              <a:t> define security </a:t>
            </a:r>
            <a:r>
              <a:rPr lang="en-US" dirty="0" smtClean="0"/>
              <a:t>association </a:t>
            </a:r>
            <a:r>
              <a:rPr lang="en-US" dirty="0" err="1" smtClean="0"/>
              <a:t>SPoS</a:t>
            </a:r>
            <a:r>
              <a:rPr lang="en-US" dirty="0" smtClean="0"/>
              <a:t> </a:t>
            </a:r>
            <a:r>
              <a:rPr lang="en-US" dirty="0" smtClean="0">
                <a:sym typeface="Wingdings" pitchFamily="2" charset="2"/>
              </a:rPr>
              <a:t> </a:t>
            </a:r>
            <a:r>
              <a:rPr lang="en-US" dirty="0" smtClean="0"/>
              <a:t>MN */</a:t>
            </a:r>
            <a:endParaRPr lang="en-US" dirty="0" smtClean="0"/>
          </a:p>
          <a:p>
            <a:endParaRPr lang="en-US" dirty="0" smtClean="0"/>
          </a:p>
          <a:p>
            <a:pPr lvl="1">
              <a:buFont typeface="Wingdings" pitchFamily="2" charset="2"/>
              <a:buChar char="q"/>
            </a:pPr>
            <a:r>
              <a:rPr lang="en-US" dirty="0" smtClean="0"/>
              <a:t> TLV</a:t>
            </a:r>
            <a:r>
              <a:rPr lang="en-US" dirty="0" smtClean="0"/>
              <a:t>: MN-</a:t>
            </a:r>
            <a:r>
              <a:rPr lang="en-US" dirty="0" err="1" smtClean="0"/>
              <a:t>TPoS_setup.request</a:t>
            </a:r>
            <a:r>
              <a:rPr lang="en-US" dirty="0" smtClean="0"/>
              <a:t> to </a:t>
            </a:r>
            <a:r>
              <a:rPr lang="en-US" dirty="0" err="1" smtClean="0"/>
              <a:t>SPoS</a:t>
            </a:r>
            <a:endParaRPr lang="en-US" dirty="0" smtClean="0"/>
          </a:p>
          <a:p>
            <a:pPr lvl="2">
              <a:buFont typeface="Wingdings" pitchFamily="2" charset="2"/>
              <a:buChar char="v"/>
            </a:pPr>
            <a:r>
              <a:rPr lang="en-US" dirty="0" smtClean="0"/>
              <a:t>	</a:t>
            </a:r>
            <a:r>
              <a:rPr lang="en-US" dirty="0" err="1" smtClean="0"/>
              <a:t>preferred.RATs</a:t>
            </a:r>
            <a:endParaRPr lang="en-US" dirty="0" smtClean="0"/>
          </a:p>
          <a:p>
            <a:pPr lvl="2">
              <a:buFont typeface="Wingdings" pitchFamily="2" charset="2"/>
              <a:buChar char="v"/>
            </a:pPr>
            <a:r>
              <a:rPr lang="en-US" dirty="0" smtClean="0"/>
              <a:t>	</a:t>
            </a:r>
            <a:r>
              <a:rPr lang="en-US" dirty="0" smtClean="0"/>
              <a:t>nonce</a:t>
            </a:r>
            <a:endParaRPr lang="en-US" dirty="0" smtClean="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dirty="0">
              <a:solidFill>
                <a:srgbClr val="000000"/>
              </a:solidFill>
            </a:endParaRPr>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1244</TotalTime>
  <Words>856</Words>
  <Application>Microsoft Office PowerPoint</Application>
  <PresentationFormat>On-screen Show (4:3)</PresentationFormat>
  <Paragraphs>142</Paragraphs>
  <Slides>17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blank presentation</vt:lpstr>
      <vt:lpstr>Visio.Drawing.11</vt:lpstr>
      <vt:lpstr>Slide 1</vt:lpstr>
      <vt:lpstr>Slide 2</vt:lpstr>
      <vt:lpstr>PoS-oriented handover optimization  supported by roaming agreement</vt:lpstr>
      <vt:lpstr>MN  PoS security</vt:lpstr>
      <vt:lpstr>MN moves: using SPoS</vt:lpstr>
      <vt:lpstr>MN  PoS: derived keys notation</vt:lpstr>
      <vt:lpstr>Handover: SPoS enables MN TPoS security</vt:lpstr>
      <vt:lpstr>Annex N (srho-secure-key-distribution)</vt:lpstr>
      <vt:lpstr>TLV for MIH_LL_Transfer.request </vt:lpstr>
      <vt:lpstr>TLV for MIH_N2N_LL_Transfer.request </vt:lpstr>
      <vt:lpstr>TLV for MIH_N2N_LL_Transfer.response </vt:lpstr>
      <vt:lpstr>Unaffected signals from Annex N</vt:lpstr>
      <vt:lpstr>TLV for MIH_LL_Transfer.response </vt:lpstr>
      <vt:lpstr>HPoS = PoS located at Home Agent</vt:lpstr>
      <vt:lpstr>Standardization requirement</vt:lpstr>
      <vt:lpstr>Operation requirements</vt:lpstr>
      <vt:lpstr>Characteristics of IEEE 802.21c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c00904532</cp:lastModifiedBy>
  <cp:revision>72</cp:revision>
  <cp:lastPrinted>2012-05-01T00:28:57Z</cp:lastPrinted>
  <dcterms:created xsi:type="dcterms:W3CDTF">2012-04-29T17:31:25Z</dcterms:created>
  <dcterms:modified xsi:type="dcterms:W3CDTF">2012-05-15T15:07:53Z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1337090645</vt:lpwstr>
  </property>
</Properties>
</file>