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8"/>
  </p:notesMasterIdLst>
  <p:handoutMasterIdLst>
    <p:handoutMasterId r:id="rId29"/>
  </p:handoutMasterIdLst>
  <p:sldIdLst>
    <p:sldId id="413" r:id="rId6"/>
    <p:sldId id="357" r:id="rId7"/>
    <p:sldId id="311" r:id="rId8"/>
    <p:sldId id="41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0" r:id="rId23"/>
    <p:sldId id="421" r:id="rId24"/>
    <p:sldId id="422" r:id="rId25"/>
    <p:sldId id="424" r:id="rId26"/>
    <p:sldId id="42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455" autoAdjust="0"/>
  </p:normalViewPr>
  <p:slideViewPr>
    <p:cSldViewPr>
      <p:cViewPr varScale="1">
        <p:scale>
          <a:sx n="91" d="100"/>
          <a:sy n="91" d="100"/>
        </p:scale>
        <p:origin x="-1986" y="-114"/>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586"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May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May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May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21-12-0049-00-0000-Session#50-Opening_Plenary_Notes.ppt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#50</a:t>
            </a:r>
            <a:br>
              <a:rPr lang="en-US" b="1" dirty="0" smtClean="0">
                <a:latin typeface="Arial" charset="0"/>
              </a:rPr>
            </a:br>
            <a:r>
              <a:rPr lang="en-US" b="1" dirty="0" smtClean="0">
                <a:latin typeface="Arial" charset="0"/>
              </a:rPr>
              <a:t>Atlanta, GA, USA </a:t>
            </a:r>
            <a:br>
              <a:rPr lang="en-US" b="1" dirty="0" smtClean="0">
                <a:latin typeface="Arial" charset="0"/>
              </a:rPr>
            </a:b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May 2012</a:t>
            </a: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smtClean="0"/>
              <a:t>May  2012</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smtClean="0"/>
              <a:t>May  2012</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smtClean="0"/>
              <a:t>May  2012</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smtClean="0"/>
              <a:t>May  2012</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smtClean="0"/>
              <a:t>May  2012</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smtClean="0"/>
              <a:t>May  2012</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smtClean="0"/>
              <a:t>May  2012</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990600" cy="180975"/>
          </a:xfrm>
        </p:spPr>
        <p:txBody>
          <a:bodyPr/>
          <a:lstStyle/>
          <a:p>
            <a:pPr>
              <a:defRPr/>
            </a:pPr>
            <a:r>
              <a:rPr lang="en-US" dirty="0" smtClean="0"/>
              <a:t>Slide </a:t>
            </a:r>
            <a:fld id="{F3D7A4F0-0FCF-4224-B81A-51E9E7009AFE}" type="slidenum">
              <a:rPr lang="en-US" smtClean="0"/>
              <a:pPr>
                <a:defRPr/>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smtClean="0"/>
              <a:t>May  2012</a:t>
            </a:r>
            <a:endParaRPr lang="en-US" dirty="0"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838200" cy="180975"/>
          </a:xfrm>
        </p:spPr>
        <p:txBody>
          <a:bodyPr/>
          <a:lstStyle/>
          <a:p>
            <a:pPr>
              <a:defRPr/>
            </a:pPr>
            <a:r>
              <a:rPr lang="en-US" dirty="0" smtClean="0"/>
              <a:t>Slide </a:t>
            </a:r>
            <a:fld id="{F3D7A4F0-0FCF-4224-B81A-51E9E7009AFE}" type="slidenum">
              <a:rPr lang="en-US" smtClean="0"/>
              <a:pPr>
                <a:defRPr/>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676400"/>
            <a:ext cx="8686800" cy="4038600"/>
          </a:xfrm>
        </p:spPr>
        <p:txBody>
          <a:bodyPr/>
          <a:lstStyle/>
          <a:p>
            <a:pPr>
              <a:lnSpc>
                <a:spcPct val="80000"/>
              </a:lnSpc>
              <a:buNone/>
            </a:pPr>
            <a:endParaRPr lang="en-US" sz="2000" dirty="0" smtClean="0">
              <a:latin typeface="Arial" charset="0"/>
            </a:endParaRPr>
          </a:p>
          <a:p>
            <a:pPr>
              <a:lnSpc>
                <a:spcPct val="80000"/>
              </a:lnSpc>
            </a:pPr>
            <a:r>
              <a:rPr lang="en-US" sz="2000" dirty="0" smtClean="0">
                <a:latin typeface="Arial" charset="0"/>
              </a:rPr>
              <a:t>Working Group</a:t>
            </a:r>
          </a:p>
          <a:p>
            <a:pPr lvl="1">
              <a:lnSpc>
                <a:spcPct val="80000"/>
              </a:lnSpc>
            </a:pPr>
            <a:r>
              <a:rPr lang="en-US" sz="1600" dirty="0" smtClean="0">
                <a:latin typeface="Arial" charset="0"/>
              </a:rPr>
              <a:t>IEEE 802.21a  and IEEE 802.21b Standards are published in May 2012!! </a:t>
            </a:r>
          </a:p>
          <a:p>
            <a:pPr lvl="1">
              <a:lnSpc>
                <a:spcPct val="80000"/>
              </a:lnSpc>
              <a:buNone/>
            </a:pPr>
            <a:endParaRPr lang="en-US" sz="1600" dirty="0" smtClean="0">
              <a:latin typeface="Arial" charset="0"/>
            </a:endParaRPr>
          </a:p>
          <a:p>
            <a:pPr>
              <a:lnSpc>
                <a:spcPct val="80000"/>
              </a:lnSpc>
            </a:pPr>
            <a:endParaRPr lang="en-US" sz="2000" dirty="0" smtClean="0">
              <a:latin typeface="Arial" charset="0"/>
            </a:endParaRPr>
          </a:p>
          <a:p>
            <a:pPr>
              <a:lnSpc>
                <a:spcPct val="80000"/>
              </a:lnSpc>
            </a:pPr>
            <a:r>
              <a:rPr lang="en-US" sz="2000" dirty="0" smtClean="0">
                <a:latin typeface="Arial" charset="0"/>
              </a:rPr>
              <a:t>Task Group Status</a:t>
            </a:r>
            <a:endParaRPr lang="en-US" sz="1600" dirty="0" smtClean="0">
              <a:latin typeface="Arial" charset="0"/>
            </a:endParaRP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802.21c Single Radio Handovers: Proposals updated; Draft specification is underway</a:t>
            </a: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1" name="Slide Number Placeholder 10"/>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smtClean="0"/>
              <a:t>May  2012</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May  Meeting</a:t>
            </a:r>
          </a:p>
        </p:txBody>
      </p:sp>
      <p:sp>
        <p:nvSpPr>
          <p:cNvPr id="34822" name="Rectangle 3"/>
          <p:cNvSpPr>
            <a:spLocks noGrp="1" noChangeArrowheads="1"/>
          </p:cNvSpPr>
          <p:nvPr>
            <p:ph type="body" idx="1"/>
          </p:nvPr>
        </p:nvSpPr>
        <p:spPr>
          <a:xfrm>
            <a:off x="381000" y="15240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p>
          <a:p>
            <a:pPr lvl="2">
              <a:lnSpc>
                <a:spcPct val="90000"/>
              </a:lnSpc>
            </a:pPr>
            <a:endParaRPr lang="en-US" sz="1800" dirty="0" smtClean="0">
              <a:latin typeface="Arial" charset="0"/>
              <a:cs typeface="Arial" charset="0"/>
            </a:endParaRPr>
          </a:p>
          <a:p>
            <a:pPr lvl="1">
              <a:lnSpc>
                <a:spcPct val="90000"/>
              </a:lnSpc>
            </a:pPr>
            <a:r>
              <a:rPr lang="en-US" sz="2200" dirty="0" smtClean="0">
                <a:latin typeface="Arial" charset="0"/>
                <a:cs typeface="Arial" charset="0"/>
              </a:rPr>
              <a:t>802.21d: Multicast Group Management </a:t>
            </a:r>
          </a:p>
          <a:p>
            <a:pPr lvl="2">
              <a:lnSpc>
                <a:spcPct val="90000"/>
              </a:lnSpc>
            </a:pPr>
            <a:r>
              <a:rPr lang="en-US" sz="1800" dirty="0" smtClean="0">
                <a:latin typeface="Arial" charset="0"/>
                <a:cs typeface="Arial" charset="0"/>
              </a:rPr>
              <a:t>TG will start its first session </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1" name="Slide Number Placeholder 10"/>
          <p:cNvSpPr>
            <a:spLocks noGrp="1"/>
          </p:cNvSpPr>
          <p:nvPr>
            <p:ph type="sldNum" sz="quarter" idx="12"/>
          </p:nvPr>
        </p:nvSpPr>
        <p:spPr/>
        <p:txBody>
          <a:bodyPr/>
          <a:lstStyle/>
          <a:p>
            <a:pPr>
              <a:defRPr/>
            </a:pPr>
            <a:r>
              <a:rPr lang="en-US" smtClean="0"/>
              <a:t>Slide </a:t>
            </a:r>
            <a:fld id="{55EAE60E-B8AB-4C07-8727-0B4A640A876B}" type="slidenum">
              <a:rPr lang="en-US" smtClean="0"/>
              <a:pPr>
                <a:defRPr/>
              </a:pPr>
              <a:t>19</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smtClean="0"/>
              <a:t>May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smtClean="0"/>
              <a:t>May  2012</a:t>
            </a:r>
            <a:endParaRPr lang="en-US" dirty="0"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 (acting)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27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18"/>
          <p:cNvSpPr>
            <a:spLocks noGrp="1"/>
          </p:cNvSpPr>
          <p:nvPr>
            <p:ph type="sldNum" sz="quarter" idx="10"/>
          </p:nvPr>
        </p:nvSpPr>
        <p:spPr>
          <a:xfrm>
            <a:off x="4344988" y="6475413"/>
            <a:ext cx="528637" cy="182562"/>
          </a:xfrm>
        </p:spPr>
        <p:txBody>
          <a:bodyPr/>
          <a:lstStyle/>
          <a:p>
            <a:pPr>
              <a:defRPr/>
            </a:pPr>
            <a:r>
              <a:rPr lang="en-US" dirty="0" smtClean="0"/>
              <a:t>Slide </a:t>
            </a:r>
            <a:fld id="{F3D7A4F0-0FCF-4224-B81A-51E9E7009AFE}"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July 2012 Session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295400"/>
            <a:ext cx="8305800" cy="5181600"/>
          </a:xfrm>
        </p:spPr>
        <p:txBody>
          <a:bodyPr/>
          <a:lstStyle/>
          <a:p>
            <a:pPr>
              <a:lnSpc>
                <a:spcPct val="90000"/>
              </a:lnSpc>
            </a:pPr>
            <a:r>
              <a:rPr lang="en-US" sz="2400" b="1" dirty="0" smtClean="0">
                <a:solidFill>
                  <a:srgbClr val="FF0000"/>
                </a:solidFill>
              </a:rPr>
              <a:t>Plenary: 15-20 July 2012, Manchester </a:t>
            </a:r>
            <a:r>
              <a:rPr lang="it-IT" sz="2400" b="1" dirty="0" smtClean="0">
                <a:solidFill>
                  <a:srgbClr val="FF0000"/>
                </a:solidFill>
              </a:rPr>
              <a:t>Grand Hyatt, San Diego, CA, USA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000" dirty="0" smtClean="0">
              <a:solidFill>
                <a:srgbClr val="0000FF"/>
              </a:solidFill>
            </a:endParaRPr>
          </a:p>
          <a:p>
            <a:r>
              <a:rPr lang="en-US" sz="1800" b="1" dirty="0" smtClean="0"/>
              <a:t>EVENT WEBSITE:  </a:t>
            </a:r>
            <a:r>
              <a:rPr lang="en-US" sz="1800" u="sng" dirty="0" smtClean="0">
                <a:hlinkClick r:id="rId3"/>
              </a:rPr>
              <a:t>http://802world.org/plenary</a:t>
            </a:r>
            <a:r>
              <a:rPr lang="en-US" sz="1800" dirty="0" smtClean="0"/>
              <a:t> </a:t>
            </a:r>
          </a:p>
          <a:p>
            <a:r>
              <a:rPr lang="en-US" sz="1800" dirty="0" smtClean="0"/>
              <a:t> IEEE 802 Plenary Session Group Hotel Rates: </a:t>
            </a:r>
          </a:p>
          <a:p>
            <a:pPr lvl="1"/>
            <a:r>
              <a:rPr lang="en-US" sz="1600" dirty="0" smtClean="0"/>
              <a:t>60% of the IEEE 802 Room Block is available at $189/Night. </a:t>
            </a:r>
          </a:p>
          <a:p>
            <a:pPr lvl="1"/>
            <a:r>
              <a:rPr lang="en-US" sz="1600" dirty="0" smtClean="0"/>
              <a:t>DELUXE BAY VIEW ROOM GROUP RATE:  $209/Night (plus applicable taxes)* </a:t>
            </a:r>
          </a:p>
          <a:p>
            <a:pPr lvl="1"/>
            <a:r>
              <a:rPr lang="en-US" sz="1600" dirty="0" smtClean="0"/>
              <a:t>*40% of the IEEE 802 Room Block is available at $209/Night.  </a:t>
            </a:r>
          </a:p>
          <a:p>
            <a:r>
              <a:rPr lang="en-US" sz="2000" dirty="0" smtClean="0"/>
              <a:t>Registration Fees &amp; Deadlines:</a:t>
            </a:r>
          </a:p>
          <a:p>
            <a:pPr lvl="1"/>
            <a:r>
              <a:rPr lang="en-US" sz="1600" b="1" dirty="0" smtClean="0"/>
              <a:t>Early: Before 6pm Pacific Time, Friday, June 1, 2012</a:t>
            </a:r>
          </a:p>
          <a:p>
            <a:pPr lvl="1"/>
            <a:r>
              <a:rPr lang="en-US" sz="2000" dirty="0" smtClean="0"/>
              <a:t>$400 US for attendees staying at the Manchester Grand Hyatt</a:t>
            </a:r>
          </a:p>
          <a:p>
            <a:pPr lvl="1"/>
            <a:r>
              <a:rPr lang="en-US" sz="1600" dirty="0" smtClean="0"/>
              <a:t>$700 US for all others (including local attendees not staying at the group hotel)</a:t>
            </a:r>
          </a:p>
          <a:p>
            <a:pPr lvl="1"/>
            <a:r>
              <a:rPr lang="en-US" sz="1600" b="1" dirty="0" smtClean="0"/>
              <a:t>Standard: After Early Registration and before 6pm Pacific Time, July 6, 20</a:t>
            </a:r>
          </a:p>
          <a:p>
            <a:pPr lvl="1"/>
            <a:r>
              <a:rPr lang="en-US" sz="1600" dirty="0" smtClean="0"/>
              <a:t>$500 US for attendees staying at the Manchester Grand Hyatt</a:t>
            </a:r>
          </a:p>
          <a:p>
            <a:pPr lvl="1"/>
            <a:r>
              <a:rPr lang="en-US" sz="2000" dirty="0" smtClean="0"/>
              <a:t>$800 US for all others (including local attendees not staying at the group hotel)</a:t>
            </a:r>
          </a:p>
          <a:p>
            <a:pPr lvl="1"/>
            <a:endParaRPr lang="en-US" sz="1400" dirty="0" smtClean="0"/>
          </a:p>
          <a:p>
            <a:endParaRPr lang="en-US" sz="1800" b="1" dirty="0" smtClean="0"/>
          </a:p>
          <a:p>
            <a:endParaRPr lang="en-US" sz="1800" b="1" dirty="0" smtClean="0"/>
          </a:p>
          <a:p>
            <a:endParaRPr lang="en-US" sz="1400" dirty="0" smtClean="0"/>
          </a:p>
        </p:txBody>
      </p:sp>
      <p:sp>
        <p:nvSpPr>
          <p:cNvPr id="10" name="Footer Placeholder 4"/>
          <p:cNvSpPr txBox="1">
            <a:spLocks/>
          </p:cNvSpPr>
          <p:nvPr/>
        </p:nvSpPr>
        <p:spPr>
          <a:xfrm>
            <a:off x="6248400" y="64008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20</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smtClean="0"/>
              <a:t>May  2012</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600200"/>
            <a:ext cx="8305800" cy="4724400"/>
          </a:xfrm>
        </p:spPr>
        <p:txBody>
          <a:bodyPr/>
          <a:lstStyle/>
          <a:p>
            <a:pPr>
              <a:lnSpc>
                <a:spcPct val="90000"/>
              </a:lnSpc>
              <a:buNone/>
            </a:pPr>
            <a:endParaRPr lang="en-US" sz="2000" dirty="0" smtClean="0">
              <a:solidFill>
                <a:srgbClr val="0000FF"/>
              </a:solidFill>
            </a:endParaRPr>
          </a:p>
          <a:p>
            <a:pPr>
              <a:lnSpc>
                <a:spcPct val="90000"/>
              </a:lnSpc>
            </a:pPr>
            <a:r>
              <a:rPr lang="en-US" sz="2400" b="1" dirty="0" smtClean="0">
                <a:solidFill>
                  <a:srgbClr val="0000FF"/>
                </a:solidFill>
              </a:rPr>
              <a:t>Interim: 16-21 September, 2012, </a:t>
            </a:r>
            <a:r>
              <a:rPr lang="en-US" sz="2400" b="1" dirty="0" smtClean="0">
                <a:solidFill>
                  <a:schemeClr val="accent2"/>
                </a:solidFill>
              </a:rPr>
              <a:t>Hyatt Grand Champions, Palm Springs, CA, </a:t>
            </a:r>
            <a:r>
              <a:rPr lang="en-US" sz="2400" b="1" i="1" dirty="0" smtClean="0">
                <a:solidFill>
                  <a:schemeClr val="accent2"/>
                </a:solidFill>
              </a:rPr>
              <a:t>USA</a:t>
            </a:r>
            <a:endParaRPr lang="en-US" sz="2400" b="1" dirty="0" smtClean="0">
              <a:solidFill>
                <a:schemeClr val="accent2"/>
              </a:solidFill>
            </a:endParaRPr>
          </a:p>
          <a:p>
            <a:pPr lvl="1">
              <a:lnSpc>
                <a:spcPct val="90000"/>
              </a:lnSpc>
            </a:pPr>
            <a:r>
              <a:rPr lang="en-US" sz="2000" dirty="0" smtClean="0">
                <a:solidFill>
                  <a:srgbClr val="0000FF"/>
                </a:solidFill>
              </a:rPr>
              <a:t>Co-located with 802 wireless groups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21</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smtClean="0"/>
              <a:t>May  2012</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 13-18 January, 2013, Hyatt Regency, Vancouver, BC, Canada</a:t>
            </a:r>
            <a:endParaRPr lang="en-US" sz="2400" b="1" dirty="0" smtClean="0">
              <a:solidFill>
                <a:srgbClr val="FF0000"/>
              </a:solidFill>
            </a:endParaRPr>
          </a:p>
          <a:p>
            <a:pPr>
              <a:lnSpc>
                <a:spcPct val="90000"/>
              </a:lnSpc>
            </a:pPr>
            <a:r>
              <a:rPr lang="en-US" sz="2400" b="1" dirty="0" smtClean="0">
                <a:solidFill>
                  <a:srgbClr val="FF0000"/>
                </a:solidFill>
              </a:rPr>
              <a:t>Plenary: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12-17 May 2013, Hilton Waikoloa Village, 2013</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September 2013, </a:t>
            </a:r>
            <a:r>
              <a:rPr lang="en-US" sz="2400" b="1" dirty="0" smtClean="0">
                <a:solidFill>
                  <a:schemeClr val="accent2"/>
                </a:solidFill>
              </a:rPr>
              <a:t>Nanjing (tentative), China</a:t>
            </a:r>
          </a:p>
          <a:p>
            <a:pPr lvl="1">
              <a:lnSpc>
                <a:spcPct val="90000"/>
              </a:lnSpc>
            </a:pPr>
            <a:r>
              <a:rPr lang="en-US" sz="2000" dirty="0" smtClean="0">
                <a:solidFill>
                  <a:srgbClr val="0000FF"/>
                </a:solidFill>
              </a:rPr>
              <a:t>Co-located with 802.16 or with other wireless groups (possibility)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22</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smtClean="0"/>
              <a:t>May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May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867400"/>
            <a:ext cx="7315200" cy="523220"/>
          </a:xfrm>
          <a:prstGeom prst="rect">
            <a:avLst/>
          </a:prstGeom>
          <a:noFill/>
          <a:ln w="9525">
            <a:noFill/>
            <a:miter lim="800000"/>
            <a:headEnd/>
            <a:tailEnd/>
          </a:ln>
        </p:spPr>
        <p:txBody>
          <a:bodyPr wrap="square">
            <a:spAutoFit/>
          </a:bodyPr>
          <a:lstStyle/>
          <a:p>
            <a:pPr eaLnBrk="1" hangingPunct="1"/>
            <a:r>
              <a:rPr lang="en-US" sz="1400" b="1" dirty="0" smtClean="0"/>
              <a:t>Default Location</a:t>
            </a:r>
            <a:r>
              <a:rPr lang="en-US" sz="1400" dirty="0" smtClean="0"/>
              <a:t>: </a:t>
            </a:r>
            <a:r>
              <a:rPr lang="en-US" sz="1400" dirty="0" err="1" smtClean="0"/>
              <a:t>Techwood</a:t>
            </a:r>
            <a:r>
              <a:rPr lang="en-US" sz="1400" dirty="0" smtClean="0"/>
              <a:t>;   ISD; Inman; </a:t>
            </a:r>
            <a:r>
              <a:rPr lang="en-US" sz="1400" dirty="0" err="1" smtClean="0"/>
              <a:t>HetNet</a:t>
            </a:r>
            <a:r>
              <a:rPr lang="en-US" sz="1400" dirty="0" smtClean="0"/>
              <a:t>: </a:t>
            </a:r>
            <a:r>
              <a:rPr lang="en-US" sz="1400" dirty="0" err="1" smtClean="0"/>
              <a:t>Greenbriar</a:t>
            </a:r>
            <a:r>
              <a:rPr lang="en-US" sz="1400" dirty="0" smtClean="0"/>
              <a:t>; ECSG: Inman    </a:t>
            </a:r>
          </a:p>
          <a:p>
            <a:pPr eaLnBrk="1" hangingPunct="1"/>
            <a:r>
              <a:rPr lang="en-US" sz="1400" dirty="0" smtClean="0"/>
              <a:t>SRHO</a:t>
            </a:r>
            <a:r>
              <a:rPr lang="en-US" sz="1400" dirty="0"/>
              <a:t>: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9" name="Slide Number Placeholder 18"/>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15"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May 2012</a:t>
            </a:r>
          </a:p>
        </p:txBody>
      </p:sp>
      <p:graphicFrame>
        <p:nvGraphicFramePr>
          <p:cNvPr id="16" name="Table 15"/>
          <p:cNvGraphicFramePr>
            <a:graphicFrameLocks noGrp="1"/>
          </p:cNvGraphicFramePr>
          <p:nvPr/>
        </p:nvGraphicFramePr>
        <p:xfrm>
          <a:off x="914400" y="1676400"/>
          <a:ext cx="7162800" cy="4006454"/>
        </p:xfrm>
        <a:graphic>
          <a:graphicData uri="http://schemas.openxmlformats.org/drawingml/2006/table">
            <a:tbl>
              <a:tblPr/>
              <a:tblGrid>
                <a:gridCol w="1295400"/>
                <a:gridCol w="1143000"/>
                <a:gridCol w="1600200"/>
                <a:gridCol w="1600200"/>
                <a:gridCol w="1524000"/>
              </a:tblGrid>
              <a:tr h="721411">
                <a:tc>
                  <a:txBody>
                    <a:bodyPr/>
                    <a:lstStyle/>
                    <a:p>
                      <a:pPr marL="0" marR="0">
                        <a:spcBef>
                          <a:spcPts val="0"/>
                        </a:spcBef>
                        <a:spcAft>
                          <a:spcPts val="0"/>
                        </a:spcAft>
                      </a:pPr>
                      <a:r>
                        <a:rPr lang="en-US" sz="12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(May 14)</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(May 15)</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Wednesday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(May 16)</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(May 17)</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296">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smtClean="0">
                          <a:latin typeface="Times New Roman"/>
                          <a:ea typeface="Times New Roman"/>
                        </a:rPr>
                        <a:t>Joint Opening plenary (8- 9am)</a:t>
                      </a: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802.21d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802.21c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802.21c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519">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mtClean="0">
                          <a:latin typeface="Times New Roman"/>
                          <a:ea typeface="Times New Roman"/>
                        </a:rPr>
                        <a:t>NA</a:t>
                      </a: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802.21c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802.21d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802.21c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4024">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Reserved for 802.11 </a:t>
                      </a:r>
                      <a:r>
                        <a:rPr lang="en-US" sz="1200" dirty="0" smtClean="0">
                          <a:latin typeface="Times New Roman"/>
                          <a:ea typeface="Times New Roman"/>
                        </a:rPr>
                        <a:t>ISD/802.16 </a:t>
                      </a:r>
                      <a:r>
                        <a:rPr lang="en-US" sz="1200" dirty="0" err="1" smtClean="0">
                          <a:latin typeface="Times New Roman"/>
                          <a:ea typeface="Times New Roman"/>
                        </a:rPr>
                        <a:t>HetNet</a:t>
                      </a:r>
                      <a:r>
                        <a:rPr lang="en-US" sz="1200" dirty="0" smtClean="0">
                          <a:latin typeface="Times New Roman"/>
                          <a:ea typeface="Times New Roman"/>
                        </a:rPr>
                        <a:t> </a:t>
                      </a: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Reserved for EC Smart Grid </a:t>
                      </a:r>
                      <a:r>
                        <a:rPr lang="en-US" sz="1200" dirty="0" smtClean="0">
                          <a:latin typeface="Times New Roman"/>
                          <a:ea typeface="Times New Roman"/>
                        </a:rPr>
                        <a:t>SG/802.16HetNet SG</a:t>
                      </a: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Reserved for 802.11 ISD and EC Smart Grid </a:t>
                      </a:r>
                      <a:r>
                        <a:rPr lang="en-US" sz="1200" dirty="0" smtClean="0">
                          <a:latin typeface="Times New Roman"/>
                          <a:ea typeface="Times New Roman"/>
                        </a:rPr>
                        <a:t>SG/802.16 </a:t>
                      </a:r>
                      <a:r>
                        <a:rPr lang="en-US" sz="1200" dirty="0" err="1" smtClean="0">
                          <a:latin typeface="Times New Roman"/>
                          <a:ea typeface="Times New Roman"/>
                        </a:rPr>
                        <a:t>HetNet</a:t>
                      </a:r>
                      <a:r>
                        <a:rPr lang="en-US" sz="1200" baseline="0" dirty="0" smtClean="0">
                          <a:latin typeface="Times New Roman"/>
                          <a:ea typeface="Times New Roman"/>
                        </a:rPr>
                        <a:t> SG</a:t>
                      </a: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684">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802.21d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802.21c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802.21d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683">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6:30 – 10:00p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Reserved for 802.11 WNG (8:00-10:00pm</a:t>
                      </a:r>
                      <a:r>
                        <a:rPr lang="en-US" sz="1200" dirty="0" smtClean="0">
                          <a:latin typeface="Times New Roman"/>
                          <a:ea typeface="Times New Roman"/>
                        </a:rPr>
                        <a:t>)</a:t>
                      </a:r>
                    </a:p>
                    <a:p>
                      <a:pPr marL="0" marR="0">
                        <a:spcBef>
                          <a:spcPts val="0"/>
                        </a:spcBef>
                        <a:spcAft>
                          <a:spcPts val="0"/>
                        </a:spcAft>
                      </a:pPr>
                      <a:r>
                        <a:rPr lang="en-US" sz="1200" dirty="0" smtClean="0">
                          <a:latin typeface="Times New Roman"/>
                          <a:ea typeface="Times New Roman"/>
                        </a:rPr>
                        <a:t>802.16 </a:t>
                      </a:r>
                      <a:r>
                        <a:rPr lang="en-US" sz="1200" dirty="0" err="1" smtClean="0">
                          <a:latin typeface="Times New Roman"/>
                          <a:ea typeface="Times New Roman"/>
                        </a:rPr>
                        <a:t>HetNet</a:t>
                      </a:r>
                      <a:r>
                        <a:rPr lang="en-US" sz="1200" dirty="0" smtClean="0">
                          <a:latin typeface="Times New Roman"/>
                          <a:ea typeface="Times New Roman"/>
                        </a:rPr>
                        <a:t> SG (7:30- 9:30)</a:t>
                      </a: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Event (6:30 9 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2">
              <a:lnSpc>
                <a:spcPct val="80000"/>
              </a:lnSpc>
              <a:defRPr/>
            </a:pPr>
            <a:r>
              <a:rPr lang="en-US" altLang="ja-JP" sz="1600" dirty="0" smtClean="0">
                <a:ea typeface="ＭＳ Ｐゴシック" charset="-128"/>
              </a:rPr>
              <a:t>https://imat.ieee.org/my-site/home</a:t>
            </a: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16</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4"/>
          </a:xfrm>
        </p:spPr>
        <p:txBody>
          <a:bodyPr/>
          <a:lstStyle/>
          <a:p>
            <a:pPr>
              <a:defRPr/>
            </a:pPr>
            <a:r>
              <a:rPr lang="en-US" dirty="0" smtClean="0"/>
              <a:t>Slide </a:t>
            </a:r>
            <a:fld id="{F3D7A4F0-0FCF-4224-B81A-51E9E7009AFE}" type="slidenum">
              <a:rPr lang="en-US" smtClean="0"/>
              <a:pPr>
                <a:defRPr/>
              </a:pPr>
              <a:t>5</a:t>
            </a:fld>
            <a:endParaRPr lang="en-US" dirty="0"/>
          </a:p>
        </p:txBody>
      </p:sp>
      <p:sp>
        <p:nvSpPr>
          <p:cNvPr id="10"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May 2012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May  2012</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smtClean="0"/>
              <a:t>May  2012</a:t>
            </a:r>
            <a:endParaRPr lang="en-US" dirty="0" smtClean="0"/>
          </a:p>
        </p:txBody>
      </p:sp>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Network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a:t>
            </a:r>
            <a:r>
              <a:rPr lang="en-US" sz="2400" dirty="0" smtClean="0"/>
              <a:t>IEEE802Group  (case sensitive)</a:t>
            </a:r>
          </a:p>
          <a:p>
            <a:r>
              <a:rPr lang="en-US" sz="2400" dirty="0" smtClean="0">
                <a:latin typeface="Arial" pitchFamily="34" charset="0"/>
                <a:cs typeface="Arial" pitchFamily="34" charset="0"/>
              </a:rPr>
              <a:t>Network Help Desk: </a:t>
            </a:r>
            <a:r>
              <a:rPr lang="en-US" sz="2000" dirty="0" smtClean="0"/>
              <a:t>Near Registration desk</a:t>
            </a:r>
            <a:endParaRPr lang="en-US" sz="6600" dirty="0" smtClean="0"/>
          </a:p>
          <a:p>
            <a:r>
              <a:rPr lang="en-US" sz="2400" dirty="0" smtClean="0">
                <a:latin typeface="Arial" charset="0"/>
              </a:rPr>
              <a:t>Breakfast: </a:t>
            </a:r>
            <a:r>
              <a:rPr lang="en-US" sz="2000" dirty="0" smtClean="0">
                <a:latin typeface="Arial" charset="0"/>
              </a:rPr>
              <a:t>Registration Area/Regency Foyer</a:t>
            </a:r>
          </a:p>
          <a:p>
            <a:r>
              <a:rPr lang="en-US" sz="2400" dirty="0" smtClean="0">
                <a:latin typeface="Arial" charset="0"/>
              </a:rPr>
              <a:t>Lunch: </a:t>
            </a:r>
            <a:r>
              <a:rPr lang="en-US" sz="2000" dirty="0" smtClean="0">
                <a:latin typeface="Arial" charset="0"/>
              </a:rPr>
              <a:t>Regency Ballroom VII</a:t>
            </a:r>
          </a:p>
          <a:p>
            <a:r>
              <a:rPr lang="en-US" sz="2400" dirty="0" smtClean="0">
                <a:latin typeface="Arial" charset="0"/>
              </a:rPr>
              <a:t> Coffee/Snacks: Registration Area/Regency Foyer</a:t>
            </a:r>
            <a:endParaRPr lang="en-US" sz="1600" dirty="0" smtClean="0">
              <a:latin typeface="Arial" charset="0"/>
            </a:endParaRP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Night Social </a:t>
            </a:r>
          </a:p>
          <a:p>
            <a:pPr lvl="1">
              <a:lnSpc>
                <a:spcPct val="90000"/>
              </a:lnSpc>
            </a:pPr>
            <a:r>
              <a:rPr lang="en-US" sz="2400" dirty="0" smtClean="0">
                <a:latin typeface="Arial" charset="0"/>
              </a:rPr>
              <a:t>6:30 onwards; confirm location onsite</a:t>
            </a: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smtClean="0"/>
              <a:t>May  2012</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228600"/>
          </a:xfrm>
        </p:spPr>
        <p:txBody>
          <a:bodyPr/>
          <a:lstStyle/>
          <a:p>
            <a:pPr>
              <a:defRPr/>
            </a:pPr>
            <a:r>
              <a:rPr lang="en-US" dirty="0" smtClean="0"/>
              <a:t>Slide </a:t>
            </a:r>
            <a:fld id="{F3D7A4F0-0FCF-4224-B81A-51E9E7009AFE}"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smtClean="0"/>
              <a:t>May  2012</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38078</TotalTime>
  <Words>1883</Words>
  <Application>Microsoft Office PowerPoint</Application>
  <PresentationFormat>On-screen Show (4:3)</PresentationFormat>
  <Paragraphs>401</Paragraphs>
  <Slides>22</Slides>
  <Notes>22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802.11PowerPointTemplate-Landscape</vt:lpstr>
      <vt:lpstr>1_Custom Design</vt:lpstr>
      <vt:lpstr>2_Custom Design</vt:lpstr>
      <vt:lpstr>3_Custom Design</vt:lpstr>
      <vt:lpstr>Custom Design</vt:lpstr>
      <vt:lpstr>IEEE 802.21 Session #50 Atlanta, GA, USA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Work Status </vt:lpstr>
      <vt:lpstr>Objectives for the May  Meeting</vt:lpstr>
      <vt:lpstr>July 2012 Session Details  </vt:lpstr>
      <vt:lpstr>Future Sessions – 2012 </vt:lpstr>
      <vt:lpstr>Future Sessions – 2013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511</cp:revision>
  <cp:lastPrinted>1998-02-10T13:28:06Z</cp:lastPrinted>
  <dcterms:created xsi:type="dcterms:W3CDTF">2002-07-08T22:03:28Z</dcterms:created>
  <dcterms:modified xsi:type="dcterms:W3CDTF">2012-05-14T12:04:09Z</dcterms:modified>
</cp:coreProperties>
</file>