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7"/>
  </p:notesMasterIdLst>
  <p:sldIdLst>
    <p:sldId id="264" r:id="rId2"/>
    <p:sldId id="265" r:id="rId3"/>
    <p:sldId id="280" r:id="rId4"/>
    <p:sldId id="279" r:id="rId5"/>
    <p:sldId id="275" r:id="rId6"/>
    <p:sldId id="276" r:id="rId7"/>
    <p:sldId id="274" r:id="rId8"/>
    <p:sldId id="257" r:id="rId9"/>
    <p:sldId id="260" r:id="rId10"/>
    <p:sldId id="263" r:id="rId11"/>
    <p:sldId id="281" r:id="rId12"/>
    <p:sldId id="278" r:id="rId13"/>
    <p:sldId id="277" r:id="rId14"/>
    <p:sldId id="262" r:id="rId15"/>
    <p:sldId id="268" r:id="rId16"/>
  </p:sldIdLst>
  <p:sldSz cx="9144000" cy="6858000" type="screen4x3"/>
  <p:notesSz cx="6797675" cy="9928225"/>
  <p:defaultText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73A0DAA-6AF3-43AB-8588-CEC1D06C72B9}" styleName="보통 스타일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34559" autoAdjust="0"/>
    <p:restoredTop sz="86331" autoAdjust="0"/>
  </p:normalViewPr>
  <p:slideViewPr>
    <p:cSldViewPr>
      <p:cViewPr>
        <p:scale>
          <a:sx n="66" d="100"/>
          <a:sy n="66" d="100"/>
        </p:scale>
        <p:origin x="-1272" y="-60"/>
      </p:cViewPr>
      <p:guideLst>
        <p:guide orient="horz" pos="2160"/>
        <p:guide pos="2880"/>
      </p:guideLst>
    </p:cSldViewPr>
  </p:slideViewPr>
  <p:outlineViewPr>
    <p:cViewPr>
      <p:scale>
        <a:sx n="33" d="100"/>
        <a:sy n="33" d="100"/>
      </p:scale>
      <p:origin x="0" y="159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머리글 개체 틀 1"/>
          <p:cNvSpPr>
            <a:spLocks noGrp="1"/>
          </p:cNvSpPr>
          <p:nvPr>
            <p:ph type="hdr" sz="quarter"/>
          </p:nvPr>
        </p:nvSpPr>
        <p:spPr>
          <a:xfrm>
            <a:off x="0" y="0"/>
            <a:ext cx="2945659" cy="496411"/>
          </a:xfrm>
          <a:prstGeom prst="rect">
            <a:avLst/>
          </a:prstGeom>
        </p:spPr>
        <p:txBody>
          <a:bodyPr vert="horz" lIns="91440" tIns="45720" rIns="91440" bIns="45720" rtlCol="0"/>
          <a:lstStyle>
            <a:lvl1pPr algn="l">
              <a:defRPr sz="1200"/>
            </a:lvl1pPr>
          </a:lstStyle>
          <a:p>
            <a:endParaRPr lang="ko-KR" altLang="en-US"/>
          </a:p>
        </p:txBody>
      </p:sp>
      <p:sp>
        <p:nvSpPr>
          <p:cNvPr id="3" name="날짜 개체 틀 2"/>
          <p:cNvSpPr>
            <a:spLocks noGrp="1"/>
          </p:cNvSpPr>
          <p:nvPr>
            <p:ph type="dt" idx="1"/>
          </p:nvPr>
        </p:nvSpPr>
        <p:spPr>
          <a:xfrm>
            <a:off x="3850443" y="0"/>
            <a:ext cx="2945659" cy="496411"/>
          </a:xfrm>
          <a:prstGeom prst="rect">
            <a:avLst/>
          </a:prstGeom>
        </p:spPr>
        <p:txBody>
          <a:bodyPr vert="horz" lIns="91440" tIns="45720" rIns="91440" bIns="45720" rtlCol="0"/>
          <a:lstStyle>
            <a:lvl1pPr algn="r">
              <a:defRPr sz="1200"/>
            </a:lvl1pPr>
          </a:lstStyle>
          <a:p>
            <a:fld id="{9A7F7A0F-702B-490E-B9C9-62C5F11111AE}" type="datetimeFigureOut">
              <a:rPr lang="ko-KR" altLang="en-US" smtClean="0"/>
              <a:t>2012-05-16</a:t>
            </a:fld>
            <a:endParaRPr lang="ko-KR" altLang="en-US"/>
          </a:p>
        </p:txBody>
      </p:sp>
      <p:sp>
        <p:nvSpPr>
          <p:cNvPr id="4" name="슬라이드 이미지 개체 틀 3"/>
          <p:cNvSpPr>
            <a:spLocks noGrp="1" noRot="1" noChangeAspect="1"/>
          </p:cNvSpPr>
          <p:nvPr>
            <p:ph type="sldImg" idx="2"/>
          </p:nvPr>
        </p:nvSpPr>
        <p:spPr>
          <a:xfrm>
            <a:off x="917575" y="744538"/>
            <a:ext cx="4962525" cy="3722687"/>
          </a:xfrm>
          <a:prstGeom prst="rect">
            <a:avLst/>
          </a:prstGeom>
          <a:noFill/>
          <a:ln w="12700">
            <a:solidFill>
              <a:prstClr val="black"/>
            </a:solidFill>
          </a:ln>
        </p:spPr>
        <p:txBody>
          <a:bodyPr vert="horz" lIns="91440" tIns="45720" rIns="91440" bIns="45720" rtlCol="0" anchor="ctr"/>
          <a:lstStyle/>
          <a:p>
            <a:endParaRPr lang="ko-KR" altLang="en-US"/>
          </a:p>
        </p:txBody>
      </p:sp>
      <p:sp>
        <p:nvSpPr>
          <p:cNvPr id="5" name="슬라이드 노트 개체 틀 4"/>
          <p:cNvSpPr>
            <a:spLocks noGrp="1"/>
          </p:cNvSpPr>
          <p:nvPr>
            <p:ph type="body" sz="quarter" idx="3"/>
          </p:nvPr>
        </p:nvSpPr>
        <p:spPr>
          <a:xfrm>
            <a:off x="679768" y="4715907"/>
            <a:ext cx="5438140" cy="4467701"/>
          </a:xfrm>
          <a:prstGeom prst="rect">
            <a:avLst/>
          </a:prstGeom>
        </p:spPr>
        <p:txBody>
          <a:bodyPr vert="horz" lIns="91440" tIns="45720" rIns="91440" bIns="45720" rtlCol="0"/>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6" name="바닥글 개체 틀 5"/>
          <p:cNvSpPr>
            <a:spLocks noGrp="1"/>
          </p:cNvSpPr>
          <p:nvPr>
            <p:ph type="ftr" sz="quarter" idx="4"/>
          </p:nvPr>
        </p:nvSpPr>
        <p:spPr>
          <a:xfrm>
            <a:off x="0" y="9430091"/>
            <a:ext cx="2945659" cy="496411"/>
          </a:xfrm>
          <a:prstGeom prst="rect">
            <a:avLst/>
          </a:prstGeom>
        </p:spPr>
        <p:txBody>
          <a:bodyPr vert="horz" lIns="91440" tIns="45720" rIns="91440" bIns="45720" rtlCol="0" anchor="b"/>
          <a:lstStyle>
            <a:lvl1pPr algn="l">
              <a:defRPr sz="1200"/>
            </a:lvl1pPr>
          </a:lstStyle>
          <a:p>
            <a:endParaRPr lang="ko-KR" altLang="en-US"/>
          </a:p>
        </p:txBody>
      </p:sp>
      <p:sp>
        <p:nvSpPr>
          <p:cNvPr id="7" name="슬라이드 번호 개체 틀 6"/>
          <p:cNvSpPr>
            <a:spLocks noGrp="1"/>
          </p:cNvSpPr>
          <p:nvPr>
            <p:ph type="sldNum" sz="quarter" idx="5"/>
          </p:nvPr>
        </p:nvSpPr>
        <p:spPr>
          <a:xfrm>
            <a:off x="3850443" y="9430091"/>
            <a:ext cx="2945659" cy="496411"/>
          </a:xfrm>
          <a:prstGeom prst="rect">
            <a:avLst/>
          </a:prstGeom>
        </p:spPr>
        <p:txBody>
          <a:bodyPr vert="horz" lIns="91440" tIns="45720" rIns="91440" bIns="45720" rtlCol="0" anchor="b"/>
          <a:lstStyle>
            <a:lvl1pPr algn="r">
              <a:defRPr sz="1200"/>
            </a:lvl1pPr>
          </a:lstStyle>
          <a:p>
            <a:fld id="{97E41447-859A-43C2-B183-F6107187C33D}" type="slidenum">
              <a:rPr lang="ko-KR" altLang="en-US" smtClean="0"/>
              <a:t>‹#›</a:t>
            </a:fld>
            <a:endParaRPr lang="ko-KR" altLang="en-US"/>
          </a:p>
        </p:txBody>
      </p:sp>
    </p:spTree>
    <p:extLst>
      <p:ext uri="{BB962C8B-B14F-4D97-AF65-F5344CB8AC3E}">
        <p14:creationId xmlns:p14="http://schemas.microsoft.com/office/powerpoint/2010/main" val="3023599161"/>
      </p:ext>
    </p:extLst>
  </p:cSld>
  <p:clrMap bg1="lt1" tx1="dk1" bg2="lt2" tx2="dk2" accent1="accent1" accent2="accent2" accent3="accent3" accent4="accent4" accent5="accent5" accent6="accent6" hlink="hlink" folHlink="folHlink"/>
  <p:notesStyle>
    <a:lvl1pPr marL="0" algn="l" defTabSz="914400" rtl="0" eaLnBrk="1" latinLnBrk="1" hangingPunct="1">
      <a:defRPr sz="1200" kern="1200">
        <a:solidFill>
          <a:schemeClr val="tx1"/>
        </a:solidFill>
        <a:latin typeface="+mn-lt"/>
        <a:ea typeface="+mn-ea"/>
        <a:cs typeface="+mn-cs"/>
      </a:defRPr>
    </a:lvl1pPr>
    <a:lvl2pPr marL="457200" algn="l" defTabSz="914400" rtl="0" eaLnBrk="1" latinLnBrk="1" hangingPunct="1">
      <a:defRPr sz="1200" kern="1200">
        <a:solidFill>
          <a:schemeClr val="tx1"/>
        </a:solidFill>
        <a:latin typeface="+mn-lt"/>
        <a:ea typeface="+mn-ea"/>
        <a:cs typeface="+mn-cs"/>
      </a:defRPr>
    </a:lvl2pPr>
    <a:lvl3pPr marL="914400" algn="l" defTabSz="914400" rtl="0" eaLnBrk="1" latinLnBrk="1" hangingPunct="1">
      <a:defRPr sz="1200" kern="1200">
        <a:solidFill>
          <a:schemeClr val="tx1"/>
        </a:solidFill>
        <a:latin typeface="+mn-lt"/>
        <a:ea typeface="+mn-ea"/>
        <a:cs typeface="+mn-cs"/>
      </a:defRPr>
    </a:lvl3pPr>
    <a:lvl4pPr marL="1371600" algn="l" defTabSz="914400" rtl="0" eaLnBrk="1" latinLnBrk="1" hangingPunct="1">
      <a:defRPr sz="1200" kern="1200">
        <a:solidFill>
          <a:schemeClr val="tx1"/>
        </a:solidFill>
        <a:latin typeface="+mn-lt"/>
        <a:ea typeface="+mn-ea"/>
        <a:cs typeface="+mn-cs"/>
      </a:defRPr>
    </a:lvl4pPr>
    <a:lvl5pPr marL="1828800" algn="l" defTabSz="914400" rtl="0" eaLnBrk="1" latinLnBrk="1" hangingPunct="1">
      <a:defRPr sz="1200" kern="1200">
        <a:solidFill>
          <a:schemeClr val="tx1"/>
        </a:solidFill>
        <a:latin typeface="+mn-lt"/>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7"/>
          <p:cNvSpPr>
            <a:spLocks noGrp="1" noChangeArrowheads="1"/>
          </p:cNvSpPr>
          <p:nvPr>
            <p:ph type="sldNum" sz="quarter" idx="5"/>
          </p:nvPr>
        </p:nvSpPr>
        <p:spPr>
          <a:noFill/>
        </p:spPr>
        <p:txBody>
          <a:bodyPr/>
          <a:lstStyle/>
          <a:p>
            <a:fld id="{11E8280E-13DB-47AC-ACA0-97BEA1EDA3F5}" type="slidenum">
              <a:rPr lang="ja-JP" altLang="en-US">
                <a:solidFill>
                  <a:prstClr val="black"/>
                </a:solidFill>
              </a:rPr>
              <a:pPr/>
              <a:t>1</a:t>
            </a:fld>
            <a:endParaRPr lang="en-US" altLang="ja-JP">
              <a:solidFill>
                <a:prstClr val="black"/>
              </a:solidFill>
            </a:endParaRPr>
          </a:p>
        </p:txBody>
      </p:sp>
      <p:sp>
        <p:nvSpPr>
          <p:cNvPr id="38915" name="Rectangle 2"/>
          <p:cNvSpPr>
            <a:spLocks noGrp="1" noRot="1" noChangeAspect="1" noChangeArrowheads="1" noTextEdit="1"/>
          </p:cNvSpPr>
          <p:nvPr>
            <p:ph type="sldImg"/>
          </p:nvPr>
        </p:nvSpPr>
        <p:spPr>
          <a:xfrm>
            <a:off x="1081088" y="863600"/>
            <a:ext cx="4637087" cy="3478213"/>
          </a:xfrm>
          <a:ln/>
        </p:spPr>
      </p:sp>
      <p:sp>
        <p:nvSpPr>
          <p:cNvPr id="38916" name="Rectangle 3"/>
          <p:cNvSpPr>
            <a:spLocks noGrp="1" noChangeArrowheads="1"/>
          </p:cNvSpPr>
          <p:nvPr>
            <p:ph type="body" idx="1"/>
          </p:nvPr>
        </p:nvSpPr>
        <p:spPr>
          <a:xfrm>
            <a:off x="906357" y="4731421"/>
            <a:ext cx="4984962" cy="4490108"/>
          </a:xfrm>
          <a:noFill/>
          <a:ln/>
        </p:spPr>
        <p:txBody>
          <a:bodyPr/>
          <a:lstStyle/>
          <a:p>
            <a:pPr defTabSz="762000"/>
            <a:endParaRPr lang="ja-JP" altLang="ja-JP" dirty="0" smtClean="0">
              <a:ea typeface="ＭＳ Ｐゴシック" pitchFamily="50" charset="-128"/>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Rectangle 7"/>
          <p:cNvSpPr>
            <a:spLocks noGrp="1" noChangeArrowheads="1"/>
          </p:cNvSpPr>
          <p:nvPr>
            <p:ph type="sldNum" sz="quarter" idx="5"/>
          </p:nvPr>
        </p:nvSpPr>
        <p:spPr>
          <a:noFill/>
        </p:spPr>
        <p:txBody>
          <a:bodyPr/>
          <a:lstStyle/>
          <a:p>
            <a:fld id="{79E8E7D1-769B-41CC-83C0-8A9319E2EA00}" type="slidenum">
              <a:rPr lang="ja-JP" altLang="en-US">
                <a:solidFill>
                  <a:prstClr val="black"/>
                </a:solidFill>
              </a:rPr>
              <a:pPr/>
              <a:t>2</a:t>
            </a:fld>
            <a:endParaRPr lang="en-US" altLang="ja-JP">
              <a:solidFill>
                <a:prstClr val="black"/>
              </a:solidFill>
            </a:endParaRPr>
          </a:p>
        </p:txBody>
      </p:sp>
      <p:sp>
        <p:nvSpPr>
          <p:cNvPr id="39939" name="Rectangle 2"/>
          <p:cNvSpPr>
            <a:spLocks noGrp="1" noRot="1" noChangeAspect="1" noChangeArrowheads="1" noTextEdit="1"/>
          </p:cNvSpPr>
          <p:nvPr>
            <p:ph type="sldImg"/>
          </p:nvPr>
        </p:nvSpPr>
        <p:spPr>
          <a:xfrm>
            <a:off x="1081088" y="863600"/>
            <a:ext cx="4637087" cy="3478213"/>
          </a:xfrm>
          <a:ln/>
        </p:spPr>
      </p:sp>
      <p:sp>
        <p:nvSpPr>
          <p:cNvPr id="39940" name="Rectangle 3"/>
          <p:cNvSpPr>
            <a:spLocks noGrp="1" noChangeArrowheads="1"/>
          </p:cNvSpPr>
          <p:nvPr>
            <p:ph type="body" idx="1"/>
          </p:nvPr>
        </p:nvSpPr>
        <p:spPr>
          <a:xfrm>
            <a:off x="906357" y="4731421"/>
            <a:ext cx="4984962" cy="4490108"/>
          </a:xfrm>
          <a:noFill/>
          <a:ln/>
        </p:spPr>
        <p:txBody>
          <a:bodyPr/>
          <a:lstStyle/>
          <a:p>
            <a:pPr defTabSz="762000"/>
            <a:endParaRPr lang="ja-JP" altLang="ja-JP" smtClean="0">
              <a:ea typeface="ＭＳ Ｐゴシック" pitchFamily="50" charset="-128"/>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p:sp>
      <p:sp>
        <p:nvSpPr>
          <p:cNvPr id="3" name="슬라이드 노트 개체 틀 2"/>
          <p:cNvSpPr>
            <a:spLocks noGrp="1"/>
          </p:cNvSpPr>
          <p:nvPr>
            <p:ph type="body" idx="1"/>
          </p:nvPr>
        </p:nvSpPr>
        <p:spPr/>
        <p:txBody>
          <a:bodyPr/>
          <a:lstStyle/>
          <a:p>
            <a:endParaRPr lang="ko-KR" altLang="en-US" dirty="0"/>
          </a:p>
        </p:txBody>
      </p:sp>
      <p:sp>
        <p:nvSpPr>
          <p:cNvPr id="4" name="슬라이드 번호 개체 틀 3"/>
          <p:cNvSpPr>
            <a:spLocks noGrp="1"/>
          </p:cNvSpPr>
          <p:nvPr>
            <p:ph type="sldNum" sz="quarter" idx="10"/>
          </p:nvPr>
        </p:nvSpPr>
        <p:spPr/>
        <p:txBody>
          <a:bodyPr/>
          <a:lstStyle/>
          <a:p>
            <a:fld id="{97E41447-859A-43C2-B183-F6107187C33D}" type="slidenum">
              <a:rPr lang="ko-KR" altLang="en-US" smtClean="0"/>
              <a:t>5</a:t>
            </a:fld>
            <a:endParaRPr lang="ko-KR" altLang="en-US"/>
          </a:p>
        </p:txBody>
      </p:sp>
    </p:spTree>
    <p:extLst>
      <p:ext uri="{BB962C8B-B14F-4D97-AF65-F5344CB8AC3E}">
        <p14:creationId xmlns:p14="http://schemas.microsoft.com/office/powerpoint/2010/main" val="20353016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A00C4BF-FC3E-40D1-91D4-0ECC3DF801C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050494682"/>
      </p:ext>
    </p:extLst>
  </p:cSld>
  <p:clrMapOvr>
    <a:masterClrMapping/>
  </p:clrMapOvr>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8147484F-7108-4A72-A2BF-3966083B3617}"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81357628"/>
      </p:ext>
    </p:extLst>
  </p:cSld>
  <p:clrMapOvr>
    <a:masterClrMapping/>
  </p:clrMapOvr>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46863" y="228600"/>
            <a:ext cx="2074862" cy="60960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22275" y="228600"/>
            <a:ext cx="6072188" cy="60960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1D2E07CC-D015-473C-A8DD-E67B39DF31E5}"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71064130"/>
      </p:ext>
    </p:extLst>
  </p:cSld>
  <p:clrMapOvr>
    <a:masterClrMapping/>
  </p:clrMapOvr>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type="fourObj">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5613" y="273050"/>
            <a:ext cx="8237537" cy="889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5613" y="1371600"/>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9788" y="1371600"/>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5613" y="3844925"/>
            <a:ext cx="4041775"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9788" y="3844925"/>
            <a:ext cx="4043362" cy="232092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8" name="Footer Placeholder 7"/>
          <p:cNvSpPr>
            <a:spLocks noGrp="1"/>
          </p:cNvSpPr>
          <p:nvPr>
            <p:ph type="ftr" sz="quarter" idx="11"/>
          </p:nvPr>
        </p:nvSpPr>
        <p:spPr>
          <a:xfrm>
            <a:off x="1730375" y="6378575"/>
            <a:ext cx="3889375" cy="304800"/>
          </a:xfrm>
        </p:spPr>
        <p:txBody>
          <a:bodyPr/>
          <a:lstStyle>
            <a:lvl1pPr>
              <a:defRPr/>
            </a:lvl1pPr>
          </a:lstStyle>
          <a:p>
            <a:pPr>
              <a:defRPr/>
            </a:pPr>
            <a:endParaRPr lang="en-US" altLang="ko-KR">
              <a:solidFill>
                <a:srgbClr val="000000"/>
              </a:solidFill>
            </a:endParaRPr>
          </a:p>
        </p:txBody>
      </p:sp>
      <p:sp>
        <p:nvSpPr>
          <p:cNvPr id="9" name="Slide Number Placeholder 8"/>
          <p:cNvSpPr>
            <a:spLocks noGrp="1"/>
          </p:cNvSpPr>
          <p:nvPr>
            <p:ph type="sldNum" sz="quarter" idx="12"/>
          </p:nvPr>
        </p:nvSpPr>
        <p:spPr>
          <a:xfrm>
            <a:off x="442913" y="6553200"/>
            <a:ext cx="415925" cy="304800"/>
          </a:xfrm>
        </p:spPr>
        <p:txBody>
          <a:bodyPr/>
          <a:lstStyle>
            <a:lvl1pPr>
              <a:defRPr/>
            </a:lvl1pPr>
          </a:lstStyle>
          <a:p>
            <a:pPr>
              <a:defRPr/>
            </a:pPr>
            <a:fld id="{6461BAFA-8F34-4F38-AD35-1709E26AF4D0}"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312966010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5613" y="273050"/>
            <a:ext cx="8237537" cy="8890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5613" y="1371600"/>
            <a:ext cx="8237537" cy="4794250"/>
          </a:xfrm>
        </p:spPr>
        <p:txBody>
          <a:bodyPr>
            <a:normAutofit/>
          </a:bodyPr>
          <a:lstStyle/>
          <a:p>
            <a:pPr lvl="0"/>
            <a:endParaRPr lang="en-US" noProof="0"/>
          </a:p>
        </p:txBody>
      </p:sp>
      <p:sp>
        <p:nvSpPr>
          <p:cNvPr id="4" name="Date Placeholder 3"/>
          <p:cNvSpPr>
            <a:spLocks noGrp="1"/>
          </p:cNvSpPr>
          <p:nvPr>
            <p:ph type="dt" sz="half" idx="10"/>
          </p:nvPr>
        </p:nvSpPr>
        <p:spPr>
          <a:xfrm>
            <a:off x="914400" y="6553200"/>
            <a:ext cx="752475" cy="304800"/>
          </a:xfrm>
          <a:prstGeom prst="rect">
            <a:avLst/>
          </a:prstGeom>
        </p:spPr>
        <p:txBody>
          <a:bodyPr/>
          <a:lstStyle>
            <a:lvl1pPr>
              <a:defRPr/>
            </a:lvl1pPr>
          </a:lstStyle>
          <a:p>
            <a:pPr fontAlgn="base" latinLnBrk="0">
              <a:spcBef>
                <a:spcPct val="0"/>
              </a:spcBef>
              <a:spcAft>
                <a:spcPct val="0"/>
              </a:spcAft>
              <a:defRPr/>
            </a:pPr>
            <a:endParaRPr lang="en-US" altLang="ko-KR" sz="2400">
              <a:solidFill>
                <a:srgbClr val="000000"/>
              </a:solidFill>
              <a:latin typeface="Times New Roman" pitchFamily="18" charset="0"/>
              <a:ea typeface="ＭＳ Ｐゴシック" pitchFamily="50" charset="-128"/>
            </a:endParaRPr>
          </a:p>
        </p:txBody>
      </p:sp>
      <p:sp>
        <p:nvSpPr>
          <p:cNvPr id="5" name="Footer Placeholder 4"/>
          <p:cNvSpPr>
            <a:spLocks noGrp="1"/>
          </p:cNvSpPr>
          <p:nvPr>
            <p:ph type="ftr" sz="quarter" idx="11"/>
          </p:nvPr>
        </p:nvSpPr>
        <p:spPr>
          <a:xfrm>
            <a:off x="1730375" y="6378575"/>
            <a:ext cx="3889375" cy="304800"/>
          </a:xfrm>
        </p:spPr>
        <p:txBody>
          <a:bodyPr/>
          <a:lstStyle>
            <a:lvl1pPr>
              <a:defRPr/>
            </a:lvl1pPr>
          </a:lstStyle>
          <a:p>
            <a:pPr>
              <a:defRPr/>
            </a:pPr>
            <a:endParaRPr lang="en-US" altLang="ko-KR">
              <a:solidFill>
                <a:srgbClr val="000000"/>
              </a:solidFill>
            </a:endParaRPr>
          </a:p>
        </p:txBody>
      </p:sp>
      <p:sp>
        <p:nvSpPr>
          <p:cNvPr id="6" name="Slide Number Placeholder 5"/>
          <p:cNvSpPr>
            <a:spLocks noGrp="1"/>
          </p:cNvSpPr>
          <p:nvPr>
            <p:ph type="sldNum" sz="quarter" idx="12"/>
          </p:nvPr>
        </p:nvSpPr>
        <p:spPr>
          <a:xfrm>
            <a:off x="442913" y="6553200"/>
            <a:ext cx="415925" cy="304800"/>
          </a:xfrm>
        </p:spPr>
        <p:txBody>
          <a:bodyPr/>
          <a:lstStyle>
            <a:lvl1pPr>
              <a:defRPr/>
            </a:lvl1pPr>
          </a:lstStyle>
          <a:p>
            <a:pPr>
              <a:defRPr/>
            </a:pPr>
            <a:fld id="{6391A880-6C06-47C5-81DF-14A63377EC77}" type="slidenum">
              <a:rPr lang="ko-KR" altLang="en-US">
                <a:solidFill>
                  <a:srgbClr val="000000"/>
                </a:solidFill>
              </a:rPr>
              <a:pPr>
                <a:defRPr/>
              </a:pPr>
              <a:t>‹#›</a:t>
            </a:fld>
            <a:endParaRPr lang="en-US" altLang="ko-KR">
              <a:solidFill>
                <a:srgbClr val="000000"/>
              </a:solidFill>
            </a:endParaRPr>
          </a:p>
        </p:txBody>
      </p:sp>
    </p:spTree>
    <p:extLst>
      <p:ext uri="{BB962C8B-B14F-4D97-AF65-F5344CB8AC3E}">
        <p14:creationId xmlns:p14="http://schemas.microsoft.com/office/powerpoint/2010/main" val="3010190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F29C0F80-CD8F-472D-AFB6-6F74E86F726D}"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428185982"/>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5" name="Rectangle 5"/>
          <p:cNvSpPr>
            <a:spLocks noGrp="1" noChangeArrowheads="1"/>
          </p:cNvSpPr>
          <p:nvPr>
            <p:ph type="sldNum" sz="quarter" idx="11"/>
          </p:nvPr>
        </p:nvSpPr>
        <p:spPr>
          <a:ln/>
        </p:spPr>
        <p:txBody>
          <a:bodyPr/>
          <a:lstStyle>
            <a:lvl1pPr>
              <a:defRPr/>
            </a:lvl1pPr>
          </a:lstStyle>
          <a:p>
            <a:fld id="{22037F31-09F0-43BE-8802-5AF5B4DDEBA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308371185"/>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22275"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143000"/>
            <a:ext cx="4073525" cy="51816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FD4994BD-3176-4AE5-A63E-0CB3557495A2}"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43525942"/>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8" name="Rectangle 5"/>
          <p:cNvSpPr>
            <a:spLocks noGrp="1" noChangeArrowheads="1"/>
          </p:cNvSpPr>
          <p:nvPr>
            <p:ph type="sldNum" sz="quarter" idx="11"/>
          </p:nvPr>
        </p:nvSpPr>
        <p:spPr>
          <a:ln/>
        </p:spPr>
        <p:txBody>
          <a:bodyPr/>
          <a:lstStyle>
            <a:lvl1pPr>
              <a:defRPr/>
            </a:lvl1pPr>
          </a:lstStyle>
          <a:p>
            <a:fld id="{45D18C5B-48DC-47A0-8F9F-C90C03B50E3A}"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240722026"/>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4" name="Rectangle 5"/>
          <p:cNvSpPr>
            <a:spLocks noGrp="1" noChangeArrowheads="1"/>
          </p:cNvSpPr>
          <p:nvPr>
            <p:ph type="sldNum" sz="quarter" idx="11"/>
          </p:nvPr>
        </p:nvSpPr>
        <p:spPr>
          <a:ln/>
        </p:spPr>
        <p:txBody>
          <a:bodyPr/>
          <a:lstStyle>
            <a:lvl1pPr>
              <a:defRPr/>
            </a:lvl1pPr>
          </a:lstStyle>
          <a:p>
            <a:fld id="{2BF204C4-CC5D-4CE6-AB69-C30A8BFFB1BB}"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1474936058"/>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3" name="Rectangle 5"/>
          <p:cNvSpPr>
            <a:spLocks noGrp="1" noChangeArrowheads="1"/>
          </p:cNvSpPr>
          <p:nvPr>
            <p:ph type="sldNum" sz="quarter" idx="11"/>
          </p:nvPr>
        </p:nvSpPr>
        <p:spPr>
          <a:ln/>
        </p:spPr>
        <p:txBody>
          <a:bodyPr/>
          <a:lstStyle>
            <a:lvl1pPr>
              <a:defRPr/>
            </a:lvl1pPr>
          </a:lstStyle>
          <a:p>
            <a:fld id="{6C37F377-C339-45A2-907E-7727F1FF55A0}"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955182036"/>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6889E96C-6FA6-47AF-BC02-BB535EC0301F}"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032466868"/>
      </p:ext>
    </p:extLst>
  </p:cSld>
  <p:clrMapOvr>
    <a:masterClrMapping/>
  </p:clrMapOvr>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ftr" sz="quarter" idx="10"/>
          </p:nvPr>
        </p:nvSpPr>
        <p:spPr>
          <a:ln/>
        </p:spPr>
        <p:txBody>
          <a:bodyPr/>
          <a:lstStyle>
            <a:lvl1pPr>
              <a:defRPr/>
            </a:lvl1pPr>
          </a:lstStyle>
          <a:p>
            <a:pPr>
              <a:defRPr/>
            </a:pPr>
            <a:endParaRPr lang="en-US">
              <a:solidFill>
                <a:srgbClr val="000000"/>
              </a:solidFill>
            </a:endParaRPr>
          </a:p>
        </p:txBody>
      </p:sp>
      <p:sp>
        <p:nvSpPr>
          <p:cNvPr id="6" name="Rectangle 5"/>
          <p:cNvSpPr>
            <a:spLocks noGrp="1" noChangeArrowheads="1"/>
          </p:cNvSpPr>
          <p:nvPr>
            <p:ph type="sldNum" sz="quarter" idx="11"/>
          </p:nvPr>
        </p:nvSpPr>
        <p:spPr>
          <a:ln/>
        </p:spPr>
        <p:txBody>
          <a:bodyPr/>
          <a:lstStyle>
            <a:lvl1pPr>
              <a:defRPr/>
            </a:lvl1pPr>
          </a:lstStyle>
          <a:p>
            <a:fld id="{1DD52603-5B5F-4E5B-A090-B7D871DCCC4C}" type="slidenum">
              <a:rPr lang="en-US" altLang="ja-JP">
                <a:solidFill>
                  <a:srgbClr val="000000"/>
                </a:solidFill>
              </a:rPr>
              <a:pPr/>
              <a:t>‹#›</a:t>
            </a:fld>
            <a:endParaRPr lang="en-US" altLang="ja-JP">
              <a:solidFill>
                <a:srgbClr val="000000"/>
              </a:solidFill>
            </a:endParaRPr>
          </a:p>
        </p:txBody>
      </p:sp>
    </p:spTree>
    <p:extLst>
      <p:ext uri="{BB962C8B-B14F-4D97-AF65-F5344CB8AC3E}">
        <p14:creationId xmlns:p14="http://schemas.microsoft.com/office/powerpoint/2010/main" val="3716176132"/>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22275" y="228600"/>
            <a:ext cx="8270875" cy="685800"/>
          </a:xfrm>
          <a:prstGeom prst="rect">
            <a:avLst/>
          </a:prstGeom>
          <a:noFill/>
          <a:ln w="12700">
            <a:noFill/>
            <a:miter lim="800000"/>
            <a:headEnd/>
            <a:tailEnd/>
          </a:ln>
        </p:spPr>
        <p:txBody>
          <a:bodyPr vert="horz" wrap="square" lIns="90488" tIns="44450" rIns="90488" bIns="44450" numCol="1" anchor="ctr" anchorCtr="0" compatLnSpc="1">
            <a:prstTxWarp prst="textNoShape">
              <a:avLst/>
            </a:prstTxWarp>
          </a:bodyPr>
          <a:lstStyle/>
          <a:p>
            <a:pPr lvl="0"/>
            <a:r>
              <a:rPr lang="en-US" altLang="ja-JP" smtClean="0"/>
              <a:t>Title: 36 pt Rotis Sans Serif</a:t>
            </a:r>
          </a:p>
        </p:txBody>
      </p:sp>
      <p:sp>
        <p:nvSpPr>
          <p:cNvPr id="1027" name="Rectangle 3"/>
          <p:cNvSpPr>
            <a:spLocks noGrp="1" noChangeArrowheads="1"/>
          </p:cNvSpPr>
          <p:nvPr>
            <p:ph type="body" idx="1"/>
          </p:nvPr>
        </p:nvSpPr>
        <p:spPr bwMode="auto">
          <a:xfrm>
            <a:off x="422275" y="1143000"/>
            <a:ext cx="8299450" cy="5181600"/>
          </a:xfrm>
          <a:prstGeom prst="rect">
            <a:avLst/>
          </a:prstGeom>
          <a:noFill/>
          <a:ln w="12700">
            <a:noFill/>
            <a:miter lim="800000"/>
            <a:headEnd/>
            <a:tailEnd/>
          </a:ln>
        </p:spPr>
        <p:txBody>
          <a:bodyPr vert="horz" wrap="square" lIns="90488" tIns="44450" rIns="90488" bIns="44450" numCol="1" anchor="t" anchorCtr="0" compatLnSpc="1">
            <a:prstTxWarp prst="textNoShape">
              <a:avLst/>
            </a:prstTxWarp>
          </a:bodyPr>
          <a:lstStyle/>
          <a:p>
            <a:pPr lvl="0"/>
            <a:r>
              <a:rPr lang="en-US" altLang="ja-JP" smtClean="0"/>
              <a:t>IEEE 802.21 Powerpoint Template</a:t>
            </a:r>
            <a:br>
              <a:rPr lang="en-US" altLang="ja-JP" smtClean="0"/>
            </a:br>
            <a:r>
              <a:rPr lang="en-US" altLang="ja-JP" smtClean="0"/>
              <a:t>(Rotis Sans Serif 24 pt)</a:t>
            </a:r>
          </a:p>
          <a:p>
            <a:pPr lvl="0"/>
            <a:r>
              <a:rPr lang="en-US" altLang="ja-JP" smtClean="0"/>
              <a:t>1st Level Bullet</a:t>
            </a:r>
          </a:p>
          <a:p>
            <a:pPr lvl="1"/>
            <a:r>
              <a:rPr lang="en-US" altLang="ja-JP" smtClean="0"/>
              <a:t>2nd Level Bullet</a:t>
            </a:r>
          </a:p>
          <a:p>
            <a:pPr lvl="2"/>
            <a:r>
              <a:rPr lang="en-US" altLang="ja-JP" smtClean="0"/>
              <a:t>3rd Level Bullet</a:t>
            </a:r>
          </a:p>
          <a:p>
            <a:pPr lvl="2"/>
            <a:endParaRPr lang="en-US" altLang="ja-JP" smtClean="0"/>
          </a:p>
          <a:p>
            <a:pPr lvl="1"/>
            <a:endParaRPr lang="en-US" altLang="ja-JP" smtClean="0"/>
          </a:p>
          <a:p>
            <a:pPr lvl="0"/>
            <a:endParaRPr lang="en-US" altLang="ja-JP" smtClean="0"/>
          </a:p>
          <a:p>
            <a:pPr lvl="0"/>
            <a:endParaRPr lang="en-US" altLang="ja-JP" smtClean="0"/>
          </a:p>
          <a:p>
            <a:pPr lvl="0"/>
            <a:r>
              <a:rPr lang="en-US" altLang="ja-JP" smtClean="0"/>
              <a:t/>
            </a:r>
            <a:br>
              <a:rPr lang="en-US" altLang="ja-JP" smtClean="0"/>
            </a:br>
            <a:endParaRPr lang="en-US" altLang="ja-JP" smtClean="0"/>
          </a:p>
        </p:txBody>
      </p:sp>
      <p:sp>
        <p:nvSpPr>
          <p:cNvPr id="160772" name="Rectangle 4"/>
          <p:cNvSpPr>
            <a:spLocks noGrp="1" noChangeArrowheads="1"/>
          </p:cNvSpPr>
          <p:nvPr>
            <p:ph type="ftr" sz="quarter" idx="3"/>
          </p:nvPr>
        </p:nvSpPr>
        <p:spPr bwMode="auto">
          <a:xfrm>
            <a:off x="381000" y="6400800"/>
            <a:ext cx="1981200" cy="284163"/>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spAutoFit/>
          </a:bodyPr>
          <a:lstStyle>
            <a:lvl1pPr algn="ctr" eaLnBrk="0" hangingPunct="0">
              <a:lnSpc>
                <a:spcPct val="90000"/>
              </a:lnSpc>
              <a:defRPr sz="1400">
                <a:latin typeface="+mn-lt"/>
                <a:ea typeface="+mn-ea"/>
                <a:cs typeface="+mn-cs"/>
              </a:defRPr>
            </a:lvl1pPr>
          </a:lstStyle>
          <a:p>
            <a:pPr fontAlgn="base" latinLnBrk="0">
              <a:spcBef>
                <a:spcPct val="0"/>
              </a:spcBef>
              <a:spcAft>
                <a:spcPct val="0"/>
              </a:spcAft>
              <a:defRPr/>
            </a:pPr>
            <a:endParaRPr lang="en-US">
              <a:solidFill>
                <a:srgbClr val="000000"/>
              </a:solidFill>
            </a:endParaRPr>
          </a:p>
        </p:txBody>
      </p:sp>
      <p:sp>
        <p:nvSpPr>
          <p:cNvPr id="160773" name="Rectangle 5"/>
          <p:cNvSpPr>
            <a:spLocks noGrp="1" noChangeArrowheads="1"/>
          </p:cNvSpPr>
          <p:nvPr>
            <p:ph type="sldNum" sz="quarter" idx="4"/>
          </p:nvPr>
        </p:nvSpPr>
        <p:spPr bwMode="auto">
          <a:xfrm>
            <a:off x="7772400" y="6400800"/>
            <a:ext cx="685800" cy="3810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0" hangingPunct="0">
              <a:lnSpc>
                <a:spcPct val="90000"/>
              </a:lnSpc>
              <a:defRPr sz="1400">
                <a:latin typeface="Times" charset="0"/>
              </a:defRPr>
            </a:lvl1pPr>
          </a:lstStyle>
          <a:p>
            <a:pPr fontAlgn="base" latinLnBrk="0">
              <a:spcBef>
                <a:spcPct val="0"/>
              </a:spcBef>
              <a:spcAft>
                <a:spcPct val="0"/>
              </a:spcAft>
            </a:pPr>
            <a:fld id="{E86D6567-1EED-4E69-8D93-DC2CF7D992C4}" type="slidenum">
              <a:rPr lang="en-US" altLang="ja-JP">
                <a:solidFill>
                  <a:srgbClr val="000000"/>
                </a:solidFill>
                <a:ea typeface="ＭＳ Ｐゴシック" pitchFamily="50" charset="-128"/>
              </a:rPr>
              <a:pPr fontAlgn="base" latinLnBrk="0">
                <a:spcBef>
                  <a:spcPct val="0"/>
                </a:spcBef>
                <a:spcAft>
                  <a:spcPct val="0"/>
                </a:spcAft>
              </a:pPr>
              <a:t>‹#›</a:t>
            </a:fld>
            <a:endParaRPr lang="en-US" altLang="ja-JP">
              <a:solidFill>
                <a:srgbClr val="000000"/>
              </a:solidFill>
              <a:ea typeface="ＭＳ Ｐゴシック" pitchFamily="50" charset="-128"/>
            </a:endParaRPr>
          </a:p>
        </p:txBody>
      </p:sp>
      <p:pic>
        <p:nvPicPr>
          <p:cNvPr id="1030" name="Picture 6" descr="smllieee"/>
          <p:cNvPicPr>
            <a:picLocks noChangeAspect="1" noChangeArrowheads="1"/>
          </p:cNvPicPr>
          <p:nvPr/>
        </p:nvPicPr>
        <p:blipFill>
          <a:blip r:embed="rId15" cstate="print"/>
          <a:srcRect/>
          <a:stretch>
            <a:fillRect/>
          </a:stretch>
        </p:blipFill>
        <p:spPr bwMode="auto">
          <a:xfrm>
            <a:off x="228600" y="57150"/>
            <a:ext cx="754063" cy="857250"/>
          </a:xfrm>
          <a:prstGeom prst="rect">
            <a:avLst/>
          </a:prstGeom>
          <a:noFill/>
          <a:ln w="9525">
            <a:noFill/>
            <a:miter lim="800000"/>
            <a:headEnd/>
            <a:tailEnd/>
          </a:ln>
        </p:spPr>
      </p:pic>
      <p:pic>
        <p:nvPicPr>
          <p:cNvPr id="1031" name="Picture 7" descr="802logo"/>
          <p:cNvPicPr>
            <a:picLocks noChangeAspect="1" noChangeArrowheads="1"/>
          </p:cNvPicPr>
          <p:nvPr/>
        </p:nvPicPr>
        <p:blipFill>
          <a:blip r:embed="rId16" cstate="print"/>
          <a:srcRect/>
          <a:stretch>
            <a:fillRect/>
          </a:stretch>
        </p:blipFill>
        <p:spPr bwMode="auto">
          <a:xfrm>
            <a:off x="8237538" y="76200"/>
            <a:ext cx="754062" cy="777875"/>
          </a:xfrm>
          <a:prstGeom prst="rect">
            <a:avLst/>
          </a:prstGeom>
          <a:noFill/>
          <a:ln w="9525">
            <a:noFill/>
            <a:miter lim="800000"/>
            <a:headEnd/>
            <a:tailEnd/>
          </a:ln>
        </p:spPr>
      </p:pic>
    </p:spTree>
    <p:extLst>
      <p:ext uri="{BB962C8B-B14F-4D97-AF65-F5344CB8AC3E}">
        <p14:creationId xmlns:p14="http://schemas.microsoft.com/office/powerpoint/2010/main" val="2760758729"/>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Lst>
  <p:transition/>
  <p:hf hdr="0" ftr="0" dt="0"/>
  <p:txStyles>
    <p:titleStyle>
      <a:lvl1pPr algn="ctr" defTabSz="762000" rtl="0" eaLnBrk="0" fontAlgn="base" hangingPunct="0">
        <a:lnSpc>
          <a:spcPct val="90000"/>
        </a:lnSpc>
        <a:spcBef>
          <a:spcPct val="0"/>
        </a:spcBef>
        <a:spcAft>
          <a:spcPct val="0"/>
        </a:spcAft>
        <a:defRPr sz="3600" b="1">
          <a:solidFill>
            <a:schemeClr val="tx1"/>
          </a:solidFill>
          <a:latin typeface="+mj-lt"/>
          <a:ea typeface="ＭＳ Ｐゴシック" charset="0"/>
          <a:cs typeface="ＭＳ Ｐゴシック" charset="0"/>
        </a:defRPr>
      </a:lvl1pPr>
      <a:lvl2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2pPr>
      <a:lvl3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3pPr>
      <a:lvl4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4pPr>
      <a:lvl5pPr algn="ctr" defTabSz="762000" rtl="0" eaLnBrk="0" fontAlgn="base" hangingPunct="0">
        <a:lnSpc>
          <a:spcPct val="90000"/>
        </a:lnSpc>
        <a:spcBef>
          <a:spcPct val="0"/>
        </a:spcBef>
        <a:spcAft>
          <a:spcPct val="0"/>
        </a:spcAft>
        <a:defRPr sz="3600" b="1">
          <a:solidFill>
            <a:schemeClr val="tx1"/>
          </a:solidFill>
          <a:latin typeface="Times New Roman" pitchFamily="18" charset="0"/>
          <a:ea typeface="ＭＳ Ｐゴシック" charset="0"/>
          <a:cs typeface="ＭＳ Ｐゴシック" charset="0"/>
        </a:defRPr>
      </a:lvl5pPr>
      <a:lvl6pPr marL="457200" algn="ctr" defTabSz="762000" rtl="0" fontAlgn="base">
        <a:lnSpc>
          <a:spcPct val="90000"/>
        </a:lnSpc>
        <a:spcBef>
          <a:spcPct val="0"/>
        </a:spcBef>
        <a:spcAft>
          <a:spcPct val="0"/>
        </a:spcAft>
        <a:defRPr sz="3600" b="1">
          <a:solidFill>
            <a:schemeClr val="tx1"/>
          </a:solidFill>
          <a:latin typeface="Times New Roman" pitchFamily="18" charset="0"/>
        </a:defRPr>
      </a:lvl6pPr>
      <a:lvl7pPr marL="914400" algn="ctr" defTabSz="762000" rtl="0" fontAlgn="base">
        <a:lnSpc>
          <a:spcPct val="90000"/>
        </a:lnSpc>
        <a:spcBef>
          <a:spcPct val="0"/>
        </a:spcBef>
        <a:spcAft>
          <a:spcPct val="0"/>
        </a:spcAft>
        <a:defRPr sz="3600" b="1">
          <a:solidFill>
            <a:schemeClr val="tx1"/>
          </a:solidFill>
          <a:latin typeface="Times New Roman" pitchFamily="18" charset="0"/>
        </a:defRPr>
      </a:lvl7pPr>
      <a:lvl8pPr marL="1371600" algn="ctr" defTabSz="762000" rtl="0" fontAlgn="base">
        <a:lnSpc>
          <a:spcPct val="90000"/>
        </a:lnSpc>
        <a:spcBef>
          <a:spcPct val="0"/>
        </a:spcBef>
        <a:spcAft>
          <a:spcPct val="0"/>
        </a:spcAft>
        <a:defRPr sz="3600" b="1">
          <a:solidFill>
            <a:schemeClr val="tx1"/>
          </a:solidFill>
          <a:latin typeface="Times New Roman" pitchFamily="18" charset="0"/>
        </a:defRPr>
      </a:lvl8pPr>
      <a:lvl9pPr marL="1828800" algn="ctr" defTabSz="762000" rtl="0" fontAlgn="base">
        <a:lnSpc>
          <a:spcPct val="90000"/>
        </a:lnSpc>
        <a:spcBef>
          <a:spcPct val="0"/>
        </a:spcBef>
        <a:spcAft>
          <a:spcPct val="0"/>
        </a:spcAft>
        <a:defRPr sz="3600" b="1">
          <a:solidFill>
            <a:schemeClr val="tx1"/>
          </a:solidFill>
          <a:latin typeface="Times New Roman" pitchFamily="18" charset="0"/>
        </a:defRPr>
      </a:lvl9pPr>
    </p:titleStyle>
    <p:bodyStyle>
      <a:lvl1pPr marL="280988" indent="-280988" algn="l" defTabSz="762000" rtl="0" eaLnBrk="0" fontAlgn="base" hangingPunct="0">
        <a:lnSpc>
          <a:spcPct val="90000"/>
        </a:lnSpc>
        <a:spcBef>
          <a:spcPct val="40000"/>
        </a:spcBef>
        <a:spcAft>
          <a:spcPct val="0"/>
        </a:spcAft>
        <a:buClr>
          <a:schemeClr val="accent1"/>
        </a:buClr>
        <a:buChar char="•"/>
        <a:defRPr sz="2400">
          <a:solidFill>
            <a:schemeClr val="tx1"/>
          </a:solidFill>
          <a:latin typeface="+mn-lt"/>
          <a:ea typeface="ＭＳ Ｐゴシック" charset="0"/>
          <a:cs typeface="ＭＳ Ｐゴシック" charset="0"/>
        </a:defRPr>
      </a:lvl1pPr>
      <a:lvl2pPr marL="666750"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2pPr>
      <a:lvl3pPr marL="1147763" indent="-195263" algn="l" defTabSz="762000" rtl="0" eaLnBrk="0" fontAlgn="base" hangingPunct="0">
        <a:lnSpc>
          <a:spcPct val="90000"/>
        </a:lnSpc>
        <a:spcBef>
          <a:spcPct val="0"/>
        </a:spcBef>
        <a:spcAft>
          <a:spcPct val="0"/>
        </a:spcAft>
        <a:buClr>
          <a:schemeClr val="accent1"/>
        </a:buClr>
        <a:buSzPct val="75000"/>
        <a:buChar char="•"/>
        <a:defRPr sz="2400">
          <a:solidFill>
            <a:schemeClr val="tx1"/>
          </a:solidFill>
          <a:latin typeface="+mn-lt"/>
          <a:ea typeface="ＭＳ Ｐゴシック" charset="0"/>
        </a:defRPr>
      </a:lvl3pPr>
      <a:lvl4pPr marL="1804988" indent="-277813"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4pPr>
      <a:lvl5pPr marL="2286000" indent="-280988" algn="l" defTabSz="762000" rtl="0" eaLnBrk="0" fontAlgn="base" hangingPunct="0">
        <a:spcBef>
          <a:spcPct val="20000"/>
        </a:spcBef>
        <a:spcAft>
          <a:spcPct val="0"/>
        </a:spcAft>
        <a:buChar char="»"/>
        <a:defRPr sz="2000">
          <a:solidFill>
            <a:schemeClr val="tx1"/>
          </a:solidFill>
          <a:latin typeface="Rotis Sans Serif for Nokia" pitchFamily="34" charset="0"/>
          <a:ea typeface="ＭＳ Ｐゴシック" charset="0"/>
        </a:defRPr>
      </a:lvl5pPr>
      <a:lvl6pPr marL="2743200" indent="-280988" algn="l" defTabSz="762000" rtl="0" fontAlgn="base">
        <a:spcBef>
          <a:spcPct val="20000"/>
        </a:spcBef>
        <a:spcAft>
          <a:spcPct val="0"/>
        </a:spcAft>
        <a:buChar char="»"/>
        <a:defRPr sz="2000">
          <a:solidFill>
            <a:schemeClr val="tx1"/>
          </a:solidFill>
          <a:latin typeface="Rotis Sans Serif for Nokia" pitchFamily="34" charset="0"/>
        </a:defRPr>
      </a:lvl6pPr>
      <a:lvl7pPr marL="3200400" indent="-280988" algn="l" defTabSz="762000" rtl="0" fontAlgn="base">
        <a:spcBef>
          <a:spcPct val="20000"/>
        </a:spcBef>
        <a:spcAft>
          <a:spcPct val="0"/>
        </a:spcAft>
        <a:buChar char="»"/>
        <a:defRPr sz="2000">
          <a:solidFill>
            <a:schemeClr val="tx1"/>
          </a:solidFill>
          <a:latin typeface="Rotis Sans Serif for Nokia" pitchFamily="34" charset="0"/>
        </a:defRPr>
      </a:lvl7pPr>
      <a:lvl8pPr marL="3657600" indent="-280988" algn="l" defTabSz="762000" rtl="0" fontAlgn="base">
        <a:spcBef>
          <a:spcPct val="20000"/>
        </a:spcBef>
        <a:spcAft>
          <a:spcPct val="0"/>
        </a:spcAft>
        <a:buChar char="»"/>
        <a:defRPr sz="2000">
          <a:solidFill>
            <a:schemeClr val="tx1"/>
          </a:solidFill>
          <a:latin typeface="Rotis Sans Serif for Nokia" pitchFamily="34" charset="0"/>
        </a:defRPr>
      </a:lvl8pPr>
      <a:lvl9pPr marL="4114800" indent="-280988" algn="l" defTabSz="762000" rtl="0" fontAlgn="base">
        <a:spcBef>
          <a:spcPct val="20000"/>
        </a:spcBef>
        <a:spcAft>
          <a:spcPct val="0"/>
        </a:spcAft>
        <a:buChar char="»"/>
        <a:defRPr sz="2000">
          <a:solidFill>
            <a:schemeClr val="tx1"/>
          </a:solidFill>
          <a:latin typeface="Rotis Sans Serif for Nokia" pitchFamily="34"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5" Type="http://schemas.openxmlformats.org/officeDocument/2006/relationships/hyperlink" Target="http://standards.ieee.org/board/pat/faq.pdf" TargetMode="External"/><Relationship Id="rId4" Type="http://schemas.openxmlformats.org/officeDocument/2006/relationships/hyperlink" Target="http://127.0.0.1:4664/cache?event_id=757737&amp;schema_id=1&amp;s=5X0vID10lu_E6yrIkWkNd4Wz2H8&amp;q=hancock" TargetMode="Externa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idx="1"/>
          </p:nvPr>
        </p:nvSpPr>
        <p:spPr>
          <a:xfrm>
            <a:off x="395536" y="908720"/>
            <a:ext cx="8299450" cy="5397648"/>
          </a:xfrm>
          <a:solidFill>
            <a:srgbClr val="66CCFF"/>
          </a:solidFill>
        </p:spPr>
        <p:txBody>
          <a:bodyPr/>
          <a:lstStyle/>
          <a:p>
            <a:pPr eaLnBrk="1" hangingPunct="1">
              <a:buClr>
                <a:srgbClr val="FAFD00"/>
              </a:buClr>
              <a:buFontTx/>
              <a:buNone/>
            </a:pPr>
            <a:r>
              <a:rPr lang="en-US" altLang="ja-JP" b="1" dirty="0" smtClean="0">
                <a:latin typeface="Times New Roman" pitchFamily="18" charset="0"/>
                <a:ea typeface="ＭＳ Ｐゴシック" pitchFamily="50" charset="-128"/>
                <a:cs typeface="Times New Roman" pitchFamily="18" charset="0"/>
              </a:rPr>
              <a:t>IEEE 802.21 MEDIA INDEPENDENT HANDOVER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DCN: 21-12-0047-02-srho</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Title:</a:t>
            </a:r>
            <a:r>
              <a:rPr lang="en-US" altLang="ja-JP" b="1" dirty="0" smtClean="0">
                <a:latin typeface="Times New Roman" pitchFamily="18" charset="0"/>
                <a:ea typeface="ＭＳ Ｐゴシック" pitchFamily="50" charset="-128"/>
                <a:cs typeface="Times New Roman" pitchFamily="18" charset="0"/>
              </a:rPr>
              <a:t> Simplified Protocol Header for IEEE 802.21c</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Date Submitted:</a:t>
            </a:r>
            <a:r>
              <a:rPr lang="ja-JP" altLang="en-US" dirty="0" smtClean="0">
                <a:latin typeface="Times New Roman" pitchFamily="18" charset="0"/>
                <a:ea typeface="ＭＳ Ｐゴシック" pitchFamily="50" charset="-128"/>
                <a:cs typeface="Times New Roman" pitchFamily="18" charset="0"/>
              </a:rPr>
              <a:t> </a:t>
            </a:r>
            <a:r>
              <a:rPr lang="en-US" altLang="ja-JP" dirty="0" smtClean="0">
                <a:latin typeface="Times New Roman" pitchFamily="18" charset="0"/>
                <a:ea typeface="ＭＳ Ｐゴシック" pitchFamily="50" charset="-128"/>
                <a:cs typeface="Times New Roman" pitchFamily="18" charset="0"/>
              </a:rPr>
              <a:t>May 16, 2012 </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Presented at IEEE 802 Interim meeting on May 16, 2012</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Authors or Source(s):</a:t>
            </a:r>
          </a:p>
          <a:p>
            <a:pPr eaLnBrk="1" hangingPunct="1">
              <a:buClr>
                <a:srgbClr val="FAFD00"/>
              </a:buClr>
              <a:buFontTx/>
              <a:buNone/>
            </a:pPr>
            <a:r>
              <a:rPr lang="en-US" altLang="ja-JP" b="1" dirty="0" err="1" smtClean="0">
                <a:ea typeface="ＭＳ Ｐゴシック" pitchFamily="50" charset="-128"/>
                <a:cs typeface="Times New Roman" pitchFamily="18" charset="0"/>
              </a:rPr>
              <a:t>Hyunho</a:t>
            </a:r>
            <a:r>
              <a:rPr lang="en-US" altLang="ja-JP" b="1" dirty="0" smtClean="0">
                <a:ea typeface="ＭＳ Ｐゴシック" pitchFamily="50" charset="-128"/>
                <a:cs typeface="Times New Roman" pitchFamily="18" charset="0"/>
              </a:rPr>
              <a:t> Park and </a:t>
            </a:r>
            <a:r>
              <a:rPr lang="en-US" altLang="ja-JP" b="1" dirty="0" err="1" smtClean="0">
                <a:ea typeface="ＭＳ Ｐゴシック" pitchFamily="50" charset="-128"/>
                <a:cs typeface="Times New Roman" pitchFamily="18" charset="0"/>
              </a:rPr>
              <a:t>Junghoon</a:t>
            </a:r>
            <a:r>
              <a:rPr lang="en-US" altLang="ja-JP" b="1" dirty="0" smtClean="0">
                <a:ea typeface="ＭＳ Ｐゴシック" pitchFamily="50" charset="-128"/>
                <a:cs typeface="Times New Roman" pitchFamily="18" charset="0"/>
              </a:rPr>
              <a:t> </a:t>
            </a:r>
            <a:r>
              <a:rPr lang="en-US" altLang="ja-JP" b="1" dirty="0" err="1" smtClean="0">
                <a:ea typeface="ＭＳ Ｐゴシック" pitchFamily="50" charset="-128"/>
                <a:cs typeface="Times New Roman" pitchFamily="18" charset="0"/>
              </a:rPr>
              <a:t>Jee</a:t>
            </a:r>
            <a:r>
              <a:rPr lang="en-US" altLang="ja-JP" b="1" dirty="0" smtClean="0">
                <a:ea typeface="ＭＳ Ｐゴシック" pitchFamily="50" charset="-128"/>
                <a:cs typeface="Times New Roman" pitchFamily="18" charset="0"/>
              </a:rPr>
              <a:t> (ETRI), H. Anthony Chan (Huawei), </a:t>
            </a:r>
            <a:r>
              <a:rPr lang="en-US" altLang="ja-JP" b="1" dirty="0" err="1" smtClean="0">
                <a:ea typeface="ＭＳ Ｐゴシック" pitchFamily="50" charset="-128"/>
                <a:cs typeface="Times New Roman" pitchFamily="18" charset="0"/>
              </a:rPr>
              <a:t>Dapeng</a:t>
            </a:r>
            <a:r>
              <a:rPr lang="en-US" altLang="ja-JP" b="1" dirty="0" smtClean="0">
                <a:ea typeface="ＭＳ Ｐゴシック" pitchFamily="50" charset="-128"/>
                <a:cs typeface="Times New Roman" pitchFamily="18" charset="0"/>
              </a:rPr>
              <a:t> Liu (China Mobile)</a:t>
            </a:r>
          </a:p>
          <a:p>
            <a:pPr eaLnBrk="1" hangingPunct="1">
              <a:buClr>
                <a:srgbClr val="FAFD00"/>
              </a:buClr>
              <a:buFontTx/>
              <a:buNone/>
            </a:pPr>
            <a:r>
              <a:rPr lang="en-US" altLang="ja-JP" dirty="0" smtClean="0">
                <a:latin typeface="Times New Roman" pitchFamily="18" charset="0"/>
                <a:ea typeface="ＭＳ Ｐゴシック" pitchFamily="50" charset="-128"/>
                <a:cs typeface="Times New Roman" pitchFamily="18" charset="0"/>
              </a:rPr>
              <a:t>Abstract: This document describes the new simplified protocol header for IEEE 802.21c</a:t>
            </a:r>
          </a:p>
        </p:txBody>
      </p:sp>
      <p:sp>
        <p:nvSpPr>
          <p:cNvPr id="2052" name="Slide Number Placeholder 4"/>
          <p:cNvSpPr>
            <a:spLocks noGrp="1"/>
          </p:cNvSpPr>
          <p:nvPr>
            <p:ph type="sldNum" sz="quarter" idx="11"/>
          </p:nvPr>
        </p:nvSpPr>
        <p:spPr>
          <a:noFill/>
        </p:spPr>
        <p:txBody>
          <a:bodyPr/>
          <a:lstStyle/>
          <a:p>
            <a:fld id="{04543137-1024-4E05-8420-1A5C4993A36B}" type="slidenum">
              <a:rPr lang="en-US" altLang="ja-JP">
                <a:solidFill>
                  <a:srgbClr val="000000"/>
                </a:solidFill>
              </a:rPr>
              <a:pPr/>
              <a:t>1</a:t>
            </a:fld>
            <a:endParaRPr lang="en-US" altLang="ja-JP">
              <a:solidFill>
                <a:srgbClr val="000000"/>
              </a:solidFill>
            </a:endParaRPr>
          </a:p>
        </p:txBody>
      </p:sp>
    </p:spTree>
    <p:extLst>
      <p:ext uri="{BB962C8B-B14F-4D97-AF65-F5344CB8AC3E}">
        <p14:creationId xmlns:p14="http://schemas.microsoft.com/office/powerpoint/2010/main" val="139487069"/>
      </p:ext>
    </p:extLst>
  </p:cSld>
  <p:clrMapOvr>
    <a:masterClrMapping/>
  </p:clrMapOv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200" dirty="0" smtClean="0"/>
              <a:t>Description of IEEE 802.21c’s </a:t>
            </a:r>
            <a:br>
              <a:rPr lang="en-US" altLang="ko-KR" sz="3200" dirty="0" smtClean="0"/>
            </a:br>
            <a:r>
              <a:rPr lang="en-US" altLang="ko-KR" sz="3200" dirty="0" smtClean="0"/>
              <a:t>New Protocol</a:t>
            </a:r>
            <a:r>
              <a:rPr lang="en-US" altLang="ko-KR" sz="3200" baseline="0" dirty="0" smtClean="0"/>
              <a:t> Header Fields</a:t>
            </a:r>
            <a:endParaRPr lang="ko-KR" altLang="en-US" sz="3200" dirty="0"/>
          </a:p>
        </p:txBody>
      </p:sp>
      <p:graphicFrame>
        <p:nvGraphicFramePr>
          <p:cNvPr id="4" name="내용 개체 틀 3"/>
          <p:cNvGraphicFramePr>
            <a:graphicFrameLocks noGrp="1"/>
          </p:cNvGraphicFramePr>
          <p:nvPr>
            <p:ph idx="1"/>
            <p:extLst>
              <p:ext uri="{D42A27DB-BD31-4B8C-83A1-F6EECF244321}">
                <p14:modId xmlns:p14="http://schemas.microsoft.com/office/powerpoint/2010/main" val="3295841125"/>
              </p:ext>
            </p:extLst>
          </p:nvPr>
        </p:nvGraphicFramePr>
        <p:xfrm>
          <a:off x="539552" y="1429008"/>
          <a:ext cx="8208912" cy="4762975"/>
        </p:xfrm>
        <a:graphic>
          <a:graphicData uri="http://schemas.openxmlformats.org/drawingml/2006/table">
            <a:tbl>
              <a:tblPr firstRow="1" firstCol="1" bandRow="1">
                <a:tableStyleId>{5940675A-B579-460E-94D1-54222C63F5DA}</a:tableStyleId>
              </a:tblPr>
              <a:tblGrid>
                <a:gridCol w="1944216"/>
                <a:gridCol w="6264696"/>
              </a:tblGrid>
              <a:tr h="496651">
                <a:tc>
                  <a:txBody>
                    <a:bodyPr/>
                    <a:lstStyle/>
                    <a:p>
                      <a:pPr algn="just" latinLnBrk="1">
                        <a:spcBef>
                          <a:spcPts val="1200"/>
                        </a:spcBef>
                        <a:spcAft>
                          <a:spcPts val="0"/>
                        </a:spcAft>
                      </a:pPr>
                      <a:r>
                        <a:rPr lang="en-US" sz="1600" kern="1200" dirty="0" smtClean="0">
                          <a:effectLst/>
                        </a:rPr>
                        <a:t>Version</a:t>
                      </a:r>
                      <a:endParaRPr lang="ko-KR" sz="1800" dirty="0">
                        <a:effectLst/>
                        <a:latin typeface="Times New Roman"/>
                        <a:ea typeface="PMingLiU"/>
                      </a:endParaRPr>
                    </a:p>
                  </a:txBody>
                  <a:tcPr marL="78903" marR="78903" marT="39451" marB="39451"/>
                </a:tc>
                <a:tc>
                  <a:txBody>
                    <a:bodyPr/>
                    <a:lstStyle/>
                    <a:p>
                      <a:pPr marL="0" lvl="0" indent="0" latinLnBrk="1">
                        <a:spcAft>
                          <a:spcPts val="0"/>
                        </a:spcAft>
                        <a:buFont typeface="Arial"/>
                        <a:buNone/>
                        <a:tabLst>
                          <a:tab pos="457200" algn="l"/>
                        </a:tabLst>
                      </a:pPr>
                      <a:r>
                        <a:rPr lang="en-US" sz="1600" kern="1200" dirty="0" smtClean="0">
                          <a:solidFill>
                            <a:schemeClr val="tx1"/>
                          </a:solidFill>
                          <a:effectLst/>
                          <a:latin typeface="+mn-lt"/>
                          <a:ea typeface="+mn-ea"/>
                          <a:cs typeface="+mn-cs"/>
                        </a:rPr>
                        <a:t>This field is used to specify the version of MIH protocol used.</a:t>
                      </a:r>
                    </a:p>
                    <a:p>
                      <a:pPr marL="342900" lvl="0" indent="-342900" latinLnBrk="1">
                        <a:spcAft>
                          <a:spcPts val="0"/>
                        </a:spcAft>
                        <a:buFont typeface="Arial"/>
                        <a:buChar char="-"/>
                        <a:tabLst>
                          <a:tab pos="457200" algn="l"/>
                        </a:tabLst>
                      </a:pPr>
                      <a:r>
                        <a:rPr lang="en-US" sz="1600" kern="1200" dirty="0" smtClean="0">
                          <a:solidFill>
                            <a:schemeClr val="tx1"/>
                          </a:solidFill>
                          <a:effectLst/>
                          <a:latin typeface="+mn-lt"/>
                          <a:ea typeface="+mn-ea"/>
                          <a:cs typeface="+mn-cs"/>
                        </a:rPr>
                        <a:t>0: Not to be used</a:t>
                      </a:r>
                    </a:p>
                    <a:p>
                      <a:pPr marL="342900" lvl="0" indent="-342900" latinLnBrk="1">
                        <a:spcAft>
                          <a:spcPts val="0"/>
                        </a:spcAft>
                        <a:buFont typeface="Arial"/>
                        <a:buChar char="-"/>
                        <a:tabLst>
                          <a:tab pos="457200" algn="l"/>
                        </a:tabLst>
                      </a:pPr>
                      <a:r>
                        <a:rPr lang="en-US" sz="1600" kern="1200" dirty="0" smtClean="0">
                          <a:solidFill>
                            <a:schemeClr val="tx1"/>
                          </a:solidFill>
                          <a:effectLst/>
                          <a:latin typeface="+mn-lt"/>
                          <a:ea typeface="+mn-ea"/>
                          <a:cs typeface="+mn-cs"/>
                        </a:rPr>
                        <a:t>1: First version</a:t>
                      </a:r>
                    </a:p>
                    <a:p>
                      <a:pPr marL="342900" lvl="0" indent="-342900" latinLnBrk="1">
                        <a:spcAft>
                          <a:spcPts val="0"/>
                        </a:spcAft>
                        <a:buFont typeface="Arial"/>
                        <a:buChar char="-"/>
                        <a:tabLst>
                          <a:tab pos="457200" algn="l"/>
                        </a:tabLst>
                      </a:pPr>
                      <a:r>
                        <a:rPr lang="en-US" sz="1600" kern="1200" dirty="0" smtClean="0">
                          <a:solidFill>
                            <a:schemeClr val="tx1"/>
                          </a:solidFill>
                          <a:effectLst/>
                          <a:latin typeface="+mn-lt"/>
                          <a:ea typeface="+mn-ea"/>
                          <a:cs typeface="+mn-cs"/>
                        </a:rPr>
                        <a:t>2: IEEE 802.21c</a:t>
                      </a:r>
                    </a:p>
                    <a:p>
                      <a:pPr marL="342900" lvl="0" indent="-342900" latinLnBrk="1">
                        <a:spcAft>
                          <a:spcPts val="0"/>
                        </a:spcAft>
                        <a:buFont typeface="Arial"/>
                        <a:buChar char="-"/>
                        <a:tabLst>
                          <a:tab pos="457200" algn="l"/>
                        </a:tabLst>
                      </a:pPr>
                      <a:r>
                        <a:rPr lang="en-US" sz="1600" kern="1200" dirty="0" smtClean="0">
                          <a:solidFill>
                            <a:schemeClr val="tx1"/>
                          </a:solidFill>
                          <a:effectLst/>
                          <a:latin typeface="+mn-lt"/>
                          <a:ea typeface="+mn-ea"/>
                          <a:cs typeface="+mn-cs"/>
                        </a:rPr>
                        <a:t>3–15: (Reserved)</a:t>
                      </a:r>
                    </a:p>
                  </a:txBody>
                  <a:tcPr marL="78903" marR="78903" marT="39451" marB="39451"/>
                </a:tc>
              </a:tr>
              <a:tr h="496651">
                <a:tc>
                  <a:txBody>
                    <a:bodyPr/>
                    <a:lstStyle/>
                    <a:p>
                      <a:pPr algn="just" latinLnBrk="1">
                        <a:spcBef>
                          <a:spcPts val="1200"/>
                        </a:spcBef>
                        <a:spcAft>
                          <a:spcPts val="0"/>
                        </a:spcAft>
                      </a:pPr>
                      <a:r>
                        <a:rPr lang="en-US" sz="1600" kern="1200" dirty="0">
                          <a:effectLst/>
                        </a:rPr>
                        <a:t>Interworking Protocol Types </a:t>
                      </a:r>
                      <a:endParaRPr lang="ko-KR" sz="18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600" kern="1200" dirty="0">
                          <a:effectLst/>
                        </a:rPr>
                        <a:t>Indicates types of interworking protocols</a:t>
                      </a:r>
                      <a:endParaRPr lang="ko-KR" sz="1800" dirty="0">
                        <a:effectLst/>
                      </a:endParaRPr>
                    </a:p>
                    <a:p>
                      <a:pPr marL="342900" lvl="0" indent="-342900" latinLnBrk="1">
                        <a:spcAft>
                          <a:spcPts val="0"/>
                        </a:spcAft>
                        <a:buFont typeface="Arial"/>
                        <a:buChar char="-"/>
                        <a:tabLst>
                          <a:tab pos="457200" algn="l"/>
                        </a:tabLst>
                      </a:pPr>
                      <a:r>
                        <a:rPr lang="en-US" sz="1600" kern="1200" dirty="0">
                          <a:effectLst/>
                        </a:rPr>
                        <a:t>0: IEEE 802.21c single radio handover content</a:t>
                      </a:r>
                      <a:endParaRPr lang="ko-KR" sz="1600" dirty="0">
                        <a:effectLst/>
                      </a:endParaRPr>
                    </a:p>
                    <a:p>
                      <a:pPr marL="342900" lvl="0" indent="-342900" latinLnBrk="1">
                        <a:spcAft>
                          <a:spcPts val="0"/>
                        </a:spcAft>
                        <a:buFont typeface="Arial"/>
                        <a:buChar char="-"/>
                        <a:tabLst>
                          <a:tab pos="457200" algn="l"/>
                        </a:tabLst>
                      </a:pPr>
                      <a:r>
                        <a:rPr lang="en-US" sz="1600" kern="1200" dirty="0">
                          <a:effectLst/>
                        </a:rPr>
                        <a:t>1: ANQP of IEEE 802.11u</a:t>
                      </a:r>
                      <a:endParaRPr lang="ko-KR" sz="1600" dirty="0">
                        <a:effectLst/>
                      </a:endParaRPr>
                    </a:p>
                    <a:p>
                      <a:pPr marL="342900" lvl="0" indent="-342900" latinLnBrk="1">
                        <a:spcAft>
                          <a:spcPts val="0"/>
                        </a:spcAft>
                        <a:buFont typeface="Arial"/>
                        <a:buChar char="-"/>
                        <a:tabLst>
                          <a:tab pos="457200" algn="l"/>
                        </a:tabLst>
                      </a:pPr>
                      <a:r>
                        <a:rPr lang="en-US" sz="1600" kern="1200" dirty="0">
                          <a:effectLst/>
                        </a:rPr>
                        <a:t>2: </a:t>
                      </a:r>
                      <a:r>
                        <a:rPr lang="en-US" sz="1600" kern="1200" dirty="0" err="1">
                          <a:effectLst/>
                        </a:rPr>
                        <a:t>WiMAX</a:t>
                      </a:r>
                      <a:r>
                        <a:rPr lang="en-US" sz="1600" kern="1200" dirty="0">
                          <a:effectLst/>
                        </a:rPr>
                        <a:t> interworking (E.g. R9 protocol)</a:t>
                      </a:r>
                      <a:endParaRPr lang="ko-KR" sz="1600" dirty="0">
                        <a:effectLst/>
                      </a:endParaRPr>
                    </a:p>
                    <a:p>
                      <a:pPr marL="342900" lvl="0" indent="-342900" latinLnBrk="1">
                        <a:spcAft>
                          <a:spcPts val="0"/>
                        </a:spcAft>
                        <a:buFont typeface="Arial"/>
                        <a:buChar char="-"/>
                        <a:tabLst>
                          <a:tab pos="457200" algn="l"/>
                        </a:tabLst>
                      </a:pPr>
                      <a:r>
                        <a:rPr lang="en-US" sz="1600" kern="1200" dirty="0">
                          <a:effectLst/>
                        </a:rPr>
                        <a:t>3: ANDSF message </a:t>
                      </a:r>
                      <a:endParaRPr lang="ko-KR" sz="1600" dirty="0">
                        <a:effectLst/>
                        <a:latin typeface="Times New Roman"/>
                        <a:cs typeface="Times New Roman"/>
                      </a:endParaRPr>
                    </a:p>
                  </a:txBody>
                  <a:tcPr marL="78903" marR="78903" marT="39451" marB="39451"/>
                </a:tc>
              </a:tr>
              <a:tr h="223558">
                <a:tc>
                  <a:txBody>
                    <a:bodyPr/>
                    <a:lstStyle/>
                    <a:p>
                      <a:pPr algn="just" latinLnBrk="1">
                        <a:spcBef>
                          <a:spcPts val="1200"/>
                        </a:spcBef>
                        <a:spcAft>
                          <a:spcPts val="0"/>
                        </a:spcAft>
                      </a:pPr>
                      <a:r>
                        <a:rPr lang="en-US" sz="1600" kern="1200" dirty="0" smtClean="0">
                          <a:effectLst/>
                        </a:rPr>
                        <a:t>B</a:t>
                      </a:r>
                      <a:endParaRPr lang="ko-KR" sz="18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600" kern="1200" dirty="0">
                          <a:effectLst/>
                        </a:rPr>
                        <a:t>Indicates if the BSID </a:t>
                      </a:r>
                      <a:r>
                        <a:rPr lang="en-US" sz="1600" kern="1200" dirty="0" smtClean="0">
                          <a:effectLst/>
                        </a:rPr>
                        <a:t> </a:t>
                      </a:r>
                      <a:r>
                        <a:rPr lang="en-US" sz="1600" kern="1200" dirty="0">
                          <a:effectLst/>
                        </a:rPr>
                        <a:t>field will be included in this message </a:t>
                      </a:r>
                      <a:endParaRPr lang="ko-KR" sz="1800" dirty="0">
                        <a:effectLst/>
                        <a:latin typeface="Times New Roman"/>
                        <a:ea typeface="PMingLiU"/>
                      </a:endParaRPr>
                    </a:p>
                  </a:txBody>
                  <a:tcPr marL="78903" marR="78903" marT="39451" marB="39451"/>
                </a:tc>
              </a:tr>
              <a:tr h="512869">
                <a:tc>
                  <a:txBody>
                    <a:bodyPr/>
                    <a:lstStyle/>
                    <a:p>
                      <a:pPr algn="just" latinLnBrk="1">
                        <a:spcBef>
                          <a:spcPts val="1200"/>
                        </a:spcBef>
                        <a:spcAft>
                          <a:spcPts val="0"/>
                        </a:spcAft>
                      </a:pPr>
                      <a:r>
                        <a:rPr lang="en-US" sz="1600" kern="1200" dirty="0">
                          <a:effectLst/>
                        </a:rPr>
                        <a:t>MTI </a:t>
                      </a:r>
                      <a:endParaRPr lang="ko-KR" sz="18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600" kern="1200" dirty="0">
                          <a:effectLst/>
                        </a:rPr>
                        <a:t>Indicates the type of Message</a:t>
                      </a:r>
                      <a:endParaRPr lang="ko-KR" sz="1800" dirty="0">
                        <a:effectLst/>
                      </a:endParaRPr>
                    </a:p>
                    <a:p>
                      <a:pPr marL="342900" lvl="0" indent="-342900" latinLnBrk="1">
                        <a:spcAft>
                          <a:spcPts val="0"/>
                        </a:spcAft>
                        <a:buFont typeface="Arial"/>
                        <a:buChar char="-"/>
                        <a:tabLst>
                          <a:tab pos="457200" algn="l"/>
                        </a:tabLst>
                      </a:pPr>
                      <a:r>
                        <a:rPr lang="en-US" sz="1600" kern="1200" dirty="0">
                          <a:effectLst/>
                        </a:rPr>
                        <a:t>0: Interworking message</a:t>
                      </a:r>
                      <a:endParaRPr lang="ko-KR" sz="1600" dirty="0">
                        <a:effectLst/>
                      </a:endParaRPr>
                    </a:p>
                    <a:p>
                      <a:pPr marL="342900" lvl="0" indent="-342900" latinLnBrk="1">
                        <a:spcAft>
                          <a:spcPts val="0"/>
                        </a:spcAft>
                        <a:buFont typeface="Arial"/>
                        <a:buChar char="-"/>
                        <a:tabLst>
                          <a:tab pos="457200" algn="l"/>
                        </a:tabLst>
                      </a:pPr>
                      <a:r>
                        <a:rPr lang="en-US" sz="1600" kern="1200" dirty="0">
                          <a:effectLst/>
                        </a:rPr>
                        <a:t>1: Encapsulated target L2 message </a:t>
                      </a:r>
                      <a:endParaRPr lang="ko-KR" sz="1600" dirty="0">
                        <a:effectLst/>
                        <a:latin typeface="Times New Roman"/>
                        <a:cs typeface="Times New Roman"/>
                      </a:endParaRPr>
                    </a:p>
                  </a:txBody>
                  <a:tcPr marL="78903" marR="78903" marT="39451" marB="39451"/>
                </a:tc>
              </a:tr>
              <a:tr h="467025">
                <a:tc>
                  <a:txBody>
                    <a:bodyPr/>
                    <a:lstStyle/>
                    <a:p>
                      <a:pPr algn="just" latinLnBrk="1">
                        <a:lnSpc>
                          <a:spcPts val="1110"/>
                        </a:lnSpc>
                        <a:spcBef>
                          <a:spcPts val="1200"/>
                        </a:spcBef>
                        <a:spcAft>
                          <a:spcPts val="0"/>
                        </a:spcAft>
                      </a:pPr>
                      <a:r>
                        <a:rPr lang="en-US" sz="1600" kern="1200" dirty="0" err="1">
                          <a:effectLst/>
                        </a:rPr>
                        <a:t>SrcID</a:t>
                      </a:r>
                      <a:r>
                        <a:rPr lang="en-US" sz="1600" kern="1200" dirty="0">
                          <a:effectLst/>
                        </a:rPr>
                        <a:t> (6 bytes)</a:t>
                      </a:r>
                      <a:endParaRPr lang="ko-KR" sz="1800" dirty="0">
                        <a:effectLst/>
                        <a:latin typeface="Times New Roman"/>
                        <a:ea typeface="PMingLiU"/>
                      </a:endParaRPr>
                    </a:p>
                  </a:txBody>
                  <a:tcPr marL="78903" marR="78903" marT="39451" marB="39451"/>
                </a:tc>
                <a:tc>
                  <a:txBody>
                    <a:bodyPr/>
                    <a:lstStyle/>
                    <a:p>
                      <a:pPr algn="just" latinLnBrk="1">
                        <a:lnSpc>
                          <a:spcPts val="1110"/>
                        </a:lnSpc>
                        <a:spcBef>
                          <a:spcPts val="1200"/>
                        </a:spcBef>
                        <a:spcAft>
                          <a:spcPts val="0"/>
                        </a:spcAft>
                      </a:pPr>
                      <a:r>
                        <a:rPr lang="en-US" sz="1600" kern="1200" dirty="0">
                          <a:effectLst/>
                        </a:rPr>
                        <a:t>Source MAC address, e.g., MAC address of MS </a:t>
                      </a:r>
                      <a:endParaRPr lang="ko-KR" sz="1800" dirty="0">
                        <a:effectLst/>
                      </a:endParaRPr>
                    </a:p>
                    <a:p>
                      <a:pPr marL="342900" lvl="0" indent="-342900" latinLnBrk="1">
                        <a:spcAft>
                          <a:spcPts val="0"/>
                        </a:spcAft>
                        <a:buFont typeface="Arial"/>
                        <a:buChar char="-"/>
                        <a:tabLst>
                          <a:tab pos="-26670" algn="l"/>
                          <a:tab pos="457200" algn="l"/>
                        </a:tabLst>
                      </a:pPr>
                      <a:r>
                        <a:rPr lang="en-US" altLang="ko-KR" sz="1600" kern="1200" dirty="0" smtClean="0">
                          <a:effectLst/>
                        </a:rPr>
                        <a:t>MSID for </a:t>
                      </a:r>
                      <a:r>
                        <a:rPr lang="en-US" altLang="ko-KR" sz="1600" kern="1200" dirty="0" err="1" smtClean="0">
                          <a:effectLst/>
                        </a:rPr>
                        <a:t>WiMAX</a:t>
                      </a:r>
                      <a:r>
                        <a:rPr lang="en-US" altLang="ko-KR" sz="1600" kern="1200" dirty="0" smtClean="0">
                          <a:effectLst/>
                        </a:rPr>
                        <a:t> interworking protocol</a:t>
                      </a:r>
                      <a:endParaRPr lang="ko-KR" sz="1600" dirty="0">
                        <a:effectLst/>
                      </a:endParaRPr>
                    </a:p>
                  </a:txBody>
                  <a:tcPr marL="78903" marR="78903" marT="39451" marB="39451"/>
                </a:tc>
              </a:tr>
              <a:tr h="262135">
                <a:tc>
                  <a:txBody>
                    <a:bodyPr/>
                    <a:lstStyle/>
                    <a:p>
                      <a:pPr algn="just" latinLnBrk="1">
                        <a:spcBef>
                          <a:spcPts val="1200"/>
                        </a:spcBef>
                        <a:spcAft>
                          <a:spcPts val="0"/>
                        </a:spcAft>
                      </a:pPr>
                      <a:r>
                        <a:rPr lang="en-US" sz="1600" kern="1200">
                          <a:effectLst/>
                        </a:rPr>
                        <a:t>DstID (6 bytes)</a:t>
                      </a:r>
                      <a:endParaRPr lang="ko-KR" sz="1800">
                        <a:effectLst/>
                        <a:latin typeface="Times New Roman"/>
                        <a:ea typeface="PMingLiU"/>
                      </a:endParaRPr>
                    </a:p>
                  </a:txBody>
                  <a:tcPr marL="78903" marR="78903" marT="39451" marB="39451"/>
                </a:tc>
                <a:tc>
                  <a:txBody>
                    <a:bodyPr/>
                    <a:lstStyle/>
                    <a:p>
                      <a:pPr latinLnBrk="1">
                        <a:spcAft>
                          <a:spcPts val="0"/>
                        </a:spcAft>
                      </a:pPr>
                      <a:r>
                        <a:rPr lang="en-US" sz="1600" kern="1200" dirty="0">
                          <a:effectLst/>
                        </a:rPr>
                        <a:t>Destination MAC address, e.g., </a:t>
                      </a:r>
                      <a:r>
                        <a:rPr lang="en-US" sz="1600" kern="1200" dirty="0" smtClean="0">
                          <a:effectLst/>
                        </a:rPr>
                        <a:t> MAC</a:t>
                      </a:r>
                      <a:r>
                        <a:rPr lang="en-US" sz="1600" kern="1200" baseline="0" dirty="0" smtClean="0">
                          <a:effectLst/>
                        </a:rPr>
                        <a:t> address of M-GW </a:t>
                      </a:r>
                      <a:endParaRPr lang="ko-KR" sz="1600" dirty="0">
                        <a:effectLst/>
                      </a:endParaRPr>
                    </a:p>
                    <a:p>
                      <a:pPr marL="342900" lvl="0" indent="-342900" latinLnBrk="1">
                        <a:spcAft>
                          <a:spcPts val="0"/>
                        </a:spcAft>
                        <a:buFont typeface="Arial"/>
                        <a:buChar char="-"/>
                        <a:tabLst>
                          <a:tab pos="-26670" algn="l"/>
                          <a:tab pos="457200" algn="l"/>
                        </a:tabLst>
                      </a:pPr>
                      <a:r>
                        <a:rPr lang="en-US" altLang="ko-KR" sz="1600" dirty="0" smtClean="0">
                          <a:effectLst/>
                        </a:rPr>
                        <a:t>BSID for </a:t>
                      </a:r>
                      <a:r>
                        <a:rPr lang="en-US" altLang="ko-KR" sz="1600" dirty="0" err="1" smtClean="0">
                          <a:effectLst/>
                        </a:rPr>
                        <a:t>WiMAX</a:t>
                      </a:r>
                      <a:r>
                        <a:rPr lang="en-US" altLang="ko-KR" sz="1600" dirty="0" smtClean="0">
                          <a:effectLst/>
                        </a:rPr>
                        <a:t> interworking protocol</a:t>
                      </a:r>
                      <a:endParaRPr lang="ko-KR" sz="1600" dirty="0">
                        <a:effectLst/>
                      </a:endParaRPr>
                    </a:p>
                  </a:txBody>
                  <a:tcPr marL="78903" marR="78903" marT="39451" marB="39451"/>
                </a:tc>
              </a:tr>
            </a:tbl>
          </a:graphicData>
        </a:graphic>
      </p:graphicFrame>
      <p:sp>
        <p:nvSpPr>
          <p:cNvPr id="5" name="Slide Number Placeholder 4"/>
          <p:cNvSpPr>
            <a:spLocks noGrp="1"/>
          </p:cNvSpPr>
          <p:nvPr>
            <p:ph type="sldNum" sz="quarter" idx="11"/>
          </p:nvPr>
        </p:nvSpPr>
        <p:spPr>
          <a:xfrm>
            <a:off x="8458200" y="6457528"/>
            <a:ext cx="685800" cy="381000"/>
          </a:xfrm>
          <a:noFill/>
        </p:spPr>
        <p:txBody>
          <a:bodyPr/>
          <a:lstStyle/>
          <a:p>
            <a:fld id="{BE78C5E8-8C35-4A85-BF87-71E4D39BF386}" type="slidenum">
              <a:rPr lang="en-US" altLang="ja-JP">
                <a:solidFill>
                  <a:srgbClr val="000000"/>
                </a:solidFill>
              </a:rPr>
              <a:pPr/>
              <a:t>10</a:t>
            </a:fld>
            <a:endParaRPr lang="en-US" altLang="ja-JP" dirty="0">
              <a:solidFill>
                <a:srgbClr val="000000"/>
              </a:solidFill>
            </a:endParaRPr>
          </a:p>
        </p:txBody>
      </p:sp>
    </p:spTree>
    <p:extLst>
      <p:ext uri="{BB962C8B-B14F-4D97-AF65-F5344CB8AC3E}">
        <p14:creationId xmlns:p14="http://schemas.microsoft.com/office/powerpoint/2010/main" val="3554176298"/>
      </p:ext>
    </p:extLst>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200" dirty="0" smtClean="0"/>
              <a:t>Description of IEEE 802.21c’s </a:t>
            </a:r>
            <a:br>
              <a:rPr lang="en-US" altLang="ko-KR" sz="3200" dirty="0" smtClean="0"/>
            </a:br>
            <a:r>
              <a:rPr lang="en-US" altLang="ko-KR" sz="3200" dirty="0" smtClean="0"/>
              <a:t>New Protocol</a:t>
            </a:r>
            <a:r>
              <a:rPr lang="en-US" altLang="ko-KR" sz="3200" baseline="0" dirty="0" smtClean="0"/>
              <a:t> Header </a:t>
            </a:r>
            <a:r>
              <a:rPr lang="en-US" altLang="ko-KR" sz="3200" baseline="0" dirty="0" smtClean="0"/>
              <a:t>Fields (Cont’d)</a:t>
            </a:r>
            <a:endParaRPr lang="ko-KR" altLang="en-US" sz="3200" dirty="0"/>
          </a:p>
        </p:txBody>
      </p:sp>
      <p:graphicFrame>
        <p:nvGraphicFramePr>
          <p:cNvPr id="4" name="내용 개체 틀 3"/>
          <p:cNvGraphicFramePr>
            <a:graphicFrameLocks noGrp="1"/>
          </p:cNvGraphicFramePr>
          <p:nvPr>
            <p:ph idx="1"/>
            <p:extLst>
              <p:ext uri="{D42A27DB-BD31-4B8C-83A1-F6EECF244321}">
                <p14:modId xmlns:p14="http://schemas.microsoft.com/office/powerpoint/2010/main" val="3243751247"/>
              </p:ext>
            </p:extLst>
          </p:nvPr>
        </p:nvGraphicFramePr>
        <p:xfrm>
          <a:off x="539552" y="1429008"/>
          <a:ext cx="8208912" cy="3376135"/>
        </p:xfrm>
        <a:graphic>
          <a:graphicData uri="http://schemas.openxmlformats.org/drawingml/2006/table">
            <a:tbl>
              <a:tblPr firstRow="1" firstCol="1" bandRow="1">
                <a:tableStyleId>{5940675A-B579-460E-94D1-54222C63F5DA}</a:tableStyleId>
              </a:tblPr>
              <a:tblGrid>
                <a:gridCol w="1944216"/>
                <a:gridCol w="6264696"/>
              </a:tblGrid>
              <a:tr h="496651">
                <a:tc>
                  <a:txBody>
                    <a:bodyPr/>
                    <a:lstStyle/>
                    <a:p>
                      <a:pPr algn="just" latinLnBrk="1">
                        <a:spcBef>
                          <a:spcPts val="1200"/>
                        </a:spcBef>
                        <a:spcAft>
                          <a:spcPts val="0"/>
                        </a:spcAft>
                      </a:pPr>
                      <a:r>
                        <a:rPr lang="en-US" sz="1400" kern="1200" dirty="0">
                          <a:effectLst/>
                          <a:latin typeface="+mj-lt"/>
                        </a:rPr>
                        <a:t>SID </a:t>
                      </a:r>
                      <a:endParaRPr lang="ko-KR" sz="1400" dirty="0">
                        <a:effectLst/>
                        <a:latin typeface="+mj-lt"/>
                        <a:ea typeface="PMingLiU"/>
                      </a:endParaRPr>
                    </a:p>
                  </a:txBody>
                  <a:tcPr marL="78903" marR="78903" marT="39451" marB="39451"/>
                </a:tc>
                <a:tc>
                  <a:txBody>
                    <a:bodyPr/>
                    <a:lstStyle/>
                    <a:p>
                      <a:pPr algn="just">
                        <a:spcBef>
                          <a:spcPts val="1200"/>
                        </a:spcBef>
                        <a:spcAft>
                          <a:spcPts val="0"/>
                        </a:spcAft>
                      </a:pPr>
                      <a:r>
                        <a:rPr lang="en-US" sz="1400" kern="1200" dirty="0">
                          <a:effectLst/>
                          <a:latin typeface="+mj-lt"/>
                        </a:rPr>
                        <a:t>Service identifier (SID): </a:t>
                      </a:r>
                      <a:endParaRPr lang="ko-KR" sz="1400" dirty="0">
                        <a:effectLst/>
                        <a:latin typeface="+mj-lt"/>
                      </a:endParaRPr>
                    </a:p>
                    <a:p>
                      <a:pPr algn="just">
                        <a:spcBef>
                          <a:spcPts val="1200"/>
                        </a:spcBef>
                        <a:spcAft>
                          <a:spcPts val="0"/>
                        </a:spcAft>
                      </a:pPr>
                      <a:r>
                        <a:rPr lang="en-US" sz="1400" kern="1200" dirty="0">
                          <a:effectLst/>
                          <a:latin typeface="+mj-lt"/>
                        </a:rPr>
                        <a:t>1: Service Management, 2: Event Service, 3: Command Service, 4: Information Service</a:t>
                      </a:r>
                      <a:endParaRPr lang="ko-KR" sz="1400" dirty="0">
                        <a:effectLst/>
                        <a:latin typeface="+mj-lt"/>
                        <a:ea typeface="PMingLiU"/>
                      </a:endParaRPr>
                    </a:p>
                  </a:txBody>
                  <a:tcPr marL="78903" marR="78903" marT="39451" marB="39451"/>
                </a:tc>
              </a:tr>
              <a:tr h="496651">
                <a:tc>
                  <a:txBody>
                    <a:bodyPr/>
                    <a:lstStyle/>
                    <a:p>
                      <a:pPr algn="just" latinLnBrk="1">
                        <a:lnSpc>
                          <a:spcPts val="1460"/>
                        </a:lnSpc>
                        <a:spcBef>
                          <a:spcPts val="1200"/>
                        </a:spcBef>
                        <a:spcAft>
                          <a:spcPts val="0"/>
                        </a:spcAft>
                      </a:pPr>
                      <a:r>
                        <a:rPr lang="en-US" sz="1400" kern="1200" dirty="0" err="1">
                          <a:effectLst/>
                          <a:latin typeface="+mj-lt"/>
                        </a:rPr>
                        <a:t>Opcode</a:t>
                      </a:r>
                      <a:r>
                        <a:rPr lang="en-US" sz="1400" kern="1200" dirty="0">
                          <a:effectLst/>
                          <a:latin typeface="+mj-lt"/>
                        </a:rPr>
                        <a:t> </a:t>
                      </a:r>
                      <a:endParaRPr lang="ko-KR" sz="1400" dirty="0">
                        <a:effectLst/>
                        <a:latin typeface="+mj-lt"/>
                        <a:ea typeface="PMingLiU"/>
                      </a:endParaRPr>
                    </a:p>
                  </a:txBody>
                  <a:tcPr marL="78903" marR="78903" marT="39451" marB="39451"/>
                </a:tc>
                <a:tc>
                  <a:txBody>
                    <a:bodyPr/>
                    <a:lstStyle/>
                    <a:p>
                      <a:pPr algn="just">
                        <a:spcBef>
                          <a:spcPts val="1200"/>
                        </a:spcBef>
                        <a:spcAft>
                          <a:spcPts val="0"/>
                        </a:spcAft>
                      </a:pPr>
                      <a:r>
                        <a:rPr lang="en-US" sz="1400" kern="1200" dirty="0">
                          <a:effectLst/>
                          <a:latin typeface="+mj-lt"/>
                        </a:rPr>
                        <a:t>Operation code (</a:t>
                      </a:r>
                      <a:r>
                        <a:rPr lang="en-US" sz="1400" kern="1200" dirty="0" err="1">
                          <a:effectLst/>
                          <a:latin typeface="+mj-lt"/>
                        </a:rPr>
                        <a:t>Opcode</a:t>
                      </a:r>
                      <a:r>
                        <a:rPr lang="en-US" sz="1400" kern="1200" dirty="0">
                          <a:effectLst/>
                          <a:latin typeface="+mj-lt"/>
                        </a:rPr>
                        <a:t>):</a:t>
                      </a:r>
                      <a:endParaRPr lang="ko-KR" sz="1400" dirty="0">
                        <a:effectLst/>
                        <a:latin typeface="+mj-lt"/>
                      </a:endParaRPr>
                    </a:p>
                    <a:p>
                      <a:pPr algn="just">
                        <a:lnSpc>
                          <a:spcPts val="1460"/>
                        </a:lnSpc>
                        <a:spcBef>
                          <a:spcPts val="1200"/>
                        </a:spcBef>
                        <a:spcAft>
                          <a:spcPts val="0"/>
                        </a:spcAft>
                      </a:pPr>
                      <a:r>
                        <a:rPr lang="en-US" sz="1400" kern="1200" dirty="0">
                          <a:effectLst/>
                          <a:latin typeface="+mj-lt"/>
                        </a:rPr>
                        <a:t>1: Request, 2: Response, 3: Indication</a:t>
                      </a:r>
                      <a:endParaRPr lang="ko-KR" sz="1400" dirty="0">
                        <a:effectLst/>
                        <a:latin typeface="+mj-lt"/>
                        <a:ea typeface="PMingLiU"/>
                      </a:endParaRPr>
                    </a:p>
                  </a:txBody>
                  <a:tcPr marL="78903" marR="78903" marT="39451" marB="39451"/>
                </a:tc>
              </a:tr>
              <a:tr h="223558">
                <a:tc>
                  <a:txBody>
                    <a:bodyPr/>
                    <a:lstStyle/>
                    <a:p>
                      <a:pPr algn="just" latinLnBrk="1">
                        <a:lnSpc>
                          <a:spcPts val="1460"/>
                        </a:lnSpc>
                        <a:spcBef>
                          <a:spcPts val="1200"/>
                        </a:spcBef>
                        <a:spcAft>
                          <a:spcPts val="0"/>
                        </a:spcAft>
                      </a:pPr>
                      <a:r>
                        <a:rPr lang="en-US" sz="1400" kern="1200" dirty="0">
                          <a:effectLst/>
                          <a:latin typeface="+mj-lt"/>
                        </a:rPr>
                        <a:t>AID </a:t>
                      </a:r>
                      <a:endParaRPr lang="ko-KR" sz="1400" dirty="0">
                        <a:effectLst/>
                        <a:latin typeface="+mj-lt"/>
                        <a:ea typeface="PMingLiU"/>
                      </a:endParaRPr>
                    </a:p>
                  </a:txBody>
                  <a:tcPr marL="78903" marR="78903" marT="39451" marB="39451"/>
                </a:tc>
                <a:tc>
                  <a:txBody>
                    <a:bodyPr/>
                    <a:lstStyle/>
                    <a:p>
                      <a:pPr algn="just" latinLnBrk="1">
                        <a:lnSpc>
                          <a:spcPts val="1460"/>
                        </a:lnSpc>
                        <a:spcBef>
                          <a:spcPts val="1200"/>
                        </a:spcBef>
                        <a:spcAft>
                          <a:spcPts val="0"/>
                        </a:spcAft>
                      </a:pPr>
                      <a:r>
                        <a:rPr lang="en-US" sz="1400" kern="1200" dirty="0">
                          <a:effectLst/>
                          <a:latin typeface="+mj-lt"/>
                        </a:rPr>
                        <a:t>Indicates the action to be taken with regard to the SID </a:t>
                      </a:r>
                      <a:endParaRPr lang="ko-KR" sz="1400" dirty="0">
                        <a:effectLst/>
                        <a:latin typeface="+mj-lt"/>
                        <a:ea typeface="PMingLiU"/>
                      </a:endParaRPr>
                    </a:p>
                  </a:txBody>
                  <a:tcPr marL="78903" marR="78903" marT="39451" marB="39451"/>
                </a:tc>
              </a:tr>
              <a:tr h="512869">
                <a:tc>
                  <a:txBody>
                    <a:bodyPr/>
                    <a:lstStyle/>
                    <a:p>
                      <a:pPr algn="just" latinLnBrk="1">
                        <a:spcBef>
                          <a:spcPts val="1200"/>
                        </a:spcBef>
                        <a:spcAft>
                          <a:spcPts val="0"/>
                        </a:spcAft>
                      </a:pPr>
                      <a:r>
                        <a:rPr lang="en-US" sz="1600" kern="1200" dirty="0" smtClean="0">
                          <a:effectLst/>
                        </a:rPr>
                        <a:t>Variable payload length</a:t>
                      </a:r>
                      <a:endParaRPr lang="ko-KR" sz="1800" dirty="0">
                        <a:effectLst/>
                        <a:latin typeface="Times New Roman"/>
                        <a:ea typeface="PMingLiU"/>
                      </a:endParaRPr>
                    </a:p>
                  </a:txBody>
                  <a:tcPr marL="78903" marR="78903" marT="39451" marB="39451"/>
                </a:tc>
                <a:tc>
                  <a:txBody>
                    <a:bodyPr/>
                    <a:lstStyle/>
                    <a:p>
                      <a:pPr algn="just" latinLnBrk="1">
                        <a:spcBef>
                          <a:spcPts val="1200"/>
                        </a:spcBef>
                        <a:spcAft>
                          <a:spcPts val="0"/>
                        </a:spcAft>
                      </a:pPr>
                      <a:r>
                        <a:rPr lang="en-US" sz="1600" kern="1200" dirty="0" smtClean="0">
                          <a:effectLst/>
                        </a:rPr>
                        <a:t>Indicates the total length of the variable payload embedded in this</a:t>
                      </a:r>
                      <a:r>
                        <a:rPr lang="en-US" sz="1600" kern="1200" baseline="0" dirty="0" smtClean="0">
                          <a:effectLst/>
                        </a:rPr>
                        <a:t> 21c </a:t>
                      </a:r>
                      <a:r>
                        <a:rPr lang="en-US" sz="1600" kern="1200" dirty="0" smtClean="0">
                          <a:effectLst/>
                        </a:rPr>
                        <a:t>protocol frame. The length of the 21c protocol header is NOT</a:t>
                      </a:r>
                      <a:r>
                        <a:rPr lang="en-US" sz="1600" kern="1200" baseline="0" dirty="0" smtClean="0">
                          <a:effectLst/>
                        </a:rPr>
                        <a:t> </a:t>
                      </a:r>
                      <a:r>
                        <a:rPr lang="en-US" sz="1600" kern="1200" dirty="0" smtClean="0">
                          <a:effectLst/>
                        </a:rPr>
                        <a:t>included.</a:t>
                      </a:r>
                      <a:endParaRPr lang="ko-KR" sz="1600" dirty="0">
                        <a:effectLst/>
                        <a:latin typeface="Times New Roman"/>
                        <a:cs typeface="Times New Roman"/>
                      </a:endParaRPr>
                    </a:p>
                  </a:txBody>
                  <a:tcPr marL="78903" marR="78903" marT="39451" marB="39451"/>
                </a:tc>
              </a:tr>
              <a:tr h="467025">
                <a:tc>
                  <a:txBody>
                    <a:bodyPr/>
                    <a:lstStyle/>
                    <a:p>
                      <a:pPr algn="just" latinLnBrk="1">
                        <a:lnSpc>
                          <a:spcPts val="1110"/>
                        </a:lnSpc>
                        <a:spcBef>
                          <a:spcPts val="1200"/>
                        </a:spcBef>
                        <a:spcAft>
                          <a:spcPts val="0"/>
                        </a:spcAft>
                      </a:pPr>
                      <a:r>
                        <a:rPr lang="en-US" sz="1600" kern="1200" dirty="0" err="1">
                          <a:effectLst/>
                        </a:rPr>
                        <a:t>SrcID</a:t>
                      </a:r>
                      <a:r>
                        <a:rPr lang="en-US" sz="1600" kern="1200" dirty="0">
                          <a:effectLst/>
                        </a:rPr>
                        <a:t> (6 bytes)</a:t>
                      </a:r>
                      <a:endParaRPr lang="ko-KR" sz="1800" dirty="0">
                        <a:effectLst/>
                        <a:latin typeface="Times New Roman"/>
                        <a:ea typeface="PMingLiU"/>
                      </a:endParaRPr>
                    </a:p>
                  </a:txBody>
                  <a:tcPr marL="78903" marR="78903" marT="39451" marB="39451"/>
                </a:tc>
                <a:tc>
                  <a:txBody>
                    <a:bodyPr/>
                    <a:lstStyle/>
                    <a:p>
                      <a:pPr algn="just" latinLnBrk="1">
                        <a:lnSpc>
                          <a:spcPts val="1110"/>
                        </a:lnSpc>
                        <a:spcBef>
                          <a:spcPts val="1200"/>
                        </a:spcBef>
                        <a:spcAft>
                          <a:spcPts val="0"/>
                        </a:spcAft>
                      </a:pPr>
                      <a:r>
                        <a:rPr lang="en-US" sz="1600" kern="1200" dirty="0">
                          <a:effectLst/>
                        </a:rPr>
                        <a:t>Source MAC address, e.g., MAC address of MS </a:t>
                      </a:r>
                      <a:endParaRPr lang="ko-KR" sz="1800" dirty="0">
                        <a:effectLst/>
                      </a:endParaRPr>
                    </a:p>
                    <a:p>
                      <a:pPr marL="342900" lvl="0" indent="-342900" latinLnBrk="1">
                        <a:spcAft>
                          <a:spcPts val="0"/>
                        </a:spcAft>
                        <a:buFont typeface="Arial"/>
                        <a:buChar char="-"/>
                        <a:tabLst>
                          <a:tab pos="-26670" algn="l"/>
                          <a:tab pos="457200" algn="l"/>
                        </a:tabLst>
                      </a:pPr>
                      <a:r>
                        <a:rPr lang="en-US" altLang="ko-KR" sz="1600" kern="1200" dirty="0" smtClean="0">
                          <a:effectLst/>
                        </a:rPr>
                        <a:t>MSID for </a:t>
                      </a:r>
                      <a:r>
                        <a:rPr lang="en-US" altLang="ko-KR" sz="1600" kern="1200" dirty="0" err="1" smtClean="0">
                          <a:effectLst/>
                        </a:rPr>
                        <a:t>WiMAX</a:t>
                      </a:r>
                      <a:r>
                        <a:rPr lang="en-US" altLang="ko-KR" sz="1600" kern="1200" dirty="0" smtClean="0">
                          <a:effectLst/>
                        </a:rPr>
                        <a:t> interworking protocol</a:t>
                      </a:r>
                      <a:endParaRPr lang="ko-KR" sz="1600" dirty="0">
                        <a:effectLst/>
                      </a:endParaRPr>
                    </a:p>
                  </a:txBody>
                  <a:tcPr marL="78903" marR="78903" marT="39451" marB="39451"/>
                </a:tc>
              </a:tr>
              <a:tr h="262135">
                <a:tc>
                  <a:txBody>
                    <a:bodyPr/>
                    <a:lstStyle/>
                    <a:p>
                      <a:pPr algn="just" latinLnBrk="1">
                        <a:spcBef>
                          <a:spcPts val="1200"/>
                        </a:spcBef>
                        <a:spcAft>
                          <a:spcPts val="0"/>
                        </a:spcAft>
                      </a:pPr>
                      <a:r>
                        <a:rPr lang="en-US" sz="1600" kern="1200">
                          <a:effectLst/>
                        </a:rPr>
                        <a:t>DstID (6 bytes)</a:t>
                      </a:r>
                      <a:endParaRPr lang="ko-KR" sz="1800">
                        <a:effectLst/>
                        <a:latin typeface="Times New Roman"/>
                        <a:ea typeface="PMingLiU"/>
                      </a:endParaRPr>
                    </a:p>
                  </a:txBody>
                  <a:tcPr marL="78903" marR="78903" marT="39451" marB="39451"/>
                </a:tc>
                <a:tc>
                  <a:txBody>
                    <a:bodyPr/>
                    <a:lstStyle/>
                    <a:p>
                      <a:pPr latinLnBrk="1">
                        <a:spcAft>
                          <a:spcPts val="0"/>
                        </a:spcAft>
                      </a:pPr>
                      <a:r>
                        <a:rPr lang="en-US" sz="1600" kern="1200" dirty="0">
                          <a:effectLst/>
                        </a:rPr>
                        <a:t>Destination MAC address, e.g., </a:t>
                      </a:r>
                      <a:r>
                        <a:rPr lang="en-US" sz="1600" kern="1200" dirty="0" smtClean="0">
                          <a:effectLst/>
                        </a:rPr>
                        <a:t> MAC</a:t>
                      </a:r>
                      <a:r>
                        <a:rPr lang="en-US" sz="1600" kern="1200" baseline="0" dirty="0" smtClean="0">
                          <a:effectLst/>
                        </a:rPr>
                        <a:t> address of M-GW </a:t>
                      </a:r>
                      <a:endParaRPr lang="ko-KR" sz="1600" dirty="0">
                        <a:effectLst/>
                      </a:endParaRPr>
                    </a:p>
                    <a:p>
                      <a:pPr marL="342900" lvl="0" indent="-342900" latinLnBrk="1">
                        <a:spcAft>
                          <a:spcPts val="0"/>
                        </a:spcAft>
                        <a:buFont typeface="Arial"/>
                        <a:buChar char="-"/>
                        <a:tabLst>
                          <a:tab pos="-26670" algn="l"/>
                          <a:tab pos="457200" algn="l"/>
                        </a:tabLst>
                      </a:pPr>
                      <a:r>
                        <a:rPr lang="en-US" altLang="ko-KR" sz="1600" dirty="0" smtClean="0">
                          <a:effectLst/>
                        </a:rPr>
                        <a:t>BSID for </a:t>
                      </a:r>
                      <a:r>
                        <a:rPr lang="en-US" altLang="ko-KR" sz="1600" dirty="0" err="1" smtClean="0">
                          <a:effectLst/>
                        </a:rPr>
                        <a:t>WiMAX</a:t>
                      </a:r>
                      <a:r>
                        <a:rPr lang="en-US" altLang="ko-KR" sz="1600" dirty="0" smtClean="0">
                          <a:effectLst/>
                        </a:rPr>
                        <a:t> interworking protocol</a:t>
                      </a:r>
                      <a:endParaRPr lang="ko-KR" sz="1600" dirty="0">
                        <a:effectLst/>
                      </a:endParaRPr>
                    </a:p>
                  </a:txBody>
                  <a:tcPr marL="78903" marR="78903" marT="39451" marB="39451"/>
                </a:tc>
              </a:tr>
            </a:tbl>
          </a:graphicData>
        </a:graphic>
      </p:graphicFrame>
      <p:sp>
        <p:nvSpPr>
          <p:cNvPr id="5" name="Slide Number Placeholder 4"/>
          <p:cNvSpPr>
            <a:spLocks noGrp="1"/>
          </p:cNvSpPr>
          <p:nvPr>
            <p:ph type="sldNum" sz="quarter" idx="11"/>
          </p:nvPr>
        </p:nvSpPr>
        <p:spPr>
          <a:xfrm>
            <a:off x="8458200" y="6457528"/>
            <a:ext cx="685800" cy="381000"/>
          </a:xfrm>
          <a:noFill/>
        </p:spPr>
        <p:txBody>
          <a:bodyPr/>
          <a:lstStyle/>
          <a:p>
            <a:fld id="{BE78C5E8-8C35-4A85-BF87-71E4D39BF386}" type="slidenum">
              <a:rPr lang="en-US" altLang="ja-JP">
                <a:solidFill>
                  <a:srgbClr val="000000"/>
                </a:solidFill>
              </a:rPr>
              <a:pPr/>
              <a:t>11</a:t>
            </a:fld>
            <a:endParaRPr lang="en-US" altLang="ja-JP" dirty="0">
              <a:solidFill>
                <a:srgbClr val="000000"/>
              </a:solidFill>
            </a:endParaRPr>
          </a:p>
        </p:txBody>
      </p:sp>
    </p:spTree>
    <p:extLst>
      <p:ext uri="{BB962C8B-B14F-4D97-AF65-F5344CB8AC3E}">
        <p14:creationId xmlns:p14="http://schemas.microsoft.com/office/powerpoint/2010/main" val="2045789209"/>
      </p:ext>
    </p:extLst>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Complement for Reliability for UDP</a:t>
            </a:r>
            <a:endParaRPr lang="ko-KR" altLang="en-US" dirty="0"/>
          </a:p>
        </p:txBody>
      </p:sp>
      <p:sp>
        <p:nvSpPr>
          <p:cNvPr id="3" name="내용 개체 틀 2"/>
          <p:cNvSpPr>
            <a:spLocks noGrp="1"/>
          </p:cNvSpPr>
          <p:nvPr>
            <p:ph idx="1"/>
          </p:nvPr>
        </p:nvSpPr>
        <p:spPr/>
        <p:txBody>
          <a:bodyPr/>
          <a:lstStyle/>
          <a:p>
            <a:r>
              <a:rPr lang="en-US" altLang="ko-KR" dirty="0" smtClean="0"/>
              <a:t>If TCP is not used, fields for supporting reliability can be added using TLV type</a:t>
            </a:r>
          </a:p>
          <a:p>
            <a:pPr lvl="1"/>
            <a:r>
              <a:rPr lang="en-US" altLang="ko-KR" dirty="0" smtClean="0"/>
              <a:t>E.g.</a:t>
            </a: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12</a:t>
            </a:fld>
            <a:endParaRPr lang="en-US" altLang="ja-JP">
              <a:solidFill>
                <a:srgbClr val="000000"/>
              </a:solidFill>
            </a:endParaRPr>
          </a:p>
        </p:txBody>
      </p:sp>
      <p:graphicFrame>
        <p:nvGraphicFramePr>
          <p:cNvPr id="5" name="표 4"/>
          <p:cNvGraphicFramePr>
            <a:graphicFrameLocks noGrp="1"/>
          </p:cNvGraphicFramePr>
          <p:nvPr>
            <p:extLst>
              <p:ext uri="{D42A27DB-BD31-4B8C-83A1-F6EECF244321}">
                <p14:modId xmlns:p14="http://schemas.microsoft.com/office/powerpoint/2010/main" val="1279130751"/>
              </p:ext>
            </p:extLst>
          </p:nvPr>
        </p:nvGraphicFramePr>
        <p:xfrm>
          <a:off x="1115616" y="2996952"/>
          <a:ext cx="7056784" cy="914400"/>
        </p:xfrm>
        <a:graphic>
          <a:graphicData uri="http://schemas.openxmlformats.org/drawingml/2006/table">
            <a:tbl>
              <a:tblPr firstRow="1" bandRow="1">
                <a:tableStyleId>{5940675A-B579-460E-94D1-54222C63F5DA}</a:tableStyleId>
              </a:tblPr>
              <a:tblGrid>
                <a:gridCol w="1393254"/>
                <a:gridCol w="1161045"/>
                <a:gridCol w="774030"/>
                <a:gridCol w="696627"/>
                <a:gridCol w="1981710"/>
                <a:gridCol w="1050118"/>
              </a:tblGrid>
              <a:tr h="370840">
                <a:tc>
                  <a:txBody>
                    <a:bodyPr/>
                    <a:lstStyle/>
                    <a:p>
                      <a:pPr latinLnBrk="1"/>
                      <a:r>
                        <a:rPr lang="en-US" altLang="ko-KR" dirty="0" smtClean="0"/>
                        <a:t>Type </a:t>
                      </a:r>
                    </a:p>
                    <a:p>
                      <a:pPr latinLnBrk="1"/>
                      <a:r>
                        <a:rPr lang="en-US" altLang="ko-KR" dirty="0" smtClean="0"/>
                        <a:t>=Reliability</a:t>
                      </a:r>
                      <a:endParaRPr lang="ko-KR" altLang="en-US" dirty="0"/>
                    </a:p>
                  </a:txBody>
                  <a:tcPr/>
                </a:tc>
                <a:tc>
                  <a:txBody>
                    <a:bodyPr/>
                    <a:lstStyle/>
                    <a:p>
                      <a:pPr latinLnBrk="1"/>
                      <a:r>
                        <a:rPr lang="en-US" altLang="ko-KR" dirty="0" smtClean="0"/>
                        <a:t>Length</a:t>
                      </a:r>
                    </a:p>
                    <a:p>
                      <a:pPr latinLnBrk="1"/>
                      <a:r>
                        <a:rPr lang="en-US" altLang="ko-KR" dirty="0" smtClean="0"/>
                        <a:t>=2 bytes</a:t>
                      </a:r>
                      <a:endParaRPr lang="ko-KR" altLang="en-US" dirty="0"/>
                    </a:p>
                  </a:txBody>
                  <a:tcPr/>
                </a:tc>
                <a:tc>
                  <a:txBody>
                    <a:bodyPr/>
                    <a:lstStyle/>
                    <a:p>
                      <a:pPr latinLnBrk="1"/>
                      <a:r>
                        <a:rPr lang="en-US" altLang="ko-KR" dirty="0" err="1" smtClean="0"/>
                        <a:t>Ack-Req</a:t>
                      </a:r>
                      <a:endParaRPr lang="en-US" altLang="ko-KR" dirty="0" smtClean="0"/>
                    </a:p>
                    <a:p>
                      <a:pPr latinLnBrk="1"/>
                      <a:r>
                        <a:rPr lang="en-US" altLang="ko-KR" dirty="0" smtClean="0"/>
                        <a:t>(1)</a:t>
                      </a:r>
                      <a:endParaRPr lang="ko-KR" altLang="en-US" dirty="0"/>
                    </a:p>
                  </a:txBody>
                  <a:tcPr/>
                </a:tc>
                <a:tc>
                  <a:txBody>
                    <a:bodyPr/>
                    <a:lstStyle/>
                    <a:p>
                      <a:pPr latinLnBrk="1"/>
                      <a:r>
                        <a:rPr lang="en-US" altLang="ko-KR" dirty="0" err="1" smtClean="0"/>
                        <a:t>Ack-Rsp</a:t>
                      </a:r>
                      <a:endParaRPr lang="en-US" altLang="ko-KR" dirty="0" smtClean="0"/>
                    </a:p>
                    <a:p>
                      <a:pPr latinLnBrk="1"/>
                      <a:r>
                        <a:rPr lang="en-US" altLang="ko-KR" dirty="0" smtClean="0"/>
                        <a:t>(1)</a:t>
                      </a:r>
                    </a:p>
                  </a:txBody>
                  <a:tcPr/>
                </a:tc>
                <a:tc>
                  <a:txBody>
                    <a:bodyPr/>
                    <a:lstStyle/>
                    <a:p>
                      <a:pPr latinLnBrk="1"/>
                      <a:r>
                        <a:rPr lang="en-US" altLang="ko-KR" dirty="0" smtClean="0"/>
                        <a:t>Transaction ID</a:t>
                      </a:r>
                    </a:p>
                    <a:p>
                      <a:pPr latinLnBrk="1"/>
                      <a:r>
                        <a:rPr lang="en-US" altLang="ko-KR" dirty="0" smtClean="0"/>
                        <a:t>(12)</a:t>
                      </a:r>
                      <a:endParaRPr lang="ko-KR" altLang="en-US" dirty="0"/>
                    </a:p>
                  </a:txBody>
                  <a:tcPr/>
                </a:tc>
                <a:tc>
                  <a:txBody>
                    <a:bodyPr/>
                    <a:lstStyle/>
                    <a:p>
                      <a:pPr latinLnBrk="1"/>
                      <a:r>
                        <a:rPr lang="en-US" altLang="ko-KR" dirty="0" smtClean="0"/>
                        <a:t>Reserved</a:t>
                      </a:r>
                      <a:r>
                        <a:rPr lang="en-US" altLang="ko-KR" baseline="0" dirty="0" smtClean="0"/>
                        <a:t> (2)</a:t>
                      </a:r>
                      <a:endParaRPr lang="ko-KR" altLang="en-US" dirty="0"/>
                    </a:p>
                  </a:txBody>
                  <a:tcPr/>
                </a:tc>
              </a:tr>
            </a:tbl>
          </a:graphicData>
        </a:graphic>
      </p:graphicFrame>
      <p:sp>
        <p:nvSpPr>
          <p:cNvPr id="6" name="TextBox 5"/>
          <p:cNvSpPr txBox="1"/>
          <p:nvPr/>
        </p:nvSpPr>
        <p:spPr>
          <a:xfrm>
            <a:off x="5292080" y="4499828"/>
            <a:ext cx="1296144" cy="369332"/>
          </a:xfrm>
          <a:prstGeom prst="rect">
            <a:avLst/>
          </a:prstGeom>
          <a:noFill/>
        </p:spPr>
        <p:txBody>
          <a:bodyPr wrap="square" rtlCol="0">
            <a:spAutoFit/>
          </a:bodyPr>
          <a:lstStyle/>
          <a:p>
            <a:pPr algn="ctr"/>
            <a:r>
              <a:rPr lang="en-US" altLang="ko-KR" dirty="0" smtClean="0"/>
              <a:t>Value</a:t>
            </a:r>
            <a:endParaRPr lang="ko-KR" altLang="en-US" dirty="0"/>
          </a:p>
        </p:txBody>
      </p:sp>
      <p:sp>
        <p:nvSpPr>
          <p:cNvPr id="7" name="오른쪽 중괄호 6"/>
          <p:cNvSpPr/>
          <p:nvPr/>
        </p:nvSpPr>
        <p:spPr>
          <a:xfrm rot="5400000">
            <a:off x="5760132" y="2015552"/>
            <a:ext cx="360040" cy="446449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Tree>
    <p:extLst>
      <p:ext uri="{BB962C8B-B14F-4D97-AF65-F5344CB8AC3E}">
        <p14:creationId xmlns:p14="http://schemas.microsoft.com/office/powerpoint/2010/main" val="2062994749"/>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Considerations</a:t>
            </a:r>
            <a:r>
              <a:rPr lang="en-US" altLang="ko-KR" baseline="0" dirty="0" smtClean="0"/>
              <a:t> </a:t>
            </a:r>
            <a:r>
              <a:rPr lang="en-US" altLang="ko-KR" dirty="0" smtClean="0"/>
              <a:t>of Compatibility between IEEE 802.21 and</a:t>
            </a:r>
            <a:r>
              <a:rPr lang="en-US" altLang="ko-KR" baseline="0" dirty="0" smtClean="0"/>
              <a:t> New IEEE 802.21c</a:t>
            </a:r>
            <a:endParaRPr lang="ko-KR" altLang="en-US" dirty="0"/>
          </a:p>
        </p:txBody>
      </p:sp>
      <p:sp>
        <p:nvSpPr>
          <p:cNvPr id="3" name="내용 개체 틀 2"/>
          <p:cNvSpPr>
            <a:spLocks noGrp="1"/>
          </p:cNvSpPr>
          <p:nvPr>
            <p:ph idx="1"/>
          </p:nvPr>
        </p:nvSpPr>
        <p:spPr/>
        <p:txBody>
          <a:bodyPr/>
          <a:lstStyle/>
          <a:p>
            <a:r>
              <a:rPr lang="en-US" altLang="ko-KR" sz="3200" dirty="0" smtClean="0"/>
              <a:t>Network elements which use the new simplified protocol should use the old protocol for supporting backward compatibility</a:t>
            </a:r>
          </a:p>
          <a:p>
            <a:pPr lvl="1"/>
            <a:r>
              <a:rPr lang="en-US" altLang="ko-KR" sz="3200" dirty="0" smtClean="0"/>
              <a:t>Complexity for the network elements is not high, because most identification mechanisms of control messages can be taken from old IEEE 802.21 protocol</a:t>
            </a:r>
          </a:p>
        </p:txBody>
      </p:sp>
      <p:sp>
        <p:nvSpPr>
          <p:cNvPr id="4"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13</a:t>
            </a:fld>
            <a:endParaRPr lang="en-US" altLang="ja-JP">
              <a:solidFill>
                <a:srgbClr val="000000"/>
              </a:solidFill>
            </a:endParaRPr>
          </a:p>
        </p:txBody>
      </p:sp>
    </p:spTree>
    <p:extLst>
      <p:ext uri="{BB962C8B-B14F-4D97-AF65-F5344CB8AC3E}">
        <p14:creationId xmlns:p14="http://schemas.microsoft.com/office/powerpoint/2010/main" val="1368835026"/>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Conclusions</a:t>
            </a:r>
            <a:endParaRPr lang="ko-KR" altLang="en-US" dirty="0"/>
          </a:p>
        </p:txBody>
      </p:sp>
      <p:sp>
        <p:nvSpPr>
          <p:cNvPr id="3" name="내용 개체 틀 2"/>
          <p:cNvSpPr>
            <a:spLocks noGrp="1"/>
          </p:cNvSpPr>
          <p:nvPr>
            <p:ph idx="1"/>
          </p:nvPr>
        </p:nvSpPr>
        <p:spPr/>
        <p:txBody>
          <a:bodyPr>
            <a:normAutofit/>
          </a:bodyPr>
          <a:lstStyle/>
          <a:p>
            <a:r>
              <a:rPr lang="en-US" altLang="ko-KR" dirty="0"/>
              <a:t>T</a:t>
            </a:r>
            <a:r>
              <a:rPr lang="en-US" altLang="ko-KR" dirty="0" smtClean="0"/>
              <a:t>he new IEEE 802.21c header</a:t>
            </a:r>
          </a:p>
          <a:p>
            <a:pPr lvl="1"/>
            <a:r>
              <a:rPr lang="en-US" altLang="ko-KR" dirty="0" smtClean="0"/>
              <a:t>Omits some fields which are related with reliability because these fields</a:t>
            </a:r>
            <a:r>
              <a:rPr lang="en-US" altLang="ko-KR" dirty="0"/>
              <a:t> </a:t>
            </a:r>
            <a:r>
              <a:rPr lang="en-US" altLang="ko-KR" dirty="0" smtClean="0"/>
              <a:t>can be supported by TCP/IP</a:t>
            </a:r>
            <a:r>
              <a:rPr lang="en-US" altLang="ko-KR" baseline="0" dirty="0" smtClean="0"/>
              <a:t> protocol</a:t>
            </a:r>
          </a:p>
          <a:p>
            <a:pPr lvl="1"/>
            <a:r>
              <a:rPr lang="en-US" altLang="ko-KR" dirty="0" smtClean="0"/>
              <a:t>Includes </a:t>
            </a:r>
            <a:r>
              <a:rPr lang="en-US" altLang="ko-KR" i="1" dirty="0" smtClean="0"/>
              <a:t>Interworking Protocol Type</a:t>
            </a:r>
            <a:r>
              <a:rPr lang="en-US" altLang="ko-KR" dirty="0" smtClean="0"/>
              <a:t> field to deliver </a:t>
            </a:r>
            <a:r>
              <a:rPr lang="en-US" altLang="ko-KR" dirty="0"/>
              <a:t>other interworking protocols (</a:t>
            </a:r>
            <a:r>
              <a:rPr lang="en-US" altLang="ko-KR" dirty="0" err="1"/>
              <a:t>e.g</a:t>
            </a:r>
            <a:r>
              <a:rPr lang="en-US" altLang="ko-KR" dirty="0"/>
              <a:t>, ANQP and ANDSF message)</a:t>
            </a:r>
            <a:endParaRPr lang="en-US" altLang="ko-KR" baseline="0" dirty="0" smtClean="0"/>
          </a:p>
          <a:p>
            <a:pPr lvl="1"/>
            <a:r>
              <a:rPr lang="en-US" altLang="ko-KR" dirty="0" smtClean="0"/>
              <a:t>Can support interworking control message for </a:t>
            </a:r>
            <a:r>
              <a:rPr lang="en-US" altLang="ko-KR" dirty="0" err="1" smtClean="0"/>
              <a:t>WiMAX</a:t>
            </a:r>
            <a:endParaRPr lang="en-US" altLang="ko-KR" baseline="0" dirty="0" smtClean="0"/>
          </a:p>
          <a:p>
            <a:pPr lvl="1"/>
            <a:r>
              <a:rPr lang="en-US" altLang="ko-KR" baseline="0" dirty="0" smtClean="0"/>
              <a:t>IEEE 802.21c can use old</a:t>
            </a:r>
            <a:r>
              <a:rPr lang="en-US" altLang="ko-KR" dirty="0" smtClean="0"/>
              <a:t> IEEE 802.21 protocol</a:t>
            </a:r>
          </a:p>
          <a:p>
            <a:r>
              <a:rPr lang="en-US" altLang="ko-KR" dirty="0" smtClean="0"/>
              <a:t>Effects of IEEE 802.21c  protocol</a:t>
            </a:r>
          </a:p>
          <a:p>
            <a:pPr lvl="1"/>
            <a:r>
              <a:rPr lang="en-US" altLang="ko-KR" dirty="0" smtClean="0"/>
              <a:t>Improve network performance with short protocol header</a:t>
            </a:r>
          </a:p>
          <a:p>
            <a:pPr lvl="1"/>
            <a:r>
              <a:rPr lang="en-US" altLang="ko-KR" dirty="0" smtClean="0"/>
              <a:t>Support compatibility with other interworking protocols</a:t>
            </a:r>
          </a:p>
          <a:p>
            <a:r>
              <a:rPr lang="en-US" altLang="ko-KR" dirty="0" smtClean="0"/>
              <a:t>The simplified protocol raises its customization chance by supporting improved network performance and compatibility with other interworking protocol</a:t>
            </a:r>
          </a:p>
        </p:txBody>
      </p:sp>
      <p:sp>
        <p:nvSpPr>
          <p:cNvPr id="4"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14</a:t>
            </a:fld>
            <a:endParaRPr lang="en-US" altLang="ja-JP">
              <a:solidFill>
                <a:srgbClr val="000000"/>
              </a:solidFill>
            </a:endParaRPr>
          </a:p>
        </p:txBody>
      </p:sp>
    </p:spTree>
    <p:extLst>
      <p:ext uri="{BB962C8B-B14F-4D97-AF65-F5344CB8AC3E}">
        <p14:creationId xmlns:p14="http://schemas.microsoft.com/office/powerpoint/2010/main" val="2653806831"/>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References</a:t>
            </a:r>
            <a:endParaRPr lang="ko-KR" altLang="en-US" dirty="0"/>
          </a:p>
        </p:txBody>
      </p:sp>
      <p:sp>
        <p:nvSpPr>
          <p:cNvPr id="3" name="내용 개체 틀 2"/>
          <p:cNvSpPr>
            <a:spLocks noGrp="1"/>
          </p:cNvSpPr>
          <p:nvPr>
            <p:ph idx="1"/>
          </p:nvPr>
        </p:nvSpPr>
        <p:spPr/>
        <p:txBody>
          <a:bodyPr/>
          <a:lstStyle/>
          <a:p>
            <a:r>
              <a:rPr lang="en-US" altLang="ko-KR" dirty="0"/>
              <a:t>IEEE 802.21c, “IEEE Standard for Local and Metropolitan Area Networks - Part 21: Media Independent Handover Services Amendment: Optimized Single Radio Handovers,” Jan., 2012.</a:t>
            </a:r>
            <a:endParaRPr lang="en-US" altLang="ko-KR" sz="2400" dirty="0" smtClean="0">
              <a:solidFill>
                <a:schemeClr val="tx1"/>
              </a:solidFill>
              <a:effectLst/>
              <a:latin typeface="+mn-lt"/>
              <a:ea typeface="ＭＳ Ｐゴシック" charset="0"/>
              <a:cs typeface="ＭＳ Ｐゴシック" charset="0"/>
            </a:endParaRPr>
          </a:p>
          <a:p>
            <a:pPr marL="280988" marR="0" indent="-280988" algn="l" defTabSz="762000" rtl="0" eaLnBrk="0" fontAlgn="base" latinLnBrk="0" hangingPunct="0">
              <a:lnSpc>
                <a:spcPct val="90000"/>
              </a:lnSpc>
              <a:spcBef>
                <a:spcPct val="40000"/>
              </a:spcBef>
              <a:spcAft>
                <a:spcPct val="0"/>
              </a:spcAft>
              <a:buClr>
                <a:schemeClr val="accent1"/>
              </a:buClr>
              <a:buSzTx/>
              <a:buFontTx/>
              <a:buChar char="•"/>
              <a:tabLst/>
              <a:defRPr/>
            </a:pPr>
            <a:r>
              <a:rPr lang="en-US" altLang="ko-KR" sz="2400" dirty="0" err="1" smtClean="0">
                <a:solidFill>
                  <a:schemeClr val="tx1"/>
                </a:solidFill>
                <a:effectLst/>
                <a:latin typeface="+mn-lt"/>
                <a:ea typeface="ＭＳ Ｐゴシック" charset="0"/>
                <a:cs typeface="ＭＳ Ｐゴシック" charset="0"/>
              </a:rPr>
              <a:t>WiMAX</a:t>
            </a:r>
            <a:r>
              <a:rPr lang="en-US" altLang="ko-KR" sz="2400" dirty="0" smtClean="0">
                <a:solidFill>
                  <a:schemeClr val="tx1"/>
                </a:solidFill>
                <a:effectLst/>
                <a:latin typeface="+mn-lt"/>
                <a:ea typeface="ＭＳ Ｐゴシック" charset="0"/>
                <a:cs typeface="ＭＳ Ｐゴシック" charset="0"/>
              </a:rPr>
              <a:t> Forum, “</a:t>
            </a:r>
            <a:r>
              <a:rPr lang="en-US" altLang="ko-KR" sz="2400" dirty="0" err="1" smtClean="0">
                <a:solidFill>
                  <a:schemeClr val="tx1"/>
                </a:solidFill>
                <a:effectLst/>
                <a:latin typeface="+mn-lt"/>
                <a:ea typeface="ＭＳ Ｐゴシック" charset="0"/>
                <a:cs typeface="ＭＳ Ｐゴシック" charset="0"/>
              </a:rPr>
              <a:t>WiMAX</a:t>
            </a:r>
            <a:r>
              <a:rPr lang="en-US" altLang="ko-KR" sz="2400" dirty="0" smtClean="0">
                <a:solidFill>
                  <a:schemeClr val="tx1"/>
                </a:solidFill>
                <a:effectLst/>
                <a:latin typeface="+mn-lt"/>
                <a:ea typeface="ＭＳ Ｐゴシック" charset="0"/>
                <a:cs typeface="ＭＳ Ｐゴシック" charset="0"/>
              </a:rPr>
              <a:t> Forum Network Architecture - Architecture, Detailed Protocols and Procedures </a:t>
            </a:r>
            <a:r>
              <a:rPr lang="en-US" altLang="ko-KR" sz="2400" dirty="0" err="1" smtClean="0">
                <a:solidFill>
                  <a:schemeClr val="tx1"/>
                </a:solidFill>
                <a:effectLst/>
                <a:latin typeface="+mn-lt"/>
                <a:ea typeface="ＭＳ Ｐゴシック" charset="0"/>
                <a:cs typeface="ＭＳ Ｐゴシック" charset="0"/>
              </a:rPr>
              <a:t>WiFi</a:t>
            </a:r>
            <a:r>
              <a:rPr lang="en-US" altLang="ko-KR" sz="2400" dirty="0" smtClean="0">
                <a:solidFill>
                  <a:schemeClr val="tx1"/>
                </a:solidFill>
                <a:effectLst/>
                <a:latin typeface="+mn-lt"/>
                <a:ea typeface="ＭＳ Ｐゴシック" charset="0"/>
                <a:cs typeface="ＭＳ Ｐゴシック" charset="0"/>
              </a:rPr>
              <a:t>® and </a:t>
            </a:r>
            <a:r>
              <a:rPr lang="en-US" altLang="ko-KR" sz="2400" dirty="0" err="1" smtClean="0">
                <a:solidFill>
                  <a:schemeClr val="tx1"/>
                </a:solidFill>
                <a:effectLst/>
                <a:latin typeface="+mn-lt"/>
                <a:ea typeface="ＭＳ Ｐゴシック" charset="0"/>
                <a:cs typeface="ＭＳ Ｐゴシック" charset="0"/>
              </a:rPr>
              <a:t>WiMAX</a:t>
            </a:r>
            <a:r>
              <a:rPr lang="en-US" altLang="ko-KR" sz="2400" dirty="0" smtClean="0">
                <a:solidFill>
                  <a:schemeClr val="tx1"/>
                </a:solidFill>
                <a:effectLst/>
                <a:latin typeface="+mn-lt"/>
                <a:ea typeface="ＭＳ Ｐゴシック" charset="0"/>
                <a:cs typeface="ＭＳ Ｐゴシック" charset="0"/>
              </a:rPr>
              <a:t>® Access Networks,” Nov. 2010.</a:t>
            </a:r>
          </a:p>
          <a:p>
            <a:r>
              <a:rPr lang="en-US" altLang="ko-KR" dirty="0" err="1"/>
              <a:t>WiMAX</a:t>
            </a:r>
            <a:r>
              <a:rPr lang="en-US" altLang="ko-KR" dirty="0"/>
              <a:t> </a:t>
            </a:r>
            <a:r>
              <a:rPr lang="en-US" altLang="ko-KR" dirty="0" smtClean="0"/>
              <a:t>Forum. “</a:t>
            </a:r>
            <a:r>
              <a:rPr lang="en-US" altLang="ko-KR" dirty="0" err="1" smtClean="0"/>
              <a:t>WiMAX</a:t>
            </a:r>
            <a:r>
              <a:rPr lang="en-US" altLang="ko-KR" dirty="0" smtClean="0"/>
              <a:t> Forum Network Architecture - Architecture</a:t>
            </a:r>
            <a:r>
              <a:rPr lang="en-US" altLang="ko-KR" dirty="0"/>
              <a:t>, detailed Protocols and </a:t>
            </a:r>
            <a:r>
              <a:rPr lang="en-US" altLang="ko-KR" dirty="0" smtClean="0"/>
              <a:t>Procedures Single </a:t>
            </a:r>
            <a:r>
              <a:rPr lang="en-US" altLang="ko-KR" dirty="0"/>
              <a:t>Radio Interworking between Non-</a:t>
            </a:r>
            <a:r>
              <a:rPr lang="en-US" altLang="ko-KR" dirty="0" err="1"/>
              <a:t>WiMAX</a:t>
            </a:r>
            <a:r>
              <a:rPr lang="en-US" altLang="ko-KR" dirty="0"/>
              <a:t>® and </a:t>
            </a:r>
            <a:r>
              <a:rPr lang="en-US" altLang="ko-KR" dirty="0" err="1"/>
              <a:t>WiMAX</a:t>
            </a:r>
            <a:r>
              <a:rPr lang="en-US" altLang="ko-KR" dirty="0"/>
              <a:t>® Access </a:t>
            </a:r>
            <a:r>
              <a:rPr lang="en-US" altLang="ko-KR" dirty="0" smtClean="0"/>
              <a:t>Networks,” </a:t>
            </a:r>
            <a:r>
              <a:rPr lang="en-US" altLang="ko-KR" dirty="0"/>
              <a:t>Nov. </a:t>
            </a:r>
            <a:r>
              <a:rPr lang="en-US" altLang="ko-KR" dirty="0" smtClean="0"/>
              <a:t>2010.</a:t>
            </a:r>
          </a:p>
          <a:p>
            <a:r>
              <a:rPr lang="en-US" altLang="zh-CN" dirty="0" smtClean="0">
                <a:ea typeface="SimSun" pitchFamily="2" charset="-122"/>
                <a:cs typeface="Times New Roman" pitchFamily="18" charset="0"/>
              </a:rPr>
              <a:t>Functional Requirements (IEEE 802.21c document, DCN </a:t>
            </a:r>
            <a:r>
              <a:rPr lang="en-US" altLang="zh-CN" dirty="0">
                <a:ea typeface="SimSun" pitchFamily="2" charset="-122"/>
                <a:cs typeface="Times New Roman" pitchFamily="18" charset="0"/>
              </a:rPr>
              <a:t># 21-10-0017-02-srho)</a:t>
            </a: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15</a:t>
            </a:fld>
            <a:endParaRPr lang="en-US" altLang="ja-JP">
              <a:solidFill>
                <a:srgbClr val="000000"/>
              </a:solidFill>
            </a:endParaRPr>
          </a:p>
        </p:txBody>
      </p:sp>
    </p:spTree>
    <p:extLst>
      <p:ext uri="{BB962C8B-B14F-4D97-AF65-F5344CB8AC3E}">
        <p14:creationId xmlns:p14="http://schemas.microsoft.com/office/powerpoint/2010/main" val="2775503534"/>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5" name="Slide Number Placeholder 4"/>
          <p:cNvSpPr>
            <a:spLocks noGrp="1"/>
          </p:cNvSpPr>
          <p:nvPr>
            <p:ph type="sldNum" sz="quarter" idx="11"/>
          </p:nvPr>
        </p:nvSpPr>
        <p:spPr>
          <a:noFill/>
        </p:spPr>
        <p:txBody>
          <a:bodyPr/>
          <a:lstStyle/>
          <a:p>
            <a:fld id="{BE78C5E8-8C35-4A85-BF87-71E4D39BF386}" type="slidenum">
              <a:rPr lang="en-US" altLang="ja-JP">
                <a:solidFill>
                  <a:srgbClr val="000000"/>
                </a:solidFill>
              </a:rPr>
              <a:pPr/>
              <a:t>2</a:t>
            </a:fld>
            <a:endParaRPr lang="en-US" altLang="ja-JP">
              <a:solidFill>
                <a:srgbClr val="000000"/>
              </a:solidFill>
            </a:endParaRPr>
          </a:p>
        </p:txBody>
      </p:sp>
      <p:sp>
        <p:nvSpPr>
          <p:cNvPr id="3076" name="Rectangle 3"/>
          <p:cNvSpPr>
            <a:spLocks noChangeArrowheads="1"/>
          </p:cNvSpPr>
          <p:nvPr/>
        </p:nvSpPr>
        <p:spPr bwMode="auto">
          <a:xfrm>
            <a:off x="381000" y="990600"/>
            <a:ext cx="8493125" cy="5334000"/>
          </a:xfrm>
          <a:prstGeom prst="rect">
            <a:avLst/>
          </a:prstGeom>
          <a:solidFill>
            <a:srgbClr val="66CCFF"/>
          </a:solidFill>
          <a:ln w="12700">
            <a:noFill/>
            <a:miter lim="800000"/>
            <a:headEnd/>
            <a:tailEnd/>
          </a:ln>
        </p:spPr>
        <p:txBody>
          <a:bodyPr lIns="90488" tIns="44450" rIns="90488" bIns="44450"/>
          <a:lstStyle/>
          <a:p>
            <a:pPr marL="666750" lvl="1" indent="-195263" defTabSz="762000" fontAlgn="base" latinLnBrk="0">
              <a:lnSpc>
                <a:spcPct val="80000"/>
              </a:lnSpc>
              <a:spcBef>
                <a:spcPct val="0"/>
              </a:spcBef>
              <a:spcAft>
                <a:spcPct val="0"/>
              </a:spcAft>
              <a:buClr>
                <a:srgbClr val="618FFD"/>
              </a:buClr>
              <a:buSzPct val="75000"/>
            </a:pPr>
            <a:r>
              <a:rPr lang="en-US" altLang="ja-JP" sz="2400" b="1" dirty="0">
                <a:solidFill>
                  <a:srgbClr val="000000"/>
                </a:solidFill>
                <a:latin typeface="Times New Roman" pitchFamily="18" charset="0"/>
                <a:ea typeface="ＭＳ Ｐゴシック" pitchFamily="50" charset="-128"/>
                <a:cs typeface="Times New Roman" pitchFamily="18" charset="0"/>
              </a:rPr>
              <a:t>IEEE 802.21 presentation release statements</a:t>
            </a:r>
            <a:endParaRPr lang="en-US" altLang="ja-JP" sz="2400" dirty="0">
              <a:solidFill>
                <a:srgbClr val="000000"/>
              </a:solidFill>
              <a:latin typeface="Times New Roman" pitchFamily="18" charset="0"/>
              <a:ea typeface="ＭＳ Ｐゴシック" pitchFamily="50" charset="-128"/>
              <a:cs typeface="Times New Roman" pitchFamily="18" charset="0"/>
            </a:endParaRP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This document has been prepared to assist the IEEE 802.21 Working Group.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marL="280988" indent="-280988" algn="just"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grants a free, irrevocable license to the IEEE to incorporate material contained in this contribution, and any modifications thereof, in the creation of an IEEE Standards publication; to copyright in the IEEE’s name any IEEE Standards publication even though it may include portions of this contribution; and at the IEEE’s sole discretion to permit others to reproduce in whole or in part the resulting IEEE Standards publication. The contributor also acknowledges and accepts that this contribution may be made public by IEEE 802.21.</a:t>
            </a:r>
          </a:p>
          <a:p>
            <a:pPr marL="280988" indent="-280988" defTabSz="762000" fontAlgn="base" latinLnBrk="0">
              <a:lnSpc>
                <a:spcPct val="80000"/>
              </a:lnSpc>
              <a:spcBef>
                <a:spcPct val="40000"/>
              </a:spcBef>
              <a:spcAft>
                <a:spcPct val="0"/>
              </a:spcAft>
              <a:buClr>
                <a:srgbClr val="FAFD00"/>
              </a:buClr>
              <a:buSzPct val="200000"/>
            </a:pPr>
            <a:r>
              <a:rPr lang="en-US" altLang="ja-JP" sz="1600" dirty="0">
                <a:solidFill>
                  <a:srgbClr val="000000"/>
                </a:solidFill>
                <a:latin typeface="Times New Roman" pitchFamily="18" charset="0"/>
                <a:ea typeface="ＭＳ Ｐゴシック" pitchFamily="50" charset="-128"/>
                <a:cs typeface="Times New Roman" pitchFamily="18" charset="0"/>
              </a:rPr>
              <a:t>The contributor is familiar with IEEE patent policy, as stated in </a:t>
            </a:r>
            <a:r>
              <a:rPr lang="en-US" altLang="ja-JP" sz="1600" dirty="0">
                <a:solidFill>
                  <a:srgbClr val="000000"/>
                </a:solidFill>
                <a:latin typeface="Times New Roman" pitchFamily="18" charset="0"/>
                <a:ea typeface="ＭＳ Ｐゴシック" pitchFamily="50" charset="-128"/>
                <a:cs typeface="Times New Roman" pitchFamily="18" charset="0"/>
                <a:hlinkClick r:id="rId3"/>
              </a:rPr>
              <a:t>Section 6 of the IEEE-SA Standards Board bylaws</a:t>
            </a:r>
            <a:r>
              <a:rPr lang="en-US" altLang="ja-JP" sz="1600" dirty="0">
                <a:solidFill>
                  <a:srgbClr val="000099"/>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rPr>
              <a:t>&lt;</a:t>
            </a:r>
            <a:r>
              <a:rPr lang="en-US" altLang="ja-JP" sz="1600" dirty="0">
                <a:solidFill>
                  <a:srgbClr val="000000"/>
                </a:solidFill>
                <a:latin typeface="Times New Roman" pitchFamily="18" charset="0"/>
                <a:ea typeface="ＭＳ Ｐゴシック" pitchFamily="50" charset="-128"/>
                <a:cs typeface="Times New Roman" pitchFamily="18" charset="0"/>
                <a:hlinkClick r:id="rId4"/>
              </a:rPr>
              <a:t>http://standards.ieee.org/guides/bylaws/sect6-7.html#6</a:t>
            </a:r>
            <a:r>
              <a:rPr lang="en-US" altLang="ja-JP" sz="1600" dirty="0">
                <a:solidFill>
                  <a:srgbClr val="000000"/>
                </a:solidFill>
                <a:latin typeface="Times New Roman" pitchFamily="18" charset="0"/>
                <a:ea typeface="ＭＳ Ｐゴシック" pitchFamily="50" charset="-128"/>
                <a:cs typeface="Times New Roman" pitchFamily="18" charset="0"/>
              </a:rPr>
              <a:t>&gt; and in </a:t>
            </a:r>
            <a:r>
              <a:rPr lang="en-US" altLang="ja-JP" sz="1600" i="1" dirty="0">
                <a:solidFill>
                  <a:srgbClr val="000000"/>
                </a:solidFill>
                <a:latin typeface="Times New Roman" pitchFamily="18" charset="0"/>
                <a:ea typeface="ＭＳ Ｐゴシック" pitchFamily="50" charset="-128"/>
                <a:cs typeface="Times New Roman" pitchFamily="18" charset="0"/>
              </a:rPr>
              <a:t>Understanding Patent Issues During IEEE Standards Development</a:t>
            </a:r>
            <a:r>
              <a:rPr lang="en-US" altLang="ja-JP" sz="1600" dirty="0">
                <a:solidFill>
                  <a:srgbClr val="000000"/>
                </a:solidFill>
                <a:latin typeface="Times New Roman" pitchFamily="18" charset="0"/>
                <a:ea typeface="ＭＳ Ｐゴシック" pitchFamily="50" charset="-128"/>
                <a:cs typeface="Times New Roman" pitchFamily="18" charset="0"/>
              </a:rPr>
              <a:t> </a:t>
            </a:r>
            <a:r>
              <a:rPr lang="en-US" altLang="ja-JP" sz="1600" dirty="0">
                <a:solidFill>
                  <a:srgbClr val="000000"/>
                </a:solidFill>
                <a:latin typeface="Times New Roman" pitchFamily="18" charset="0"/>
                <a:ea typeface="ＭＳ Ｐゴシック" pitchFamily="50" charset="-128"/>
                <a:cs typeface="Times New Roman" pitchFamily="18" charset="0"/>
                <a:hlinkClick r:id="rId5"/>
              </a:rPr>
              <a:t>http://standards.ieee.org/board/pat/faq.pdf</a:t>
            </a:r>
            <a:r>
              <a:rPr lang="en-US" altLang="ja-JP" sz="1600" dirty="0">
                <a:solidFill>
                  <a:srgbClr val="000000"/>
                </a:solidFill>
                <a:latin typeface="Times New Roman" pitchFamily="18" charset="0"/>
                <a:ea typeface="ＭＳ Ｐゴシック" pitchFamily="50" charset="-128"/>
                <a:cs typeface="Times New Roman" pitchFamily="18" charset="0"/>
              </a:rPr>
              <a:t>&gt; </a:t>
            </a:r>
          </a:p>
        </p:txBody>
      </p:sp>
    </p:spTree>
    <p:extLst>
      <p:ext uri="{BB962C8B-B14F-4D97-AF65-F5344CB8AC3E}">
        <p14:creationId xmlns:p14="http://schemas.microsoft.com/office/powerpoint/2010/main" val="2967525779"/>
      </p:ext>
    </p:extLst>
  </p:cSld>
  <p:clrMapOvr>
    <a:masterClrMapping/>
  </p:clrMapOv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MIH</a:t>
            </a:r>
            <a:r>
              <a:rPr lang="en-US" altLang="ko-KR" baseline="0" dirty="0" smtClean="0"/>
              <a:t> Protocol Format &amp; Header</a:t>
            </a:r>
            <a:endParaRPr lang="ko-KR" altLang="en-US" dirty="0"/>
          </a:p>
        </p:txBody>
      </p:sp>
      <p:sp>
        <p:nvSpPr>
          <p:cNvPr id="3" name="내용 개체 틀 2"/>
          <p:cNvSpPr>
            <a:spLocks noGrp="1"/>
          </p:cNvSpPr>
          <p:nvPr>
            <p:ph idx="1"/>
          </p:nvPr>
        </p:nvSpPr>
        <p:spPr>
          <a:xfrm>
            <a:off x="422274" y="1198898"/>
            <a:ext cx="8326189" cy="5181600"/>
          </a:xfrm>
        </p:spPr>
        <p:txBody>
          <a:bodyPr/>
          <a:lstStyle/>
          <a:p>
            <a:r>
              <a:rPr lang="en-US" altLang="ko-KR" dirty="0" smtClean="0"/>
              <a:t>MIH Protocol</a:t>
            </a:r>
            <a:r>
              <a:rPr lang="en-US" altLang="ko-KR" baseline="0" dirty="0" smtClean="0"/>
              <a:t> General Frame Format</a:t>
            </a:r>
          </a:p>
          <a:p>
            <a:endParaRPr lang="en-US" altLang="ko-KR" dirty="0"/>
          </a:p>
          <a:p>
            <a:endParaRPr lang="en-US" altLang="ko-KR" baseline="0" dirty="0" smtClean="0"/>
          </a:p>
          <a:p>
            <a:endParaRPr lang="en-US" altLang="ko-KR" dirty="0"/>
          </a:p>
          <a:p>
            <a:endParaRPr lang="en-US" altLang="ko-KR" baseline="0" dirty="0" smtClean="0"/>
          </a:p>
          <a:p>
            <a:r>
              <a:rPr lang="en-US" altLang="ko-KR" baseline="0" dirty="0" smtClean="0"/>
              <a:t>MIH Protocol Header Format (Header</a:t>
            </a:r>
            <a:r>
              <a:rPr lang="en-US" altLang="ko-KR" dirty="0" smtClean="0"/>
              <a:t> </a:t>
            </a:r>
            <a:r>
              <a:rPr lang="en-US" altLang="ko-KR" dirty="0" smtClean="0"/>
              <a:t>Size</a:t>
            </a:r>
            <a:r>
              <a:rPr lang="en-US" altLang="ko-KR" dirty="0" smtClean="0"/>
              <a:t>: </a:t>
            </a:r>
            <a:r>
              <a:rPr lang="en-US" altLang="ko-KR" dirty="0" smtClean="0"/>
              <a:t>8 </a:t>
            </a:r>
            <a:r>
              <a:rPr lang="en-US" altLang="ko-KR" dirty="0" smtClean="0"/>
              <a:t>Octets (=8Bytes))</a:t>
            </a:r>
            <a:endParaRPr lang="ko-KR" altLang="en-US" dirty="0"/>
          </a:p>
        </p:txBody>
      </p:sp>
      <p:sp>
        <p:nvSpPr>
          <p:cNvPr id="4" name="슬라이드 번호 개체 틀 3"/>
          <p:cNvSpPr>
            <a:spLocks noGrp="1"/>
          </p:cNvSpPr>
          <p:nvPr>
            <p:ph type="sldNum" sz="quarter" idx="11"/>
          </p:nvPr>
        </p:nvSpPr>
        <p:spPr/>
        <p:txBody>
          <a:bodyPr/>
          <a:lstStyle/>
          <a:p>
            <a:fld id="{F29C0F80-CD8F-472D-AFB6-6F74E86F726D}" type="slidenum">
              <a:rPr lang="en-US" altLang="ja-JP" smtClean="0">
                <a:solidFill>
                  <a:srgbClr val="000000"/>
                </a:solidFill>
              </a:rPr>
              <a:pPr/>
              <a:t>3</a:t>
            </a:fld>
            <a:endParaRPr lang="en-US" altLang="ja-JP">
              <a:solidFill>
                <a:srgbClr val="000000"/>
              </a:solidFill>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85850" y="1844824"/>
            <a:ext cx="6972300" cy="1266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9386" y="4005064"/>
            <a:ext cx="7105650" cy="2381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5" name="TextBox 4"/>
          <p:cNvSpPr txBox="1"/>
          <p:nvPr/>
        </p:nvSpPr>
        <p:spPr>
          <a:xfrm>
            <a:off x="3923928" y="3212976"/>
            <a:ext cx="1296144" cy="369332"/>
          </a:xfrm>
          <a:prstGeom prst="rect">
            <a:avLst/>
          </a:prstGeom>
          <a:noFill/>
        </p:spPr>
        <p:txBody>
          <a:bodyPr wrap="square" rtlCol="0">
            <a:spAutoFit/>
          </a:bodyPr>
          <a:lstStyle/>
          <a:p>
            <a:r>
              <a:rPr lang="en-US" altLang="ko-KR" dirty="0" smtClean="0"/>
              <a:t>Mandatory</a:t>
            </a:r>
            <a:endParaRPr lang="ko-KR" altLang="en-US" dirty="0"/>
          </a:p>
        </p:txBody>
      </p:sp>
      <p:sp>
        <p:nvSpPr>
          <p:cNvPr id="6" name="오른쪽 중괄호 5"/>
          <p:cNvSpPr/>
          <p:nvPr/>
        </p:nvSpPr>
        <p:spPr>
          <a:xfrm rot="5400000">
            <a:off x="4340297" y="1613121"/>
            <a:ext cx="360040" cy="2983686"/>
          </a:xfrm>
          <a:prstGeom prst="rightBrace">
            <a:avLst/>
          </a:prstGeom>
          <a:ln>
            <a:solidFill>
              <a:schemeClr val="tx1"/>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ko-KR" altLang="en-US"/>
          </a:p>
        </p:txBody>
      </p:sp>
    </p:spTree>
    <p:extLst>
      <p:ext uri="{BB962C8B-B14F-4D97-AF65-F5344CB8AC3E}">
        <p14:creationId xmlns:p14="http://schemas.microsoft.com/office/powerpoint/2010/main" val="3391614135"/>
      </p:ext>
    </p:extLst>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2800" dirty="0" smtClean="0"/>
              <a:t>Comparison between 802.21c and MIH frame encapsulation</a:t>
            </a:r>
            <a:endParaRPr lang="ko-KR" altLang="en-US" sz="2800" dirty="0"/>
          </a:p>
        </p:txBody>
      </p:sp>
      <p:sp>
        <p:nvSpPr>
          <p:cNvPr id="9" name="직사각형 8"/>
          <p:cNvSpPr/>
          <p:nvPr/>
        </p:nvSpPr>
        <p:spPr>
          <a:xfrm>
            <a:off x="1043608" y="2996952"/>
            <a:ext cx="3024336" cy="338555"/>
          </a:xfrm>
          <a:prstGeom prst="rect">
            <a:avLst/>
          </a:prstGeom>
        </p:spPr>
        <p:txBody>
          <a:bodyPr wrap="square">
            <a:spAutoFit/>
          </a:bodyPr>
          <a:lstStyle/>
          <a:p>
            <a:pPr algn="just"/>
            <a:r>
              <a:rPr lang="en-US" altLang="ko-KR" sz="1400" dirty="0" smtClean="0"/>
              <a:t>1. (a) MIH frame using L2 transport</a:t>
            </a:r>
            <a:endParaRPr lang="ko-KR" altLang="en-US" sz="1400" dirty="0"/>
          </a:p>
        </p:txBody>
      </p:sp>
      <p:sp>
        <p:nvSpPr>
          <p:cNvPr id="12"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4</a:t>
            </a:fld>
            <a:endParaRPr lang="en-US" altLang="ja-JP">
              <a:solidFill>
                <a:srgbClr val="000000"/>
              </a:solidFill>
            </a:endParaRPr>
          </a:p>
        </p:txBody>
      </p:sp>
      <p:graphicFrame>
        <p:nvGraphicFramePr>
          <p:cNvPr id="13" name="표 12"/>
          <p:cNvGraphicFramePr>
            <a:graphicFrameLocks noGrp="1"/>
          </p:cNvGraphicFramePr>
          <p:nvPr>
            <p:extLst>
              <p:ext uri="{D42A27DB-BD31-4B8C-83A1-F6EECF244321}">
                <p14:modId xmlns:p14="http://schemas.microsoft.com/office/powerpoint/2010/main" val="1666521251"/>
              </p:ext>
            </p:extLst>
          </p:nvPr>
        </p:nvGraphicFramePr>
        <p:xfrm>
          <a:off x="1499828" y="1772816"/>
          <a:ext cx="2039888" cy="1112520"/>
        </p:xfrm>
        <a:graphic>
          <a:graphicData uri="http://schemas.openxmlformats.org/drawingml/2006/table">
            <a:tbl>
              <a:tblPr firstRow="1" bandRow="1">
                <a:tableStyleId>{5940675A-B579-460E-94D1-54222C63F5DA}</a:tableStyleId>
              </a:tblPr>
              <a:tblGrid>
                <a:gridCol w="2039888"/>
              </a:tblGrid>
              <a:tr h="370840">
                <a:tc>
                  <a:txBody>
                    <a:bodyPr/>
                    <a:lstStyle/>
                    <a:p>
                      <a:pPr algn="ctr" latinLnBrk="1"/>
                      <a:r>
                        <a:rPr lang="en-US" altLang="ko-KR" dirty="0" smtClean="0"/>
                        <a:t>MIH frame</a:t>
                      </a:r>
                      <a:endParaRPr lang="ko-KR" altLang="en-US" dirty="0"/>
                    </a:p>
                  </a:txBody>
                  <a:tcPr/>
                </a:tc>
              </a:tr>
              <a:tr h="370840">
                <a:tc>
                  <a:txBody>
                    <a:bodyPr/>
                    <a:lstStyle/>
                    <a:p>
                      <a:pPr algn="ctr" latinLnBrk="1"/>
                      <a:r>
                        <a:rPr lang="en-US" altLang="ko-KR" dirty="0" smtClean="0"/>
                        <a:t>L2(1) </a:t>
                      </a:r>
                      <a:r>
                        <a:rPr lang="en-US" altLang="ko-KR" dirty="0" err="1" smtClean="0"/>
                        <a:t>hdr</a:t>
                      </a:r>
                      <a:endParaRPr lang="ko-KR" altLang="en-US" dirty="0"/>
                    </a:p>
                  </a:txBody>
                  <a:tcPr/>
                </a:tc>
              </a:tr>
              <a:tr h="370840">
                <a:tc>
                  <a:txBody>
                    <a:bodyPr/>
                    <a:lstStyle/>
                    <a:p>
                      <a:pPr algn="ctr" latinLnBrk="1"/>
                      <a:r>
                        <a:rPr lang="en-US" altLang="ko-KR" dirty="0" smtClean="0"/>
                        <a:t>PHY</a:t>
                      </a:r>
                      <a:r>
                        <a:rPr lang="en-US" altLang="ko-KR" baseline="0" dirty="0" smtClean="0"/>
                        <a:t>(1) </a:t>
                      </a:r>
                      <a:r>
                        <a:rPr lang="en-US" altLang="ko-KR" baseline="0" dirty="0" err="1" smtClean="0"/>
                        <a:t>hdr</a:t>
                      </a:r>
                      <a:endParaRPr lang="ko-KR" altLang="en-US" dirty="0"/>
                    </a:p>
                  </a:txBody>
                  <a:tcPr/>
                </a:tc>
              </a:tr>
            </a:tbl>
          </a:graphicData>
        </a:graphic>
      </p:graphicFrame>
      <p:graphicFrame>
        <p:nvGraphicFramePr>
          <p:cNvPr id="14" name="표 13"/>
          <p:cNvGraphicFramePr>
            <a:graphicFrameLocks noGrp="1"/>
          </p:cNvGraphicFramePr>
          <p:nvPr>
            <p:extLst>
              <p:ext uri="{D42A27DB-BD31-4B8C-83A1-F6EECF244321}">
                <p14:modId xmlns:p14="http://schemas.microsoft.com/office/powerpoint/2010/main" val="2794466821"/>
              </p:ext>
            </p:extLst>
          </p:nvPr>
        </p:nvGraphicFramePr>
        <p:xfrm>
          <a:off x="5508104" y="1124744"/>
          <a:ext cx="2930288" cy="1854200"/>
        </p:xfrm>
        <a:graphic>
          <a:graphicData uri="http://schemas.openxmlformats.org/drawingml/2006/table">
            <a:tbl>
              <a:tblPr firstRow="1" bandRow="1">
                <a:tableStyleId>{5940675A-B579-460E-94D1-54222C63F5DA}</a:tableStyleId>
              </a:tblPr>
              <a:tblGrid>
                <a:gridCol w="2930288"/>
              </a:tblGrid>
              <a:tr h="370840">
                <a:tc>
                  <a:txBody>
                    <a:bodyPr/>
                    <a:lstStyle/>
                    <a:p>
                      <a:pPr algn="ctr" latinLnBrk="1"/>
                      <a:r>
                        <a:rPr lang="en-US" altLang="ko-KR" dirty="0" smtClean="0"/>
                        <a:t>L2(2) control frame</a:t>
                      </a:r>
                    </a:p>
                  </a:txBody>
                  <a:tcPr/>
                </a:tc>
              </a:tr>
              <a:tr h="370840">
                <a:tc>
                  <a:txBody>
                    <a:bodyPr/>
                    <a:lstStyle/>
                    <a:p>
                      <a:pPr algn="ctr" latinLnBrk="1"/>
                      <a:r>
                        <a:rPr lang="en-US" altLang="ko-KR" dirty="0" smtClean="0"/>
                        <a:t>MICF </a:t>
                      </a:r>
                      <a:r>
                        <a:rPr lang="en-US" altLang="ko-KR" dirty="0" err="1" smtClean="0"/>
                        <a:t>hdr</a:t>
                      </a:r>
                      <a:endParaRPr lang="ko-KR" altLang="en-US" dirty="0"/>
                    </a:p>
                  </a:txBody>
                  <a:tcPr/>
                </a:tc>
              </a:tr>
              <a:tr h="370840">
                <a:tc>
                  <a:txBody>
                    <a:bodyPr/>
                    <a:lstStyle/>
                    <a:p>
                      <a:pPr algn="ctr" latinLnBrk="1"/>
                      <a:r>
                        <a:rPr lang="en-US" altLang="ko-KR" dirty="0" smtClean="0"/>
                        <a:t>TCP</a:t>
                      </a:r>
                      <a:r>
                        <a:rPr lang="en-US" altLang="ko-KR" baseline="0" dirty="0" smtClean="0"/>
                        <a:t> or UDP/IP </a:t>
                      </a:r>
                      <a:r>
                        <a:rPr lang="en-US" altLang="ko-KR" baseline="0" dirty="0" err="1" smtClean="0"/>
                        <a:t>hdr</a:t>
                      </a:r>
                      <a:endParaRPr lang="ko-KR" altLang="en-US" dirty="0"/>
                    </a:p>
                  </a:txBody>
                  <a:tcPr/>
                </a:tc>
              </a:tr>
              <a:tr h="370840">
                <a:tc>
                  <a:txBody>
                    <a:bodyPr/>
                    <a:lstStyle/>
                    <a:p>
                      <a:pPr algn="ctr" latinLnBrk="1"/>
                      <a:r>
                        <a:rPr lang="en-US" altLang="ko-KR" dirty="0" smtClean="0"/>
                        <a:t>L2(1) </a:t>
                      </a:r>
                      <a:r>
                        <a:rPr lang="en-US" altLang="ko-KR" dirty="0" err="1" smtClean="0"/>
                        <a:t>hdr</a:t>
                      </a:r>
                      <a:endParaRPr lang="ko-KR" altLang="en-US" dirty="0"/>
                    </a:p>
                  </a:txBody>
                  <a:tcPr/>
                </a:tc>
              </a:tr>
              <a:tr h="370840">
                <a:tc>
                  <a:txBody>
                    <a:bodyPr/>
                    <a:lstStyle/>
                    <a:p>
                      <a:pPr algn="ctr" latinLnBrk="1"/>
                      <a:r>
                        <a:rPr lang="en-US" altLang="ko-KR" dirty="0" smtClean="0"/>
                        <a:t>PHY</a:t>
                      </a:r>
                      <a:r>
                        <a:rPr lang="en-US" altLang="ko-KR" baseline="0" dirty="0" smtClean="0"/>
                        <a:t>(1) </a:t>
                      </a:r>
                      <a:r>
                        <a:rPr lang="en-US" altLang="ko-KR" baseline="0" dirty="0" err="1" smtClean="0"/>
                        <a:t>hdr</a:t>
                      </a:r>
                      <a:endParaRPr lang="ko-KR" altLang="en-US" dirty="0"/>
                    </a:p>
                  </a:txBody>
                  <a:tcPr/>
                </a:tc>
              </a:tr>
            </a:tbl>
          </a:graphicData>
        </a:graphic>
      </p:graphicFrame>
      <p:sp>
        <p:nvSpPr>
          <p:cNvPr id="16" name="직사각형 15"/>
          <p:cNvSpPr/>
          <p:nvPr/>
        </p:nvSpPr>
        <p:spPr>
          <a:xfrm>
            <a:off x="4716016" y="3000949"/>
            <a:ext cx="4392488" cy="307777"/>
          </a:xfrm>
          <a:prstGeom prst="rect">
            <a:avLst/>
          </a:prstGeom>
        </p:spPr>
        <p:txBody>
          <a:bodyPr wrap="square">
            <a:spAutoFit/>
          </a:bodyPr>
          <a:lstStyle/>
          <a:p>
            <a:pPr algn="ctr"/>
            <a:r>
              <a:rPr lang="en-US" altLang="ko-KR" sz="1400" dirty="0" smtClean="0"/>
              <a:t>2. (a) IEEE 802.21c encapsulation of  L2 control frame</a:t>
            </a:r>
            <a:endParaRPr lang="ko-KR" altLang="en-US" sz="1400" dirty="0"/>
          </a:p>
        </p:txBody>
      </p:sp>
      <p:graphicFrame>
        <p:nvGraphicFramePr>
          <p:cNvPr id="17" name="표 16"/>
          <p:cNvGraphicFramePr>
            <a:graphicFrameLocks noGrp="1"/>
          </p:cNvGraphicFramePr>
          <p:nvPr>
            <p:extLst>
              <p:ext uri="{D42A27DB-BD31-4B8C-83A1-F6EECF244321}">
                <p14:modId xmlns:p14="http://schemas.microsoft.com/office/powerpoint/2010/main" val="3601038424"/>
              </p:ext>
            </p:extLst>
          </p:nvPr>
        </p:nvGraphicFramePr>
        <p:xfrm>
          <a:off x="5508104" y="3808850"/>
          <a:ext cx="2930288" cy="2123440"/>
        </p:xfrm>
        <a:graphic>
          <a:graphicData uri="http://schemas.openxmlformats.org/drawingml/2006/table">
            <a:tbl>
              <a:tblPr firstRow="1" bandRow="1">
                <a:tableStyleId>{5940675A-B579-460E-94D1-54222C63F5DA}</a:tableStyleId>
              </a:tblPr>
              <a:tblGrid>
                <a:gridCol w="2930288"/>
              </a:tblGrid>
              <a:tr h="370840">
                <a:tc>
                  <a:txBody>
                    <a:bodyPr/>
                    <a:lstStyle/>
                    <a:p>
                      <a:pPr algn="ctr" latinLnBrk="1"/>
                      <a:r>
                        <a:rPr lang="en-US" altLang="ko-KR" dirty="0" smtClean="0"/>
                        <a:t>MICF</a:t>
                      </a:r>
                      <a:r>
                        <a:rPr lang="en-US" altLang="ko-KR" baseline="0" dirty="0" smtClean="0"/>
                        <a:t> Payload </a:t>
                      </a:r>
                    </a:p>
                    <a:p>
                      <a:pPr algn="ctr" latinLnBrk="1"/>
                      <a:r>
                        <a:rPr lang="en-US" altLang="ko-KR" baseline="0" dirty="0" smtClean="0"/>
                        <a:t>(as an Interworking Protocol)</a:t>
                      </a:r>
                      <a:endParaRPr lang="en-US" altLang="ko-KR" dirty="0" smtClean="0"/>
                    </a:p>
                  </a:txBody>
                  <a:tcPr/>
                </a:tc>
              </a:tr>
              <a:tr h="370840">
                <a:tc>
                  <a:txBody>
                    <a:bodyPr/>
                    <a:lstStyle/>
                    <a:p>
                      <a:pPr algn="ctr" latinLnBrk="1"/>
                      <a:r>
                        <a:rPr lang="en-US" altLang="ko-KR" dirty="0" smtClean="0"/>
                        <a:t>MICF </a:t>
                      </a:r>
                      <a:r>
                        <a:rPr lang="en-US" altLang="ko-KR" dirty="0" err="1" smtClean="0"/>
                        <a:t>hdr</a:t>
                      </a:r>
                      <a:endParaRPr lang="ko-KR" altLang="en-US" dirty="0"/>
                    </a:p>
                  </a:txBody>
                  <a:tcPr/>
                </a:tc>
              </a:tr>
              <a:tr h="370840">
                <a:tc>
                  <a:txBody>
                    <a:bodyPr/>
                    <a:lstStyle/>
                    <a:p>
                      <a:pPr algn="ctr" latinLnBrk="1"/>
                      <a:r>
                        <a:rPr lang="en-US" altLang="ko-KR" dirty="0" smtClean="0"/>
                        <a:t>TCP</a:t>
                      </a:r>
                      <a:r>
                        <a:rPr lang="en-US" altLang="ko-KR" baseline="0" dirty="0" smtClean="0"/>
                        <a:t> or UDP/IP </a:t>
                      </a:r>
                      <a:r>
                        <a:rPr lang="en-US" altLang="ko-KR" baseline="0" dirty="0" err="1" smtClean="0"/>
                        <a:t>hdr</a:t>
                      </a:r>
                      <a:endParaRPr lang="ko-KR" altLang="en-US" dirty="0"/>
                    </a:p>
                  </a:txBody>
                  <a:tcPr/>
                </a:tc>
              </a:tr>
              <a:tr h="370840">
                <a:tc>
                  <a:txBody>
                    <a:bodyPr/>
                    <a:lstStyle/>
                    <a:p>
                      <a:pPr algn="ctr" latinLnBrk="1"/>
                      <a:r>
                        <a:rPr lang="en-US" altLang="ko-KR" dirty="0" smtClean="0"/>
                        <a:t>L2(1) </a:t>
                      </a:r>
                      <a:r>
                        <a:rPr lang="en-US" altLang="ko-KR" dirty="0" err="1" smtClean="0"/>
                        <a:t>hdr</a:t>
                      </a:r>
                      <a:endParaRPr lang="ko-KR" altLang="en-US" dirty="0"/>
                    </a:p>
                  </a:txBody>
                  <a:tcPr/>
                </a:tc>
              </a:tr>
              <a:tr h="370840">
                <a:tc>
                  <a:txBody>
                    <a:bodyPr/>
                    <a:lstStyle/>
                    <a:p>
                      <a:pPr algn="ctr" latinLnBrk="1"/>
                      <a:r>
                        <a:rPr lang="en-US" altLang="ko-KR" dirty="0" smtClean="0"/>
                        <a:t>PHY</a:t>
                      </a:r>
                      <a:r>
                        <a:rPr lang="en-US" altLang="ko-KR" baseline="0" dirty="0" smtClean="0"/>
                        <a:t>(1) </a:t>
                      </a:r>
                      <a:r>
                        <a:rPr lang="en-US" altLang="ko-KR" baseline="0" dirty="0" err="1" smtClean="0"/>
                        <a:t>hdr</a:t>
                      </a:r>
                      <a:endParaRPr lang="ko-KR" altLang="en-US" dirty="0"/>
                    </a:p>
                  </a:txBody>
                  <a:tcPr/>
                </a:tc>
              </a:tr>
            </a:tbl>
          </a:graphicData>
        </a:graphic>
      </p:graphicFrame>
      <p:sp>
        <p:nvSpPr>
          <p:cNvPr id="18" name="직사각형 17"/>
          <p:cNvSpPr/>
          <p:nvPr/>
        </p:nvSpPr>
        <p:spPr>
          <a:xfrm>
            <a:off x="4932040" y="6021353"/>
            <a:ext cx="4154424" cy="307777"/>
          </a:xfrm>
          <a:prstGeom prst="rect">
            <a:avLst/>
          </a:prstGeom>
        </p:spPr>
        <p:txBody>
          <a:bodyPr wrap="square">
            <a:spAutoFit/>
          </a:bodyPr>
          <a:lstStyle/>
          <a:p>
            <a:pPr algn="ctr"/>
            <a:r>
              <a:rPr lang="en-US" altLang="ko-KR" sz="1400" dirty="0" smtClean="0"/>
              <a:t>2. (b) IEEE 802.21c frame using higher layer transport</a:t>
            </a:r>
            <a:endParaRPr lang="ko-KR" altLang="en-US" sz="1400" dirty="0"/>
          </a:p>
        </p:txBody>
      </p:sp>
      <p:graphicFrame>
        <p:nvGraphicFramePr>
          <p:cNvPr id="10" name="표 9"/>
          <p:cNvGraphicFramePr>
            <a:graphicFrameLocks noGrp="1"/>
          </p:cNvGraphicFramePr>
          <p:nvPr>
            <p:extLst>
              <p:ext uri="{D42A27DB-BD31-4B8C-83A1-F6EECF244321}">
                <p14:modId xmlns:p14="http://schemas.microsoft.com/office/powerpoint/2010/main" val="2192048849"/>
              </p:ext>
            </p:extLst>
          </p:nvPr>
        </p:nvGraphicFramePr>
        <p:xfrm>
          <a:off x="1115616" y="4041864"/>
          <a:ext cx="2930288" cy="1854200"/>
        </p:xfrm>
        <a:graphic>
          <a:graphicData uri="http://schemas.openxmlformats.org/drawingml/2006/table">
            <a:tbl>
              <a:tblPr firstRow="1" bandRow="1">
                <a:tableStyleId>{5940675A-B579-460E-94D1-54222C63F5DA}</a:tableStyleId>
              </a:tblPr>
              <a:tblGrid>
                <a:gridCol w="2930288"/>
              </a:tblGrid>
              <a:tr h="741680">
                <a:tc>
                  <a:txBody>
                    <a:bodyPr/>
                    <a:lstStyle/>
                    <a:p>
                      <a:pPr algn="ctr" latinLnBrk="1"/>
                      <a:r>
                        <a:rPr lang="en-US" altLang="ko-KR" dirty="0" smtClean="0"/>
                        <a:t>MIH</a:t>
                      </a:r>
                      <a:r>
                        <a:rPr lang="en-US" altLang="ko-KR" baseline="0" dirty="0" smtClean="0"/>
                        <a:t> frame</a:t>
                      </a:r>
                    </a:p>
                  </a:txBody>
                  <a:tcPr/>
                </a:tc>
              </a:tr>
              <a:tr h="370840">
                <a:tc>
                  <a:txBody>
                    <a:bodyPr/>
                    <a:lstStyle/>
                    <a:p>
                      <a:pPr algn="ctr" latinLnBrk="1"/>
                      <a:r>
                        <a:rPr lang="en-US" altLang="ko-KR" dirty="0" smtClean="0"/>
                        <a:t>TCP</a:t>
                      </a:r>
                      <a:r>
                        <a:rPr lang="en-US" altLang="ko-KR" baseline="0" dirty="0" smtClean="0"/>
                        <a:t> or UDP/IP </a:t>
                      </a:r>
                      <a:r>
                        <a:rPr lang="en-US" altLang="ko-KR" baseline="0" dirty="0" err="1" smtClean="0"/>
                        <a:t>hdr</a:t>
                      </a:r>
                      <a:endParaRPr lang="ko-KR" altLang="en-US" dirty="0"/>
                    </a:p>
                  </a:txBody>
                  <a:tcPr/>
                </a:tc>
              </a:tr>
              <a:tr h="370840">
                <a:tc>
                  <a:txBody>
                    <a:bodyPr/>
                    <a:lstStyle/>
                    <a:p>
                      <a:pPr algn="ctr" latinLnBrk="1"/>
                      <a:r>
                        <a:rPr lang="en-US" altLang="ko-KR" dirty="0" smtClean="0"/>
                        <a:t>L2(1) </a:t>
                      </a:r>
                      <a:r>
                        <a:rPr lang="en-US" altLang="ko-KR" dirty="0" err="1" smtClean="0"/>
                        <a:t>hdr</a:t>
                      </a:r>
                      <a:endParaRPr lang="ko-KR" altLang="en-US" dirty="0"/>
                    </a:p>
                  </a:txBody>
                  <a:tcPr/>
                </a:tc>
              </a:tr>
              <a:tr h="370840">
                <a:tc>
                  <a:txBody>
                    <a:bodyPr/>
                    <a:lstStyle/>
                    <a:p>
                      <a:pPr algn="ctr" latinLnBrk="1"/>
                      <a:r>
                        <a:rPr lang="en-US" altLang="ko-KR" dirty="0" smtClean="0"/>
                        <a:t>PHY</a:t>
                      </a:r>
                      <a:r>
                        <a:rPr lang="en-US" altLang="ko-KR" baseline="0" dirty="0" smtClean="0"/>
                        <a:t>(1) </a:t>
                      </a:r>
                      <a:r>
                        <a:rPr lang="en-US" altLang="ko-KR" baseline="0" dirty="0" err="1" smtClean="0"/>
                        <a:t>hdr</a:t>
                      </a:r>
                      <a:endParaRPr lang="ko-KR" altLang="en-US" dirty="0"/>
                    </a:p>
                  </a:txBody>
                  <a:tcPr/>
                </a:tc>
              </a:tr>
            </a:tbl>
          </a:graphicData>
        </a:graphic>
      </p:graphicFrame>
      <p:sp>
        <p:nvSpPr>
          <p:cNvPr id="11" name="직사각형 10"/>
          <p:cNvSpPr/>
          <p:nvPr/>
        </p:nvSpPr>
        <p:spPr>
          <a:xfrm>
            <a:off x="755576" y="6001543"/>
            <a:ext cx="3600400" cy="307777"/>
          </a:xfrm>
          <a:prstGeom prst="rect">
            <a:avLst/>
          </a:prstGeom>
        </p:spPr>
        <p:txBody>
          <a:bodyPr wrap="square">
            <a:spAutoFit/>
          </a:bodyPr>
          <a:lstStyle/>
          <a:p>
            <a:pPr algn="just"/>
            <a:r>
              <a:rPr lang="en-US" altLang="ko-KR" sz="1400" dirty="0" smtClean="0"/>
              <a:t>1. (b) MIH frame using higher layer transport</a:t>
            </a:r>
            <a:endParaRPr lang="ko-KR" altLang="en-US" sz="1400" dirty="0"/>
          </a:p>
        </p:txBody>
      </p:sp>
    </p:spTree>
    <p:extLst>
      <p:ext uri="{BB962C8B-B14F-4D97-AF65-F5344CB8AC3E}">
        <p14:creationId xmlns:p14="http://schemas.microsoft.com/office/powerpoint/2010/main" val="4191389545"/>
      </p:ext>
    </p:extLst>
  </p:cSld>
  <p:clrMapOvr>
    <a:masterClrMapping/>
  </p:clrMapOv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200" dirty="0" smtClean="0"/>
              <a:t>Interworking Protocol of </a:t>
            </a:r>
            <a:r>
              <a:rPr lang="en-US" altLang="ko-KR" sz="3200" dirty="0" err="1" smtClean="0"/>
              <a:t>WiMAX</a:t>
            </a:r>
            <a:r>
              <a:rPr lang="en-US" altLang="ko-KR" sz="3200" dirty="0" smtClean="0"/>
              <a:t> </a:t>
            </a:r>
            <a:endParaRPr lang="ko-KR" altLang="en-US" sz="3200" dirty="0"/>
          </a:p>
        </p:txBody>
      </p:sp>
      <p:sp>
        <p:nvSpPr>
          <p:cNvPr id="9" name="직사각형 8"/>
          <p:cNvSpPr/>
          <p:nvPr/>
        </p:nvSpPr>
        <p:spPr>
          <a:xfrm>
            <a:off x="395536" y="4005064"/>
            <a:ext cx="2725960" cy="830997"/>
          </a:xfrm>
          <a:prstGeom prst="rect">
            <a:avLst/>
          </a:prstGeom>
        </p:spPr>
        <p:txBody>
          <a:bodyPr wrap="square">
            <a:spAutoFit/>
          </a:bodyPr>
          <a:lstStyle/>
          <a:p>
            <a:pPr algn="just"/>
            <a:r>
              <a:rPr lang="en-US" altLang="ko-KR" sz="1200" dirty="0" smtClean="0"/>
              <a:t>(a) R9 protocol: protocol between MS and </a:t>
            </a:r>
            <a:r>
              <a:rPr lang="en-US" altLang="ko-KR" sz="1200" dirty="0" err="1" smtClean="0"/>
              <a:t>WiMAX</a:t>
            </a:r>
            <a:r>
              <a:rPr lang="en-US" altLang="ko-KR" sz="1200" dirty="0" smtClean="0"/>
              <a:t> SFF for </a:t>
            </a:r>
            <a:r>
              <a:rPr lang="en-US" altLang="ko-KR" sz="1200" dirty="0"/>
              <a:t>Interworking between </a:t>
            </a:r>
            <a:r>
              <a:rPr lang="en-US" altLang="ko-KR" sz="1200" dirty="0" smtClean="0"/>
              <a:t>Non-</a:t>
            </a:r>
            <a:r>
              <a:rPr lang="en-US" altLang="ko-KR" sz="1200" dirty="0" err="1" smtClean="0"/>
              <a:t>WiMAX</a:t>
            </a:r>
            <a:r>
              <a:rPr lang="en-US" altLang="ko-KR" sz="1200" i="1" dirty="0" smtClean="0"/>
              <a:t> </a:t>
            </a:r>
            <a:r>
              <a:rPr lang="en-US" altLang="ko-KR" sz="1200" dirty="0"/>
              <a:t>and </a:t>
            </a:r>
            <a:r>
              <a:rPr lang="en-US" altLang="ko-KR" sz="1200" dirty="0" err="1" smtClean="0"/>
              <a:t>WiMAX</a:t>
            </a:r>
            <a:r>
              <a:rPr lang="en-US" altLang="ko-KR" sz="1200" i="1" dirty="0" smtClean="0"/>
              <a:t> </a:t>
            </a:r>
            <a:r>
              <a:rPr lang="en-US" altLang="ko-KR" sz="1200" dirty="0"/>
              <a:t>Access Networks </a:t>
            </a:r>
            <a:endParaRPr lang="ko-KR" altLang="en-US" sz="1200" dirty="0"/>
          </a:p>
        </p:txBody>
      </p:sp>
      <p:sp>
        <p:nvSpPr>
          <p:cNvPr id="12"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5</a:t>
            </a:fld>
            <a:endParaRPr lang="en-US" altLang="ja-JP">
              <a:solidFill>
                <a:srgbClr val="000000"/>
              </a:solidFill>
            </a:endParaRPr>
          </a:p>
        </p:txBody>
      </p:sp>
      <p:sp>
        <p:nvSpPr>
          <p:cNvPr id="15" name="직사각형 14"/>
          <p:cNvSpPr/>
          <p:nvPr/>
        </p:nvSpPr>
        <p:spPr>
          <a:xfrm>
            <a:off x="3347864" y="3980605"/>
            <a:ext cx="2664296" cy="646331"/>
          </a:xfrm>
          <a:prstGeom prst="rect">
            <a:avLst/>
          </a:prstGeom>
        </p:spPr>
        <p:txBody>
          <a:bodyPr wrap="square">
            <a:spAutoFit/>
          </a:bodyPr>
          <a:lstStyle/>
          <a:p>
            <a:pPr algn="ctr"/>
            <a:r>
              <a:rPr lang="en-US" altLang="ko-KR" sz="1200" dirty="0" smtClean="0"/>
              <a:t>(b) Rx </a:t>
            </a:r>
            <a:r>
              <a:rPr lang="en-US" altLang="ko-KR" sz="1200" dirty="0"/>
              <a:t>protocol: protocol between MS and </a:t>
            </a:r>
            <a:r>
              <a:rPr lang="en-US" altLang="ko-KR" sz="1200" dirty="0" err="1"/>
              <a:t>WiMAX</a:t>
            </a:r>
            <a:r>
              <a:rPr lang="en-US" altLang="ko-KR" sz="1200" dirty="0"/>
              <a:t> SFF </a:t>
            </a:r>
            <a:r>
              <a:rPr lang="en-US" altLang="ko-KR" sz="1200" dirty="0" smtClean="0"/>
              <a:t>for Wi-Fi </a:t>
            </a:r>
            <a:r>
              <a:rPr lang="en-US" altLang="ko-KR" sz="1200" dirty="0"/>
              <a:t>– </a:t>
            </a:r>
            <a:r>
              <a:rPr lang="en-US" altLang="ko-KR" sz="1200" dirty="0" err="1" smtClean="0"/>
              <a:t>WiMAX</a:t>
            </a:r>
            <a:r>
              <a:rPr lang="en-US" altLang="ko-KR" sz="1200" i="1" dirty="0" smtClean="0"/>
              <a:t> </a:t>
            </a:r>
            <a:r>
              <a:rPr lang="en-US" altLang="ko-KR" sz="1200" dirty="0"/>
              <a:t>Interworking </a:t>
            </a:r>
            <a:endParaRPr lang="ko-KR" altLang="en-US" sz="1200" dirty="0"/>
          </a:p>
        </p:txBody>
      </p:sp>
      <p:sp>
        <p:nvSpPr>
          <p:cNvPr id="16" name="직사각형 15"/>
          <p:cNvSpPr/>
          <p:nvPr/>
        </p:nvSpPr>
        <p:spPr>
          <a:xfrm>
            <a:off x="6300192" y="4005064"/>
            <a:ext cx="2758344" cy="646331"/>
          </a:xfrm>
          <a:prstGeom prst="rect">
            <a:avLst/>
          </a:prstGeom>
        </p:spPr>
        <p:txBody>
          <a:bodyPr wrap="square">
            <a:spAutoFit/>
          </a:bodyPr>
          <a:lstStyle/>
          <a:p>
            <a:pPr algn="ctr"/>
            <a:r>
              <a:rPr lang="en-US" altLang="ko-KR" sz="1200" dirty="0" smtClean="0"/>
              <a:t>(c</a:t>
            </a:r>
            <a:r>
              <a:rPr lang="en-US" altLang="ko-KR" sz="1200" dirty="0"/>
              <a:t>) </a:t>
            </a:r>
            <a:r>
              <a:rPr lang="en-US" altLang="ko-KR" sz="1200" smtClean="0"/>
              <a:t>Ry </a:t>
            </a:r>
            <a:r>
              <a:rPr lang="en-US" altLang="ko-KR" sz="1200" dirty="0"/>
              <a:t>protocol: protocol between MS and </a:t>
            </a:r>
            <a:r>
              <a:rPr lang="en-US" altLang="ko-KR" sz="1200" dirty="0" err="1" smtClean="0"/>
              <a:t>WiFi</a:t>
            </a:r>
            <a:r>
              <a:rPr lang="en-US" altLang="ko-KR" sz="1200" dirty="0" smtClean="0"/>
              <a:t> </a:t>
            </a:r>
            <a:r>
              <a:rPr lang="en-US" altLang="ko-KR" sz="1200" dirty="0"/>
              <a:t>SFF for Wi-Fi – </a:t>
            </a:r>
            <a:r>
              <a:rPr lang="en-US" altLang="ko-KR" sz="1200" dirty="0" err="1"/>
              <a:t>WiMAX</a:t>
            </a:r>
            <a:r>
              <a:rPr lang="en-US" altLang="ko-KR" sz="1200" i="1" dirty="0"/>
              <a:t> </a:t>
            </a:r>
            <a:r>
              <a:rPr lang="en-US" altLang="ko-KR" sz="1200" dirty="0"/>
              <a:t>Interworking </a:t>
            </a:r>
            <a:endParaRPr lang="ko-KR" altLang="en-US" sz="1200" dirty="0"/>
          </a:p>
        </p:txBody>
      </p:sp>
      <p:graphicFrame>
        <p:nvGraphicFramePr>
          <p:cNvPr id="11" name="내용 개체 틀 3"/>
          <p:cNvGraphicFramePr>
            <a:graphicFrameLocks noGrp="1"/>
          </p:cNvGraphicFramePr>
          <p:nvPr>
            <p:ph idx="1"/>
            <p:extLst>
              <p:ext uri="{D42A27DB-BD31-4B8C-83A1-F6EECF244321}">
                <p14:modId xmlns:p14="http://schemas.microsoft.com/office/powerpoint/2010/main" val="2724143232"/>
              </p:ext>
            </p:extLst>
          </p:nvPr>
        </p:nvGraphicFramePr>
        <p:xfrm>
          <a:off x="467545" y="2420888"/>
          <a:ext cx="2664295" cy="1418456"/>
        </p:xfrm>
        <a:graphic>
          <a:graphicData uri="http://schemas.openxmlformats.org/drawingml/2006/table">
            <a:tbl>
              <a:tblPr firstRow="1" bandRow="1">
                <a:tableStyleId>{5940675A-B579-460E-94D1-54222C63F5DA}</a:tableStyleId>
              </a:tblPr>
              <a:tblGrid>
                <a:gridCol w="1440160"/>
                <a:gridCol w="576064"/>
                <a:gridCol w="648071"/>
              </a:tblGrid>
              <a:tr h="504056">
                <a:tc>
                  <a:txBody>
                    <a:bodyPr/>
                    <a:lstStyle/>
                    <a:p>
                      <a:pPr algn="ctr">
                        <a:lnSpc>
                          <a:spcPts val="0"/>
                        </a:lnSpc>
                        <a:spcBef>
                          <a:spcPts val="1200"/>
                        </a:spcBef>
                        <a:spcAft>
                          <a:spcPts val="300"/>
                        </a:spcAft>
                      </a:pPr>
                      <a:endParaRPr lang="en-US" sz="1200" dirty="0" smtClean="0">
                        <a:effectLst/>
                      </a:endParaRPr>
                    </a:p>
                    <a:p>
                      <a:pPr algn="ctr">
                        <a:lnSpc>
                          <a:spcPts val="0"/>
                        </a:lnSpc>
                        <a:spcBef>
                          <a:spcPts val="1200"/>
                        </a:spcBef>
                        <a:spcAft>
                          <a:spcPts val="300"/>
                        </a:spcAft>
                      </a:pPr>
                      <a:r>
                        <a:rPr lang="en-US" sz="1200" dirty="0" smtClean="0">
                          <a:effectLst/>
                        </a:rPr>
                        <a:t>Reserved </a:t>
                      </a:r>
                    </a:p>
                    <a:p>
                      <a:pPr algn="ctr">
                        <a:lnSpc>
                          <a:spcPts val="0"/>
                        </a:lnSpc>
                        <a:spcBef>
                          <a:spcPts val="1200"/>
                        </a:spcBef>
                        <a:spcAft>
                          <a:spcPts val="300"/>
                        </a:spcAft>
                      </a:pPr>
                      <a:r>
                        <a:rPr lang="en-US" sz="1200" dirty="0" smtClean="0">
                          <a:effectLst/>
                        </a:rPr>
                        <a:t>(6bits)</a:t>
                      </a:r>
                      <a:endParaRPr lang="ko-KR" sz="1200" dirty="0">
                        <a:effectLst/>
                        <a:latin typeface="Times New Roman"/>
                        <a:ea typeface="PMingLiU"/>
                      </a:endParaRPr>
                    </a:p>
                  </a:txBody>
                  <a:tcPr/>
                </a:tc>
                <a:tc>
                  <a:txBody>
                    <a:bodyPr/>
                    <a:lstStyle/>
                    <a:p>
                      <a:pPr marL="0" algn="ctr" defTabSz="914400" rtl="0" eaLnBrk="1" latinLnBrk="0" hangingPunct="1">
                        <a:lnSpc>
                          <a:spcPts val="0"/>
                        </a:lnSpc>
                        <a:spcBef>
                          <a:spcPts val="1200"/>
                        </a:spcBef>
                        <a:spcAft>
                          <a:spcPts val="300"/>
                        </a:spcAft>
                      </a:pPr>
                      <a:endParaRPr lang="en-US" altLang="ko-KR"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B </a:t>
                      </a: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c>
                  <a:txBody>
                    <a:bodyPr/>
                    <a:lstStyle/>
                    <a:p>
                      <a:pPr marL="0" algn="ctr" defTabSz="914400" rtl="0" eaLnBrk="1" latinLnBrk="0" hangingPunct="1">
                        <a:lnSpc>
                          <a:spcPts val="0"/>
                        </a:lnSpc>
                        <a:spcBef>
                          <a:spcPts val="1200"/>
                        </a:spcBef>
                        <a:spcAft>
                          <a:spcPts val="300"/>
                        </a:spcAft>
                      </a:pPr>
                      <a:endParaRPr lang="en-US"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MTI </a:t>
                      </a: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r>
              <a:tr h="304800">
                <a:tc gridSpan="3">
                  <a:txBody>
                    <a:bodyPr/>
                    <a:lstStyle/>
                    <a:p>
                      <a:pPr algn="ctr">
                        <a:spcBef>
                          <a:spcPts val="1200"/>
                        </a:spcBef>
                        <a:spcAft>
                          <a:spcPts val="300"/>
                        </a:spcAft>
                      </a:pPr>
                      <a:r>
                        <a:rPr lang="en-US" sz="1200" dirty="0" smtClean="0">
                          <a:effectLst/>
                        </a:rPr>
                        <a:t>MSID </a:t>
                      </a:r>
                      <a:r>
                        <a:rPr lang="en-US" sz="1200" dirty="0">
                          <a:effectLst/>
                        </a:rPr>
                        <a:t>(6 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sz="1200" dirty="0" smtClean="0">
                          <a:effectLst/>
                        </a:rPr>
                        <a:t>BSID </a:t>
                      </a:r>
                      <a:r>
                        <a:rPr lang="en-US" sz="1200" dirty="0">
                          <a:effectLst/>
                        </a:rPr>
                        <a:t>(6bytes)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altLang="ko-KR" sz="1200" dirty="0" smtClean="0">
                          <a:effectLst/>
                          <a:latin typeface="+mn-lt"/>
                          <a:ea typeface="+mn-ea"/>
                        </a:rPr>
                        <a:t>802.16</a:t>
                      </a:r>
                      <a:r>
                        <a:rPr lang="en-US" altLang="ko-KR" sz="1200" baseline="0" dirty="0" smtClean="0">
                          <a:effectLst/>
                          <a:latin typeface="+mn-lt"/>
                          <a:ea typeface="+mn-ea"/>
                        </a:rPr>
                        <a:t> MAC PDU/R9 Control Message</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graphicFrame>
        <p:nvGraphicFramePr>
          <p:cNvPr id="17" name="내용 개체 틀 3"/>
          <p:cNvGraphicFramePr>
            <a:graphicFrameLocks/>
          </p:cNvGraphicFramePr>
          <p:nvPr>
            <p:extLst>
              <p:ext uri="{D42A27DB-BD31-4B8C-83A1-F6EECF244321}">
                <p14:modId xmlns:p14="http://schemas.microsoft.com/office/powerpoint/2010/main" val="2679852901"/>
              </p:ext>
            </p:extLst>
          </p:nvPr>
        </p:nvGraphicFramePr>
        <p:xfrm>
          <a:off x="3347865" y="2420888"/>
          <a:ext cx="2736302" cy="1418456"/>
        </p:xfrm>
        <a:graphic>
          <a:graphicData uri="http://schemas.openxmlformats.org/drawingml/2006/table">
            <a:tbl>
              <a:tblPr firstRow="1" bandRow="1">
                <a:tableStyleId>{5940675A-B579-460E-94D1-54222C63F5DA}</a:tableStyleId>
              </a:tblPr>
              <a:tblGrid>
                <a:gridCol w="1479083"/>
                <a:gridCol w="591633"/>
                <a:gridCol w="665586"/>
              </a:tblGrid>
              <a:tr h="504056">
                <a:tc>
                  <a:txBody>
                    <a:bodyPr/>
                    <a:lstStyle/>
                    <a:p>
                      <a:pPr algn="ctr">
                        <a:lnSpc>
                          <a:spcPts val="0"/>
                        </a:lnSpc>
                        <a:spcBef>
                          <a:spcPts val="1200"/>
                        </a:spcBef>
                        <a:spcAft>
                          <a:spcPts val="300"/>
                        </a:spcAft>
                      </a:pPr>
                      <a:endParaRPr lang="en-US" sz="1200" dirty="0" smtClean="0">
                        <a:effectLst/>
                      </a:endParaRPr>
                    </a:p>
                    <a:p>
                      <a:pPr algn="ctr">
                        <a:lnSpc>
                          <a:spcPts val="0"/>
                        </a:lnSpc>
                        <a:spcBef>
                          <a:spcPts val="1200"/>
                        </a:spcBef>
                        <a:spcAft>
                          <a:spcPts val="300"/>
                        </a:spcAft>
                      </a:pPr>
                      <a:r>
                        <a:rPr lang="en-US" sz="1200" dirty="0" smtClean="0">
                          <a:effectLst/>
                        </a:rPr>
                        <a:t>Reserved </a:t>
                      </a:r>
                    </a:p>
                    <a:p>
                      <a:pPr algn="ctr">
                        <a:lnSpc>
                          <a:spcPts val="0"/>
                        </a:lnSpc>
                        <a:spcBef>
                          <a:spcPts val="1200"/>
                        </a:spcBef>
                        <a:spcAft>
                          <a:spcPts val="300"/>
                        </a:spcAft>
                      </a:pPr>
                      <a:r>
                        <a:rPr lang="en-US" sz="1200" dirty="0" smtClean="0">
                          <a:effectLst/>
                        </a:rPr>
                        <a:t>(6bits)</a:t>
                      </a:r>
                      <a:endParaRPr lang="ko-KR" sz="1200" dirty="0">
                        <a:effectLst/>
                        <a:latin typeface="Times New Roman"/>
                        <a:ea typeface="PMingLiU"/>
                      </a:endParaRPr>
                    </a:p>
                  </a:txBody>
                  <a:tcPr/>
                </a:tc>
                <a:tc>
                  <a:txBody>
                    <a:bodyPr/>
                    <a:lstStyle/>
                    <a:p>
                      <a:pPr marL="0" algn="ctr" defTabSz="914400" rtl="0" eaLnBrk="1" latinLnBrk="0" hangingPunct="1">
                        <a:lnSpc>
                          <a:spcPts val="0"/>
                        </a:lnSpc>
                        <a:spcBef>
                          <a:spcPts val="1200"/>
                        </a:spcBef>
                        <a:spcAft>
                          <a:spcPts val="300"/>
                        </a:spcAft>
                      </a:pPr>
                      <a:endParaRPr lang="en-US" altLang="ko-KR"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B </a:t>
                      </a:r>
                    </a:p>
                    <a:p>
                      <a:pPr marL="0" algn="ctr" defTabSz="914400" rtl="0" eaLnBrk="1" latinLnBrk="0" hangingPunct="1">
                        <a:lnSpc>
                          <a:spcPts val="0"/>
                        </a:lnSpc>
                        <a:spcBef>
                          <a:spcPts val="1200"/>
                        </a:spcBef>
                        <a:spcAft>
                          <a:spcPts val="300"/>
                        </a:spcAft>
                      </a:pPr>
                      <a:r>
                        <a:rPr lang="en-US" altLang="ko-KR"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c>
                  <a:txBody>
                    <a:bodyPr/>
                    <a:lstStyle/>
                    <a:p>
                      <a:pPr marL="0" algn="ctr" defTabSz="914400" rtl="0" eaLnBrk="1" latinLnBrk="0" hangingPunct="1">
                        <a:lnSpc>
                          <a:spcPts val="0"/>
                        </a:lnSpc>
                        <a:spcBef>
                          <a:spcPts val="1200"/>
                        </a:spcBef>
                        <a:spcAft>
                          <a:spcPts val="300"/>
                        </a:spcAft>
                      </a:pPr>
                      <a:endParaRPr lang="en-US"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MTI </a:t>
                      </a: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r>
              <a:tr h="304800">
                <a:tc gridSpan="3">
                  <a:txBody>
                    <a:bodyPr/>
                    <a:lstStyle/>
                    <a:p>
                      <a:pPr algn="ctr">
                        <a:spcBef>
                          <a:spcPts val="1200"/>
                        </a:spcBef>
                        <a:spcAft>
                          <a:spcPts val="300"/>
                        </a:spcAft>
                      </a:pPr>
                      <a:r>
                        <a:rPr lang="en-US" sz="1200" dirty="0" smtClean="0">
                          <a:effectLst/>
                        </a:rPr>
                        <a:t>MSID </a:t>
                      </a:r>
                      <a:r>
                        <a:rPr lang="en-US" sz="1200" dirty="0">
                          <a:effectLst/>
                        </a:rPr>
                        <a:t>(6 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sz="1200" dirty="0" smtClean="0">
                          <a:effectLst/>
                        </a:rPr>
                        <a:t>BSID </a:t>
                      </a:r>
                      <a:r>
                        <a:rPr lang="en-US" sz="1200" dirty="0">
                          <a:effectLst/>
                        </a:rPr>
                        <a:t>(6bytes)</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r h="304800">
                <a:tc gridSpan="3">
                  <a:txBody>
                    <a:bodyPr/>
                    <a:lstStyle/>
                    <a:p>
                      <a:pPr algn="ctr">
                        <a:spcBef>
                          <a:spcPts val="1200"/>
                        </a:spcBef>
                        <a:spcAft>
                          <a:spcPts val="300"/>
                        </a:spcAft>
                      </a:pPr>
                      <a:r>
                        <a:rPr lang="en-US" altLang="ko-KR" sz="1200" smtClean="0">
                          <a:effectLst/>
                          <a:latin typeface="+mn-lt"/>
                          <a:ea typeface="+mn-ea"/>
                        </a:rPr>
                        <a:t>802.16</a:t>
                      </a:r>
                      <a:r>
                        <a:rPr lang="en-US" altLang="ko-KR" sz="1200" baseline="0" smtClean="0">
                          <a:effectLst/>
                          <a:latin typeface="+mn-lt"/>
                          <a:ea typeface="+mn-ea"/>
                        </a:rPr>
                        <a:t>MAC </a:t>
                      </a:r>
                      <a:r>
                        <a:rPr lang="en-US" altLang="ko-KR" sz="1200" baseline="0" dirty="0" smtClean="0">
                          <a:effectLst/>
                          <a:latin typeface="+mn-lt"/>
                          <a:ea typeface="+mn-ea"/>
                        </a:rPr>
                        <a:t>PDU/Rx Control Message</a:t>
                      </a:r>
                      <a:endParaRPr lang="ko-KR" sz="12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graphicFrame>
        <p:nvGraphicFramePr>
          <p:cNvPr id="18" name="내용 개체 틀 3"/>
          <p:cNvGraphicFramePr>
            <a:graphicFrameLocks/>
          </p:cNvGraphicFramePr>
          <p:nvPr>
            <p:extLst>
              <p:ext uri="{D42A27DB-BD31-4B8C-83A1-F6EECF244321}">
                <p14:modId xmlns:p14="http://schemas.microsoft.com/office/powerpoint/2010/main" val="369465046"/>
              </p:ext>
            </p:extLst>
          </p:nvPr>
        </p:nvGraphicFramePr>
        <p:xfrm>
          <a:off x="6300192" y="2420888"/>
          <a:ext cx="2664295" cy="808856"/>
        </p:xfrm>
        <a:graphic>
          <a:graphicData uri="http://schemas.openxmlformats.org/drawingml/2006/table">
            <a:tbl>
              <a:tblPr firstRow="1" bandRow="1">
                <a:tableStyleId>{5940675A-B579-460E-94D1-54222C63F5DA}</a:tableStyleId>
              </a:tblPr>
              <a:tblGrid>
                <a:gridCol w="2016224"/>
                <a:gridCol w="648071"/>
              </a:tblGrid>
              <a:tr h="504056">
                <a:tc>
                  <a:txBody>
                    <a:bodyPr/>
                    <a:lstStyle/>
                    <a:p>
                      <a:pPr algn="ctr">
                        <a:lnSpc>
                          <a:spcPts val="0"/>
                        </a:lnSpc>
                        <a:spcBef>
                          <a:spcPts val="1200"/>
                        </a:spcBef>
                        <a:spcAft>
                          <a:spcPts val="300"/>
                        </a:spcAft>
                      </a:pPr>
                      <a:endParaRPr lang="en-US" sz="1200" dirty="0" smtClean="0">
                        <a:effectLst/>
                      </a:endParaRPr>
                    </a:p>
                    <a:p>
                      <a:pPr algn="ctr">
                        <a:lnSpc>
                          <a:spcPts val="0"/>
                        </a:lnSpc>
                        <a:spcBef>
                          <a:spcPts val="1200"/>
                        </a:spcBef>
                        <a:spcAft>
                          <a:spcPts val="300"/>
                        </a:spcAft>
                      </a:pPr>
                      <a:r>
                        <a:rPr lang="en-US" sz="1200" dirty="0" smtClean="0">
                          <a:effectLst/>
                        </a:rPr>
                        <a:t>Reserved </a:t>
                      </a:r>
                    </a:p>
                    <a:p>
                      <a:pPr algn="ctr">
                        <a:lnSpc>
                          <a:spcPts val="0"/>
                        </a:lnSpc>
                        <a:spcBef>
                          <a:spcPts val="1200"/>
                        </a:spcBef>
                        <a:spcAft>
                          <a:spcPts val="300"/>
                        </a:spcAft>
                      </a:pPr>
                      <a:r>
                        <a:rPr lang="en-US" sz="1200" dirty="0" smtClean="0">
                          <a:effectLst/>
                        </a:rPr>
                        <a:t>(7bits)</a:t>
                      </a:r>
                      <a:endParaRPr lang="ko-KR" sz="1200" dirty="0">
                        <a:effectLst/>
                        <a:latin typeface="Times New Roman"/>
                        <a:ea typeface="PMingLiU"/>
                      </a:endParaRPr>
                    </a:p>
                  </a:txBody>
                  <a:tcPr/>
                </a:tc>
                <a:tc>
                  <a:txBody>
                    <a:bodyPr/>
                    <a:lstStyle/>
                    <a:p>
                      <a:pPr marL="0" algn="ctr" defTabSz="914400" rtl="0" eaLnBrk="1" latinLnBrk="0" hangingPunct="1">
                        <a:lnSpc>
                          <a:spcPts val="0"/>
                        </a:lnSpc>
                        <a:spcBef>
                          <a:spcPts val="1200"/>
                        </a:spcBef>
                        <a:spcAft>
                          <a:spcPts val="300"/>
                        </a:spcAft>
                      </a:pPr>
                      <a:endParaRPr lang="en-US" sz="1200" kern="1200" dirty="0" smtClean="0">
                        <a:solidFill>
                          <a:schemeClr val="tx1"/>
                        </a:solidFill>
                        <a:effectLst/>
                        <a:latin typeface="+mn-lt"/>
                        <a:ea typeface="+mn-ea"/>
                        <a:cs typeface="+mn-cs"/>
                      </a:endParaRP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MTI </a:t>
                      </a:r>
                    </a:p>
                    <a:p>
                      <a:pPr marL="0" algn="ctr" defTabSz="914400" rtl="0" eaLnBrk="1" latinLnBrk="0" hangingPunct="1">
                        <a:lnSpc>
                          <a:spcPts val="0"/>
                        </a:lnSpc>
                        <a:spcBef>
                          <a:spcPts val="1200"/>
                        </a:spcBef>
                        <a:spcAft>
                          <a:spcPts val="300"/>
                        </a:spcAft>
                      </a:pPr>
                      <a:r>
                        <a:rPr lang="en-US" sz="1200" kern="1200" dirty="0" smtClean="0">
                          <a:solidFill>
                            <a:schemeClr val="tx1"/>
                          </a:solidFill>
                          <a:effectLst/>
                          <a:latin typeface="+mn-lt"/>
                          <a:ea typeface="+mn-ea"/>
                          <a:cs typeface="+mn-cs"/>
                        </a:rPr>
                        <a:t>(1bits)</a:t>
                      </a:r>
                      <a:endParaRPr lang="ko-KR" sz="1200" kern="1200" dirty="0">
                        <a:solidFill>
                          <a:schemeClr val="tx1"/>
                        </a:solidFill>
                        <a:effectLst/>
                        <a:latin typeface="+mn-lt"/>
                        <a:ea typeface="+mn-ea"/>
                        <a:cs typeface="+mn-cs"/>
                      </a:endParaRPr>
                    </a:p>
                  </a:txBody>
                  <a:tcPr/>
                </a:tc>
              </a:tr>
              <a:tr h="304800">
                <a:tc gridSpan="2">
                  <a:txBody>
                    <a:bodyPr/>
                    <a:lstStyle/>
                    <a:p>
                      <a:pPr algn="ctr">
                        <a:spcBef>
                          <a:spcPts val="1200"/>
                        </a:spcBef>
                        <a:spcAft>
                          <a:spcPts val="300"/>
                        </a:spcAft>
                      </a:pPr>
                      <a:r>
                        <a:rPr lang="en-US" altLang="ko-KR" sz="1200" dirty="0" smtClean="0">
                          <a:effectLst/>
                          <a:latin typeface="+mn-lt"/>
                          <a:ea typeface="+mn-ea"/>
                        </a:rPr>
                        <a:t>802.11</a:t>
                      </a:r>
                      <a:r>
                        <a:rPr lang="en-US" altLang="ko-KR" sz="1200" baseline="0" dirty="0" smtClean="0">
                          <a:effectLst/>
                          <a:latin typeface="+mn-lt"/>
                          <a:ea typeface="+mn-ea"/>
                        </a:rPr>
                        <a:t> MAC PDU/</a:t>
                      </a:r>
                      <a:r>
                        <a:rPr lang="en-US" altLang="ko-KR" sz="1200" baseline="0" dirty="0" err="1" smtClean="0">
                          <a:effectLst/>
                          <a:latin typeface="+mn-lt"/>
                          <a:ea typeface="+mn-ea"/>
                        </a:rPr>
                        <a:t>Ry</a:t>
                      </a:r>
                      <a:r>
                        <a:rPr lang="en-US" altLang="ko-KR" sz="1200" baseline="0" dirty="0" smtClean="0">
                          <a:effectLst/>
                          <a:latin typeface="+mn-lt"/>
                          <a:ea typeface="+mn-ea"/>
                        </a:rPr>
                        <a:t> Control Message</a:t>
                      </a:r>
                      <a:endParaRPr lang="ko-KR" sz="1200" dirty="0">
                        <a:effectLst/>
                        <a:latin typeface="Times New Roman"/>
                        <a:ea typeface="PMingLiU"/>
                      </a:endParaRPr>
                    </a:p>
                  </a:txBody>
                  <a:tcPr/>
                </a:tc>
                <a:tc hMerge="1">
                  <a:txBody>
                    <a:bodyPr/>
                    <a:lstStyle/>
                    <a:p>
                      <a:pPr latinLnBrk="1"/>
                      <a:endParaRPr lang="ko-KR" altLang="en-US"/>
                    </a:p>
                  </a:txBody>
                  <a:tcPr/>
                </a:tc>
              </a:tr>
            </a:tbl>
          </a:graphicData>
        </a:graphic>
      </p:graphicFrame>
      <p:sp>
        <p:nvSpPr>
          <p:cNvPr id="4" name="TextBox 3"/>
          <p:cNvSpPr txBox="1"/>
          <p:nvPr/>
        </p:nvSpPr>
        <p:spPr>
          <a:xfrm>
            <a:off x="672548" y="1124744"/>
            <a:ext cx="6923788" cy="646331"/>
          </a:xfrm>
          <a:prstGeom prst="rect">
            <a:avLst/>
          </a:prstGeom>
          <a:noFill/>
        </p:spPr>
        <p:txBody>
          <a:bodyPr wrap="square" rtlCol="0">
            <a:spAutoFit/>
          </a:bodyPr>
          <a:lstStyle/>
          <a:p>
            <a:pPr marL="285750" indent="-285750">
              <a:buFont typeface="Arial" pitchFamily="34" charset="0"/>
              <a:buChar char="•"/>
            </a:pPr>
            <a:r>
              <a:rPr lang="en-US" altLang="ko-KR" b="1" dirty="0"/>
              <a:t>802.21c is required to define interfaces for </a:t>
            </a:r>
            <a:r>
              <a:rPr lang="en-US" altLang="ko-KR" b="1" dirty="0" err="1"/>
              <a:t>WiMAX</a:t>
            </a:r>
            <a:r>
              <a:rPr lang="en-US" altLang="ko-KR" b="1" dirty="0"/>
              <a:t>&lt;&gt;</a:t>
            </a:r>
            <a:r>
              <a:rPr lang="en-US" altLang="ko-KR" b="1" dirty="0" err="1"/>
              <a:t>WiFi</a:t>
            </a:r>
            <a:r>
              <a:rPr lang="en-US" altLang="ko-KR" b="1" dirty="0"/>
              <a:t> and </a:t>
            </a:r>
            <a:r>
              <a:rPr lang="en-US" altLang="ko-KR" b="1" dirty="0" err="1"/>
              <a:t>WiMAX</a:t>
            </a:r>
            <a:r>
              <a:rPr lang="en-US" altLang="ko-KR" b="1" dirty="0"/>
              <a:t> &lt;&gt; 3GPP SRHO using Rx, </a:t>
            </a:r>
            <a:r>
              <a:rPr lang="en-US" altLang="ko-KR" b="1" dirty="0" err="1"/>
              <a:t>Ry</a:t>
            </a:r>
            <a:r>
              <a:rPr lang="en-US" altLang="ko-KR" b="1" dirty="0"/>
              <a:t>, and R9 </a:t>
            </a:r>
            <a:r>
              <a:rPr lang="en-US" altLang="ko-KR" b="1" dirty="0" smtClean="0"/>
              <a:t>protocols</a:t>
            </a:r>
          </a:p>
        </p:txBody>
      </p:sp>
      <p:sp>
        <p:nvSpPr>
          <p:cNvPr id="3" name="직사각형 2"/>
          <p:cNvSpPr/>
          <p:nvPr/>
        </p:nvSpPr>
        <p:spPr>
          <a:xfrm>
            <a:off x="773832" y="5412125"/>
            <a:ext cx="7974632" cy="1298817"/>
          </a:xfrm>
          <a:prstGeom prst="rect">
            <a:avLst/>
          </a:prstGeom>
        </p:spPr>
        <p:txBody>
          <a:bodyPr wrap="square">
            <a:spAutoFit/>
          </a:bodyPr>
          <a:lstStyle/>
          <a:p>
            <a:pPr marL="280988" indent="-280988" defTabSz="762000" eaLnBrk="0" fontAlgn="base" latinLnBrk="0" hangingPunct="0">
              <a:lnSpc>
                <a:spcPct val="90000"/>
              </a:lnSpc>
              <a:spcBef>
                <a:spcPct val="40000"/>
              </a:spcBef>
              <a:spcAft>
                <a:spcPct val="0"/>
              </a:spcAft>
              <a:buClr>
                <a:schemeClr val="accent1"/>
              </a:buClr>
              <a:buFontTx/>
              <a:buChar char="•"/>
              <a:defRPr/>
            </a:pPr>
            <a:r>
              <a:rPr lang="en-US" altLang="ko-KR" sz="1600" dirty="0" err="1">
                <a:ea typeface="ＭＳ Ｐゴシック" charset="0"/>
                <a:cs typeface="ＭＳ Ｐゴシック" charset="0"/>
              </a:rPr>
              <a:t>WiMAX</a:t>
            </a:r>
            <a:r>
              <a:rPr lang="en-US" altLang="ko-KR" sz="1600" dirty="0">
                <a:ea typeface="ＭＳ Ｐゴシック" charset="0"/>
                <a:cs typeface="ＭＳ Ｐゴシック" charset="0"/>
              </a:rPr>
              <a:t> Forum, “</a:t>
            </a:r>
            <a:r>
              <a:rPr lang="en-US" altLang="ko-KR" sz="1600" dirty="0" err="1">
                <a:ea typeface="ＭＳ Ｐゴシック" charset="0"/>
                <a:cs typeface="ＭＳ Ｐゴシック" charset="0"/>
              </a:rPr>
              <a:t>WiMAX</a:t>
            </a:r>
            <a:r>
              <a:rPr lang="en-US" altLang="ko-KR" sz="1600" dirty="0">
                <a:ea typeface="ＭＳ Ｐゴシック" charset="0"/>
                <a:cs typeface="ＭＳ Ｐゴシック" charset="0"/>
              </a:rPr>
              <a:t> Forum Network Architecture - Architecture, Detailed Protocols and Procedures </a:t>
            </a:r>
            <a:r>
              <a:rPr lang="en-US" altLang="ko-KR" sz="1600" dirty="0" err="1">
                <a:ea typeface="ＭＳ Ｐゴシック" charset="0"/>
                <a:cs typeface="ＭＳ Ｐゴシック" charset="0"/>
              </a:rPr>
              <a:t>WiFi</a:t>
            </a:r>
            <a:r>
              <a:rPr lang="en-US" altLang="ko-KR" sz="1600" dirty="0">
                <a:ea typeface="ＭＳ Ｐゴシック" charset="0"/>
                <a:cs typeface="ＭＳ Ｐゴシック" charset="0"/>
              </a:rPr>
              <a:t>® and </a:t>
            </a:r>
            <a:r>
              <a:rPr lang="en-US" altLang="ko-KR" sz="1600" dirty="0" err="1">
                <a:ea typeface="ＭＳ Ｐゴシック" charset="0"/>
                <a:cs typeface="ＭＳ Ｐゴシック" charset="0"/>
              </a:rPr>
              <a:t>WiMAX</a:t>
            </a:r>
            <a:r>
              <a:rPr lang="en-US" altLang="ko-KR" sz="1600" dirty="0">
                <a:ea typeface="ＭＳ Ｐゴシック" charset="0"/>
                <a:cs typeface="ＭＳ Ｐゴシック" charset="0"/>
              </a:rPr>
              <a:t>® Access Networks,” Nov. </a:t>
            </a:r>
            <a:r>
              <a:rPr lang="en-US" altLang="ko-KR" sz="1600" dirty="0" smtClean="0">
                <a:ea typeface="ＭＳ Ｐゴシック" charset="0"/>
                <a:cs typeface="ＭＳ Ｐゴシック" charset="0"/>
              </a:rPr>
              <a:t>2010.</a:t>
            </a:r>
          </a:p>
          <a:p>
            <a:pPr marL="280988" indent="-280988" defTabSz="762000" eaLnBrk="0" fontAlgn="base" latinLnBrk="0" hangingPunct="0">
              <a:lnSpc>
                <a:spcPct val="90000"/>
              </a:lnSpc>
              <a:spcBef>
                <a:spcPct val="40000"/>
              </a:spcBef>
              <a:spcAft>
                <a:spcPct val="0"/>
              </a:spcAft>
              <a:buClr>
                <a:schemeClr val="accent1"/>
              </a:buClr>
              <a:buFontTx/>
              <a:buChar char="•"/>
              <a:defRPr/>
            </a:pPr>
            <a:r>
              <a:rPr lang="en-US" altLang="ko-KR" sz="1600" dirty="0" err="1" smtClean="0"/>
              <a:t>WiMAX</a:t>
            </a:r>
            <a:r>
              <a:rPr lang="en-US" altLang="ko-KR" sz="1600" dirty="0" smtClean="0"/>
              <a:t> </a:t>
            </a:r>
            <a:r>
              <a:rPr lang="en-US" altLang="ko-KR" sz="1600" dirty="0"/>
              <a:t>Forum. “</a:t>
            </a:r>
            <a:r>
              <a:rPr lang="en-US" altLang="ko-KR" sz="1600" dirty="0" err="1"/>
              <a:t>WiMAX</a:t>
            </a:r>
            <a:r>
              <a:rPr lang="en-US" altLang="ko-KR" sz="1600" dirty="0"/>
              <a:t> Forum Network Architecture - Architecture, detailed Protocols and Procedures Single Radio Interworking between Non-</a:t>
            </a:r>
            <a:r>
              <a:rPr lang="en-US" altLang="ko-KR" sz="1600" dirty="0" err="1"/>
              <a:t>WiMAX</a:t>
            </a:r>
            <a:r>
              <a:rPr lang="en-US" altLang="ko-KR" sz="1600" dirty="0"/>
              <a:t>® and </a:t>
            </a:r>
            <a:r>
              <a:rPr lang="en-US" altLang="ko-KR" sz="1600" dirty="0" err="1"/>
              <a:t>WiMAX</a:t>
            </a:r>
            <a:r>
              <a:rPr lang="en-US" altLang="ko-KR" sz="1600" dirty="0"/>
              <a:t>® Access Networks,” Nov. </a:t>
            </a:r>
            <a:r>
              <a:rPr lang="en-US" altLang="ko-KR" sz="1600" dirty="0" smtClean="0"/>
              <a:t>2010</a:t>
            </a:r>
            <a:r>
              <a:rPr lang="en-US" altLang="ko-KR" sz="1600" dirty="0" smtClean="0"/>
              <a:t>.</a:t>
            </a:r>
            <a:endParaRPr lang="en-US" altLang="ko-KR" sz="1600" dirty="0" smtClean="0"/>
          </a:p>
        </p:txBody>
      </p:sp>
      <p:sp>
        <p:nvSpPr>
          <p:cNvPr id="5" name="직사각형 4"/>
          <p:cNvSpPr/>
          <p:nvPr/>
        </p:nvSpPr>
        <p:spPr>
          <a:xfrm>
            <a:off x="1547664" y="4765794"/>
            <a:ext cx="6624736" cy="646331"/>
          </a:xfrm>
          <a:prstGeom prst="rect">
            <a:avLst/>
          </a:prstGeom>
        </p:spPr>
        <p:txBody>
          <a:bodyPr wrap="square">
            <a:spAutoFit/>
          </a:bodyPr>
          <a:lstStyle/>
          <a:p>
            <a:pPr marL="285750" indent="-285750">
              <a:buFont typeface="Arial" pitchFamily="34" charset="0"/>
              <a:buChar char="•"/>
            </a:pPr>
            <a:r>
              <a:rPr lang="en-US" altLang="ko-KR" b="1" dirty="0" smtClean="0"/>
              <a:t>Simple protocol header</a:t>
            </a:r>
            <a:endParaRPr lang="en-US" altLang="ko-KR" b="1" dirty="0"/>
          </a:p>
          <a:p>
            <a:pPr marL="742950" lvl="1" indent="-285750">
              <a:buFont typeface="Wingdings" pitchFamily="2" charset="2"/>
              <a:buChar char="ü"/>
            </a:pPr>
            <a:r>
              <a:rPr lang="en-US" altLang="ko-KR" b="1" dirty="0"/>
              <a:t>Header size= 1 Byte (excluding MSID and BSID) </a:t>
            </a:r>
          </a:p>
        </p:txBody>
      </p:sp>
      <p:sp>
        <p:nvSpPr>
          <p:cNvPr id="6" name="직사각형 5"/>
          <p:cNvSpPr/>
          <p:nvPr/>
        </p:nvSpPr>
        <p:spPr>
          <a:xfrm>
            <a:off x="827584" y="1719216"/>
            <a:ext cx="7920880" cy="341632"/>
          </a:xfrm>
          <a:prstGeom prst="rect">
            <a:avLst/>
          </a:prstGeom>
        </p:spPr>
        <p:txBody>
          <a:bodyPr wrap="square">
            <a:spAutoFit/>
          </a:bodyPr>
          <a:lstStyle/>
          <a:p>
            <a:pPr marL="280988" indent="-280988" defTabSz="762000" eaLnBrk="0" fontAlgn="base" latinLnBrk="0" hangingPunct="0">
              <a:lnSpc>
                <a:spcPct val="90000"/>
              </a:lnSpc>
              <a:spcBef>
                <a:spcPct val="40000"/>
              </a:spcBef>
              <a:spcAft>
                <a:spcPct val="0"/>
              </a:spcAft>
              <a:buClr>
                <a:schemeClr val="accent1"/>
              </a:buClr>
              <a:buFontTx/>
              <a:buChar char="•"/>
              <a:defRPr/>
            </a:pPr>
            <a:r>
              <a:rPr lang="en-US" altLang="zh-CN" dirty="0">
                <a:ea typeface="SimSun" pitchFamily="2" charset="-122"/>
                <a:cs typeface="Times New Roman" pitchFamily="18" charset="0"/>
              </a:rPr>
              <a:t>Functional Requirements (IEEE 802.21c document, DCN # 21-10-0017-02-srho)</a:t>
            </a:r>
            <a:endParaRPr lang="ko-KR" altLang="en-US" dirty="0"/>
          </a:p>
        </p:txBody>
      </p:sp>
    </p:spTree>
    <p:extLst>
      <p:ext uri="{BB962C8B-B14F-4D97-AF65-F5344CB8AC3E}">
        <p14:creationId xmlns:p14="http://schemas.microsoft.com/office/powerpoint/2010/main" val="824446584"/>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3200" dirty="0" smtClean="0"/>
              <a:t>Interworking Protocol of </a:t>
            </a:r>
            <a:r>
              <a:rPr lang="en-US" altLang="ko-KR" sz="3200" dirty="0" err="1" smtClean="0"/>
              <a:t>WiMAX</a:t>
            </a:r>
            <a:r>
              <a:rPr lang="en-US" altLang="ko-KR" sz="3200" dirty="0" smtClean="0"/>
              <a:t> (Cont’d)</a:t>
            </a:r>
            <a:endParaRPr lang="ko-KR" altLang="en-US" sz="3200" dirty="0"/>
          </a:p>
        </p:txBody>
      </p:sp>
      <p:sp>
        <p:nvSpPr>
          <p:cNvPr id="12"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6</a:t>
            </a:fld>
            <a:endParaRPr lang="en-US" altLang="ja-JP">
              <a:solidFill>
                <a:srgbClr val="000000"/>
              </a:solidFill>
            </a:endParaRPr>
          </a:p>
        </p:txBody>
      </p:sp>
      <p:graphicFrame>
        <p:nvGraphicFramePr>
          <p:cNvPr id="3" name="표 2"/>
          <p:cNvGraphicFramePr>
            <a:graphicFrameLocks noGrp="1"/>
          </p:cNvGraphicFramePr>
          <p:nvPr>
            <p:extLst>
              <p:ext uri="{D42A27DB-BD31-4B8C-83A1-F6EECF244321}">
                <p14:modId xmlns:p14="http://schemas.microsoft.com/office/powerpoint/2010/main" val="2637814002"/>
              </p:ext>
            </p:extLst>
          </p:nvPr>
        </p:nvGraphicFramePr>
        <p:xfrm>
          <a:off x="539552" y="1124744"/>
          <a:ext cx="7992888" cy="5192408"/>
        </p:xfrm>
        <a:graphic>
          <a:graphicData uri="http://schemas.openxmlformats.org/drawingml/2006/table">
            <a:tbl>
              <a:tblPr firstRow="1" firstCol="1" bandRow="1">
                <a:tableStyleId>{5940675A-B579-460E-94D1-54222C63F5DA}</a:tableStyleId>
              </a:tblPr>
              <a:tblGrid>
                <a:gridCol w="1728192"/>
                <a:gridCol w="6264696"/>
              </a:tblGrid>
              <a:tr h="223558">
                <a:tc>
                  <a:txBody>
                    <a:bodyPr/>
                    <a:lstStyle/>
                    <a:p>
                      <a:pPr marL="0" algn="just" defTabSz="914400" rtl="0" eaLnBrk="1" latinLnBrk="1" hangingPunct="1">
                        <a:spcBef>
                          <a:spcPts val="1200"/>
                        </a:spcBef>
                        <a:spcAft>
                          <a:spcPts val="0"/>
                        </a:spcAft>
                      </a:pPr>
                      <a:r>
                        <a:rPr lang="en-US" sz="2000" kern="1200" dirty="0" smtClean="0">
                          <a:solidFill>
                            <a:schemeClr val="tx1"/>
                          </a:solidFill>
                          <a:effectLst/>
                          <a:latin typeface="+mn-lt"/>
                          <a:ea typeface="+mn-ea"/>
                          <a:cs typeface="+mn-cs"/>
                        </a:rPr>
                        <a:t>B</a:t>
                      </a:r>
                      <a:endParaRPr lang="ko-KR" sz="2000" kern="1200" dirty="0">
                        <a:solidFill>
                          <a:schemeClr val="tx1"/>
                        </a:solidFill>
                        <a:effectLst/>
                        <a:latin typeface="+mn-lt"/>
                        <a:ea typeface="+mn-ea"/>
                        <a:cs typeface="+mn-cs"/>
                      </a:endParaRPr>
                    </a:p>
                  </a:txBody>
                  <a:tcPr marL="78903" marR="78903" marT="39451" marB="39451"/>
                </a:tc>
                <a:tc>
                  <a:txBody>
                    <a:bodyPr/>
                    <a:lstStyle/>
                    <a:p>
                      <a:pPr marL="0" algn="just" defTabSz="914400" rtl="0" eaLnBrk="1" latinLnBrk="1" hangingPunct="1">
                        <a:spcBef>
                          <a:spcPts val="1200"/>
                        </a:spcBef>
                        <a:spcAft>
                          <a:spcPts val="0"/>
                        </a:spcAft>
                      </a:pPr>
                      <a:r>
                        <a:rPr lang="en-US" sz="2000" kern="1200" dirty="0" smtClean="0">
                          <a:solidFill>
                            <a:schemeClr val="tx1"/>
                          </a:solidFill>
                          <a:effectLst/>
                          <a:latin typeface="+mn-lt"/>
                          <a:ea typeface="+mn-ea"/>
                          <a:cs typeface="+mn-cs"/>
                        </a:rPr>
                        <a:t>indicates if the BSID field will be included in this message. “0” indicates that the BS ID is omitted in the message and “1” indicates BS ID is included.</a:t>
                      </a:r>
                      <a:endParaRPr lang="ko-KR" sz="2000" kern="1200" dirty="0">
                        <a:solidFill>
                          <a:schemeClr val="tx1"/>
                        </a:solidFill>
                        <a:effectLst/>
                        <a:latin typeface="+mn-lt"/>
                        <a:ea typeface="+mn-ea"/>
                        <a:cs typeface="+mn-cs"/>
                      </a:endParaRPr>
                    </a:p>
                  </a:txBody>
                  <a:tcPr marL="78903" marR="78903" marT="39451" marB="39451"/>
                </a:tc>
              </a:tr>
              <a:tr h="275418">
                <a:tc>
                  <a:txBody>
                    <a:bodyPr/>
                    <a:lstStyle/>
                    <a:p>
                      <a:pPr marL="0" algn="just" defTabSz="914400" rtl="0" eaLnBrk="1" latinLnBrk="1" hangingPunct="1">
                        <a:spcBef>
                          <a:spcPts val="1200"/>
                        </a:spcBef>
                        <a:spcAft>
                          <a:spcPts val="0"/>
                        </a:spcAft>
                      </a:pPr>
                      <a:r>
                        <a:rPr lang="en-US" sz="2000" kern="1200" dirty="0">
                          <a:solidFill>
                            <a:schemeClr val="tx1"/>
                          </a:solidFill>
                          <a:effectLst/>
                          <a:latin typeface="+mn-lt"/>
                          <a:ea typeface="+mn-ea"/>
                          <a:cs typeface="+mn-cs"/>
                        </a:rPr>
                        <a:t>MTI </a:t>
                      </a:r>
                      <a:r>
                        <a:rPr lang="en-US" sz="2000" kern="1200" dirty="0" smtClean="0">
                          <a:solidFill>
                            <a:schemeClr val="tx1"/>
                          </a:solidFill>
                          <a:effectLst/>
                          <a:latin typeface="+mn-lt"/>
                          <a:ea typeface="+mn-ea"/>
                          <a:cs typeface="+mn-cs"/>
                        </a:rPr>
                        <a:t>(Message Type Indicator)</a:t>
                      </a:r>
                      <a:endParaRPr lang="ko-KR" sz="2000" kern="1200" dirty="0">
                        <a:solidFill>
                          <a:schemeClr val="tx1"/>
                        </a:solidFill>
                        <a:effectLst/>
                        <a:latin typeface="+mn-lt"/>
                        <a:ea typeface="+mn-ea"/>
                        <a:cs typeface="+mn-cs"/>
                      </a:endParaRPr>
                    </a:p>
                  </a:txBody>
                  <a:tcPr marL="78903" marR="78903" marT="39451" marB="39451"/>
                </a:tc>
                <a:tc>
                  <a:txBody>
                    <a:bodyPr/>
                    <a:lstStyle/>
                    <a:p>
                      <a:pPr marL="0" algn="just" defTabSz="914400" rtl="0" eaLnBrk="1" latinLnBrk="1" hangingPunct="1">
                        <a:spcBef>
                          <a:spcPts val="1200"/>
                        </a:spcBef>
                        <a:spcAft>
                          <a:spcPts val="0"/>
                        </a:spcAft>
                      </a:pPr>
                      <a:r>
                        <a:rPr lang="en-US" sz="2000" kern="1200" dirty="0" smtClean="0">
                          <a:solidFill>
                            <a:schemeClr val="tx1"/>
                          </a:solidFill>
                          <a:effectLst/>
                          <a:latin typeface="+mn-lt"/>
                          <a:ea typeface="+mn-ea"/>
                          <a:cs typeface="+mn-cs"/>
                        </a:rPr>
                        <a:t>This bit indicates the type of message.”0” indicates it is Interworking Control Message (for R9, Rx, or </a:t>
                      </a:r>
                      <a:r>
                        <a:rPr lang="en-US" sz="2000" kern="1200" dirty="0" err="1" smtClean="0">
                          <a:solidFill>
                            <a:schemeClr val="tx1"/>
                          </a:solidFill>
                          <a:effectLst/>
                          <a:latin typeface="+mn-lt"/>
                          <a:ea typeface="+mn-ea"/>
                          <a:cs typeface="+mn-cs"/>
                        </a:rPr>
                        <a:t>Ry</a:t>
                      </a:r>
                      <a:r>
                        <a:rPr lang="en-US" sz="2000" kern="1200" dirty="0" smtClean="0">
                          <a:solidFill>
                            <a:schemeClr val="tx1"/>
                          </a:solidFill>
                          <a:effectLst/>
                          <a:latin typeface="+mn-lt"/>
                          <a:ea typeface="+mn-ea"/>
                          <a:cs typeface="+mn-cs"/>
                        </a:rPr>
                        <a:t>), “1”  indicates Encapsulated L2 message.</a:t>
                      </a:r>
                      <a:endParaRPr lang="ko-KR" sz="2000" kern="1200" dirty="0">
                        <a:solidFill>
                          <a:schemeClr val="tx1"/>
                        </a:solidFill>
                        <a:effectLst/>
                        <a:latin typeface="+mn-lt"/>
                        <a:ea typeface="+mn-ea"/>
                        <a:cs typeface="+mn-cs"/>
                      </a:endParaRPr>
                    </a:p>
                  </a:txBody>
                  <a:tcPr marL="78903" marR="78903" marT="39451" marB="39451"/>
                </a:tc>
              </a:tr>
              <a:tr h="862411">
                <a:tc>
                  <a:txBody>
                    <a:bodyPr/>
                    <a:lstStyle/>
                    <a:p>
                      <a:pPr marL="0" algn="just" defTabSz="914400" rtl="0" eaLnBrk="1" latinLnBrk="1" hangingPunct="1">
                        <a:spcBef>
                          <a:spcPts val="1200"/>
                        </a:spcBef>
                        <a:spcAft>
                          <a:spcPts val="0"/>
                        </a:spcAft>
                      </a:pPr>
                      <a:r>
                        <a:rPr lang="en-US" altLang="ko-KR" sz="2000" kern="1200" dirty="0" smtClean="0">
                          <a:solidFill>
                            <a:schemeClr val="tx1"/>
                          </a:solidFill>
                          <a:effectLst/>
                          <a:latin typeface="+mn-lt"/>
                          <a:ea typeface="+mn-ea"/>
                          <a:cs typeface="+mn-cs"/>
                        </a:rPr>
                        <a:t>MSID</a:t>
                      </a:r>
                      <a:endParaRPr lang="ko-KR" altLang="ko-KR" sz="2000" kern="1200" dirty="0">
                        <a:solidFill>
                          <a:schemeClr val="tx1"/>
                        </a:solidFill>
                        <a:effectLst/>
                        <a:latin typeface="+mn-lt"/>
                        <a:ea typeface="+mn-ea"/>
                        <a:cs typeface="+mn-cs"/>
                      </a:endParaRPr>
                    </a:p>
                  </a:txBody>
                  <a:tcPr marL="78903" marR="78903" marT="39451" marB="39451"/>
                </a:tc>
                <a:tc>
                  <a:txBody>
                    <a:bodyPr/>
                    <a:lstStyle/>
                    <a:p>
                      <a:r>
                        <a:rPr lang="en-US" altLang="ko-KR" sz="2000" dirty="0" smtClean="0"/>
                        <a:t>This is set to the 6-byte MAC address of MS the message pertains to. For transactions not related to  any specific MS, all bits shall be set to zero.</a:t>
                      </a:r>
                      <a:endParaRPr lang="ko-KR" altLang="ko-KR" sz="2000" dirty="0" smtClean="0"/>
                    </a:p>
                  </a:txBody>
                  <a:tcPr marL="78903" marR="78903" marT="39451" marB="39451"/>
                </a:tc>
              </a:tr>
              <a:tr h="862411">
                <a:tc>
                  <a:txBody>
                    <a:bodyPr/>
                    <a:lstStyle/>
                    <a:p>
                      <a:pPr marL="0" algn="just" defTabSz="914400" rtl="0" eaLnBrk="1" latinLnBrk="1" hangingPunct="1">
                        <a:spcBef>
                          <a:spcPts val="1200"/>
                        </a:spcBef>
                        <a:spcAft>
                          <a:spcPts val="0"/>
                        </a:spcAft>
                      </a:pPr>
                      <a:r>
                        <a:rPr lang="en-US" altLang="ko-KR" sz="2000" kern="1200" dirty="0" smtClean="0">
                          <a:solidFill>
                            <a:schemeClr val="tx1"/>
                          </a:solidFill>
                          <a:effectLst/>
                          <a:latin typeface="+mn-lt"/>
                          <a:ea typeface="+mn-ea"/>
                          <a:cs typeface="+mn-cs"/>
                        </a:rPr>
                        <a:t>BSID</a:t>
                      </a:r>
                      <a:endParaRPr lang="ko-KR" sz="2000" kern="1200" dirty="0">
                        <a:solidFill>
                          <a:schemeClr val="tx1"/>
                        </a:solidFill>
                        <a:effectLst/>
                        <a:latin typeface="+mn-lt"/>
                        <a:ea typeface="+mn-ea"/>
                        <a:cs typeface="+mn-cs"/>
                      </a:endParaRPr>
                    </a:p>
                  </a:txBody>
                  <a:tcPr marL="78903" marR="78903" marT="39451" marB="39451"/>
                </a:tc>
                <a:tc>
                  <a:txBody>
                    <a:bodyPr/>
                    <a:lstStyle/>
                    <a:p>
                      <a:pPr marL="0" algn="just" defTabSz="914400" rtl="0" eaLnBrk="1" latinLnBrk="1" hangingPunct="1">
                        <a:spcBef>
                          <a:spcPts val="1200"/>
                        </a:spcBef>
                        <a:spcAft>
                          <a:spcPts val="0"/>
                        </a:spcAft>
                      </a:pPr>
                      <a:r>
                        <a:rPr lang="en-US" sz="2000" kern="1200" dirty="0" smtClean="0">
                          <a:solidFill>
                            <a:schemeClr val="tx1"/>
                          </a:solidFill>
                          <a:effectLst/>
                          <a:latin typeface="+mn-lt"/>
                          <a:ea typeface="+mn-ea"/>
                          <a:cs typeface="+mn-cs"/>
                        </a:rPr>
                        <a:t>For MS to </a:t>
                      </a:r>
                      <a:r>
                        <a:rPr lang="en-US" sz="2000" kern="1200" dirty="0" err="1" smtClean="0">
                          <a:solidFill>
                            <a:schemeClr val="tx1"/>
                          </a:solidFill>
                          <a:effectLst/>
                          <a:latin typeface="+mn-lt"/>
                          <a:ea typeface="+mn-ea"/>
                          <a:cs typeface="+mn-cs"/>
                        </a:rPr>
                        <a:t>WiMAX</a:t>
                      </a:r>
                      <a:r>
                        <a:rPr lang="en-US" sz="2000" kern="1200" dirty="0" smtClean="0">
                          <a:solidFill>
                            <a:schemeClr val="tx1"/>
                          </a:solidFill>
                          <a:effectLst/>
                          <a:latin typeface="+mn-lt"/>
                          <a:ea typeface="+mn-ea"/>
                          <a:cs typeface="+mn-cs"/>
                        </a:rPr>
                        <a:t> SFF direction, BSID is set to the 6-byte Target </a:t>
                      </a:r>
                      <a:r>
                        <a:rPr lang="en-US" sz="2000" kern="1200" dirty="0" err="1" smtClean="0">
                          <a:solidFill>
                            <a:schemeClr val="tx1"/>
                          </a:solidFill>
                          <a:effectLst/>
                          <a:latin typeface="+mn-lt"/>
                          <a:ea typeface="+mn-ea"/>
                          <a:cs typeface="+mn-cs"/>
                        </a:rPr>
                        <a:t>WiMAX</a:t>
                      </a:r>
                      <a:r>
                        <a:rPr lang="en-US" sz="2000" kern="1200" dirty="0" smtClean="0">
                          <a:solidFill>
                            <a:schemeClr val="tx1"/>
                          </a:solidFill>
                          <a:effectLst/>
                          <a:latin typeface="+mn-lt"/>
                          <a:ea typeface="+mn-ea"/>
                          <a:cs typeface="+mn-cs"/>
                        </a:rPr>
                        <a:t> BS identity from MS to  </a:t>
                      </a:r>
                      <a:r>
                        <a:rPr lang="en-US" sz="2000" kern="1200" dirty="0" err="1" smtClean="0">
                          <a:solidFill>
                            <a:schemeClr val="tx1"/>
                          </a:solidFill>
                          <a:effectLst/>
                          <a:latin typeface="+mn-lt"/>
                          <a:ea typeface="+mn-ea"/>
                          <a:cs typeface="+mn-cs"/>
                        </a:rPr>
                        <a:t>WiMAX</a:t>
                      </a:r>
                      <a:r>
                        <a:rPr lang="en-US" sz="2000" kern="1200" dirty="0" smtClean="0">
                          <a:solidFill>
                            <a:schemeClr val="tx1"/>
                          </a:solidFill>
                          <a:effectLst/>
                          <a:latin typeface="+mn-lt"/>
                          <a:ea typeface="+mn-ea"/>
                          <a:cs typeface="+mn-cs"/>
                        </a:rPr>
                        <a:t> SFF. For </a:t>
                      </a:r>
                      <a:r>
                        <a:rPr lang="en-US" sz="2000" kern="1200" dirty="0" err="1" smtClean="0">
                          <a:solidFill>
                            <a:schemeClr val="tx1"/>
                          </a:solidFill>
                          <a:effectLst/>
                          <a:latin typeface="+mn-lt"/>
                          <a:ea typeface="+mn-ea"/>
                          <a:cs typeface="+mn-cs"/>
                        </a:rPr>
                        <a:t>WiMAX</a:t>
                      </a:r>
                      <a:r>
                        <a:rPr lang="en-US" sz="2000" kern="1200" dirty="0" smtClean="0">
                          <a:solidFill>
                            <a:schemeClr val="tx1"/>
                          </a:solidFill>
                          <a:effectLst/>
                          <a:latin typeface="+mn-lt"/>
                          <a:ea typeface="+mn-ea"/>
                          <a:cs typeface="+mn-cs"/>
                        </a:rPr>
                        <a:t> SFF to MS direction, BSID is set to pseudo BSID of the </a:t>
                      </a:r>
                      <a:r>
                        <a:rPr lang="en-US" sz="2000" kern="1200" dirty="0" err="1" smtClean="0">
                          <a:solidFill>
                            <a:schemeClr val="tx1"/>
                          </a:solidFill>
                          <a:effectLst/>
                          <a:latin typeface="+mn-lt"/>
                          <a:ea typeface="+mn-ea"/>
                          <a:cs typeface="+mn-cs"/>
                        </a:rPr>
                        <a:t>WiMAX</a:t>
                      </a:r>
                      <a:r>
                        <a:rPr lang="en-US" sz="2000" kern="1200" dirty="0" smtClean="0">
                          <a:solidFill>
                            <a:schemeClr val="tx1"/>
                          </a:solidFill>
                          <a:effectLst/>
                          <a:latin typeface="+mn-lt"/>
                          <a:ea typeface="+mn-ea"/>
                          <a:cs typeface="+mn-cs"/>
                        </a:rPr>
                        <a:t> SFF. If the MS has the SFF BSID, the BSID field may be omitted by setting the B bit to “0”. If the BSID is not omitted, then it SHALL  be set to the BSID received from the SFF.</a:t>
                      </a:r>
                      <a:endParaRPr lang="ko-KR" sz="2000" kern="1200" dirty="0">
                        <a:solidFill>
                          <a:schemeClr val="tx1"/>
                        </a:solidFill>
                        <a:effectLst/>
                        <a:latin typeface="+mn-lt"/>
                        <a:ea typeface="+mn-ea"/>
                        <a:cs typeface="+mn-cs"/>
                      </a:endParaRPr>
                    </a:p>
                  </a:txBody>
                  <a:tcPr marL="78903" marR="78903" marT="39451" marB="39451"/>
                </a:tc>
              </a:tr>
            </a:tbl>
          </a:graphicData>
        </a:graphic>
      </p:graphicFrame>
    </p:spTree>
    <p:extLst>
      <p:ext uri="{BB962C8B-B14F-4D97-AF65-F5344CB8AC3E}">
        <p14:creationId xmlns:p14="http://schemas.microsoft.com/office/powerpoint/2010/main" val="2042423911"/>
      </p:ext>
    </p:extLst>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a:bodyPr>
          <a:lstStyle/>
          <a:p>
            <a:r>
              <a:rPr lang="en-US" altLang="ko-KR" sz="3200" dirty="0" smtClean="0"/>
              <a:t>Requirements for IEEE 802.21c Protocol</a:t>
            </a:r>
            <a:endParaRPr lang="ko-KR" altLang="en-US" sz="3200" dirty="0"/>
          </a:p>
        </p:txBody>
      </p:sp>
      <p:sp>
        <p:nvSpPr>
          <p:cNvPr id="3" name="내용 개체 틀 2"/>
          <p:cNvSpPr>
            <a:spLocks noGrp="1"/>
          </p:cNvSpPr>
          <p:nvPr>
            <p:ph idx="1"/>
          </p:nvPr>
        </p:nvSpPr>
        <p:spPr/>
        <p:txBody>
          <a:bodyPr>
            <a:normAutofit/>
          </a:bodyPr>
          <a:lstStyle/>
          <a:p>
            <a:r>
              <a:rPr lang="en-US" altLang="ko-KR" dirty="0" smtClean="0"/>
              <a:t>Different </a:t>
            </a:r>
            <a:r>
              <a:rPr lang="en-US" altLang="ko-KR" dirty="0"/>
              <a:t>use of transport mechanism (from 802.21):</a:t>
            </a:r>
          </a:p>
          <a:p>
            <a:pPr lvl="1"/>
            <a:r>
              <a:rPr lang="en-US" altLang="ko-KR" dirty="0"/>
              <a:t>•</a:t>
            </a:r>
            <a:r>
              <a:rPr lang="en-US" altLang="ko-KR" sz="800" dirty="0"/>
              <a:t>        </a:t>
            </a:r>
            <a:r>
              <a:rPr lang="en-US" altLang="ko-KR" dirty="0"/>
              <a:t>IEEE 802.21c protocol is positioned on top of the TCP/IP </a:t>
            </a:r>
            <a:r>
              <a:rPr lang="en-US" altLang="ko-KR" dirty="0" smtClean="0"/>
              <a:t>protocol</a:t>
            </a:r>
          </a:p>
          <a:p>
            <a:pPr lvl="1"/>
            <a:endParaRPr lang="en-US" altLang="ko-KR" dirty="0"/>
          </a:p>
          <a:p>
            <a:pPr algn="just"/>
            <a:r>
              <a:rPr lang="en-US" altLang="ko-KR" dirty="0"/>
              <a:t>IEEE 802.21c protocol </a:t>
            </a:r>
            <a:r>
              <a:rPr lang="en-US" altLang="ko-KR" dirty="0" smtClean="0"/>
              <a:t>SHALL </a:t>
            </a:r>
            <a:r>
              <a:rPr lang="en-US" altLang="ko-KR" dirty="0"/>
              <a:t>support interworking protocols (R9, Rx, and </a:t>
            </a:r>
            <a:r>
              <a:rPr lang="en-US" altLang="ko-KR" dirty="0" err="1"/>
              <a:t>Ry</a:t>
            </a:r>
            <a:r>
              <a:rPr lang="en-US" altLang="ko-KR" dirty="0"/>
              <a:t>) of </a:t>
            </a:r>
            <a:r>
              <a:rPr lang="en-US" altLang="ko-KR" dirty="0" err="1" smtClean="0"/>
              <a:t>WiMAX</a:t>
            </a:r>
            <a:endParaRPr lang="en-US" altLang="ko-KR" dirty="0"/>
          </a:p>
          <a:p>
            <a:pPr marL="0" indent="0">
              <a:buNone/>
            </a:pPr>
            <a:endParaRPr lang="en-US" altLang="ko-KR" dirty="0"/>
          </a:p>
          <a:p>
            <a:r>
              <a:rPr lang="en-US" altLang="ko-KR" dirty="0"/>
              <a:t>The 802.21c protocol are desirable to deliver other interworking protocols (</a:t>
            </a:r>
            <a:r>
              <a:rPr lang="en-US" altLang="ko-KR" dirty="0" err="1"/>
              <a:t>e.g</a:t>
            </a:r>
            <a:r>
              <a:rPr lang="en-US" altLang="ko-KR" dirty="0"/>
              <a:t>, ANQP and ANDSF message)</a:t>
            </a:r>
          </a:p>
          <a:p>
            <a:pPr marL="0" indent="0">
              <a:buNone/>
            </a:pPr>
            <a:endParaRPr lang="en-US" altLang="ko-KR" dirty="0"/>
          </a:p>
          <a:p>
            <a:r>
              <a:rPr lang="en-US" altLang="ko-KR" dirty="0"/>
              <a:t>With the different transport and different requirements from 802.21 protocol, the 802.21c protocol needs new design</a:t>
            </a:r>
          </a:p>
          <a:p>
            <a:pPr algn="just"/>
            <a:endParaRPr lang="ko-KR" altLang="en-US" dirty="0"/>
          </a:p>
        </p:txBody>
      </p:sp>
      <p:sp>
        <p:nvSpPr>
          <p:cNvPr id="4"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7</a:t>
            </a:fld>
            <a:endParaRPr lang="en-US" altLang="ja-JP">
              <a:solidFill>
                <a:srgbClr val="000000"/>
              </a:solidFill>
            </a:endParaRPr>
          </a:p>
        </p:txBody>
      </p:sp>
    </p:spTree>
    <p:extLst>
      <p:ext uri="{BB962C8B-B14F-4D97-AF65-F5344CB8AC3E}">
        <p14:creationId xmlns:p14="http://schemas.microsoft.com/office/powerpoint/2010/main" val="1338820816"/>
      </p:ext>
    </p:extLst>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Autofit/>
          </a:bodyPr>
          <a:lstStyle/>
          <a:p>
            <a:r>
              <a:rPr lang="en-US" altLang="ko-KR" sz="2800" dirty="0" smtClean="0"/>
              <a:t>Considerations for Existing Fields </a:t>
            </a:r>
            <a:br>
              <a:rPr lang="en-US" altLang="ko-KR" sz="2800" dirty="0" smtClean="0"/>
            </a:br>
            <a:r>
              <a:rPr lang="en-US" altLang="ko-KR" sz="2800" dirty="0" smtClean="0"/>
              <a:t>for Designing New 21c Header</a:t>
            </a:r>
            <a:endParaRPr lang="ko-KR" altLang="en-US" sz="2800" dirty="0"/>
          </a:p>
        </p:txBody>
      </p:sp>
      <p:sp>
        <p:nvSpPr>
          <p:cNvPr id="12"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8</a:t>
            </a:fld>
            <a:endParaRPr lang="en-US" altLang="ja-JP">
              <a:solidFill>
                <a:srgbClr val="000000"/>
              </a:solidFill>
            </a:endParaRPr>
          </a:p>
        </p:txBody>
      </p:sp>
      <p:graphicFrame>
        <p:nvGraphicFramePr>
          <p:cNvPr id="17" name="내용 개체 틀 4"/>
          <p:cNvGraphicFramePr>
            <a:graphicFrameLocks noGrp="1"/>
          </p:cNvGraphicFramePr>
          <p:nvPr>
            <p:ph idx="1"/>
            <p:extLst>
              <p:ext uri="{D42A27DB-BD31-4B8C-83A1-F6EECF244321}">
                <p14:modId xmlns:p14="http://schemas.microsoft.com/office/powerpoint/2010/main" val="1744130980"/>
              </p:ext>
            </p:extLst>
          </p:nvPr>
        </p:nvGraphicFramePr>
        <p:xfrm>
          <a:off x="179512" y="1904216"/>
          <a:ext cx="8852318" cy="4419600"/>
        </p:xfrm>
        <a:graphic>
          <a:graphicData uri="http://schemas.openxmlformats.org/drawingml/2006/table">
            <a:tbl>
              <a:tblPr firstRow="1" bandRow="1">
                <a:tableStyleId>{5C22544A-7EE6-4342-B048-85BDC9FD1C3A}</a:tableStyleId>
              </a:tblPr>
              <a:tblGrid>
                <a:gridCol w="2956637"/>
                <a:gridCol w="5895681"/>
              </a:tblGrid>
              <a:tr h="122101">
                <a:tc>
                  <a:txBody>
                    <a:bodyPr/>
                    <a:lstStyle/>
                    <a:p>
                      <a:pPr latinLnBrk="1"/>
                      <a:r>
                        <a:rPr lang="en-US" altLang="ko-KR" sz="2000" dirty="0" smtClean="0"/>
                        <a:t>Filed in old header</a:t>
                      </a:r>
                      <a:endParaRPr lang="ko-KR" altLang="en-US" sz="2000" dirty="0"/>
                    </a:p>
                  </a:txBody>
                  <a:tcPr marL="92216" marR="92216"/>
                </a:tc>
                <a:tc>
                  <a:txBody>
                    <a:bodyPr/>
                    <a:lstStyle/>
                    <a:p>
                      <a:pPr latinLnBrk="1"/>
                      <a:r>
                        <a:rPr lang="en-US" altLang="ko-KR" sz="2000" dirty="0" smtClean="0"/>
                        <a:t>Why is</a:t>
                      </a:r>
                      <a:r>
                        <a:rPr lang="en-US" altLang="ko-KR" sz="2000" baseline="0" dirty="0" smtClean="0"/>
                        <a:t> it kept/not needed in the new header?</a:t>
                      </a:r>
                      <a:endParaRPr lang="ko-KR" altLang="en-US" sz="2000" dirty="0"/>
                    </a:p>
                  </a:txBody>
                  <a:tcPr marL="92216" marR="92216"/>
                </a:tc>
              </a:tr>
              <a:tr h="205224">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2000" dirty="0" smtClean="0"/>
                        <a:t>Version (4)</a:t>
                      </a:r>
                      <a:endParaRPr lang="ko-KR" altLang="en-US" sz="2000" dirty="0" smtClean="0"/>
                    </a:p>
                  </a:txBody>
                  <a:tcPr marL="92216" marR="92216"/>
                </a:tc>
                <a:tc>
                  <a:txBody>
                    <a:bodyPr/>
                    <a:lstStyle/>
                    <a:p>
                      <a:pPr latinLnBrk="1"/>
                      <a:r>
                        <a:rPr lang="en-US" altLang="ko-KR" sz="1800" u="none" strike="noStrike" kern="1200" baseline="0" dirty="0" smtClean="0"/>
                        <a:t>Needed: To distinguish IEEE 802.21c protocol from old IEEE 802.21 protocol</a:t>
                      </a:r>
                      <a:endParaRPr lang="ko-KR" altLang="en-US" sz="1800" b="0" i="0" u="none" strike="noStrike" kern="1200" baseline="0" dirty="0">
                        <a:solidFill>
                          <a:schemeClr val="tx1"/>
                        </a:solidFill>
                        <a:latin typeface="+mn-lt"/>
                        <a:ea typeface="+mn-ea"/>
                        <a:cs typeface="+mn-cs"/>
                      </a:endParaRPr>
                    </a:p>
                  </a:txBody>
                  <a:tcPr marL="92216" marR="92216"/>
                </a:tc>
              </a:tr>
              <a:tr h="260464">
                <a:tc>
                  <a:txBody>
                    <a:bodyPr/>
                    <a:lstStyle/>
                    <a:p>
                      <a:pPr latinLnBrk="1"/>
                      <a:r>
                        <a:rPr lang="en-US" altLang="ko-KR" sz="2000" dirty="0" smtClean="0"/>
                        <a:t>SID(4)/ </a:t>
                      </a:r>
                      <a:r>
                        <a:rPr lang="en-US" altLang="ko-KR" sz="2000" dirty="0" err="1" smtClean="0"/>
                        <a:t>Opcode</a:t>
                      </a:r>
                      <a:r>
                        <a:rPr lang="en-US" altLang="ko-KR" sz="2000" dirty="0" smtClean="0"/>
                        <a:t> (2)/</a:t>
                      </a:r>
                      <a:r>
                        <a:rPr lang="en-US" altLang="ko-KR" sz="2000" baseline="0" dirty="0" smtClean="0"/>
                        <a:t> </a:t>
                      </a:r>
                      <a:r>
                        <a:rPr lang="en-US" altLang="ko-KR" sz="2000" dirty="0" smtClean="0"/>
                        <a:t>AID(10)</a:t>
                      </a:r>
                      <a:endParaRPr lang="ko-KR" altLang="en-US" sz="2000" dirty="0"/>
                    </a:p>
                  </a:txBody>
                  <a:tcPr marL="92216" marR="92216"/>
                </a:tc>
                <a:tc>
                  <a:txBody>
                    <a:bodyPr/>
                    <a:lstStyle/>
                    <a:p>
                      <a:pPr latinLnBrk="1"/>
                      <a:r>
                        <a:rPr lang="en-US" altLang="ko-KR" sz="1800" dirty="0" smtClean="0"/>
                        <a:t>Needed:</a:t>
                      </a:r>
                      <a:r>
                        <a:rPr lang="en-US" altLang="ko-KR" sz="1800" baseline="0" dirty="0" smtClean="0"/>
                        <a:t> </a:t>
                      </a:r>
                      <a:r>
                        <a:rPr lang="en-US" altLang="ko-KR" sz="1800" dirty="0" smtClean="0"/>
                        <a:t>To distinguish</a:t>
                      </a:r>
                      <a:r>
                        <a:rPr lang="en-US" altLang="ko-KR" sz="1800" baseline="0" dirty="0" smtClean="0"/>
                        <a:t> control messages for handover</a:t>
                      </a:r>
                      <a:endParaRPr lang="ko-KR" altLang="en-US" sz="1800" dirty="0"/>
                    </a:p>
                  </a:txBody>
                  <a:tcPr marL="92216" marR="92216"/>
                </a:tc>
              </a:tr>
              <a:tr h="45720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2000" dirty="0" smtClean="0">
                          <a:solidFill>
                            <a:schemeClr val="bg1"/>
                          </a:solidFill>
                        </a:rPr>
                        <a:t>ACK-</a:t>
                      </a:r>
                      <a:r>
                        <a:rPr lang="en-US" altLang="ko-KR" sz="2000" dirty="0" err="1" smtClean="0">
                          <a:solidFill>
                            <a:schemeClr val="bg1"/>
                          </a:solidFill>
                        </a:rPr>
                        <a:t>Req</a:t>
                      </a:r>
                      <a:r>
                        <a:rPr lang="en-US" altLang="ko-KR" sz="2000" dirty="0" smtClean="0">
                          <a:solidFill>
                            <a:schemeClr val="bg1"/>
                          </a:solidFill>
                        </a:rPr>
                        <a:t> (1)/</a:t>
                      </a:r>
                      <a:r>
                        <a:rPr lang="en-US" altLang="ko-KR" sz="2000" baseline="0" dirty="0" smtClean="0">
                          <a:solidFill>
                            <a:schemeClr val="bg1"/>
                          </a:solidFill>
                        </a:rPr>
                        <a:t> </a:t>
                      </a:r>
                      <a:r>
                        <a:rPr lang="en-US" altLang="ko-KR" sz="2000" dirty="0" err="1" smtClean="0">
                          <a:solidFill>
                            <a:schemeClr val="bg1"/>
                          </a:solidFill>
                        </a:rPr>
                        <a:t>Ack-Rsp</a:t>
                      </a:r>
                      <a:r>
                        <a:rPr lang="en-US" altLang="ko-KR" sz="2000" dirty="0" smtClean="0">
                          <a:solidFill>
                            <a:schemeClr val="bg1"/>
                          </a:solidFill>
                        </a:rPr>
                        <a:t> (1)/</a:t>
                      </a:r>
                    </a:p>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2000" dirty="0" smtClean="0">
                          <a:solidFill>
                            <a:schemeClr val="bg1"/>
                          </a:solidFill>
                        </a:rPr>
                        <a:t>Transaction ID (12)</a:t>
                      </a:r>
                      <a:endParaRPr lang="ko-KR" altLang="en-US" sz="2000" dirty="0" smtClean="0">
                        <a:solidFill>
                          <a:schemeClr val="bg1"/>
                        </a:solidFill>
                      </a:endParaRPr>
                    </a:p>
                  </a:txBody>
                  <a:tcPr marL="92216" marR="92216">
                    <a:solidFill>
                      <a:schemeClr val="tx1"/>
                    </a:solidFill>
                  </a:tcPr>
                </a:tc>
                <a:tc>
                  <a:txBody>
                    <a:bodyPr/>
                    <a:lstStyle/>
                    <a:p>
                      <a:pPr latinLnBrk="1"/>
                      <a:r>
                        <a:rPr lang="en-US" altLang="ko-KR" sz="1800" dirty="0" smtClean="0">
                          <a:solidFill>
                            <a:schemeClr val="bg1"/>
                          </a:solidFill>
                        </a:rPr>
                        <a:t>Not needed :</a:t>
                      </a:r>
                      <a:r>
                        <a:rPr lang="en-US" altLang="ko-KR" sz="1800" baseline="0" dirty="0" smtClean="0">
                          <a:solidFill>
                            <a:schemeClr val="bg1"/>
                          </a:solidFill>
                        </a:rPr>
                        <a:t> </a:t>
                      </a:r>
                    </a:p>
                    <a:p>
                      <a:pPr marL="342900" indent="-342900" latinLnBrk="1">
                        <a:buAutoNum type="arabicParenBoth"/>
                      </a:pPr>
                      <a:r>
                        <a:rPr lang="en-US" altLang="ko-KR" sz="1800" baseline="0" dirty="0" smtClean="0">
                          <a:solidFill>
                            <a:schemeClr val="bg1"/>
                          </a:solidFill>
                        </a:rPr>
                        <a:t>May use TCP  to provide reliable transmission</a:t>
                      </a:r>
                    </a:p>
                    <a:p>
                      <a:pPr marL="342900" indent="-342900" latinLnBrk="1">
                        <a:buAutoNum type="arabicParenBoth"/>
                      </a:pPr>
                      <a:r>
                        <a:rPr lang="en-US" altLang="ko-KR" sz="1800" baseline="0" dirty="0" smtClean="0">
                          <a:solidFill>
                            <a:schemeClr val="bg1"/>
                          </a:solidFill>
                        </a:rPr>
                        <a:t>Else,  may include these field into a TLV</a:t>
                      </a:r>
                    </a:p>
                  </a:txBody>
                  <a:tcPr marL="92216" marR="92216">
                    <a:solidFill>
                      <a:schemeClr val="tx1"/>
                    </a:solidFill>
                  </a:tcPr>
                </a:tc>
              </a:tr>
              <a:tr h="0">
                <a:tc>
                  <a:txBody>
                    <a:bodyPr/>
                    <a:lstStyle/>
                    <a:p>
                      <a:pPr latinLnBrk="1"/>
                      <a:r>
                        <a:rPr lang="en-US" altLang="ko-KR" sz="2000" dirty="0" smtClean="0">
                          <a:solidFill>
                            <a:schemeClr val="bg1"/>
                          </a:solidFill>
                        </a:rPr>
                        <a:t>UIR (1)</a:t>
                      </a:r>
                      <a:endParaRPr lang="ko-KR" altLang="en-US" sz="2000" dirty="0">
                        <a:solidFill>
                          <a:schemeClr val="bg1"/>
                        </a:solidFill>
                      </a:endParaRPr>
                    </a:p>
                  </a:txBody>
                  <a:tcPr marL="92216" marR="92216">
                    <a:solidFill>
                      <a:schemeClr val="tx1"/>
                    </a:solidFill>
                  </a:tcPr>
                </a:tc>
                <a:tc>
                  <a:txBody>
                    <a:bodyPr/>
                    <a:lstStyle/>
                    <a:p>
                      <a:pPr latinLnBrk="1"/>
                      <a:r>
                        <a:rPr lang="en-US" altLang="ko-KR" sz="1800" dirty="0" smtClean="0">
                          <a:solidFill>
                            <a:schemeClr val="bg1"/>
                          </a:solidFill>
                        </a:rPr>
                        <a:t>Not needed:</a:t>
                      </a:r>
                      <a:r>
                        <a:rPr lang="en-US" altLang="ko-KR" sz="1800" baseline="0" dirty="0" smtClean="0">
                          <a:solidFill>
                            <a:schemeClr val="bg1"/>
                          </a:solidFill>
                        </a:rPr>
                        <a:t> </a:t>
                      </a:r>
                      <a:r>
                        <a:rPr lang="en-US" altLang="ko-KR" sz="1800" dirty="0" smtClean="0">
                          <a:solidFill>
                            <a:schemeClr val="bg1"/>
                          </a:solidFill>
                        </a:rPr>
                        <a:t>The single radio handover protocol is transmitted through</a:t>
                      </a:r>
                      <a:r>
                        <a:rPr lang="en-US" altLang="ko-KR" sz="1800" baseline="0" dirty="0" smtClean="0">
                          <a:solidFill>
                            <a:schemeClr val="bg1"/>
                          </a:solidFill>
                        </a:rPr>
                        <a:t> authenticated source link</a:t>
                      </a:r>
                      <a:endParaRPr lang="ko-KR" altLang="en-US" sz="1800" dirty="0">
                        <a:solidFill>
                          <a:schemeClr val="bg1"/>
                        </a:solidFill>
                      </a:endParaRPr>
                    </a:p>
                  </a:txBody>
                  <a:tcPr marL="92216" marR="92216">
                    <a:solidFill>
                      <a:schemeClr val="tx1"/>
                    </a:solidFill>
                  </a:tcPr>
                </a:tc>
              </a:tr>
              <a:tr h="140816">
                <a:tc>
                  <a:txBody>
                    <a:bodyPr/>
                    <a:lstStyle/>
                    <a:p>
                      <a:pPr latinLnBrk="1"/>
                      <a:r>
                        <a:rPr lang="en-US" altLang="ko-KR" sz="2000" dirty="0" smtClean="0">
                          <a:solidFill>
                            <a:schemeClr val="bg1"/>
                          </a:solidFill>
                        </a:rPr>
                        <a:t>M(1)/ FN (7)</a:t>
                      </a:r>
                      <a:endParaRPr lang="ko-KR" altLang="en-US" sz="2000" dirty="0">
                        <a:solidFill>
                          <a:schemeClr val="bg1"/>
                        </a:solidFill>
                      </a:endParaRPr>
                    </a:p>
                  </a:txBody>
                  <a:tcPr marL="92216" marR="92216">
                    <a:solidFill>
                      <a:schemeClr val="tx1"/>
                    </a:solidFill>
                  </a:tcPr>
                </a:tc>
                <a:tc>
                  <a:txBody>
                    <a:bodyPr/>
                    <a:lstStyle/>
                    <a:p>
                      <a:pPr latinLnBrk="1"/>
                      <a:r>
                        <a:rPr lang="en-US" altLang="ko-KR" sz="1800" dirty="0" smtClean="0">
                          <a:solidFill>
                            <a:schemeClr val="bg1"/>
                          </a:solidFill>
                        </a:rPr>
                        <a:t>Not needed:</a:t>
                      </a:r>
                      <a:r>
                        <a:rPr lang="en-US" altLang="ko-KR" sz="1800" baseline="0" dirty="0" smtClean="0">
                          <a:solidFill>
                            <a:schemeClr val="bg1"/>
                          </a:solidFill>
                        </a:rPr>
                        <a:t> </a:t>
                      </a:r>
                      <a:r>
                        <a:rPr lang="en-US" altLang="ko-KR" sz="1800" dirty="0" smtClean="0">
                          <a:solidFill>
                            <a:schemeClr val="bg1"/>
                          </a:solidFill>
                        </a:rPr>
                        <a:t>IP can provide fragmentation</a:t>
                      </a:r>
                      <a:endParaRPr lang="ko-KR" altLang="en-US" sz="1800" dirty="0">
                        <a:solidFill>
                          <a:schemeClr val="bg1"/>
                        </a:solidFill>
                      </a:endParaRPr>
                    </a:p>
                  </a:txBody>
                  <a:tcPr marL="92216" marR="92216">
                    <a:solidFill>
                      <a:schemeClr val="tx1"/>
                    </a:solidFill>
                  </a:tcPr>
                </a:tc>
              </a:tr>
              <a:tr h="185420">
                <a:tc>
                  <a:txBody>
                    <a:bodyPr/>
                    <a:lstStyle/>
                    <a:p>
                      <a:pPr marL="0" algn="l" defTabSz="914400" rtl="0" eaLnBrk="1" latinLnBrk="1" hangingPunct="1"/>
                      <a:r>
                        <a:rPr lang="en-US" altLang="ko-KR" sz="1800" u="none" strike="noStrike" kern="1200" baseline="0" dirty="0" smtClean="0"/>
                        <a:t>Variable payload length (16)</a:t>
                      </a:r>
                      <a:endParaRPr lang="ko-KR" altLang="en-US" sz="1800" u="none" strike="noStrike" kern="1200" baseline="0" dirty="0">
                        <a:solidFill>
                          <a:schemeClr val="dk1"/>
                        </a:solidFill>
                        <a:latin typeface="+mn-lt"/>
                        <a:ea typeface="+mn-ea"/>
                        <a:cs typeface="+mn-cs"/>
                      </a:endParaRPr>
                    </a:p>
                  </a:txBody>
                  <a:tcPr marL="92216" marR="92216"/>
                </a:tc>
                <a:tc>
                  <a:txBody>
                    <a:bodyPr/>
                    <a:lstStyle/>
                    <a:p>
                      <a:pPr marL="0" algn="l" defTabSz="914400" rtl="0" eaLnBrk="1" latinLnBrk="1" hangingPunct="1"/>
                      <a:r>
                        <a:rPr lang="en-US" altLang="ko-KR" sz="1800" u="none" strike="noStrike" kern="1200" baseline="0" dirty="0" smtClean="0"/>
                        <a:t>Needed: TLV (Type –Length-Value) may not be enough to tell length of the frame</a:t>
                      </a:r>
                    </a:p>
                  </a:txBody>
                  <a:tcPr marL="92216" marR="92216"/>
                </a:tc>
              </a:tr>
            </a:tbl>
          </a:graphicData>
        </a:graphic>
      </p:graphicFrame>
    </p:spTree>
    <p:extLst>
      <p:ext uri="{BB962C8B-B14F-4D97-AF65-F5344CB8AC3E}">
        <p14:creationId xmlns:p14="http://schemas.microsoft.com/office/powerpoint/2010/main" val="3329648587"/>
      </p:ext>
    </p:extLst>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normAutofit fontScale="90000"/>
          </a:bodyPr>
          <a:lstStyle/>
          <a:p>
            <a:r>
              <a:rPr lang="en-US" altLang="ko-KR" dirty="0" smtClean="0"/>
              <a:t>New Simplified Protocol Design</a:t>
            </a:r>
            <a:r>
              <a:rPr lang="en-US" altLang="ko-KR" baseline="0" dirty="0" smtClean="0"/>
              <a:t> for IEEE 802.21c</a:t>
            </a:r>
            <a:endParaRPr lang="ko-KR" altLang="en-US" dirty="0"/>
          </a:p>
        </p:txBody>
      </p:sp>
      <p:sp>
        <p:nvSpPr>
          <p:cNvPr id="6" name="Slide Number Placeholder 4"/>
          <p:cNvSpPr>
            <a:spLocks noGrp="1"/>
          </p:cNvSpPr>
          <p:nvPr>
            <p:ph type="sldNum" sz="quarter" idx="11"/>
          </p:nvPr>
        </p:nvSpPr>
        <p:spPr>
          <a:xfrm>
            <a:off x="7772400" y="6400800"/>
            <a:ext cx="685800" cy="381000"/>
          </a:xfrm>
          <a:noFill/>
        </p:spPr>
        <p:txBody>
          <a:bodyPr/>
          <a:lstStyle/>
          <a:p>
            <a:fld id="{BE78C5E8-8C35-4A85-BF87-71E4D39BF386}" type="slidenum">
              <a:rPr lang="en-US" altLang="ja-JP">
                <a:solidFill>
                  <a:srgbClr val="000000"/>
                </a:solidFill>
              </a:rPr>
              <a:pPr/>
              <a:t>9</a:t>
            </a:fld>
            <a:endParaRPr lang="en-US" altLang="ja-JP">
              <a:solidFill>
                <a:srgbClr val="000000"/>
              </a:solidFill>
            </a:endParaRPr>
          </a:p>
        </p:txBody>
      </p:sp>
      <p:graphicFrame>
        <p:nvGraphicFramePr>
          <p:cNvPr id="7" name="내용 개체 틀 3"/>
          <p:cNvGraphicFramePr>
            <a:graphicFrameLocks/>
          </p:cNvGraphicFramePr>
          <p:nvPr>
            <p:extLst>
              <p:ext uri="{D42A27DB-BD31-4B8C-83A1-F6EECF244321}">
                <p14:modId xmlns:p14="http://schemas.microsoft.com/office/powerpoint/2010/main" val="3058601765"/>
              </p:ext>
            </p:extLst>
          </p:nvPr>
        </p:nvGraphicFramePr>
        <p:xfrm>
          <a:off x="899592" y="1404062"/>
          <a:ext cx="7632849" cy="3897145"/>
        </p:xfrm>
        <a:graphic>
          <a:graphicData uri="http://schemas.openxmlformats.org/drawingml/2006/table">
            <a:tbl>
              <a:tblPr firstRow="1" bandRow="1">
                <a:tableStyleId>{5940675A-B579-460E-94D1-54222C63F5DA}</a:tableStyleId>
              </a:tblPr>
              <a:tblGrid>
                <a:gridCol w="2021112"/>
                <a:gridCol w="672833"/>
                <a:gridCol w="1011426"/>
                <a:gridCol w="1083864"/>
                <a:gridCol w="1375756"/>
                <a:gridCol w="1467858"/>
              </a:tblGrid>
              <a:tr h="1091200">
                <a:tc gridSpan="2">
                  <a:txBody>
                    <a:bodyPr/>
                    <a:lstStyle/>
                    <a:p>
                      <a:pPr algn="ctr">
                        <a:spcBef>
                          <a:spcPts val="1200"/>
                        </a:spcBef>
                        <a:spcAft>
                          <a:spcPts val="300"/>
                        </a:spcAft>
                      </a:pPr>
                      <a:r>
                        <a:rPr lang="en-US" sz="1600" dirty="0">
                          <a:effectLst/>
                        </a:rPr>
                        <a:t>Version (4)</a:t>
                      </a:r>
                      <a:endParaRPr lang="ko-KR" sz="1600" dirty="0">
                        <a:effectLst/>
                      </a:endParaRPr>
                    </a:p>
                    <a:p>
                      <a:pPr algn="ctr">
                        <a:spcBef>
                          <a:spcPts val="1200"/>
                        </a:spcBef>
                        <a:spcAft>
                          <a:spcPts val="300"/>
                        </a:spcAft>
                      </a:pPr>
                      <a:r>
                        <a:rPr lang="en-US" sz="1600" dirty="0">
                          <a:effectLst/>
                        </a:rPr>
                        <a:t>2: IEEE </a:t>
                      </a:r>
                      <a:r>
                        <a:rPr lang="en-US" sz="1600" dirty="0" smtClean="0">
                          <a:effectLst/>
                        </a:rPr>
                        <a:t>802.21c</a:t>
                      </a:r>
                      <a:endParaRPr lang="ko-KR" sz="1600" dirty="0">
                        <a:effectLst/>
                        <a:latin typeface="Times New Roman"/>
                        <a:ea typeface="PMingLiU"/>
                      </a:endParaRPr>
                    </a:p>
                  </a:txBody>
                  <a:tcPr/>
                </a:tc>
                <a:tc hMerge="1">
                  <a:txBody>
                    <a:bodyPr/>
                    <a:lstStyle/>
                    <a:p>
                      <a:pPr algn="ctr">
                        <a:spcBef>
                          <a:spcPts val="1200"/>
                        </a:spcBef>
                        <a:spcAft>
                          <a:spcPts val="300"/>
                        </a:spcAft>
                      </a:pPr>
                      <a:endParaRPr lang="ko-KR" sz="1200">
                        <a:effectLst/>
                        <a:latin typeface="Times New Roman"/>
                        <a:ea typeface="PMingLiU"/>
                      </a:endParaRPr>
                    </a:p>
                  </a:txBody>
                  <a:tcPr/>
                </a:tc>
                <a:tc gridSpan="2">
                  <a:txBody>
                    <a:bodyPr/>
                    <a:lstStyle/>
                    <a:p>
                      <a:pPr marL="0" marR="0" indent="0" algn="ctr" defTabSz="914400" rtl="0" eaLnBrk="1" fontAlgn="auto" latinLnBrk="0" hangingPunct="1">
                        <a:lnSpc>
                          <a:spcPct val="100000"/>
                        </a:lnSpc>
                        <a:spcBef>
                          <a:spcPts val="1200"/>
                        </a:spcBef>
                        <a:spcAft>
                          <a:spcPts val="300"/>
                        </a:spcAft>
                        <a:buClrTx/>
                        <a:buSzTx/>
                        <a:buFontTx/>
                        <a:buNone/>
                        <a:tabLst/>
                        <a:defRPr/>
                      </a:pPr>
                      <a:r>
                        <a:rPr lang="en-US" altLang="ko-KR" sz="1600" kern="1200" dirty="0" smtClean="0">
                          <a:effectLst/>
                        </a:rPr>
                        <a:t>Interworking Protocol Types </a:t>
                      </a:r>
                      <a:r>
                        <a:rPr lang="en-US" altLang="ko-KR" sz="1600" kern="1200" baseline="0" dirty="0">
                          <a:effectLst/>
                          <a:latin typeface="Times New Roman"/>
                          <a:ea typeface="PMingLiU"/>
                        </a:rPr>
                        <a:t> </a:t>
                      </a:r>
                      <a:r>
                        <a:rPr lang="en-US" altLang="ko-KR" sz="1600" kern="1200" baseline="0" dirty="0" smtClean="0">
                          <a:effectLst/>
                          <a:latin typeface="Times New Roman"/>
                          <a:ea typeface="PMingLiU"/>
                        </a:rPr>
                        <a:t>(2)</a:t>
                      </a:r>
                      <a:endParaRPr lang="ko-KR" altLang="ko-KR" sz="1800" dirty="0" smtClean="0">
                        <a:effectLst/>
                        <a:latin typeface="Times New Roman"/>
                        <a:ea typeface="PMingLiU"/>
                      </a:endParaRPr>
                    </a:p>
                  </a:txBody>
                  <a:tcPr/>
                </a:tc>
                <a:tc hMerge="1">
                  <a:txBody>
                    <a:bodyPr/>
                    <a:lstStyle/>
                    <a:p>
                      <a:pPr algn="ctr">
                        <a:spcBef>
                          <a:spcPts val="1200"/>
                        </a:spcBef>
                        <a:spcAft>
                          <a:spcPts val="300"/>
                        </a:spcAft>
                      </a:pPr>
                      <a:endParaRPr lang="ko-KR" sz="1200">
                        <a:effectLst/>
                        <a:latin typeface="Times New Roman"/>
                        <a:ea typeface="PMingLiU"/>
                      </a:endParaRPr>
                    </a:p>
                  </a:txBody>
                  <a:tcPr/>
                </a:tc>
                <a:tc>
                  <a:txBody>
                    <a:bodyPr/>
                    <a:lstStyle/>
                    <a:p>
                      <a:pPr algn="ctr">
                        <a:spcBef>
                          <a:spcPts val="1200"/>
                        </a:spcBef>
                        <a:spcAft>
                          <a:spcPts val="300"/>
                        </a:spcAft>
                      </a:pPr>
                      <a:r>
                        <a:rPr lang="en-US" sz="1600" dirty="0" smtClean="0">
                          <a:effectLst/>
                        </a:rPr>
                        <a:t>B</a:t>
                      </a:r>
                      <a:r>
                        <a:rPr lang="en-US" sz="1600" baseline="0" dirty="0" smtClean="0">
                          <a:effectLst/>
                        </a:rPr>
                        <a:t> </a:t>
                      </a:r>
                    </a:p>
                    <a:p>
                      <a:pPr algn="ctr">
                        <a:spcBef>
                          <a:spcPts val="1200"/>
                        </a:spcBef>
                        <a:spcAft>
                          <a:spcPts val="300"/>
                        </a:spcAft>
                      </a:pPr>
                      <a:r>
                        <a:rPr lang="en-US" sz="1600" dirty="0" smtClean="0">
                          <a:effectLst/>
                        </a:rPr>
                        <a:t>(1</a:t>
                      </a:r>
                      <a:r>
                        <a:rPr lang="en-US" sz="1600" dirty="0">
                          <a:effectLst/>
                        </a:rPr>
                        <a:t>)</a:t>
                      </a:r>
                      <a:endParaRPr lang="ko-KR" sz="1600" dirty="0">
                        <a:effectLst/>
                        <a:latin typeface="Times New Roman"/>
                        <a:ea typeface="PMingLiU"/>
                      </a:endParaRPr>
                    </a:p>
                  </a:txBody>
                  <a:tcPr/>
                </a:tc>
                <a:tc>
                  <a:txBody>
                    <a:bodyPr/>
                    <a:lstStyle/>
                    <a:p>
                      <a:pPr algn="ctr">
                        <a:spcBef>
                          <a:spcPts val="1200"/>
                        </a:spcBef>
                        <a:spcAft>
                          <a:spcPts val="300"/>
                        </a:spcAft>
                      </a:pPr>
                      <a:r>
                        <a:rPr lang="en-US" sz="1600" dirty="0" smtClean="0">
                          <a:effectLst/>
                        </a:rPr>
                        <a:t>MTI</a:t>
                      </a:r>
                      <a:r>
                        <a:rPr lang="en-US" sz="1600" baseline="0" dirty="0">
                          <a:effectLst/>
                        </a:rPr>
                        <a:t> </a:t>
                      </a:r>
                      <a:endParaRPr lang="en-US" sz="1600" baseline="0" dirty="0" smtClean="0">
                        <a:effectLst/>
                      </a:endParaRPr>
                    </a:p>
                    <a:p>
                      <a:pPr algn="ctr">
                        <a:spcBef>
                          <a:spcPts val="1200"/>
                        </a:spcBef>
                        <a:spcAft>
                          <a:spcPts val="300"/>
                        </a:spcAft>
                      </a:pPr>
                      <a:r>
                        <a:rPr lang="en-US" sz="1600" dirty="0" smtClean="0">
                          <a:effectLst/>
                        </a:rPr>
                        <a:t>(1)</a:t>
                      </a:r>
                    </a:p>
                  </a:txBody>
                  <a:tcPr/>
                </a:tc>
              </a:tr>
              <a:tr h="342949">
                <a:tc gridSpan="6">
                  <a:txBody>
                    <a:bodyPr/>
                    <a:lstStyle/>
                    <a:p>
                      <a:pPr algn="ctr">
                        <a:spcBef>
                          <a:spcPts val="1200"/>
                        </a:spcBef>
                        <a:spcAft>
                          <a:spcPts val="300"/>
                        </a:spcAft>
                      </a:pPr>
                      <a:r>
                        <a:rPr lang="en-US" sz="1600" dirty="0" err="1">
                          <a:effectLst/>
                        </a:rPr>
                        <a:t>SrcID</a:t>
                      </a:r>
                      <a:r>
                        <a:rPr lang="en-US" sz="1600" dirty="0">
                          <a:effectLst/>
                        </a:rPr>
                        <a:t> (6 bytes)</a:t>
                      </a:r>
                      <a:endParaRPr lang="ko-KR" sz="16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342949">
                <a:tc gridSpan="6">
                  <a:txBody>
                    <a:bodyPr/>
                    <a:lstStyle/>
                    <a:p>
                      <a:pPr algn="ctr">
                        <a:spcBef>
                          <a:spcPts val="1200"/>
                        </a:spcBef>
                        <a:spcAft>
                          <a:spcPts val="300"/>
                        </a:spcAft>
                      </a:pPr>
                      <a:r>
                        <a:rPr lang="en-US" sz="1600">
                          <a:effectLst/>
                        </a:rPr>
                        <a:t>DstID (6bytes)</a:t>
                      </a:r>
                      <a:endParaRPr lang="ko-KR" sz="160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592366">
                <a:tc>
                  <a:txBody>
                    <a:bodyPr/>
                    <a:lstStyle/>
                    <a:p>
                      <a:pPr algn="ctr">
                        <a:spcBef>
                          <a:spcPts val="1200"/>
                        </a:spcBef>
                        <a:spcAft>
                          <a:spcPts val="300"/>
                        </a:spcAft>
                      </a:pPr>
                      <a:r>
                        <a:rPr lang="en-US" sz="1600">
                          <a:effectLst/>
                        </a:rPr>
                        <a:t>SID (4)</a:t>
                      </a:r>
                      <a:endParaRPr lang="ko-KR" sz="1600">
                        <a:effectLst/>
                        <a:latin typeface="Times New Roman"/>
                        <a:ea typeface="PMingLiU"/>
                      </a:endParaRPr>
                    </a:p>
                  </a:txBody>
                  <a:tcPr/>
                </a:tc>
                <a:tc gridSpan="2">
                  <a:txBody>
                    <a:bodyPr/>
                    <a:lstStyle/>
                    <a:p>
                      <a:pPr algn="ctr">
                        <a:spcBef>
                          <a:spcPts val="1200"/>
                        </a:spcBef>
                        <a:spcAft>
                          <a:spcPts val="300"/>
                        </a:spcAft>
                      </a:pPr>
                      <a:r>
                        <a:rPr lang="en-US" sz="1600">
                          <a:effectLst/>
                        </a:rPr>
                        <a:t>Opcode (2)</a:t>
                      </a:r>
                      <a:endParaRPr lang="ko-KR" sz="1600">
                        <a:effectLst/>
                        <a:latin typeface="Times New Roman"/>
                        <a:ea typeface="PMingLiU"/>
                      </a:endParaRPr>
                    </a:p>
                  </a:txBody>
                  <a:tcPr/>
                </a:tc>
                <a:tc hMerge="1">
                  <a:txBody>
                    <a:bodyPr/>
                    <a:lstStyle/>
                    <a:p>
                      <a:pPr latinLnBrk="1"/>
                      <a:endParaRPr lang="ko-KR" altLang="en-US"/>
                    </a:p>
                  </a:txBody>
                  <a:tcPr/>
                </a:tc>
                <a:tc gridSpan="3">
                  <a:txBody>
                    <a:bodyPr/>
                    <a:lstStyle/>
                    <a:p>
                      <a:pPr latinLnBrk="1"/>
                      <a:endParaRPr lang="ko-KR" altLang="en-US" sz="2400" dirty="0"/>
                    </a:p>
                  </a:txBody>
                  <a:tcPr>
                    <a:lnB w="12700" cap="flat" cmpd="sng" algn="ctr">
                      <a:noFill/>
                      <a:prstDash val="solid"/>
                      <a:round/>
                      <a:headEnd type="none" w="med" len="med"/>
                      <a:tailEnd type="none" w="med" len="med"/>
                    </a:lnB>
                  </a:tcPr>
                </a:tc>
                <a:tc hMerge="1">
                  <a:txBody>
                    <a:bodyPr/>
                    <a:lstStyle/>
                    <a:p>
                      <a:pPr latinLnBrk="1"/>
                      <a:endParaRPr lang="ko-KR" altLang="en-US"/>
                    </a:p>
                  </a:txBody>
                  <a:tcPr/>
                </a:tc>
                <a:tc hMerge="1">
                  <a:txBody>
                    <a:bodyPr/>
                    <a:lstStyle/>
                    <a:p>
                      <a:pPr latinLnBrk="1"/>
                      <a:endParaRPr lang="ko-KR" altLang="en-US"/>
                    </a:p>
                  </a:txBody>
                  <a:tcPr/>
                </a:tc>
              </a:tr>
              <a:tr h="342949">
                <a:tc gridSpan="6">
                  <a:txBody>
                    <a:bodyPr/>
                    <a:lstStyle/>
                    <a:p>
                      <a:pPr algn="ctr">
                        <a:spcBef>
                          <a:spcPts val="1200"/>
                        </a:spcBef>
                        <a:spcAft>
                          <a:spcPts val="300"/>
                        </a:spcAft>
                      </a:pPr>
                      <a:r>
                        <a:rPr lang="en-US" sz="1600" dirty="0">
                          <a:effectLst/>
                        </a:rPr>
                        <a:t>AID (10)</a:t>
                      </a:r>
                      <a:endParaRPr lang="ko-KR" sz="1600" dirty="0">
                        <a:effectLst/>
                        <a:latin typeface="Times New Roman"/>
                        <a:ea typeface="PMingLiU"/>
                      </a:endParaRP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342949">
                <a:tc gridSpan="6">
                  <a:txBody>
                    <a:bodyPr/>
                    <a:lstStyle/>
                    <a:p>
                      <a:pPr marL="0" marR="0" indent="0" algn="ctr" defTabSz="914400" rtl="0" eaLnBrk="1" fontAlgn="auto" latinLnBrk="0" hangingPunct="1">
                        <a:lnSpc>
                          <a:spcPct val="100000"/>
                        </a:lnSpc>
                        <a:spcBef>
                          <a:spcPts val="1200"/>
                        </a:spcBef>
                        <a:spcAft>
                          <a:spcPts val="300"/>
                        </a:spcAft>
                        <a:buClrTx/>
                        <a:buSzTx/>
                        <a:buFontTx/>
                        <a:buNone/>
                        <a:tabLst/>
                        <a:defRPr/>
                      </a:pPr>
                      <a:r>
                        <a:rPr lang="en-US" sz="1600" kern="1200" dirty="0" smtClean="0">
                          <a:solidFill>
                            <a:schemeClr val="tx1"/>
                          </a:solidFill>
                          <a:effectLst/>
                          <a:latin typeface="+mn-lt"/>
                          <a:ea typeface="+mn-ea"/>
                          <a:cs typeface="+mn-cs"/>
                        </a:rPr>
                        <a:t>Variable payload length (16)</a:t>
                      </a:r>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r h="841783">
                <a:tc gridSpan="6">
                  <a:txBody>
                    <a:bodyPr/>
                    <a:lstStyle/>
                    <a:p>
                      <a:pPr algn="ctr" latinLnBrk="1"/>
                      <a:r>
                        <a:rPr lang="en-US" altLang="ko-KR" sz="1600" dirty="0" smtClean="0"/>
                        <a:t>Payload (MICF</a:t>
                      </a:r>
                      <a:r>
                        <a:rPr lang="en-US" altLang="ko-KR" sz="1600" baseline="0" dirty="0" smtClean="0"/>
                        <a:t>  payload,</a:t>
                      </a:r>
                      <a:endParaRPr lang="en-US" altLang="ko-KR" sz="1600" dirty="0" smtClean="0"/>
                    </a:p>
                    <a:p>
                      <a:pPr algn="ctr" latinLnBrk="1"/>
                      <a:r>
                        <a:rPr lang="en-US" altLang="ko-KR" sz="1600" dirty="0" smtClean="0"/>
                        <a:t>Other</a:t>
                      </a:r>
                      <a:r>
                        <a:rPr lang="en-US" altLang="ko-KR" sz="1600" baseline="0" dirty="0" smtClean="0"/>
                        <a:t> interworking frame, or L2 encapsulation)</a:t>
                      </a:r>
                      <a:endParaRPr lang="ko-KR" altLang="en-US" sz="1600" dirty="0" smtClean="0"/>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c hMerge="1">
                  <a:txBody>
                    <a:bodyPr/>
                    <a:lstStyle/>
                    <a:p>
                      <a:pPr latinLnBrk="1"/>
                      <a:endParaRPr lang="ko-KR" altLang="en-US"/>
                    </a:p>
                  </a:txBody>
                  <a:tcPr/>
                </a:tc>
              </a:tr>
            </a:tbl>
          </a:graphicData>
        </a:graphic>
      </p:graphicFrame>
      <p:sp>
        <p:nvSpPr>
          <p:cNvPr id="10" name="직사각형 9"/>
          <p:cNvSpPr/>
          <p:nvPr/>
        </p:nvSpPr>
        <p:spPr>
          <a:xfrm>
            <a:off x="899592" y="5374957"/>
            <a:ext cx="7830938" cy="646331"/>
          </a:xfrm>
          <a:prstGeom prst="rect">
            <a:avLst/>
          </a:prstGeom>
        </p:spPr>
        <p:txBody>
          <a:bodyPr wrap="square">
            <a:spAutoFit/>
          </a:bodyPr>
          <a:lstStyle/>
          <a:p>
            <a:pPr marL="285750" indent="-285750">
              <a:buFont typeface="Wingdings" pitchFamily="2" charset="2"/>
              <a:buChar char="ü"/>
            </a:pPr>
            <a:r>
              <a:rPr lang="en-US" altLang="ko-KR" dirty="0" smtClean="0"/>
              <a:t>Header Size=5Bytes excluding source and destination IDs </a:t>
            </a:r>
          </a:p>
          <a:p>
            <a:r>
              <a:rPr lang="en-US" altLang="ko-KR" dirty="0"/>
              <a:t> </a:t>
            </a:r>
            <a:r>
              <a:rPr lang="en-US" altLang="ko-KR" dirty="0" smtClean="0"/>
              <a:t>   (3Bytes saving)</a:t>
            </a:r>
            <a:endParaRPr lang="ko-KR" altLang="en-US" dirty="0"/>
          </a:p>
        </p:txBody>
      </p:sp>
    </p:spTree>
    <p:extLst>
      <p:ext uri="{BB962C8B-B14F-4D97-AF65-F5344CB8AC3E}">
        <p14:creationId xmlns:p14="http://schemas.microsoft.com/office/powerpoint/2010/main" val="670369586"/>
      </p:ext>
    </p:extLst>
  </p:cSld>
  <p:clrMapOvr>
    <a:masterClrMapping/>
  </p:clrMapOvr>
  <p:transition/>
  <p:timing>
    <p:tnLst>
      <p:par>
        <p:cTn id="1" dur="indefinite" restart="never" nodeType="tmRoot"/>
      </p:par>
    </p:tnLst>
  </p:timing>
</p:sld>
</file>

<file path=ppt/theme/theme1.xml><?xml version="1.0" encoding="utf-8"?>
<a:theme xmlns:a="http://schemas.openxmlformats.org/drawingml/2006/main" name="blank presentation">
  <a:themeElements>
    <a:clrScheme name="">
      <a:dk1>
        <a:srgbClr val="000000"/>
      </a:dk1>
      <a:lt1>
        <a:srgbClr val="FFFFFF"/>
      </a:lt1>
      <a:dk2>
        <a:srgbClr val="000000"/>
      </a:dk2>
      <a:lt2>
        <a:srgbClr val="919191"/>
      </a:lt2>
      <a:accent1>
        <a:srgbClr val="618FFD"/>
      </a:accent1>
      <a:accent2>
        <a:srgbClr val="00AE00"/>
      </a:accent2>
      <a:accent3>
        <a:srgbClr val="FFFFFF"/>
      </a:accent3>
      <a:accent4>
        <a:srgbClr val="000000"/>
      </a:accent4>
      <a:accent5>
        <a:srgbClr val="B7C6FE"/>
      </a:accent5>
      <a:accent6>
        <a:srgbClr val="009D00"/>
      </a:accent6>
      <a:hlink>
        <a:srgbClr val="FC0128"/>
      </a:hlink>
      <a:folHlink>
        <a:srgbClr val="CECECE"/>
      </a:folHlink>
    </a:clrScheme>
    <a:fontScheme name="blank presentation">
      <a:majorFont>
        <a:latin typeface="Times New Roman"/>
        <a:ea typeface=""/>
        <a:cs typeface=""/>
      </a:majorFont>
      <a:minorFont>
        <a:latin typeface="Times"/>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blank presentation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blank presentat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blank presentation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blank presentation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blank presentatio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blank presentatio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blank presentatio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2289</TotalTime>
  <Words>1645</Words>
  <Application>Microsoft Office PowerPoint</Application>
  <PresentationFormat>화면 슬라이드 쇼(4:3)</PresentationFormat>
  <Paragraphs>231</Paragraphs>
  <Slides>15</Slides>
  <Notes>3</Notes>
  <HiddenSlides>0</HiddenSlides>
  <MMClips>0</MMClips>
  <ScaleCrop>false</ScaleCrop>
  <HeadingPairs>
    <vt:vector size="4" baseType="variant">
      <vt:variant>
        <vt:lpstr>테마</vt:lpstr>
      </vt:variant>
      <vt:variant>
        <vt:i4>1</vt:i4>
      </vt:variant>
      <vt:variant>
        <vt:lpstr>슬라이드 제목</vt:lpstr>
      </vt:variant>
      <vt:variant>
        <vt:i4>15</vt:i4>
      </vt:variant>
    </vt:vector>
  </HeadingPairs>
  <TitlesOfParts>
    <vt:vector size="16" baseType="lpstr">
      <vt:lpstr>blank presentation</vt:lpstr>
      <vt:lpstr>PowerPoint 프레젠테이션</vt:lpstr>
      <vt:lpstr>PowerPoint 프레젠테이션</vt:lpstr>
      <vt:lpstr>MIH Protocol Format &amp; Header</vt:lpstr>
      <vt:lpstr>Comparison between 802.21c and MIH frame encapsulation</vt:lpstr>
      <vt:lpstr>Interworking Protocol of WiMAX </vt:lpstr>
      <vt:lpstr>Interworking Protocol of WiMAX (Cont’d)</vt:lpstr>
      <vt:lpstr>Requirements for IEEE 802.21c Protocol</vt:lpstr>
      <vt:lpstr>Considerations for Existing Fields  for Designing New 21c Header</vt:lpstr>
      <vt:lpstr>New Simplified Protocol Design for IEEE 802.21c</vt:lpstr>
      <vt:lpstr>Description of IEEE 802.21c’s  New Protocol Header Fields</vt:lpstr>
      <vt:lpstr>Description of IEEE 802.21c’s  New Protocol Header Fields (Cont’d)</vt:lpstr>
      <vt:lpstr>Complement for Reliability for UDP</vt:lpstr>
      <vt:lpstr>Considerations of Compatibility between IEEE 802.21 and New IEEE 802.21c</vt:lpstr>
      <vt:lpstr>Conclusions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Simplified Protocol Header for Single Radio Handover</dc:title>
  <dc:creator>etri</dc:creator>
  <cp:lastModifiedBy>user</cp:lastModifiedBy>
  <cp:revision>134</cp:revision>
  <cp:lastPrinted>2012-05-01T00:28:57Z</cp:lastPrinted>
  <dcterms:created xsi:type="dcterms:W3CDTF">2012-04-29T17:31:25Z</dcterms:created>
  <dcterms:modified xsi:type="dcterms:W3CDTF">2012-05-16T11:06:45Z</dcterms:modified>
</cp:coreProperties>
</file>