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13"/>
  </p:notesMasterIdLst>
  <p:handoutMasterIdLst>
    <p:handoutMasterId r:id="rId14"/>
  </p:handoutMasterIdLst>
  <p:sldIdLst>
    <p:sldId id="295" r:id="rId3"/>
    <p:sldId id="296" r:id="rId4"/>
    <p:sldId id="292" r:id="rId5"/>
    <p:sldId id="293" r:id="rId6"/>
    <p:sldId id="294" r:id="rId7"/>
    <p:sldId id="300" r:id="rId8"/>
    <p:sldId id="302" r:id="rId9"/>
    <p:sldId id="303" r:id="rId10"/>
    <p:sldId id="304" r:id="rId11"/>
    <p:sldId id="305"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a:srgbClr val="33CCFF"/>
    <a:srgbClr val="99CCFF"/>
    <a:srgbClr val="33CC33"/>
    <a:srgbClr val="FFFF66"/>
    <a:srgbClr val="FFCC66"/>
    <a:srgbClr val="CCEC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439" autoAdjust="0"/>
    <p:restoredTop sz="90956" autoAdjust="0"/>
  </p:normalViewPr>
  <p:slideViewPr>
    <p:cSldViewPr>
      <p:cViewPr>
        <p:scale>
          <a:sx n="70" d="100"/>
          <a:sy n="70" d="100"/>
        </p:scale>
        <p:origin x="-1170" y="-7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746" y="-7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 </a:t>
            </a:r>
            <a:fld id="{6E30227B-35C5-42F7-8C07-B9C72827CB26}" type="slidenum">
              <a:rPr lang="en-US" altLang="en-US"/>
              <a:pPr>
                <a:defRPr/>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Authorname, Affiliation</a:t>
            </a: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fld id="{8B1A21E3-BE53-4323-B254-0D525B6554A7}" type="slidenum">
              <a:rPr lang="en-US" altLang="en-US"/>
              <a:pPr>
                <a:defRPr/>
              </a:pPr>
              <a:t>‹#›</a:t>
            </a:fld>
            <a:endParaRPr lang="en-US" alt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spAutoFit/>
          </a:bodyPr>
          <a:lstStyle/>
          <a:p>
            <a:pPr eaLnBrk="0" hangingPunct="0">
              <a:defRPr/>
            </a:pPr>
            <a:r>
              <a:rPr lang="en-US" altLang="en-US">
                <a:cs typeface="+mn-cs"/>
              </a:rPr>
              <a:t>Authorname, Affiliation</a:t>
            </a:r>
          </a:p>
        </p:txBody>
      </p:sp>
    </p:spTree>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a:xfrm>
            <a:off x="1154113" y="701675"/>
            <a:ext cx="4625975" cy="3468688"/>
          </a:xfrm>
          <a:ln/>
        </p:spPr>
      </p:sp>
      <p:sp>
        <p:nvSpPr>
          <p:cNvPr id="31746" name="Notes Placeholder 2"/>
          <p:cNvSpPr>
            <a:spLocks noGrp="1"/>
          </p:cNvSpPr>
          <p:nvPr>
            <p:ph type="body" idx="1"/>
          </p:nvPr>
        </p:nvSpPr>
        <p:spPr>
          <a:noFill/>
          <a:ln/>
        </p:spPr>
        <p:txBody>
          <a:bodyPr/>
          <a:lstStyle/>
          <a:p>
            <a:endParaRPr lang="ja-JP" altLang="ja-JP" smtClean="0"/>
          </a:p>
        </p:txBody>
      </p:sp>
      <p:sp>
        <p:nvSpPr>
          <p:cNvPr id="31747" name="Slide Number Placeholder 3"/>
          <p:cNvSpPr>
            <a:spLocks noGrp="1"/>
          </p:cNvSpPr>
          <p:nvPr>
            <p:ph type="sldNum" sz="quarter" idx="5"/>
          </p:nvPr>
        </p:nvSpPr>
        <p:spPr>
          <a:xfrm>
            <a:off x="3454400" y="8839200"/>
            <a:ext cx="76200" cy="184150"/>
          </a:xfrm>
          <a:noFill/>
        </p:spPr>
        <p:txBody>
          <a:bodyPr/>
          <a:lstStyle/>
          <a:p>
            <a:fld id="{9078188C-02EB-40AF-AA71-CB3A3928FD82}" type="slidenum">
              <a:rPr lang="ja-JP" altLang="en-US" smtClean="0">
                <a:solidFill>
                  <a:srgbClr val="000000"/>
                </a:solidFill>
              </a:rPr>
              <a:pPr/>
              <a:t>1</a:t>
            </a:fld>
            <a:endParaRPr lang="en-US" altLang="ja-JP"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a:xfrm>
            <a:off x="1154113" y="701675"/>
            <a:ext cx="4625975" cy="3468688"/>
          </a:xfrm>
          <a:ln/>
        </p:spPr>
      </p:sp>
      <p:sp>
        <p:nvSpPr>
          <p:cNvPr id="33794" name="Notes Placeholder 2"/>
          <p:cNvSpPr>
            <a:spLocks noGrp="1"/>
          </p:cNvSpPr>
          <p:nvPr>
            <p:ph type="body" idx="1"/>
          </p:nvPr>
        </p:nvSpPr>
        <p:spPr>
          <a:noFill/>
          <a:ln/>
        </p:spPr>
        <p:txBody>
          <a:bodyPr/>
          <a:lstStyle/>
          <a:p>
            <a:endParaRPr lang="ja-JP" altLang="ja-JP" smtClean="0"/>
          </a:p>
        </p:txBody>
      </p:sp>
      <p:sp>
        <p:nvSpPr>
          <p:cNvPr id="33795" name="Slide Number Placeholder 3"/>
          <p:cNvSpPr>
            <a:spLocks noGrp="1"/>
          </p:cNvSpPr>
          <p:nvPr>
            <p:ph type="sldNum" sz="quarter" idx="5"/>
          </p:nvPr>
        </p:nvSpPr>
        <p:spPr>
          <a:xfrm>
            <a:off x="3454400" y="8839200"/>
            <a:ext cx="76200" cy="184150"/>
          </a:xfrm>
          <a:noFill/>
        </p:spPr>
        <p:txBody>
          <a:bodyPr/>
          <a:lstStyle/>
          <a:p>
            <a:fld id="{274A8099-FC82-4398-A6D1-359CDD653B62}" type="slidenum">
              <a:rPr lang="ja-JP" altLang="en-US" smtClean="0">
                <a:solidFill>
                  <a:srgbClr val="000000"/>
                </a:solidFill>
              </a:rPr>
              <a:pPr/>
              <a:t>2</a:t>
            </a:fld>
            <a:endParaRPr lang="en-US" altLang="ja-JP"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37537" cy="889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371600"/>
            <a:ext cx="4041775" cy="4343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9788" y="1371600"/>
            <a:ext cx="4043362" cy="4343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5" name="Rectangle 5"/>
          <p:cNvSpPr>
            <a:spLocks noGrp="1" noChangeArrowheads="1"/>
          </p:cNvSpPr>
          <p:nvPr>
            <p:ph type="sldNum" sz="quarter" idx="11"/>
          </p:nvPr>
        </p:nvSpPr>
        <p:spPr/>
        <p:txBody>
          <a:bodyPr/>
          <a:lstStyle>
            <a:lvl1pPr>
              <a:defRPr>
                <a:cs typeface="Arial" pitchFamily="34" charset="0"/>
              </a:defRPr>
            </a:lvl1pPr>
          </a:lstStyle>
          <a:p>
            <a:pPr>
              <a:defRPr/>
            </a:pPr>
            <a:fld id="{538247AE-0FA5-4FFE-8F4A-6C72501F8E3B}" type="slidenum">
              <a:rPr lang="en-US" altLang="ja-JP"/>
              <a:pPr>
                <a:defRPr/>
              </a:pPr>
              <a:t>‹#›</a:t>
            </a:fld>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cs typeface="Arial" pitchFamily="34" charset="0"/>
              </a:defRPr>
            </a:lvl1pPr>
          </a:lstStyle>
          <a:p>
            <a:pPr>
              <a:defRPr/>
            </a:pPr>
            <a:r>
              <a:rPr lang="en-US"/>
              <a:t>21-11-0048-00-0sec</a:t>
            </a:r>
          </a:p>
        </p:txBody>
      </p:sp>
      <p:sp>
        <p:nvSpPr>
          <p:cNvPr id="5" name="Slide Number Placeholder 4"/>
          <p:cNvSpPr>
            <a:spLocks noGrp="1"/>
          </p:cNvSpPr>
          <p:nvPr>
            <p:ph type="sldNum" sz="quarter" idx="11"/>
          </p:nvPr>
        </p:nvSpPr>
        <p:spPr/>
        <p:txBody>
          <a:bodyPr/>
          <a:lstStyle>
            <a:lvl1pPr>
              <a:defRPr>
                <a:cs typeface="Arial" pitchFamily="34" charset="0"/>
              </a:defRPr>
            </a:lvl1pPr>
          </a:lstStyle>
          <a:p>
            <a:pPr>
              <a:defRPr/>
            </a:pPr>
            <a:fld id="{7DB2E7EA-E4AB-4F9A-852A-4699E8DED10D}" type="slidenum">
              <a:rPr lang="en-US" altLang="ja-JP"/>
              <a:pPr>
                <a:defRPr/>
              </a:pPr>
              <a: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5" name="Rectangle 5"/>
          <p:cNvSpPr>
            <a:spLocks noGrp="1" noChangeArrowheads="1"/>
          </p:cNvSpPr>
          <p:nvPr>
            <p:ph type="sldNum" sz="quarter" idx="11"/>
          </p:nvPr>
        </p:nvSpPr>
        <p:spPr/>
        <p:txBody>
          <a:bodyPr/>
          <a:lstStyle>
            <a:lvl1pPr>
              <a:defRPr>
                <a:cs typeface="Arial" pitchFamily="34" charset="0"/>
              </a:defRPr>
            </a:lvl1pPr>
          </a:lstStyle>
          <a:p>
            <a:pPr>
              <a:defRPr/>
            </a:pPr>
            <a:fld id="{0FF13143-2ED0-406E-BC95-44B318DB8D19}" type="slidenum">
              <a:rPr lang="en-US" altLang="ja-JP"/>
              <a:pPr>
                <a:defRPr/>
              </a:pPr>
              <a: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6" name="Rectangle 5"/>
          <p:cNvSpPr>
            <a:spLocks noGrp="1" noChangeArrowheads="1"/>
          </p:cNvSpPr>
          <p:nvPr>
            <p:ph type="sldNum" sz="quarter" idx="11"/>
          </p:nvPr>
        </p:nvSpPr>
        <p:spPr/>
        <p:txBody>
          <a:bodyPr/>
          <a:lstStyle>
            <a:lvl1pPr>
              <a:defRPr>
                <a:cs typeface="Arial" pitchFamily="34" charset="0"/>
              </a:defRPr>
            </a:lvl1pPr>
          </a:lstStyle>
          <a:p>
            <a:pPr>
              <a:defRPr/>
            </a:pPr>
            <a:fld id="{871EEFE9-B5F6-4F24-A1F4-BB420A3C8F6E}" type="slidenum">
              <a:rPr lang="en-US" altLang="ja-JP"/>
              <a:pPr>
                <a:defRPr/>
              </a:pPr>
              <a: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8" name="Rectangle 5"/>
          <p:cNvSpPr>
            <a:spLocks noGrp="1" noChangeArrowheads="1"/>
          </p:cNvSpPr>
          <p:nvPr>
            <p:ph type="sldNum" sz="quarter" idx="11"/>
          </p:nvPr>
        </p:nvSpPr>
        <p:spPr/>
        <p:txBody>
          <a:bodyPr/>
          <a:lstStyle>
            <a:lvl1pPr>
              <a:defRPr>
                <a:cs typeface="Arial" pitchFamily="34" charset="0"/>
              </a:defRPr>
            </a:lvl1pPr>
          </a:lstStyle>
          <a:p>
            <a:pPr>
              <a:defRPr/>
            </a:pPr>
            <a:fld id="{70295759-A0FB-4E2B-B03F-9D14D3C97480}" type="slidenum">
              <a:rPr lang="en-US" altLang="ja-JP"/>
              <a:pPr>
                <a:defRPr/>
              </a:pPr>
              <a: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4" name="Rectangle 5"/>
          <p:cNvSpPr>
            <a:spLocks noGrp="1" noChangeArrowheads="1"/>
          </p:cNvSpPr>
          <p:nvPr>
            <p:ph type="sldNum" sz="quarter" idx="11"/>
          </p:nvPr>
        </p:nvSpPr>
        <p:spPr/>
        <p:txBody>
          <a:bodyPr/>
          <a:lstStyle>
            <a:lvl1pPr>
              <a:defRPr>
                <a:cs typeface="Arial" pitchFamily="34" charset="0"/>
              </a:defRPr>
            </a:lvl1pPr>
          </a:lstStyle>
          <a:p>
            <a:pPr>
              <a:defRPr/>
            </a:pPr>
            <a:fld id="{26A9BC42-AAB6-4DED-B078-755216A9AF82}"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3" name="Rectangle 5"/>
          <p:cNvSpPr>
            <a:spLocks noGrp="1" noChangeArrowheads="1"/>
          </p:cNvSpPr>
          <p:nvPr>
            <p:ph type="sldNum" sz="quarter" idx="11"/>
          </p:nvPr>
        </p:nvSpPr>
        <p:spPr/>
        <p:txBody>
          <a:bodyPr/>
          <a:lstStyle>
            <a:lvl1pPr>
              <a:defRPr>
                <a:cs typeface="Arial" pitchFamily="34" charset="0"/>
              </a:defRPr>
            </a:lvl1pPr>
          </a:lstStyle>
          <a:p>
            <a:pPr>
              <a:defRPr/>
            </a:pPr>
            <a:fld id="{754B08F2-AF25-4DFA-80F0-42071381C40A}" type="slidenum">
              <a:rPr lang="en-US" altLang="ja-JP"/>
              <a:pPr>
                <a:defRPr/>
              </a:pPr>
              <a:t>‹#›</a:t>
            </a:fld>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6" name="Rectangle 5"/>
          <p:cNvSpPr>
            <a:spLocks noGrp="1" noChangeArrowheads="1"/>
          </p:cNvSpPr>
          <p:nvPr>
            <p:ph type="sldNum" sz="quarter" idx="11"/>
          </p:nvPr>
        </p:nvSpPr>
        <p:spPr/>
        <p:txBody>
          <a:bodyPr/>
          <a:lstStyle>
            <a:lvl1pPr>
              <a:defRPr>
                <a:cs typeface="Arial" pitchFamily="34" charset="0"/>
              </a:defRPr>
            </a:lvl1pPr>
          </a:lstStyle>
          <a:p>
            <a:pPr>
              <a:defRPr/>
            </a:pPr>
            <a:fld id="{2DFF5A61-A5D2-48C0-8676-089688B28B48}" type="slidenum">
              <a:rPr lang="en-US" altLang="ja-JP"/>
              <a:pPr>
                <a:defRPr/>
              </a:pPr>
              <a:t>‹#›</a:t>
            </a:fld>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6" name="Rectangle 5"/>
          <p:cNvSpPr>
            <a:spLocks noGrp="1" noChangeArrowheads="1"/>
          </p:cNvSpPr>
          <p:nvPr>
            <p:ph type="sldNum" sz="quarter" idx="11"/>
          </p:nvPr>
        </p:nvSpPr>
        <p:spPr/>
        <p:txBody>
          <a:bodyPr/>
          <a:lstStyle>
            <a:lvl1pPr>
              <a:defRPr>
                <a:cs typeface="Arial" pitchFamily="34" charset="0"/>
              </a:defRPr>
            </a:lvl1pPr>
          </a:lstStyle>
          <a:p>
            <a:pPr>
              <a:defRPr/>
            </a:pPr>
            <a:fld id="{228E182F-31ED-437C-B6F7-2680AA43D73D}" type="slidenum">
              <a:rPr lang="en-US" altLang="ja-JP"/>
              <a:pPr>
                <a:defRPr/>
              </a:pPr>
              <a:t>‹#›</a:t>
            </a:fld>
            <a:endParaRPr lang="en-US" altLang="ja-JP"/>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5" name="Rectangle 5"/>
          <p:cNvSpPr>
            <a:spLocks noGrp="1" noChangeArrowheads="1"/>
          </p:cNvSpPr>
          <p:nvPr>
            <p:ph type="sldNum" sz="quarter" idx="11"/>
          </p:nvPr>
        </p:nvSpPr>
        <p:spPr/>
        <p:txBody>
          <a:bodyPr/>
          <a:lstStyle>
            <a:lvl1pPr>
              <a:defRPr>
                <a:cs typeface="Arial" pitchFamily="34" charset="0"/>
              </a:defRPr>
            </a:lvl1pPr>
          </a:lstStyle>
          <a:p>
            <a:pPr>
              <a:defRPr/>
            </a:pPr>
            <a:fld id="{BBD016D0-0EBD-4DB0-98F0-722FDBCF98FF}" type="slidenum">
              <a:rPr lang="en-US" altLang="ja-JP"/>
              <a:pPr>
                <a:defRPr/>
              </a:pPr>
              <a:t>‹#›</a:t>
            </a:fld>
            <a:endParaRPr lang="en-US" altLang="ja-JP"/>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5" name="Rectangle 5"/>
          <p:cNvSpPr>
            <a:spLocks noGrp="1" noChangeArrowheads="1"/>
          </p:cNvSpPr>
          <p:nvPr>
            <p:ph type="sldNum" sz="quarter" idx="11"/>
          </p:nvPr>
        </p:nvSpPr>
        <p:spPr/>
        <p:txBody>
          <a:bodyPr/>
          <a:lstStyle>
            <a:lvl1pPr>
              <a:defRPr>
                <a:cs typeface="Arial" pitchFamily="34" charset="0"/>
              </a:defRPr>
            </a:lvl1pPr>
          </a:lstStyle>
          <a:p>
            <a:pPr>
              <a:defRPr/>
            </a:pPr>
            <a:fld id="{DE4DBEA0-E446-482C-9DB2-5B34C7002ACC}" type="slidenum">
              <a:rPr lang="en-US" altLang="ja-JP"/>
              <a:pPr>
                <a:defRPr/>
              </a:pPr>
              <a:t>‹#›</a:t>
            </a:fld>
            <a:endParaRPr lang="en-US" altLang="ja-JP"/>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p:txBody>
          <a:bodyPr/>
          <a:lstStyle>
            <a:lvl1pPr>
              <a:defRPr>
                <a:cs typeface="Arial" pitchFamily="34" charset="0"/>
              </a:defRPr>
            </a:lvl1pPr>
          </a:lstStyle>
          <a:p>
            <a:pPr>
              <a:defRPr/>
            </a:pPr>
            <a:r>
              <a:rPr lang="en-US"/>
              <a:t>21-11-0048-00-0sec</a:t>
            </a:r>
          </a:p>
        </p:txBody>
      </p:sp>
      <p:sp>
        <p:nvSpPr>
          <p:cNvPr id="4" name="Rectangle 5"/>
          <p:cNvSpPr>
            <a:spLocks noGrp="1" noChangeArrowheads="1"/>
          </p:cNvSpPr>
          <p:nvPr>
            <p:ph type="sldNum" sz="quarter" idx="11"/>
          </p:nvPr>
        </p:nvSpPr>
        <p:spPr/>
        <p:txBody>
          <a:bodyPr/>
          <a:lstStyle>
            <a:lvl1pPr>
              <a:defRPr>
                <a:cs typeface="Arial" pitchFamily="34" charset="0"/>
              </a:defRPr>
            </a:lvl1pPr>
          </a:lstStyle>
          <a:p>
            <a:pPr>
              <a:defRPr/>
            </a:pPr>
            <a:fld id="{EEFA8E93-2257-46F8-A512-7127AA6553CB}"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2.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1" name="Text Box 17"/>
          <p:cNvSpPr txBox="1">
            <a:spLocks noChangeArrowheads="1"/>
          </p:cNvSpPr>
          <p:nvPr userDrawn="1"/>
        </p:nvSpPr>
        <p:spPr bwMode="auto">
          <a:xfrm>
            <a:off x="7891463" y="6542088"/>
            <a:ext cx="742950" cy="274637"/>
          </a:xfrm>
          <a:prstGeom prst="rect">
            <a:avLst/>
          </a:prstGeom>
          <a:noFill/>
          <a:ln w="12700">
            <a:noFill/>
            <a:miter lim="800000"/>
            <a:headEnd type="none" w="sm" len="sm"/>
            <a:tailEnd type="none" w="sm" len="sm"/>
          </a:ln>
          <a:effectLst/>
        </p:spPr>
        <p:txBody>
          <a:bodyPr>
            <a:spAutoFit/>
          </a:bodyPr>
          <a:lstStyle/>
          <a:p>
            <a:pPr eaLnBrk="0" hangingPunct="0">
              <a:defRPr/>
            </a:pPr>
            <a:r>
              <a:rPr lang="en-US"/>
              <a:t>Slide </a:t>
            </a:r>
            <a:fld id="{7EE2E9F7-84AF-4FAD-BF38-4EDA2866BED3}" type="slidenum">
              <a:rPr lang="en-US"/>
              <a:pPr eaLnBrk="0" hangingPunct="0">
                <a:defRPr/>
              </a:pPr>
              <a:t>‹#›</a:t>
            </a:fld>
            <a:endParaRPr lang="en-US"/>
          </a:p>
        </p:txBody>
      </p:sp>
      <p:sp>
        <p:nvSpPr>
          <p:cNvPr id="1043" name="Text Box 19"/>
          <p:cNvSpPr txBox="1">
            <a:spLocks noChangeArrowheads="1"/>
          </p:cNvSpPr>
          <p:nvPr userDrawn="1"/>
        </p:nvSpPr>
        <p:spPr bwMode="auto">
          <a:xfrm>
            <a:off x="644525" y="6488113"/>
            <a:ext cx="3468688" cy="274637"/>
          </a:xfrm>
          <a:prstGeom prst="rect">
            <a:avLst/>
          </a:prstGeom>
          <a:noFill/>
          <a:ln w="12700">
            <a:noFill/>
            <a:miter lim="800000"/>
            <a:headEnd type="none" w="sm" len="sm"/>
            <a:tailEnd type="none" w="sm" len="sm"/>
          </a:ln>
          <a:effectLst/>
        </p:spPr>
        <p:txBody>
          <a:bodyPr wrap="none">
            <a:spAutoFit/>
          </a:bodyPr>
          <a:lstStyle/>
          <a:p>
            <a:pPr eaLnBrk="0" hangingPunct="0"/>
            <a:r>
              <a:rPr lang="en-US"/>
              <a:t>Date: 03-15-2012     Source: Dan Gal, Alcatel-Lucent</a:t>
            </a:r>
          </a:p>
        </p:txBody>
      </p:sp>
      <p:sp>
        <p:nvSpPr>
          <p:cNvPr id="1028" name="Line 4"/>
          <p:cNvSpPr>
            <a:spLocks noChangeShapeType="1"/>
          </p:cNvSpPr>
          <p:nvPr userDrawn="1"/>
        </p:nvSpPr>
        <p:spPr bwMode="auto">
          <a:xfrm>
            <a:off x="152400" y="6477000"/>
            <a:ext cx="8839200" cy="0"/>
          </a:xfrm>
          <a:prstGeom prst="line">
            <a:avLst/>
          </a:prstGeom>
          <a:noFill/>
          <a:ln w="9525">
            <a:solidFill>
              <a:schemeClr val="tx1"/>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87" r:id="rId1"/>
    <p:sldLayoutId id="2147483686" r:id="rId2"/>
    <p:sldLayoutId id="2147483685" r:id="rId3"/>
    <p:sldLayoutId id="2147483684" r:id="rId4"/>
    <p:sldLayoutId id="2147483683" r:id="rId5"/>
    <p:sldLayoutId id="2147483682" r:id="rId6"/>
    <p:sldLayoutId id="2147483681" r:id="rId7"/>
    <p:sldLayoutId id="2147483680" r:id="rId8"/>
    <p:sldLayoutId id="2147483679" r:id="rId9"/>
    <p:sldLayoutId id="2147483678" r:id="rId10"/>
    <p:sldLayoutId id="2147483677" r:id="rId11"/>
    <p:sldLayoutId id="2147483676" r:id="rId12"/>
    <p:sldLayoutId id="2147483675" r:id="rId13"/>
  </p:sldLayoutIdLst>
  <p:hf sldNum="0" hdr="0" ftr="0"/>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Times" pitchFamily="18" charset="0"/>
        </a:defRPr>
      </a:lvl2pPr>
      <a:lvl3pPr algn="ctr" rtl="0" eaLnBrk="0" fontAlgn="base" hangingPunct="0">
        <a:spcBef>
          <a:spcPct val="0"/>
        </a:spcBef>
        <a:spcAft>
          <a:spcPct val="0"/>
        </a:spcAft>
        <a:defRPr sz="3200">
          <a:solidFill>
            <a:schemeClr val="tx2"/>
          </a:solidFill>
          <a:latin typeface="Times" pitchFamily="18" charset="0"/>
        </a:defRPr>
      </a:lvl3pPr>
      <a:lvl4pPr algn="ctr" rtl="0" eaLnBrk="0" fontAlgn="base" hangingPunct="0">
        <a:spcBef>
          <a:spcPct val="0"/>
        </a:spcBef>
        <a:spcAft>
          <a:spcPct val="0"/>
        </a:spcAft>
        <a:defRPr sz="3200">
          <a:solidFill>
            <a:schemeClr val="tx2"/>
          </a:solidFill>
          <a:latin typeface="Times" pitchFamily="18" charset="0"/>
        </a:defRPr>
      </a:lvl4pPr>
      <a:lvl5pPr algn="ctr" rtl="0" eaLnBrk="0" fontAlgn="base" hangingPunct="0">
        <a:spcBef>
          <a:spcPct val="0"/>
        </a:spcBef>
        <a:spcAft>
          <a:spcPct val="0"/>
        </a:spcAft>
        <a:defRPr sz="3200">
          <a:solidFill>
            <a:schemeClr val="tx2"/>
          </a:solidFill>
          <a:latin typeface="Times" pitchFamily="18" charset="0"/>
        </a:defRPr>
      </a:lvl5pPr>
      <a:lvl6pPr marL="457200" algn="ctr" rtl="0" eaLnBrk="0" fontAlgn="base" hangingPunct="0">
        <a:spcBef>
          <a:spcPct val="0"/>
        </a:spcBef>
        <a:spcAft>
          <a:spcPct val="0"/>
        </a:spcAft>
        <a:defRPr sz="3200">
          <a:solidFill>
            <a:schemeClr val="tx2"/>
          </a:solidFill>
          <a:latin typeface="Times" pitchFamily="18" charset="0"/>
        </a:defRPr>
      </a:lvl6pPr>
      <a:lvl7pPr marL="914400" algn="ctr" rtl="0" eaLnBrk="0" fontAlgn="base" hangingPunct="0">
        <a:spcBef>
          <a:spcPct val="0"/>
        </a:spcBef>
        <a:spcAft>
          <a:spcPct val="0"/>
        </a:spcAft>
        <a:defRPr sz="3200">
          <a:solidFill>
            <a:schemeClr val="tx2"/>
          </a:solidFill>
          <a:latin typeface="Times" pitchFamily="18" charset="0"/>
        </a:defRPr>
      </a:lvl7pPr>
      <a:lvl8pPr marL="1371600" algn="ctr" rtl="0" eaLnBrk="0" fontAlgn="base" hangingPunct="0">
        <a:spcBef>
          <a:spcPct val="0"/>
        </a:spcBef>
        <a:spcAft>
          <a:spcPct val="0"/>
        </a:spcAft>
        <a:defRPr sz="3200">
          <a:solidFill>
            <a:schemeClr val="tx2"/>
          </a:solidFill>
          <a:latin typeface="Times" pitchFamily="18" charset="0"/>
        </a:defRPr>
      </a:lvl8pPr>
      <a:lvl9pPr marL="1828800" algn="ctr" rtl="0" eaLnBrk="0" fontAlgn="base" hangingPunct="0">
        <a:spcBef>
          <a:spcPct val="0"/>
        </a:spcBef>
        <a:spcAft>
          <a:spcPct val="0"/>
        </a:spcAft>
        <a:defRPr sz="3200">
          <a:solidFill>
            <a:schemeClr val="tx2"/>
          </a:solidFill>
          <a:latin typeface="Times"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5363"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solidFill>
                  <a:srgbClr val="000000"/>
                </a:solidFill>
                <a:latin typeface="+mn-lt"/>
                <a:cs typeface="+mn-cs"/>
              </a:defRPr>
            </a:lvl1pPr>
          </a:lstStyle>
          <a:p>
            <a:pPr>
              <a:defRPr/>
            </a:pPr>
            <a:r>
              <a:rPr lang="en-US"/>
              <a:t>21-11-0048-00-0sec</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solidFill>
                  <a:srgbClr val="000000"/>
                </a:solidFill>
                <a:latin typeface="Times" pitchFamily="18" charset="0"/>
                <a:ea typeface="ＭＳ Ｐゴシック" pitchFamily="50" charset="-128"/>
                <a:cs typeface="+mn-cs"/>
              </a:defRPr>
            </a:lvl1pPr>
          </a:lstStyle>
          <a:p>
            <a:pPr>
              <a:defRPr/>
            </a:pPr>
            <a:fld id="{B35E9F44-1D9A-4F3F-B8FE-5F0FF06B40B4}" type="slidenum">
              <a:rPr lang="en-US" altLang="ja-JP"/>
              <a:pPr>
                <a:defRPr/>
              </a:pPr>
              <a:t>‹#›</a:t>
            </a:fld>
            <a:endParaRPr lang="en-US" altLang="ja-JP"/>
          </a:p>
        </p:txBody>
      </p:sp>
      <p:pic>
        <p:nvPicPr>
          <p:cNvPr id="15366"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5367"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15.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b="1" dirty="0">
                <a:solidFill>
                  <a:srgbClr val="000000"/>
                </a:solidFill>
                <a:latin typeface="Times" pitchFamily="18" charset="0"/>
                <a:ea typeface="ＭＳ Ｐゴシック" charset="-128"/>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dirty="0">
                <a:solidFill>
                  <a:srgbClr val="000000"/>
                </a:solidFill>
                <a:latin typeface="Times" pitchFamily="18" charset="0"/>
                <a:ea typeface="ＭＳ Ｐゴシック" charset="-128"/>
                <a:cs typeface="Times New Roman" pitchFamily="18" charset="0"/>
              </a:rPr>
              <a:t>DCN: </a:t>
            </a:r>
            <a:r>
              <a:rPr lang="en-US" altLang="ja-JP" sz="2400" dirty="0" smtClean="0">
                <a:solidFill>
                  <a:srgbClr val="000000"/>
                </a:solidFill>
                <a:latin typeface="Times" pitchFamily="18" charset="0"/>
                <a:ea typeface="ＭＳ Ｐゴシック" charset="-128"/>
                <a:cs typeface="Times New Roman" pitchFamily="18" charset="0"/>
              </a:rPr>
              <a:t>21-12-0</a:t>
            </a:r>
            <a:r>
              <a:rPr lang="en-US" altLang="ja-JP" sz="2400" dirty="0" smtClean="0">
                <a:latin typeface="Times" pitchFamily="18" charset="0"/>
                <a:ea typeface="ＭＳ Ｐゴシック" charset="-128"/>
                <a:cs typeface="Times New Roman" pitchFamily="18" charset="0"/>
              </a:rPr>
              <a:t>039-00</a:t>
            </a:r>
            <a:r>
              <a:rPr lang="en-US" altLang="ja-JP" sz="2400" dirty="0" smtClean="0">
                <a:solidFill>
                  <a:srgbClr val="000000"/>
                </a:solidFill>
                <a:latin typeface="Times" pitchFamily="18" charset="0"/>
                <a:ea typeface="ＭＳ Ｐゴシック" charset="-128"/>
                <a:cs typeface="Times New Roman" pitchFamily="18" charset="0"/>
              </a:rPr>
              <a:t>-0000</a:t>
            </a:r>
            <a:endParaRPr lang="en-US" altLang="ja-JP" sz="2400" dirty="0">
              <a:solidFill>
                <a:srgbClr val="000000"/>
              </a:solidFill>
              <a:latin typeface="Times" pitchFamily="18" charset="0"/>
              <a:ea typeface="ＭＳ Ｐゴシック" charset="-128"/>
              <a:cs typeface="Times New Roman" pitchFamily="18" charset="0"/>
            </a:endParaRPr>
          </a:p>
          <a:p>
            <a:pPr marL="280988" indent="-280988" defTabSz="762000">
              <a:lnSpc>
                <a:spcPct val="90000"/>
              </a:lnSpc>
              <a:spcBef>
                <a:spcPct val="40000"/>
              </a:spcBef>
              <a:buClr>
                <a:srgbClr val="FAFD00"/>
              </a:buClr>
            </a:pPr>
            <a:r>
              <a:rPr lang="en-US" altLang="ja-JP" sz="2400" dirty="0">
                <a:solidFill>
                  <a:srgbClr val="000000"/>
                </a:solidFill>
                <a:latin typeface="Times" pitchFamily="18" charset="0"/>
                <a:ea typeface="ＭＳ Ｐゴシック" charset="-128"/>
                <a:cs typeface="Times New Roman" pitchFamily="18" charset="0"/>
              </a:rPr>
              <a:t>Title: </a:t>
            </a:r>
            <a:r>
              <a:rPr lang="en-US" sz="2400" dirty="0">
                <a:latin typeface="Arial" pitchFamily="34" charset="0"/>
                <a:ea typeface="ＭＳ Ｐゴシック" charset="-128"/>
                <a:cs typeface="Times New Roman" pitchFamily="18" charset="0"/>
              </a:rPr>
              <a:t>IEEE 802.16  Liaison Report</a:t>
            </a:r>
            <a:endParaRPr lang="en-US" altLang="ja-JP" sz="2400" b="1" dirty="0">
              <a:solidFill>
                <a:srgbClr val="000000"/>
              </a:solidFill>
              <a:latin typeface="Times" pitchFamily="18" charset="0"/>
              <a:ea typeface="ＭＳ Ｐゴシック" charset="-128"/>
              <a:cs typeface="Times New Roman" pitchFamily="18" charset="0"/>
            </a:endParaRPr>
          </a:p>
          <a:p>
            <a:pPr marL="280988" indent="-280988" defTabSz="762000">
              <a:lnSpc>
                <a:spcPct val="90000"/>
              </a:lnSpc>
              <a:spcBef>
                <a:spcPct val="40000"/>
              </a:spcBef>
              <a:buClr>
                <a:srgbClr val="FAFD00"/>
              </a:buClr>
            </a:pPr>
            <a:r>
              <a:rPr lang="en-US" altLang="ja-JP" sz="2400" dirty="0">
                <a:solidFill>
                  <a:srgbClr val="000000"/>
                </a:solidFill>
                <a:latin typeface="Times" pitchFamily="18" charset="0"/>
                <a:ea typeface="ＭＳ Ｐゴシック" charset="-128"/>
                <a:cs typeface="Times New Roman" pitchFamily="18" charset="0"/>
              </a:rPr>
              <a:t>Date Submitted: </a:t>
            </a:r>
            <a:r>
              <a:rPr lang="en-US" altLang="ja-JP" sz="2400" b="1" dirty="0">
                <a:solidFill>
                  <a:srgbClr val="000000"/>
                </a:solidFill>
                <a:latin typeface="Times" pitchFamily="18" charset="0"/>
                <a:ea typeface="ＭＳ Ｐゴシック" charset="-128"/>
                <a:cs typeface="Times New Roman" pitchFamily="18" charset="0"/>
              </a:rPr>
              <a:t>March 15, 2012</a:t>
            </a:r>
          </a:p>
          <a:p>
            <a:pPr marL="280988" indent="-280988" defTabSz="762000">
              <a:lnSpc>
                <a:spcPct val="90000"/>
              </a:lnSpc>
              <a:spcBef>
                <a:spcPct val="40000"/>
              </a:spcBef>
              <a:buClr>
                <a:srgbClr val="FAFD00"/>
              </a:buClr>
            </a:pPr>
            <a:r>
              <a:rPr lang="en-US" altLang="ja-JP" sz="2400" dirty="0">
                <a:solidFill>
                  <a:srgbClr val="000000"/>
                </a:solidFill>
                <a:latin typeface="Times" pitchFamily="18" charset="0"/>
                <a:ea typeface="ＭＳ Ｐゴシック" charset="-128"/>
                <a:cs typeface="Times New Roman" pitchFamily="18" charset="0"/>
              </a:rPr>
              <a:t>Presented at IEEE 802.21 session </a:t>
            </a:r>
            <a:r>
              <a:rPr lang="en-US" altLang="ja-JP" sz="2400" dirty="0" smtClean="0">
                <a:solidFill>
                  <a:srgbClr val="000000"/>
                </a:solidFill>
                <a:latin typeface="Times" pitchFamily="18" charset="0"/>
                <a:ea typeface="ＭＳ Ｐゴシック" charset="-128"/>
                <a:cs typeface="Times New Roman" pitchFamily="18" charset="0"/>
              </a:rPr>
              <a:t>#</a:t>
            </a:r>
            <a:r>
              <a:rPr lang="en-US" altLang="ja-JP" sz="2400" dirty="0" smtClean="0">
                <a:latin typeface="Times" pitchFamily="18" charset="0"/>
                <a:ea typeface="ＭＳ Ｐゴシック" charset="-128"/>
                <a:cs typeface="Times New Roman" pitchFamily="18" charset="0"/>
              </a:rPr>
              <a:t>49</a:t>
            </a:r>
            <a:r>
              <a:rPr lang="en-US" altLang="ja-JP" sz="2400" dirty="0" smtClean="0">
                <a:solidFill>
                  <a:srgbClr val="000000"/>
                </a:solidFill>
                <a:latin typeface="Times" pitchFamily="18" charset="0"/>
                <a:ea typeface="ＭＳ Ｐゴシック" charset="-128"/>
                <a:cs typeface="Times New Roman" pitchFamily="18" charset="0"/>
              </a:rPr>
              <a:t> </a:t>
            </a:r>
            <a:r>
              <a:rPr lang="en-US" altLang="ja-JP" sz="2400" dirty="0">
                <a:solidFill>
                  <a:srgbClr val="000000"/>
                </a:solidFill>
                <a:latin typeface="Times" pitchFamily="18" charset="0"/>
                <a:ea typeface="ＭＳ Ｐゴシック" charset="-128"/>
                <a:cs typeface="Times New Roman" pitchFamily="18" charset="0"/>
              </a:rPr>
              <a:t>in Big Island, Hawaii</a:t>
            </a:r>
          </a:p>
          <a:p>
            <a:pPr marL="280988" indent="-280988" defTabSz="762000">
              <a:lnSpc>
                <a:spcPct val="90000"/>
              </a:lnSpc>
              <a:spcBef>
                <a:spcPct val="40000"/>
              </a:spcBef>
              <a:buClr>
                <a:srgbClr val="FAFD00"/>
              </a:buClr>
            </a:pPr>
            <a:r>
              <a:rPr lang="en-US" altLang="ja-JP" sz="2400" dirty="0">
                <a:solidFill>
                  <a:srgbClr val="000000"/>
                </a:solidFill>
                <a:latin typeface="Times" pitchFamily="18" charset="0"/>
                <a:ea typeface="ＭＳ Ｐゴシック" charset="-128"/>
                <a:cs typeface="Times New Roman" pitchFamily="18" charset="0"/>
              </a:rPr>
              <a:t>Authors or Source(s): </a:t>
            </a:r>
            <a:r>
              <a:rPr lang="en-US" altLang="ja-JP" sz="2400" b="1" dirty="0">
                <a:solidFill>
                  <a:srgbClr val="000000"/>
                </a:solidFill>
                <a:latin typeface="Times" pitchFamily="18" charset="0"/>
                <a:ea typeface="ＭＳ Ｐゴシック" charset="-128"/>
                <a:cs typeface="Times New Roman" pitchFamily="18" charset="0"/>
              </a:rPr>
              <a:t>Dan Gal</a:t>
            </a:r>
            <a:r>
              <a:rPr lang="en-US" altLang="ja-JP" sz="2400" dirty="0">
                <a:solidFill>
                  <a:srgbClr val="000000"/>
                </a:solidFill>
                <a:latin typeface="Times" pitchFamily="18" charset="0"/>
                <a:ea typeface="ＭＳ Ｐゴシック" charset="-128"/>
                <a:cs typeface="Times New Roman" pitchFamily="18" charset="0"/>
              </a:rPr>
              <a:t> (Alcatel-Lucent) </a:t>
            </a:r>
          </a:p>
          <a:p>
            <a:pPr marL="280988" indent="-280988" defTabSz="762000">
              <a:lnSpc>
                <a:spcPct val="90000"/>
              </a:lnSpc>
              <a:spcBef>
                <a:spcPct val="40000"/>
              </a:spcBef>
              <a:buClr>
                <a:srgbClr val="FAFD00"/>
              </a:buClr>
            </a:pPr>
            <a:r>
              <a:rPr lang="en-US" sz="2400" dirty="0">
                <a:ea typeface="ＭＳ Ｐゴシック" charset="-128"/>
                <a:cs typeface="Times New Roman" pitchFamily="18" charset="0"/>
              </a:rPr>
              <a:t>dan.gal@alcatel-lucent.com</a:t>
            </a:r>
            <a:endParaRPr lang="en-US" altLang="ja-JP" sz="2400" b="1" dirty="0">
              <a:latin typeface="Times" pitchFamily="18" charset="0"/>
              <a:ea typeface="ＭＳ Ｐゴシック" charset="-128"/>
              <a:cs typeface="Times New Roman" pitchFamily="18" charset="0"/>
            </a:endParaRPr>
          </a:p>
          <a:p>
            <a:pPr marL="280988" indent="-280988" algn="just" defTabSz="762000">
              <a:lnSpc>
                <a:spcPct val="90000"/>
              </a:lnSpc>
              <a:spcBef>
                <a:spcPct val="40000"/>
              </a:spcBef>
              <a:buClr>
                <a:srgbClr val="FAFD00"/>
              </a:buClr>
            </a:pPr>
            <a:r>
              <a:rPr lang="en-US" altLang="ja-JP" sz="2400" dirty="0">
                <a:solidFill>
                  <a:srgbClr val="000000"/>
                </a:solidFill>
                <a:latin typeface="Times" pitchFamily="18" charset="0"/>
                <a:ea typeface="ＭＳ Ｐゴシック" charset="-128"/>
                <a:cs typeface="Times New Roman" pitchFamily="18" charset="0"/>
              </a:rPr>
              <a:t>Abstract: </a:t>
            </a:r>
            <a:br>
              <a:rPr lang="en-US" altLang="ja-JP" sz="2400" dirty="0">
                <a:solidFill>
                  <a:srgbClr val="000000"/>
                </a:solidFill>
                <a:latin typeface="Times" pitchFamily="18" charset="0"/>
                <a:ea typeface="ＭＳ Ｐゴシック" charset="-128"/>
                <a:cs typeface="Times New Roman" pitchFamily="18" charset="0"/>
              </a:rPr>
            </a:br>
            <a:r>
              <a:rPr lang="en-US" sz="1800" b="1" dirty="0">
                <a:latin typeface="Arial" pitchFamily="34" charset="0"/>
                <a:ea typeface="ＭＳ Ｐゴシック" charset="-128"/>
                <a:cs typeface="Times New Roman" pitchFamily="18" charset="0"/>
              </a:rPr>
              <a:t>Activities of IEEE 802.16 in Session #78, Hilton Waikoloa Village, Hawaii</a:t>
            </a:r>
          </a:p>
          <a:p>
            <a:pPr marL="280988" indent="-280988" algn="just" defTabSz="762000">
              <a:lnSpc>
                <a:spcPct val="90000"/>
              </a:lnSpc>
              <a:spcBef>
                <a:spcPct val="40000"/>
              </a:spcBef>
              <a:buClr>
                <a:srgbClr val="FAFD00"/>
              </a:buClr>
            </a:pPr>
            <a:endParaRPr lang="en-US" altLang="ja-JP" sz="2400" dirty="0">
              <a:solidFill>
                <a:srgbClr val="000000"/>
              </a:solidFill>
              <a:latin typeface="Times" pitchFamily="18" charset="0"/>
              <a:ea typeface="ＭＳ Ｐゴシック" charset="-128"/>
              <a:cs typeface="Times New Roman" pitchFamily="18" charset="0"/>
            </a:endParaRPr>
          </a:p>
        </p:txBody>
      </p:sp>
      <p:sp>
        <p:nvSpPr>
          <p:cNvPr id="30722" name="Slide Number Placeholder 6"/>
          <p:cNvSpPr>
            <a:spLocks noGrp="1"/>
          </p:cNvSpPr>
          <p:nvPr>
            <p:ph type="sldNum" sz="quarter" idx="11"/>
          </p:nvPr>
        </p:nvSpPr>
        <p:spPr>
          <a:noFill/>
        </p:spPr>
        <p:txBody>
          <a:bodyPr/>
          <a:lstStyle/>
          <a:p>
            <a:fld id="{12587E44-4154-49A6-872F-67F8C4014564}" type="slidenum">
              <a:rPr lang="en-US" altLang="ja-JP" smtClean="0">
                <a:ea typeface="ＭＳ Ｐゴシック" charset="-128"/>
              </a:rPr>
              <a:pPr/>
              <a:t>1</a:t>
            </a:fld>
            <a:endParaRPr lang="en-US" altLang="ja-JP" smtClean="0">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chemeClr val="accent2"/>
                </a:solidFill>
                <a:latin typeface="Arial Unicode MS" pitchFamily="34" charset="-128"/>
              </a:rPr>
              <a:t>802.16-PPC</a:t>
            </a:r>
            <a:br>
              <a:rPr lang="en-US" smtClean="0">
                <a:solidFill>
                  <a:schemeClr val="accent2"/>
                </a:solidFill>
                <a:latin typeface="Arial Unicode MS" pitchFamily="34" charset="-128"/>
              </a:rPr>
            </a:br>
            <a:r>
              <a:rPr lang="en-US" smtClean="0">
                <a:solidFill>
                  <a:schemeClr val="accent2"/>
                </a:solidFill>
                <a:latin typeface="Arial Unicode MS" pitchFamily="34" charset="-128"/>
              </a:rPr>
              <a:t>Project Planning (Cont’d) </a:t>
            </a:r>
          </a:p>
        </p:txBody>
      </p:sp>
      <p:sp>
        <p:nvSpPr>
          <p:cNvPr id="60419" name="Rectangle 3"/>
          <p:cNvSpPr>
            <a:spLocks noChangeArrowheads="1"/>
          </p:cNvSpPr>
          <p:nvPr/>
        </p:nvSpPr>
        <p:spPr bwMode="auto">
          <a:xfrm>
            <a:off x="457200" y="1600200"/>
            <a:ext cx="8382000" cy="4748213"/>
          </a:xfrm>
          <a:prstGeom prst="rect">
            <a:avLst/>
          </a:prstGeom>
          <a:noFill/>
          <a:ln w="9525">
            <a:noFill/>
            <a:miter lim="800000"/>
            <a:headEnd/>
            <a:tailEnd/>
          </a:ln>
          <a:effectLst/>
        </p:spPr>
        <p:txBody>
          <a:bodyPr>
            <a:spAutoFit/>
          </a:bodyPr>
          <a:lstStyle/>
          <a:p>
            <a:r>
              <a:rPr lang="en-US" sz="2400" b="1">
                <a:solidFill>
                  <a:schemeClr val="hlink"/>
                </a:solidFill>
              </a:rPr>
              <a:t>Proposed WG Study Group 2: Heterogeneous Networks</a:t>
            </a:r>
          </a:p>
          <a:p>
            <a:r>
              <a:rPr lang="en-US" sz="2400"/>
              <a:t/>
            </a:r>
            <a:br>
              <a:rPr lang="en-US" sz="2400"/>
            </a:br>
            <a:r>
              <a:rPr lang="en-US" sz="2400"/>
              <a:t>• Proposal: To initiate the IEEE 802.16 WG Study Group on the WirelessMAN radio interface in Heterogeneous Networks.</a:t>
            </a:r>
          </a:p>
          <a:p>
            <a:endParaRPr lang="en-US" sz="2400"/>
          </a:p>
          <a:p>
            <a:r>
              <a:rPr lang="en-US" sz="2400"/>
              <a:t>• Meet at Session #79 (May 2012, Atlanta). </a:t>
            </a:r>
          </a:p>
          <a:p>
            <a:endParaRPr lang="en-US" sz="2400"/>
          </a:p>
          <a:p>
            <a:endParaRPr lang="en-US" sz="2400"/>
          </a:p>
          <a:p>
            <a:endParaRPr lang="en-US" sz="2400"/>
          </a:p>
          <a:p>
            <a:endParaRPr lang="en-US" sz="2400"/>
          </a:p>
          <a:p>
            <a:endParaRPr lang="en-US" sz="2400"/>
          </a:p>
          <a:p>
            <a:endParaRPr lang="en-US" sz="2400"/>
          </a:p>
          <a:p>
            <a:r>
              <a:rPr lang="en-US" sz="1800">
                <a:solidFill>
                  <a:schemeClr val="accent2"/>
                </a:solidFill>
              </a:rPr>
              <a:t>Source: 16-12-0222-01-Gcon-next-directions-for-ieee-802-16-working-group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Number Placeholder 4"/>
          <p:cNvSpPr>
            <a:spLocks noGrp="1"/>
          </p:cNvSpPr>
          <p:nvPr>
            <p:ph type="sldNum" sz="quarter" idx="11"/>
          </p:nvPr>
        </p:nvSpPr>
        <p:spPr>
          <a:noFill/>
        </p:spPr>
        <p:txBody>
          <a:bodyPr/>
          <a:lstStyle/>
          <a:p>
            <a:fld id="{D0040D1F-1407-4863-B555-7EC239AC574C}" type="slidenum">
              <a:rPr lang="en-US" altLang="ja-JP" smtClean="0">
                <a:ea typeface="ＭＳ Ｐゴシック" charset="-128"/>
              </a:rPr>
              <a:pPr/>
              <a:t>2</a:t>
            </a:fld>
            <a:endParaRPr lang="en-US" altLang="ja-JP" smtClean="0">
              <a:ea typeface="ＭＳ Ｐゴシック" charset="-128"/>
            </a:endParaRPr>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rgbClr val="618FFD"/>
              </a:buClr>
              <a:buSzPct val="75000"/>
              <a:defRPr/>
            </a:pPr>
            <a:r>
              <a:rPr lang="en-US" altLang="ja-JP" sz="1800" b="1">
                <a:solidFill>
                  <a:srgbClr val="000000"/>
                </a:solidFill>
                <a:latin typeface="Times" pitchFamily="18" charset="0"/>
                <a:ea typeface="ＭＳ Ｐゴシック" pitchFamily="50" charset="-128"/>
                <a:cs typeface="Times New Roman" pitchFamily="18" charset="0"/>
              </a:rPr>
              <a:t>IEEE 802.21 presentation release statements</a:t>
            </a:r>
            <a:endParaRPr lang="en-US" altLang="ja-JP" sz="1800">
              <a:solidFill>
                <a:srgbClr val="000000"/>
              </a:solidFill>
              <a:latin typeface="Times" pitchFamily="18" charset="0"/>
              <a:ea typeface="ＭＳ Ｐゴシック" pitchFamily="50" charset="-128"/>
              <a:cs typeface="Times New Roman" pitchFamily="18" charset="0"/>
            </a:endParaRPr>
          </a:p>
          <a:p>
            <a:pPr marL="280988" indent="-280988" algn="just" defTabSz="762000">
              <a:lnSpc>
                <a:spcPct val="80000"/>
              </a:lnSpc>
              <a:spcBef>
                <a:spcPct val="40000"/>
              </a:spcBef>
              <a:buClr>
                <a:srgbClr val="FAFD00"/>
              </a:buClr>
              <a:buSzPct val="200000"/>
              <a:defRPr/>
            </a:pPr>
            <a:r>
              <a:rPr lang="en-US" altLang="ja-JP" sz="1600">
                <a:solidFill>
                  <a:srgbClr val="000000"/>
                </a:solidFill>
                <a:latin typeface="Times"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defRPr/>
            </a:pPr>
            <a:r>
              <a:rPr lang="en-US" altLang="ja-JP" sz="1600">
                <a:solidFill>
                  <a:srgbClr val="000000"/>
                </a:solidFill>
                <a:latin typeface="Times"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solidFill>
                  <a:srgbClr val="000000"/>
                </a:solidFill>
                <a:ea typeface="ＭＳ Ｐゴシック" pitchFamily="50" charset="-128"/>
                <a:cs typeface="Times New Roman" pitchFamily="18" charset="0"/>
              </a:rPr>
              <a:t>’</a:t>
            </a:r>
            <a:r>
              <a:rPr lang="en-US" altLang="ja-JP" sz="1600">
                <a:solidFill>
                  <a:srgbClr val="000000"/>
                </a:solidFill>
                <a:latin typeface="Times" pitchFamily="18" charset="0"/>
                <a:ea typeface="ＭＳ Ｐゴシック" pitchFamily="50" charset="-128"/>
                <a:cs typeface="Times New Roman" pitchFamily="18" charset="0"/>
              </a:rPr>
              <a:t>s name any IEEE Standards publication even though it may include portions of this contribution; and at the IEEE</a:t>
            </a:r>
            <a:r>
              <a:rPr lang="en-US" altLang="ja-JP" sz="1600">
                <a:solidFill>
                  <a:srgbClr val="000000"/>
                </a:solidFill>
                <a:ea typeface="ＭＳ Ｐゴシック" pitchFamily="50" charset="-128"/>
                <a:cs typeface="Times New Roman" pitchFamily="18" charset="0"/>
              </a:rPr>
              <a:t>’</a:t>
            </a:r>
            <a:r>
              <a:rPr lang="en-US" altLang="ja-JP" sz="1600">
                <a:solidFill>
                  <a:srgbClr val="000000"/>
                </a:solidFill>
                <a:latin typeface="Times" pitchFamily="18" charset="0"/>
                <a:ea typeface="ＭＳ Ｐゴシック" pitchFamily="50"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defRPr/>
            </a:pPr>
            <a:r>
              <a:rPr lang="en-US" altLang="ja-JP" sz="1600">
                <a:solidFill>
                  <a:srgbClr val="000000"/>
                </a:solidFill>
                <a:latin typeface="Times" pitchFamily="18" charset="0"/>
                <a:ea typeface="ＭＳ Ｐゴシック" pitchFamily="50" charset="-128"/>
                <a:cs typeface="Times New Roman" pitchFamily="18" charset="0"/>
              </a:rPr>
              <a:t>The contributor is familiar with IEEE patent policy, as stated in </a:t>
            </a:r>
            <a:r>
              <a:rPr lang="en-US" altLang="ja-JP" sz="1600">
                <a:solidFill>
                  <a:srgbClr val="000000"/>
                </a:solidFill>
                <a:latin typeface="Times" pitchFamily="18" charset="0"/>
                <a:ea typeface="ＭＳ Ｐゴシック" pitchFamily="50" charset="-128"/>
                <a:cs typeface="Times New Roman" pitchFamily="18" charset="0"/>
                <a:hlinkClick r:id="rId3"/>
              </a:rPr>
              <a:t>Section 6 of the IEEE-SA Standards Board bylaws</a:t>
            </a:r>
            <a:r>
              <a:rPr lang="en-US" altLang="ja-JP" sz="1600">
                <a:solidFill>
                  <a:srgbClr val="000099"/>
                </a:solidFill>
                <a:latin typeface="Times" pitchFamily="18" charset="0"/>
                <a:ea typeface="ＭＳ Ｐゴシック" pitchFamily="50" charset="-128"/>
                <a:cs typeface="Times New Roman" pitchFamily="18" charset="0"/>
              </a:rPr>
              <a:t> </a:t>
            </a:r>
            <a:r>
              <a:rPr lang="en-US" altLang="ja-JP" sz="1600">
                <a:solidFill>
                  <a:srgbClr val="000000"/>
                </a:solidFill>
                <a:latin typeface="Times" pitchFamily="18" charset="0"/>
                <a:ea typeface="ＭＳ Ｐゴシック" pitchFamily="50" charset="-128"/>
                <a:cs typeface="Times New Roman" pitchFamily="18" charset="0"/>
              </a:rPr>
              <a:t>&lt;</a:t>
            </a:r>
            <a:r>
              <a:rPr lang="en-US" altLang="ja-JP" sz="1600">
                <a:solidFill>
                  <a:srgbClr val="000000"/>
                </a:solidFill>
                <a:latin typeface="Times" pitchFamily="18" charset="0"/>
                <a:ea typeface="ＭＳ Ｐゴシック" pitchFamily="50" charset="-128"/>
                <a:cs typeface="Times New Roman" pitchFamily="18" charset="0"/>
                <a:hlinkClick r:id="rId4"/>
              </a:rPr>
              <a:t>http://standards.ieee.org/guides/bylaws/sect6-7.html#6</a:t>
            </a:r>
            <a:r>
              <a:rPr lang="en-US" altLang="ja-JP" sz="1600">
                <a:solidFill>
                  <a:srgbClr val="000000"/>
                </a:solidFill>
                <a:latin typeface="Times" pitchFamily="18" charset="0"/>
                <a:ea typeface="ＭＳ Ｐゴシック" pitchFamily="50" charset="-128"/>
                <a:cs typeface="Times New Roman" pitchFamily="18" charset="0"/>
              </a:rPr>
              <a:t>&gt; and in </a:t>
            </a:r>
            <a:r>
              <a:rPr lang="en-US" altLang="ja-JP" sz="1600" i="1">
                <a:solidFill>
                  <a:srgbClr val="000000"/>
                </a:solidFill>
                <a:latin typeface="Times" pitchFamily="18" charset="0"/>
                <a:ea typeface="ＭＳ Ｐゴシック" pitchFamily="50" charset="-128"/>
                <a:cs typeface="Times New Roman" pitchFamily="18" charset="0"/>
              </a:rPr>
              <a:t>Understanding Patent Issues During IEEE Standards Development</a:t>
            </a:r>
            <a:r>
              <a:rPr lang="en-US" altLang="ja-JP" sz="1600">
                <a:solidFill>
                  <a:srgbClr val="000000"/>
                </a:solidFill>
                <a:latin typeface="Times" pitchFamily="18" charset="0"/>
                <a:ea typeface="ＭＳ Ｐゴシック" pitchFamily="50" charset="-128"/>
                <a:cs typeface="Times New Roman" pitchFamily="18" charset="0"/>
              </a:rPr>
              <a:t> </a:t>
            </a:r>
            <a:r>
              <a:rPr lang="en-US" altLang="ja-JP" sz="1600">
                <a:solidFill>
                  <a:srgbClr val="000000"/>
                </a:solidFill>
                <a:latin typeface="Times" pitchFamily="18" charset="0"/>
                <a:ea typeface="ＭＳ Ｐゴシック" pitchFamily="50" charset="-128"/>
                <a:cs typeface="Times New Roman" pitchFamily="18" charset="0"/>
                <a:hlinkClick r:id="rId5"/>
              </a:rPr>
              <a:t>http://standards.ieee.org/board/pat/faq.pdf</a:t>
            </a:r>
            <a:r>
              <a:rPr lang="en-US" altLang="ja-JP" sz="1600">
                <a:solidFill>
                  <a:srgbClr val="000000"/>
                </a:solidFill>
                <a:latin typeface="Times" pitchFamily="18" charset="0"/>
                <a:ea typeface="ＭＳ Ｐゴシック" pitchFamily="50" charset="-128"/>
                <a:cs typeface="Times New Roman" pitchFamily="18" charset="0"/>
              </a:rPr>
              <a:t>&gt;</a:t>
            </a:r>
            <a:r>
              <a:rPr lang="en-US" altLang="ja-JP" sz="1600">
                <a:solidFill>
                  <a:srgbClr val="000000"/>
                </a:solidFill>
                <a:ea typeface="ＭＳ Ｐゴシック" pitchFamily="50" charset="-128"/>
                <a:cs typeface="Times New Roman" pitchFamily="18" charset="0"/>
              </a:rPr>
              <a:t> </a:t>
            </a:r>
            <a:endParaRPr lang="en-US" altLang="ja-JP" sz="1600">
              <a:solidFill>
                <a:srgbClr val="000000"/>
              </a:solidFill>
              <a:latin typeface="Times" pitchFamily="18" charset="0"/>
              <a:ea typeface="ＭＳ Ｐゴシック" pitchFamily="50" charset="-128"/>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bwMode="auto">
          <a:xfrm>
            <a:off x="457200" y="304800"/>
            <a:ext cx="8229600" cy="639763"/>
          </a:xfrm>
          <a:prstGeom prst="rect">
            <a:avLst/>
          </a:prstGeom>
          <a:noFill/>
          <a:ln>
            <a:miter lim="800000"/>
            <a:headEnd/>
            <a:tailEnd/>
          </a:ln>
        </p:spPr>
        <p:txBody>
          <a:bodyPr/>
          <a:lstStyle/>
          <a:p>
            <a:r>
              <a:rPr lang="en-US" smtClean="0">
                <a:solidFill>
                  <a:schemeClr val="accent2"/>
                </a:solidFill>
              </a:rPr>
              <a:t>Current IEEE 802.16 projects &amp; activities</a:t>
            </a:r>
          </a:p>
        </p:txBody>
      </p:sp>
      <p:sp>
        <p:nvSpPr>
          <p:cNvPr id="34818" name="Content Placeholder 2"/>
          <p:cNvSpPr>
            <a:spLocks noGrp="1"/>
          </p:cNvSpPr>
          <p:nvPr>
            <p:ph idx="4294967295"/>
          </p:nvPr>
        </p:nvSpPr>
        <p:spPr bwMode="auto">
          <a:xfrm>
            <a:off x="381000" y="1189038"/>
            <a:ext cx="8229600" cy="4983162"/>
          </a:xfrm>
          <a:prstGeom prst="rect">
            <a:avLst/>
          </a:prstGeom>
          <a:noFill/>
          <a:ln>
            <a:miter lim="800000"/>
            <a:headEnd/>
            <a:tailEnd/>
          </a:ln>
        </p:spPr>
        <p:txBody>
          <a:bodyPr/>
          <a:lstStyle/>
          <a:p>
            <a:r>
              <a:rPr lang="en-US" altLang="zh-CN" sz="2400" b="1" smtClean="0">
                <a:solidFill>
                  <a:srgbClr val="CC3300"/>
                </a:solidFill>
                <a:ea typeface="SimSun"/>
                <a:cs typeface="SimSun"/>
              </a:rPr>
              <a:t>Active Task Groups</a:t>
            </a:r>
            <a:r>
              <a:rPr lang="en-US" altLang="zh-CN" sz="2400" smtClean="0">
                <a:solidFill>
                  <a:srgbClr val="CC3300"/>
                </a:solidFill>
                <a:ea typeface="SimSun"/>
                <a:cs typeface="SimSun"/>
              </a:rPr>
              <a:t>:</a:t>
            </a:r>
          </a:p>
          <a:p>
            <a:pPr lvl="1"/>
            <a:r>
              <a:rPr lang="en-US" altLang="zh-CN" sz="2000" smtClean="0">
                <a:solidFill>
                  <a:schemeClr val="accent2"/>
                </a:solidFill>
                <a:ea typeface="SimSun"/>
                <a:cs typeface="SimSun"/>
              </a:rPr>
              <a:t>802.16n</a:t>
            </a:r>
            <a:r>
              <a:rPr lang="en-US" altLang="zh-CN" sz="2000" smtClean="0">
                <a:ea typeface="SimSun"/>
                <a:cs typeface="SimSun"/>
              </a:rPr>
              <a:t> – </a:t>
            </a:r>
            <a:r>
              <a:rPr lang="en-US" altLang="zh-CN" sz="2000" smtClean="0">
                <a:solidFill>
                  <a:srgbClr val="FF0000"/>
                </a:solidFill>
                <a:ea typeface="SimSun"/>
                <a:cs typeface="SimSun"/>
              </a:rPr>
              <a:t>GRIDMAN</a:t>
            </a:r>
            <a:r>
              <a:rPr lang="en-US" altLang="zh-CN" sz="2000" smtClean="0">
                <a:ea typeface="SimSun"/>
                <a:cs typeface="SimSun"/>
              </a:rPr>
              <a:t> – high reliability enhancements to the 802.16 standard</a:t>
            </a:r>
          </a:p>
          <a:p>
            <a:pPr lvl="1"/>
            <a:r>
              <a:rPr lang="en-US" altLang="zh-CN" sz="2000" smtClean="0">
                <a:solidFill>
                  <a:schemeClr val="accent2"/>
                </a:solidFill>
                <a:ea typeface="SimSun"/>
                <a:cs typeface="SimSun"/>
              </a:rPr>
              <a:t>802.16p</a:t>
            </a:r>
            <a:r>
              <a:rPr lang="en-US" altLang="zh-CN" sz="2000" smtClean="0">
                <a:ea typeface="SimSun"/>
                <a:cs typeface="SimSun"/>
              </a:rPr>
              <a:t> – Machine to Machine (</a:t>
            </a:r>
            <a:r>
              <a:rPr lang="en-US" altLang="zh-CN" sz="2000" smtClean="0">
                <a:solidFill>
                  <a:srgbClr val="FF0000"/>
                </a:solidFill>
                <a:ea typeface="SimSun"/>
                <a:cs typeface="SimSun"/>
              </a:rPr>
              <a:t>M2M</a:t>
            </a:r>
            <a:r>
              <a:rPr lang="en-US" altLang="zh-CN" sz="2000" smtClean="0">
                <a:ea typeface="SimSun"/>
                <a:cs typeface="SimSun"/>
              </a:rPr>
              <a:t>) protocol enhancements to 802.16e and 802.16M</a:t>
            </a:r>
          </a:p>
          <a:p>
            <a:pPr lvl="1"/>
            <a:r>
              <a:rPr lang="en-US" altLang="zh-CN" sz="2000" smtClean="0">
                <a:solidFill>
                  <a:schemeClr val="accent2"/>
                </a:solidFill>
                <a:ea typeface="SimSun"/>
                <a:cs typeface="SimSun"/>
              </a:rPr>
              <a:t>802.16PPC</a:t>
            </a:r>
            <a:r>
              <a:rPr lang="en-US" altLang="zh-CN" sz="2000" smtClean="0">
                <a:ea typeface="SimSun"/>
                <a:cs typeface="SimSun"/>
              </a:rPr>
              <a:t> – </a:t>
            </a:r>
            <a:r>
              <a:rPr lang="en-US" altLang="zh-CN" sz="2000" smtClean="0">
                <a:solidFill>
                  <a:srgbClr val="FF0000"/>
                </a:solidFill>
                <a:ea typeface="SimSun"/>
                <a:cs typeface="SimSun"/>
              </a:rPr>
              <a:t>Project planning</a:t>
            </a:r>
            <a:r>
              <a:rPr lang="en-US" altLang="zh-CN" sz="2000" smtClean="0">
                <a:ea typeface="SimSun"/>
                <a:cs typeface="SimSun"/>
              </a:rPr>
              <a:t> and new projects study group</a:t>
            </a:r>
          </a:p>
          <a:p>
            <a:pPr lvl="1"/>
            <a:r>
              <a:rPr lang="en-US" altLang="zh-CN" sz="2000" smtClean="0">
                <a:solidFill>
                  <a:schemeClr val="hlink"/>
                </a:solidFill>
                <a:ea typeface="SimSun"/>
                <a:cs typeface="SimSun"/>
              </a:rPr>
              <a:t>802.16Maint – </a:t>
            </a:r>
            <a:r>
              <a:rPr lang="en-US" altLang="zh-CN" sz="2000" smtClean="0">
                <a:ea typeface="SimSun"/>
                <a:cs typeface="SimSun"/>
              </a:rPr>
              <a:t>IEEE 802.16 Standard maintenance</a:t>
            </a:r>
          </a:p>
          <a:p>
            <a:pPr lvl="1"/>
            <a:r>
              <a:rPr lang="en-US" altLang="zh-CN" sz="2000" smtClean="0">
                <a:solidFill>
                  <a:schemeClr val="hlink"/>
                </a:solidFill>
                <a:ea typeface="SimSun"/>
                <a:cs typeface="SimSun"/>
              </a:rPr>
              <a:t>ITU-R Liaison</a:t>
            </a:r>
            <a:r>
              <a:rPr lang="en-US" altLang="zh-CN" sz="2000" smtClean="0">
                <a:ea typeface="SimSun"/>
                <a:cs typeface="SimSun"/>
              </a:rPr>
              <a:t> – ITU-R WP5A/D liaison on IMT-Advanced and Cognitive Radio Systems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idx="4294967295"/>
          </p:nvPr>
        </p:nvSpPr>
        <p:spPr bwMode="auto">
          <a:xfrm>
            <a:off x="457200" y="274638"/>
            <a:ext cx="8229600" cy="1143000"/>
          </a:xfrm>
          <a:prstGeom prst="rect">
            <a:avLst/>
          </a:prstGeom>
          <a:noFill/>
          <a:ln>
            <a:miter lim="800000"/>
            <a:headEnd/>
            <a:tailEnd/>
          </a:ln>
        </p:spPr>
        <p:txBody>
          <a:bodyPr/>
          <a:lstStyle/>
          <a:p>
            <a:r>
              <a:rPr lang="en-US" smtClean="0">
                <a:solidFill>
                  <a:schemeClr val="accent2"/>
                </a:solidFill>
                <a:latin typeface="Arial Unicode MS" pitchFamily="34" charset="-128"/>
              </a:rPr>
              <a:t>802.16n</a:t>
            </a:r>
            <a:br>
              <a:rPr lang="en-US" smtClean="0">
                <a:solidFill>
                  <a:schemeClr val="accent2"/>
                </a:solidFill>
                <a:latin typeface="Arial Unicode MS" pitchFamily="34" charset="-128"/>
              </a:rPr>
            </a:br>
            <a:r>
              <a:rPr lang="en-US" b="1" smtClean="0">
                <a:solidFill>
                  <a:schemeClr val="accent2"/>
                </a:solidFill>
                <a:latin typeface="Arial Unicode MS" pitchFamily="34" charset="-128"/>
              </a:rPr>
              <a:t>GRIDMAN</a:t>
            </a:r>
            <a:endParaRPr lang="en-US" smtClean="0">
              <a:solidFill>
                <a:schemeClr val="accent2"/>
              </a:solidFill>
              <a:latin typeface="Arial Unicode MS" pitchFamily="34" charset="-128"/>
            </a:endParaRPr>
          </a:p>
        </p:txBody>
      </p:sp>
      <p:sp>
        <p:nvSpPr>
          <p:cNvPr id="37890" name="Content Placeholder 2"/>
          <p:cNvSpPr>
            <a:spLocks noGrp="1"/>
          </p:cNvSpPr>
          <p:nvPr>
            <p:ph idx="4294967295"/>
          </p:nvPr>
        </p:nvSpPr>
        <p:spPr bwMode="auto">
          <a:xfrm>
            <a:off x="609600" y="1752600"/>
            <a:ext cx="8229600" cy="4419600"/>
          </a:xfrm>
          <a:prstGeom prst="rect">
            <a:avLst/>
          </a:prstGeom>
          <a:noFill/>
          <a:ln>
            <a:miter lim="800000"/>
            <a:headEnd/>
            <a:tailEnd/>
          </a:ln>
        </p:spPr>
        <p:txBody>
          <a:bodyPr/>
          <a:lstStyle/>
          <a:p>
            <a:pPr>
              <a:lnSpc>
                <a:spcPct val="80000"/>
              </a:lnSpc>
            </a:pPr>
            <a:r>
              <a:rPr lang="en-US" sz="2400" smtClean="0"/>
              <a:t>Continues to develop the draft amendment document p802.16n and resolving WG letter ballot comments. </a:t>
            </a:r>
            <a:br>
              <a:rPr lang="en-US" sz="2400" smtClean="0"/>
            </a:br>
            <a:endParaRPr lang="en-US" sz="2400" smtClean="0"/>
          </a:p>
          <a:p>
            <a:pPr>
              <a:lnSpc>
                <a:spcPct val="80000"/>
              </a:lnSpc>
            </a:pPr>
            <a:r>
              <a:rPr lang="en-US" sz="2400" smtClean="0"/>
              <a:t>Very likely to go to Sponsor Ballot in July 2012.</a:t>
            </a:r>
          </a:p>
          <a:p>
            <a:pPr>
              <a:lnSpc>
                <a:spcPct val="80000"/>
              </a:lnSpc>
            </a:pPr>
            <a:endParaRPr lang="en-US" sz="2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idx="4294967295"/>
          </p:nvPr>
        </p:nvSpPr>
        <p:spPr bwMode="auto">
          <a:xfrm>
            <a:off x="457200" y="274638"/>
            <a:ext cx="8229600" cy="1143000"/>
          </a:xfrm>
          <a:prstGeom prst="rect">
            <a:avLst/>
          </a:prstGeom>
          <a:noFill/>
          <a:ln>
            <a:miter lim="800000"/>
            <a:headEnd/>
            <a:tailEnd/>
          </a:ln>
        </p:spPr>
        <p:txBody>
          <a:bodyPr/>
          <a:lstStyle/>
          <a:p>
            <a:r>
              <a:rPr lang="en-US" smtClean="0">
                <a:solidFill>
                  <a:schemeClr val="accent2"/>
                </a:solidFill>
                <a:latin typeface="Arial Unicode MS" pitchFamily="34" charset="-128"/>
              </a:rPr>
              <a:t>802.16p</a:t>
            </a:r>
            <a:br>
              <a:rPr lang="en-US" smtClean="0">
                <a:solidFill>
                  <a:schemeClr val="accent2"/>
                </a:solidFill>
                <a:latin typeface="Arial Unicode MS" pitchFamily="34" charset="-128"/>
              </a:rPr>
            </a:br>
            <a:r>
              <a:rPr lang="en-US" b="1" smtClean="0">
                <a:solidFill>
                  <a:schemeClr val="accent2"/>
                </a:solidFill>
                <a:latin typeface="Arial Unicode MS" pitchFamily="34" charset="-128"/>
              </a:rPr>
              <a:t>M2M Task Group</a:t>
            </a:r>
            <a:endParaRPr lang="en-US" smtClean="0">
              <a:solidFill>
                <a:schemeClr val="accent2"/>
              </a:solidFill>
              <a:latin typeface="Arial Unicode MS" pitchFamily="34" charset="-128"/>
            </a:endParaRPr>
          </a:p>
        </p:txBody>
      </p:sp>
      <p:sp>
        <p:nvSpPr>
          <p:cNvPr id="36866" name="Content Placeholder 2"/>
          <p:cNvSpPr>
            <a:spLocks noGrp="1"/>
          </p:cNvSpPr>
          <p:nvPr>
            <p:ph idx="4294967295"/>
          </p:nvPr>
        </p:nvSpPr>
        <p:spPr bwMode="auto">
          <a:xfrm>
            <a:off x="457200" y="1600200"/>
            <a:ext cx="8229600" cy="4800600"/>
          </a:xfrm>
          <a:prstGeom prst="rect">
            <a:avLst/>
          </a:prstGeom>
          <a:noFill/>
          <a:ln>
            <a:miter lim="800000"/>
            <a:headEnd/>
            <a:tailEnd/>
          </a:ln>
        </p:spPr>
        <p:txBody>
          <a:bodyPr/>
          <a:lstStyle/>
          <a:p>
            <a:pPr>
              <a:lnSpc>
                <a:spcPct val="80000"/>
              </a:lnSpc>
            </a:pPr>
            <a:endParaRPr lang="en-US" sz="2400" smtClean="0"/>
          </a:p>
          <a:p>
            <a:pPr>
              <a:lnSpc>
                <a:spcPct val="80000"/>
              </a:lnSpc>
            </a:pPr>
            <a:endParaRPr lang="en-US" sz="2400" smtClean="0"/>
          </a:p>
        </p:txBody>
      </p:sp>
      <p:sp>
        <p:nvSpPr>
          <p:cNvPr id="36867" name="Content Placeholder 2"/>
          <p:cNvSpPr>
            <a:spLocks noGrp="1"/>
          </p:cNvSpPr>
          <p:nvPr>
            <p:ph idx="4294967295"/>
          </p:nvPr>
        </p:nvSpPr>
        <p:spPr bwMode="auto">
          <a:xfrm>
            <a:off x="609600" y="1752600"/>
            <a:ext cx="8229600" cy="4800600"/>
          </a:xfrm>
          <a:prstGeom prst="rect">
            <a:avLst/>
          </a:prstGeom>
          <a:noFill/>
          <a:ln>
            <a:miter lim="800000"/>
            <a:headEnd/>
            <a:tailEnd/>
          </a:ln>
        </p:spPr>
        <p:txBody>
          <a:bodyPr/>
          <a:lstStyle/>
          <a:p>
            <a:pPr>
              <a:lnSpc>
                <a:spcPct val="80000"/>
              </a:lnSpc>
            </a:pPr>
            <a:r>
              <a:rPr lang="en-US" sz="2400" smtClean="0"/>
              <a:t>Finished resolving Sponsor Ballot comments on the current draft </a:t>
            </a:r>
            <a:r>
              <a:rPr lang="en-US" smtClean="0">
                <a:solidFill>
                  <a:srgbClr val="FF0000"/>
                </a:solidFill>
              </a:rPr>
              <a:t>P802.16p/D3 </a:t>
            </a:r>
            <a:r>
              <a:rPr lang="en-US" sz="2400" smtClean="0"/>
              <a:t>and</a:t>
            </a:r>
            <a:r>
              <a:rPr lang="en-US" b="1" smtClean="0"/>
              <a:t> </a:t>
            </a:r>
            <a:r>
              <a:rPr lang="en-US" smtClean="0">
                <a:solidFill>
                  <a:srgbClr val="FF0000"/>
                </a:solidFill>
              </a:rPr>
              <a:t>P802.16.1b/D2</a:t>
            </a:r>
          </a:p>
          <a:p>
            <a:pPr>
              <a:lnSpc>
                <a:spcPct val="80000"/>
              </a:lnSpc>
              <a:buFontTx/>
              <a:buNone/>
            </a:pPr>
            <a:endParaRPr lang="en-US" sz="2400" smtClean="0"/>
          </a:p>
          <a:p>
            <a:pPr>
              <a:lnSpc>
                <a:spcPct val="80000"/>
              </a:lnSpc>
            </a:pPr>
            <a:r>
              <a:rPr lang="en-US" sz="2400" smtClean="0"/>
              <a:t>Revised documents – D4 and D3 respectively - will be generated for the next recirculation.</a:t>
            </a:r>
          </a:p>
          <a:p>
            <a:pPr>
              <a:lnSpc>
                <a:spcPct val="80000"/>
              </a:lnSpc>
            </a:pPr>
            <a:endParaRPr lang="en-US" sz="2400" smtClean="0"/>
          </a:p>
          <a:p>
            <a:pPr>
              <a:lnSpc>
                <a:spcPct val="80000"/>
              </a:lnSpc>
              <a:buFontTx/>
              <a:buNone/>
            </a:pPr>
            <a:endParaRPr lang="en-US" sz="24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idx="4294967295"/>
          </p:nvPr>
        </p:nvSpPr>
        <p:spPr bwMode="auto">
          <a:xfrm>
            <a:off x="457200" y="274638"/>
            <a:ext cx="8229600" cy="1143000"/>
          </a:xfrm>
          <a:prstGeom prst="rect">
            <a:avLst/>
          </a:prstGeom>
          <a:noFill/>
          <a:ln>
            <a:miter lim="800000"/>
            <a:headEnd/>
            <a:tailEnd/>
          </a:ln>
        </p:spPr>
        <p:txBody>
          <a:bodyPr/>
          <a:lstStyle/>
          <a:p>
            <a:r>
              <a:rPr lang="en-US" smtClean="0">
                <a:solidFill>
                  <a:schemeClr val="accent2"/>
                </a:solidFill>
                <a:latin typeface="Arial Unicode MS" pitchFamily="34" charset="-128"/>
              </a:rPr>
              <a:t>802.16-Maint</a:t>
            </a:r>
            <a:br>
              <a:rPr lang="en-US" smtClean="0">
                <a:solidFill>
                  <a:schemeClr val="accent2"/>
                </a:solidFill>
                <a:latin typeface="Arial Unicode MS" pitchFamily="34" charset="-128"/>
              </a:rPr>
            </a:br>
            <a:r>
              <a:rPr lang="en-US" b="1" smtClean="0">
                <a:solidFill>
                  <a:schemeClr val="accent2"/>
                </a:solidFill>
                <a:latin typeface="Arial Unicode MS" pitchFamily="34" charset="-128"/>
              </a:rPr>
              <a:t>IEEE 802.16 Standard Maintenance</a:t>
            </a:r>
          </a:p>
        </p:txBody>
      </p:sp>
      <p:sp>
        <p:nvSpPr>
          <p:cNvPr id="54275" name="Content Placeholder 2"/>
          <p:cNvSpPr>
            <a:spLocks noGrp="1"/>
          </p:cNvSpPr>
          <p:nvPr>
            <p:ph idx="4294967295"/>
          </p:nvPr>
        </p:nvSpPr>
        <p:spPr bwMode="auto">
          <a:xfrm>
            <a:off x="457200" y="1600200"/>
            <a:ext cx="8229600" cy="4648200"/>
          </a:xfrm>
          <a:prstGeom prst="rect">
            <a:avLst/>
          </a:prstGeom>
          <a:noFill/>
          <a:ln>
            <a:miter lim="800000"/>
            <a:headEnd/>
            <a:tailEnd/>
          </a:ln>
        </p:spPr>
        <p:txBody>
          <a:bodyPr/>
          <a:lstStyle/>
          <a:p>
            <a:pPr>
              <a:lnSpc>
                <a:spcPct val="80000"/>
              </a:lnSpc>
            </a:pPr>
            <a:r>
              <a:rPr lang="en-US" sz="2400" smtClean="0"/>
              <a:t>The TGmaint continues to process and approve change requests (</a:t>
            </a:r>
            <a:r>
              <a:rPr lang="en-US" sz="2400" smtClean="0">
                <a:solidFill>
                  <a:schemeClr val="hlink"/>
                </a:solidFill>
              </a:rPr>
              <a:t>CRs</a:t>
            </a:r>
            <a:r>
              <a:rPr lang="en-US" sz="2400" smtClean="0"/>
              <a:t>) coming in, </a:t>
            </a:r>
            <a:r>
              <a:rPr lang="en-US" altLang="zh-CN" sz="2400" smtClean="0">
                <a:ea typeface="SimSun"/>
                <a:cs typeface="SimSun"/>
              </a:rPr>
              <a:t>mostly from the WiMAX Forum.</a:t>
            </a:r>
            <a:br>
              <a:rPr lang="en-US" altLang="zh-CN" sz="2400" smtClean="0">
                <a:ea typeface="SimSun"/>
                <a:cs typeface="SimSun"/>
              </a:rPr>
            </a:br>
            <a:endParaRPr lang="en-US" altLang="zh-CN" sz="2400" smtClean="0">
              <a:ea typeface="SimSun"/>
              <a:cs typeface="SimSun"/>
            </a:endParaRPr>
          </a:p>
          <a:p>
            <a:pPr>
              <a:lnSpc>
                <a:spcPct val="80000"/>
              </a:lnSpc>
            </a:pPr>
            <a:r>
              <a:rPr lang="en-US" altLang="zh-CN" sz="2400" smtClean="0">
                <a:ea typeface="SimSun"/>
                <a:cs typeface="SimSun"/>
              </a:rPr>
              <a:t>Has been working on resolving Sponsor Ballot comments on the 802.16 legacy Standard: </a:t>
            </a:r>
            <a:r>
              <a:rPr lang="en-US" altLang="zh-CN" sz="2400" smtClean="0">
                <a:solidFill>
                  <a:schemeClr val="hlink"/>
                </a:solidFill>
                <a:ea typeface="SimSun"/>
                <a:cs typeface="SimSun"/>
              </a:rPr>
              <a:t>P802.16-Rev3/D4</a:t>
            </a:r>
            <a:endParaRPr lang="en-US" altLang="zh-CN" sz="2400" smtClean="0">
              <a:ea typeface="SimSun"/>
              <a:cs typeface="SimSu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chemeClr val="accent2"/>
                </a:solidFill>
                <a:latin typeface="Arial Unicode MS" pitchFamily="34" charset="-128"/>
              </a:rPr>
              <a:t>802.16-PPC</a:t>
            </a:r>
            <a:br>
              <a:rPr lang="en-US" smtClean="0">
                <a:solidFill>
                  <a:schemeClr val="accent2"/>
                </a:solidFill>
                <a:latin typeface="Arial Unicode MS" pitchFamily="34" charset="-128"/>
              </a:rPr>
            </a:br>
            <a:r>
              <a:rPr lang="en-US" b="1" smtClean="0">
                <a:solidFill>
                  <a:schemeClr val="accent2"/>
                </a:solidFill>
                <a:latin typeface="Arial Unicode MS" pitchFamily="34" charset="-128"/>
              </a:rPr>
              <a:t>Project Planning</a:t>
            </a:r>
            <a:r>
              <a:rPr lang="en-US" smtClean="0">
                <a:solidFill>
                  <a:schemeClr val="accent2"/>
                </a:solidFill>
                <a:latin typeface="Arial Unicode MS" pitchFamily="34" charset="-128"/>
              </a:rPr>
              <a:t> </a:t>
            </a:r>
          </a:p>
        </p:txBody>
      </p:sp>
      <p:sp>
        <p:nvSpPr>
          <p:cNvPr id="56325" name="Rectangle 5"/>
          <p:cNvSpPr>
            <a:spLocks noChangeArrowheads="1"/>
          </p:cNvSpPr>
          <p:nvPr/>
        </p:nvSpPr>
        <p:spPr bwMode="auto">
          <a:xfrm>
            <a:off x="457200" y="1600200"/>
            <a:ext cx="8382000" cy="4870450"/>
          </a:xfrm>
          <a:prstGeom prst="rect">
            <a:avLst/>
          </a:prstGeom>
          <a:noFill/>
          <a:ln w="9525">
            <a:noFill/>
            <a:miter lim="800000"/>
            <a:headEnd/>
            <a:tailEnd/>
          </a:ln>
          <a:effectLst/>
        </p:spPr>
        <p:txBody>
          <a:bodyPr>
            <a:spAutoFit/>
          </a:bodyPr>
          <a:lstStyle/>
          <a:p>
            <a:r>
              <a:rPr lang="en-US" sz="2400" b="1">
                <a:solidFill>
                  <a:schemeClr val="hlink"/>
                </a:solidFill>
              </a:rPr>
              <a:t>New Standardization Suggestion</a:t>
            </a:r>
            <a:r>
              <a:rPr lang="en-US" sz="3200" b="1">
                <a:solidFill>
                  <a:schemeClr val="hlink"/>
                </a:solidFill>
              </a:rPr>
              <a:t> - </a:t>
            </a:r>
            <a:r>
              <a:rPr lang="en-US" sz="2400">
                <a:solidFill>
                  <a:srgbClr val="FF0000"/>
                </a:solidFill>
              </a:rPr>
              <a:t>Characterization Standards</a:t>
            </a:r>
            <a:br>
              <a:rPr lang="en-US" sz="2400">
                <a:solidFill>
                  <a:srgbClr val="FF0000"/>
                </a:solidFill>
              </a:rPr>
            </a:br>
            <a:r>
              <a:rPr lang="en-US" sz="2400"/>
              <a:t>• Many types of broadband wireless networks are deployed, or in planning, including many 802.16 air interface variations.</a:t>
            </a:r>
            <a:br>
              <a:rPr lang="en-US" sz="2400"/>
            </a:br>
            <a:endParaRPr lang="en-US" sz="2400"/>
          </a:p>
          <a:p>
            <a:r>
              <a:rPr lang="en-US" sz="2400"/>
              <a:t>• </a:t>
            </a:r>
            <a:r>
              <a:rPr lang="en-US" sz="2400" i="1"/>
              <a:t>Theoretical</a:t>
            </a:r>
            <a:r>
              <a:rPr lang="en-US" sz="2400"/>
              <a:t> </a:t>
            </a:r>
            <a:r>
              <a:rPr lang="en-US" sz="2400" b="1"/>
              <a:t>evaluation methodologies</a:t>
            </a:r>
            <a:r>
              <a:rPr lang="en-US" sz="2400"/>
              <a:t> are reasonably well established, primarily through IMT-Advanced process.</a:t>
            </a:r>
            <a:br>
              <a:rPr lang="en-US" sz="2400"/>
            </a:br>
            <a:endParaRPr lang="en-US" sz="2400"/>
          </a:p>
          <a:p>
            <a:r>
              <a:rPr lang="en-US" sz="2400"/>
              <a:t>• It is not certain how well the </a:t>
            </a:r>
            <a:r>
              <a:rPr lang="en-US" sz="2400" i="1"/>
              <a:t>theoretical </a:t>
            </a:r>
            <a:r>
              <a:rPr lang="en-US" sz="2400"/>
              <a:t>evaluation processes govern </a:t>
            </a:r>
            <a:r>
              <a:rPr lang="en-US" sz="2400" b="1"/>
              <a:t>actual practice</a:t>
            </a:r>
            <a:r>
              <a:rPr lang="en-US" sz="2400"/>
              <a:t>. </a:t>
            </a:r>
          </a:p>
          <a:p>
            <a:pPr>
              <a:buFontTx/>
              <a:buChar char="•"/>
            </a:pPr>
            <a:r>
              <a:rPr lang="en-US" sz="2400"/>
              <a:t> Include device and network </a:t>
            </a:r>
            <a:r>
              <a:rPr lang="en-US" sz="2400" b="1"/>
              <a:t>performance</a:t>
            </a:r>
            <a:r>
              <a:rPr lang="en-US" sz="2400"/>
              <a:t>, as well as </a:t>
            </a:r>
            <a:r>
              <a:rPr lang="en-US" sz="2400" b="1"/>
              <a:t>conformance measurement</a:t>
            </a:r>
            <a:r>
              <a:rPr lang="en-US" sz="2400"/>
              <a:t>.</a:t>
            </a:r>
          </a:p>
          <a:p>
            <a:endParaRPr lang="en-US" sz="2400"/>
          </a:p>
          <a:p>
            <a:r>
              <a:rPr lang="en-US" sz="1800">
                <a:solidFill>
                  <a:schemeClr val="accent2"/>
                </a:solidFill>
              </a:rPr>
              <a:t>Source: 16-12-0222-01-Gcon-next-directions-for-ieee-802-16-working-group</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chemeClr val="accent2"/>
                </a:solidFill>
                <a:latin typeface="Arial Unicode MS" pitchFamily="34" charset="-128"/>
              </a:rPr>
              <a:t>802.16-PPC</a:t>
            </a:r>
            <a:br>
              <a:rPr lang="en-US" smtClean="0">
                <a:solidFill>
                  <a:schemeClr val="accent2"/>
                </a:solidFill>
                <a:latin typeface="Arial Unicode MS" pitchFamily="34" charset="-128"/>
              </a:rPr>
            </a:br>
            <a:r>
              <a:rPr lang="en-US" smtClean="0">
                <a:solidFill>
                  <a:schemeClr val="accent2"/>
                </a:solidFill>
                <a:latin typeface="Arial Unicode MS" pitchFamily="34" charset="-128"/>
              </a:rPr>
              <a:t>Project Planning (Cont’d) </a:t>
            </a:r>
          </a:p>
        </p:txBody>
      </p:sp>
      <p:sp>
        <p:nvSpPr>
          <p:cNvPr id="58371" name="Rectangle 3"/>
          <p:cNvSpPr>
            <a:spLocks noChangeArrowheads="1"/>
          </p:cNvSpPr>
          <p:nvPr/>
        </p:nvSpPr>
        <p:spPr bwMode="auto">
          <a:xfrm>
            <a:off x="457200" y="1600200"/>
            <a:ext cx="8382000" cy="4749800"/>
          </a:xfrm>
          <a:prstGeom prst="rect">
            <a:avLst/>
          </a:prstGeom>
          <a:noFill/>
          <a:ln w="9525">
            <a:noFill/>
            <a:miter lim="800000"/>
            <a:headEnd/>
            <a:tailEnd/>
          </a:ln>
          <a:effectLst/>
        </p:spPr>
        <p:txBody>
          <a:bodyPr>
            <a:spAutoFit/>
          </a:bodyPr>
          <a:lstStyle/>
          <a:p>
            <a:r>
              <a:rPr lang="en-US" sz="2800" b="1">
                <a:solidFill>
                  <a:schemeClr val="hlink"/>
                </a:solidFill>
              </a:rPr>
              <a:t>Proposed WG Study Group - </a:t>
            </a:r>
            <a:r>
              <a:rPr lang="en-US" sz="2800" b="1">
                <a:solidFill>
                  <a:srgbClr val="FF0000"/>
                </a:solidFill>
              </a:rPr>
              <a:t>BWA Metrology</a:t>
            </a:r>
            <a:br>
              <a:rPr lang="en-US" sz="2800" b="1">
                <a:solidFill>
                  <a:srgbClr val="FF0000"/>
                </a:solidFill>
              </a:rPr>
            </a:br>
            <a:r>
              <a:rPr lang="en-US" sz="2000" b="1" i="1"/>
              <a:t>Metrology</a:t>
            </a:r>
            <a:r>
              <a:rPr lang="en-US" sz="2000"/>
              <a:t>: measurement science</a:t>
            </a:r>
            <a:br>
              <a:rPr lang="en-US" sz="2000"/>
            </a:br>
            <a:r>
              <a:rPr lang="en-US" sz="2400"/>
              <a:t/>
            </a:r>
            <a:br>
              <a:rPr lang="en-US" sz="2400"/>
            </a:br>
            <a:r>
              <a:rPr lang="en-US" sz="2400"/>
              <a:t>•  Consider the development of standards and/or recommended practices on measurement procedures to </a:t>
            </a:r>
            <a:r>
              <a:rPr lang="en-US" sz="2400">
                <a:solidFill>
                  <a:schemeClr val="hlink"/>
                </a:solidFill>
              </a:rPr>
              <a:t>characterize Broadband Wireless Access operation and device conformance</a:t>
            </a:r>
            <a:r>
              <a:rPr lang="en-US" sz="2400"/>
              <a:t>.</a:t>
            </a:r>
            <a:br>
              <a:rPr lang="en-US" sz="2400"/>
            </a:br>
            <a:endParaRPr lang="en-US" sz="2400"/>
          </a:p>
          <a:p>
            <a:pPr>
              <a:buFontTx/>
              <a:buChar char="•"/>
            </a:pPr>
            <a:r>
              <a:rPr lang="en-US" sz="2400" b="1"/>
              <a:t>  Proposal</a:t>
            </a:r>
            <a:r>
              <a:rPr lang="en-US" sz="2400"/>
              <a:t>: </a:t>
            </a:r>
            <a:r>
              <a:rPr lang="en-US" sz="2400">
                <a:solidFill>
                  <a:schemeClr val="hlink"/>
                </a:solidFill>
              </a:rPr>
              <a:t>Initiate the IEEE 802.16 WG Study Group on Broadband Wireless Access Metrology. </a:t>
            </a:r>
            <a:br>
              <a:rPr lang="en-US" sz="2400">
                <a:solidFill>
                  <a:schemeClr val="hlink"/>
                </a:solidFill>
              </a:rPr>
            </a:br>
            <a:r>
              <a:rPr lang="en-US" sz="2400"/>
              <a:t>•  Meet at Session #79 (May 2012, Atlanta)</a:t>
            </a:r>
          </a:p>
          <a:p>
            <a:r>
              <a:rPr lang="en-US" sz="2400"/>
              <a:t/>
            </a:r>
            <a:br>
              <a:rPr lang="en-US" sz="2400"/>
            </a:br>
            <a:endParaRPr lang="en-US" sz="2400"/>
          </a:p>
          <a:p>
            <a:r>
              <a:rPr lang="en-US" sz="1800">
                <a:solidFill>
                  <a:schemeClr val="accent2"/>
                </a:solidFill>
              </a:rPr>
              <a:t>Source: 16-12-0222-01-Gcon-next-directions-for-ieee-802-16-working-group</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mtClean="0">
                <a:solidFill>
                  <a:schemeClr val="accent2"/>
                </a:solidFill>
                <a:latin typeface="Arial Unicode MS" pitchFamily="34" charset="-128"/>
              </a:rPr>
              <a:t>802.16-PPC</a:t>
            </a:r>
            <a:br>
              <a:rPr lang="en-US" smtClean="0">
                <a:solidFill>
                  <a:schemeClr val="accent2"/>
                </a:solidFill>
                <a:latin typeface="Arial Unicode MS" pitchFamily="34" charset="-128"/>
              </a:rPr>
            </a:br>
            <a:r>
              <a:rPr lang="en-US" smtClean="0">
                <a:solidFill>
                  <a:schemeClr val="accent2"/>
                </a:solidFill>
                <a:latin typeface="Arial Unicode MS" pitchFamily="34" charset="-128"/>
              </a:rPr>
              <a:t>Project Planning (Cont’d) </a:t>
            </a:r>
          </a:p>
        </p:txBody>
      </p:sp>
      <p:sp>
        <p:nvSpPr>
          <p:cNvPr id="59395" name="Rectangle 3"/>
          <p:cNvSpPr>
            <a:spLocks noChangeArrowheads="1"/>
          </p:cNvSpPr>
          <p:nvPr/>
        </p:nvSpPr>
        <p:spPr bwMode="auto">
          <a:xfrm>
            <a:off x="457200" y="1600200"/>
            <a:ext cx="8382000" cy="4748213"/>
          </a:xfrm>
          <a:prstGeom prst="rect">
            <a:avLst/>
          </a:prstGeom>
          <a:noFill/>
          <a:ln w="9525">
            <a:noFill/>
            <a:miter lim="800000"/>
            <a:headEnd/>
            <a:tailEnd/>
          </a:ln>
          <a:effectLst/>
        </p:spPr>
        <p:txBody>
          <a:bodyPr>
            <a:spAutoFit/>
          </a:bodyPr>
          <a:lstStyle/>
          <a:p>
            <a:r>
              <a:rPr lang="en-US" sz="2400" b="1">
                <a:solidFill>
                  <a:schemeClr val="hlink"/>
                </a:solidFill>
              </a:rPr>
              <a:t>Proposed WG Study Group 2: Heterogeneous Networks</a:t>
            </a:r>
          </a:p>
          <a:p>
            <a:r>
              <a:rPr lang="en-US" sz="2400"/>
              <a:t/>
            </a:r>
            <a:br>
              <a:rPr lang="en-US" sz="2400"/>
            </a:br>
            <a:r>
              <a:rPr lang="en-US" sz="2400"/>
              <a:t>• PPC has shown an interest in </a:t>
            </a:r>
            <a:r>
              <a:rPr lang="en-US" sz="2400" b="1"/>
              <a:t>Hierarchical Networks</a:t>
            </a:r>
          </a:p>
          <a:p>
            <a:r>
              <a:rPr lang="en-US" sz="2400"/>
              <a:t>• Hierarchical Networks are generally </a:t>
            </a:r>
            <a:r>
              <a:rPr lang="en-US" sz="2400" b="1" i="1"/>
              <a:t>heterogeneous</a:t>
            </a:r>
          </a:p>
          <a:p>
            <a:r>
              <a:rPr lang="en-US" sz="2400"/>
              <a:t>• Operation in a Heterogeneous Network has implications for WirelessMAN air interfaces</a:t>
            </a:r>
            <a:br>
              <a:rPr lang="en-US" sz="2400"/>
            </a:br>
            <a:endParaRPr lang="en-US" sz="2400"/>
          </a:p>
          <a:p>
            <a:r>
              <a:rPr lang="en-US" sz="2400"/>
              <a:t>• </a:t>
            </a:r>
            <a:r>
              <a:rPr lang="en-US" sz="2400" b="1"/>
              <a:t>Heterogeneous Networks</a:t>
            </a:r>
            <a:r>
              <a:rPr lang="en-US" sz="2400"/>
              <a:t> will not be limited to WirelessMAN air interfaces alone.</a:t>
            </a:r>
          </a:p>
          <a:p>
            <a:r>
              <a:rPr lang="en-US" sz="2400"/>
              <a:t>	– Discussions could be of interest to other WGs</a:t>
            </a:r>
          </a:p>
          <a:p>
            <a:r>
              <a:rPr lang="en-US" sz="2400"/>
              <a:t>	– Could lead to activity elsewhere in IEEE 802.</a:t>
            </a:r>
          </a:p>
          <a:p>
            <a:endParaRPr lang="en-US" sz="2400"/>
          </a:p>
          <a:p>
            <a:r>
              <a:rPr lang="en-US" sz="1800">
                <a:solidFill>
                  <a:schemeClr val="accent2"/>
                </a:solidFill>
              </a:rPr>
              <a:t>Source: 16-12-0222-01-Gcon-next-directions-for-ieee-802-16-working-group</a:t>
            </a:r>
          </a:p>
        </p:txBody>
      </p:sp>
    </p:spTree>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8612</TotalTime>
  <Words>413</Words>
  <Application>Microsoft Office PowerPoint</Application>
  <PresentationFormat>On-screen Show (4:3)</PresentationFormat>
  <Paragraphs>67</Paragraphs>
  <Slides>10</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10</vt:i4>
      </vt:variant>
    </vt:vector>
  </HeadingPairs>
  <TitlesOfParts>
    <vt:vector size="19" baseType="lpstr">
      <vt:lpstr>Times New Roman</vt:lpstr>
      <vt:lpstr>Arial</vt:lpstr>
      <vt:lpstr>Times</vt:lpstr>
      <vt:lpstr>Rotis Sans Serif for Nokia</vt:lpstr>
      <vt:lpstr>ＭＳ Ｐゴシック</vt:lpstr>
      <vt:lpstr>SimSun</vt:lpstr>
      <vt:lpstr>Arial Unicode MS</vt:lpstr>
      <vt:lpstr>Template</vt:lpstr>
      <vt:lpstr>blank presentation</vt:lpstr>
      <vt:lpstr>Slide 1</vt:lpstr>
      <vt:lpstr>Slide 2</vt:lpstr>
      <vt:lpstr>Current IEEE 802.16 projects &amp; activities</vt:lpstr>
      <vt:lpstr>802.16n GRIDMAN</vt:lpstr>
      <vt:lpstr>802.16p M2M Task Group</vt:lpstr>
      <vt:lpstr>802.16-Maint IEEE 802.16 Standard Maintenance</vt:lpstr>
      <vt:lpstr>802.16-PPC Project Planning </vt:lpstr>
      <vt:lpstr>802.16-PPC Project Planning (Cont’d) </vt:lpstr>
      <vt:lpstr>802.16-PPC Project Planning (Cont’d) </vt:lpstr>
      <vt:lpstr>802.16-PPC Project Planning (Cont’d) </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Subir Das</cp:lastModifiedBy>
  <cp:revision>537</cp:revision>
  <cp:lastPrinted>1998-02-10T13:28:06Z</cp:lastPrinted>
  <dcterms:created xsi:type="dcterms:W3CDTF">1999-11-01T07:00:55Z</dcterms:created>
  <dcterms:modified xsi:type="dcterms:W3CDTF">2012-03-15T21:29:49Z</dcterms:modified>
</cp:coreProperties>
</file>