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61" r:id="rId5"/>
    <p:sldId id="277" r:id="rId6"/>
    <p:sldId id="278" r:id="rId7"/>
    <p:sldId id="280" r:id="rId8"/>
    <p:sldId id="281" r:id="rId9"/>
    <p:sldId id="282" r:id="rId10"/>
    <p:sldId id="288" r:id="rId11"/>
    <p:sldId id="289" r:id="rId12"/>
    <p:sldId id="284" r:id="rId13"/>
    <p:sldId id="285" r:id="rId14"/>
    <p:sldId id="286" r:id="rId15"/>
    <p:sldId id="273" r:id="rId16"/>
    <p:sldId id="287" r:id="rId17"/>
  </p:sldIdLst>
  <p:sldSz cx="9144000" cy="6858000" type="letter"/>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1pPr>
    <a:lvl2pPr marL="4572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2pPr>
    <a:lvl3pPr marL="9144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3pPr>
    <a:lvl4pPr marL="13716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4pPr>
    <a:lvl5pPr marL="18288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C0FEF9"/>
    <a:srgbClr val="FAFD00"/>
    <a:srgbClr val="A2C1FE"/>
    <a:srgbClr val="063DE8"/>
    <a:srgbClr val="FCFEB9"/>
    <a:srgbClr val="A9A9A9"/>
    <a:srgbClr val="66CCFF"/>
    <a:srgbClr val="33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8" d="100"/>
          <a:sy n="78" d="100"/>
        </p:scale>
        <p:origin x="-78" y="-78"/>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896938" y="4630738"/>
            <a:ext cx="4935537" cy="4392612"/>
          </a:xfrm>
          <a:prstGeom prst="rect">
            <a:avLst/>
          </a:prstGeom>
          <a:noFill/>
          <a:ln w="12700">
            <a:noFill/>
            <a:miter lim="800000"/>
            <a:headEnd/>
            <a:tailEnd/>
          </a:ln>
          <a:effectLst/>
        </p:spPr>
        <p:txBody>
          <a:bodyPr vert="horz" wrap="square" lIns="89446" tIns="43938" rIns="89446" bIns="43938"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3" name="Rectangle 3"/>
          <p:cNvSpPr>
            <a:spLocks noGrp="1" noRot="1" noChangeAspect="1" noChangeArrowheads="1" noTextEdit="1"/>
          </p:cNvSpPr>
          <p:nvPr>
            <p:ph type="sldImg" idx="2"/>
          </p:nvPr>
        </p:nvSpPr>
        <p:spPr bwMode="auto">
          <a:xfrm>
            <a:off x="1095375" y="844550"/>
            <a:ext cx="4538663" cy="3403600"/>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7" name="Rectangle 7"/>
          <p:cNvSpPr>
            <a:spLocks noGrp="1" noChangeArrowheads="1"/>
          </p:cNvSpPr>
          <p:nvPr>
            <p:ph type="sldNum" sz="quarter" idx="5"/>
          </p:nvPr>
        </p:nvSpPr>
        <p:spPr>
          <a:xfrm>
            <a:off x="3811777" y="9228039"/>
            <a:ext cx="2916079" cy="485775"/>
          </a:xfrm>
          <a:prstGeom prst="rect">
            <a:avLst/>
          </a:prstGeom>
          <a:noFill/>
        </p:spPr>
        <p:txBody>
          <a:bodyPr/>
          <a:lstStyle/>
          <a:p>
            <a:fld id="{01298D3B-A213-4BDE-8A1A-0080A0690AF2}" type="slidenum">
              <a:rPr lang="ko-KR" altLang="en-US"/>
              <a:pPr/>
              <a:t>13</a:t>
            </a:fld>
            <a:endParaRPr lang="en-US" altLang="ko-KR"/>
          </a:p>
        </p:txBody>
      </p:sp>
      <p:sp>
        <p:nvSpPr>
          <p:cNvPr id="546818" name="Rectangle 2"/>
          <p:cNvSpPr>
            <a:spLocks noGrp="1" noRot="1" noChangeAspect="1" noChangeArrowheads="1" noTextEdit="1"/>
          </p:cNvSpPr>
          <p:nvPr>
            <p:ph type="sldImg"/>
          </p:nvPr>
        </p:nvSpPr>
        <p:spPr>
          <a:ln/>
        </p:spPr>
      </p:sp>
      <p:sp>
        <p:nvSpPr>
          <p:cNvPr id="5468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spcBef>
                <a:spcPct val="0"/>
              </a:spcBef>
            </a:pPr>
            <a:endParaRPr lang="en-US" smtClean="0">
              <a:ea typeface="ＭＳ Ｐゴシック" pitchFamily="50" charset="-128"/>
            </a:endParaRPr>
          </a:p>
          <a:p>
            <a:pPr marL="708025" lvl="1" indent="-271463" eaLnBrk="1" hangingPunct="1">
              <a:spcBef>
                <a:spcPct val="0"/>
              </a:spcBef>
            </a:pPr>
            <a:endParaRPr lang="en-US" smtClean="0">
              <a:ea typeface="ＭＳ Ｐゴシック" pitchFamily="50" charset="-128"/>
            </a:endParaRPr>
          </a:p>
        </p:txBody>
      </p:sp>
      <p:sp>
        <p:nvSpPr>
          <p:cNvPr id="19460" name="Slide Number Placeholder 3"/>
          <p:cNvSpPr>
            <a:spLocks noGrp="1"/>
          </p:cNvSpPr>
          <p:nvPr>
            <p:ph type="sldNum" sz="quarter" idx="5"/>
          </p:nvPr>
        </p:nvSpPr>
        <p:spPr>
          <a:xfrm>
            <a:off x="3811777" y="9228039"/>
            <a:ext cx="2916079" cy="485775"/>
          </a:xfrm>
          <a:prstGeom prst="rect">
            <a:avLst/>
          </a:prstGeom>
          <a:noFill/>
        </p:spPr>
        <p:txBody>
          <a:bodyPr/>
          <a:lstStyle/>
          <a:p>
            <a:fld id="{89D09778-74AA-47F7-BAA2-2FFEE0AEC08B}" type="slidenum">
              <a:rPr lang="en-US" smtClean="0">
                <a:cs typeface="Arial" pitchFamily="34" charset="0"/>
              </a:rPr>
              <a:pPr/>
              <a:t>14</a:t>
            </a:fld>
            <a:endParaRPr lang="en-US"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B48CFA6E-F57A-4ECD-AAC5-C2C3404F7DF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655E1EBA-CD65-4AE8-A421-6258C1822A2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5D53AF5E-D191-4090-8BF0-638B9FF814C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5D560A83-DF6D-4711-B1E8-027D2D9B9DA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0A81EF0F-9A33-4A3E-9526-32BB383F125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6" name="Rectangle 92"/>
          <p:cNvSpPr>
            <a:spLocks noGrp="1" noChangeArrowheads="1"/>
          </p:cNvSpPr>
          <p:nvPr>
            <p:ph type="sldNum" sz="quarter" idx="11"/>
          </p:nvPr>
        </p:nvSpPr>
        <p:spPr>
          <a:ln/>
        </p:spPr>
        <p:txBody>
          <a:bodyPr/>
          <a:lstStyle>
            <a:lvl1pPr>
              <a:defRPr/>
            </a:lvl1pPr>
          </a:lstStyle>
          <a:p>
            <a:pPr>
              <a:defRPr/>
            </a:pPr>
            <a:fld id="{DDE59DDD-B9F0-4D76-9A53-13BF3945C88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8" name="Rectangle 92"/>
          <p:cNvSpPr>
            <a:spLocks noGrp="1" noChangeArrowheads="1"/>
          </p:cNvSpPr>
          <p:nvPr>
            <p:ph type="sldNum" sz="quarter" idx="11"/>
          </p:nvPr>
        </p:nvSpPr>
        <p:spPr>
          <a:ln/>
        </p:spPr>
        <p:txBody>
          <a:bodyPr/>
          <a:lstStyle>
            <a:lvl1pPr>
              <a:defRPr/>
            </a:lvl1pPr>
          </a:lstStyle>
          <a:p>
            <a:pPr>
              <a:defRPr/>
            </a:pPr>
            <a:fld id="{69B94A7F-33AE-4355-87E0-305382459CE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4" name="Rectangle 92"/>
          <p:cNvSpPr>
            <a:spLocks noGrp="1" noChangeArrowheads="1"/>
          </p:cNvSpPr>
          <p:nvPr>
            <p:ph type="sldNum" sz="quarter" idx="11"/>
          </p:nvPr>
        </p:nvSpPr>
        <p:spPr>
          <a:ln/>
        </p:spPr>
        <p:txBody>
          <a:bodyPr/>
          <a:lstStyle>
            <a:lvl1pPr>
              <a:defRPr/>
            </a:lvl1pPr>
          </a:lstStyle>
          <a:p>
            <a:pPr>
              <a:defRPr/>
            </a:pPr>
            <a:fld id="{293607F4-D1B1-4E65-8A4C-67F442D801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3" name="Rectangle 92"/>
          <p:cNvSpPr>
            <a:spLocks noGrp="1" noChangeArrowheads="1"/>
          </p:cNvSpPr>
          <p:nvPr>
            <p:ph type="sldNum" sz="quarter" idx="11"/>
          </p:nvPr>
        </p:nvSpPr>
        <p:spPr>
          <a:ln/>
        </p:spPr>
        <p:txBody>
          <a:bodyPr/>
          <a:lstStyle>
            <a:lvl1pPr>
              <a:defRPr/>
            </a:lvl1pPr>
          </a:lstStyle>
          <a:p>
            <a:pPr>
              <a:defRPr/>
            </a:pPr>
            <a:fld id="{C06ED271-ED67-4803-B92B-3A06F234349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6" name="Rectangle 92"/>
          <p:cNvSpPr>
            <a:spLocks noGrp="1" noChangeArrowheads="1"/>
          </p:cNvSpPr>
          <p:nvPr>
            <p:ph type="sldNum" sz="quarter" idx="11"/>
          </p:nvPr>
        </p:nvSpPr>
        <p:spPr>
          <a:ln/>
        </p:spPr>
        <p:txBody>
          <a:bodyPr/>
          <a:lstStyle>
            <a:lvl1pPr>
              <a:defRPr/>
            </a:lvl1pPr>
          </a:lstStyle>
          <a:p>
            <a:pPr>
              <a:defRPr/>
            </a:pPr>
            <a:fld id="{9DDE9EFA-C209-46B9-ACCF-987E37637E7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6" name="Rectangle 92"/>
          <p:cNvSpPr>
            <a:spLocks noGrp="1" noChangeArrowheads="1"/>
          </p:cNvSpPr>
          <p:nvPr>
            <p:ph type="sldNum" sz="quarter" idx="11"/>
          </p:nvPr>
        </p:nvSpPr>
        <p:spPr>
          <a:ln/>
        </p:spPr>
        <p:txBody>
          <a:bodyPr/>
          <a:lstStyle>
            <a:lvl1pPr>
              <a:defRPr/>
            </a:lvl1pPr>
          </a:lstStyle>
          <a:p>
            <a:pPr>
              <a:defRPr/>
            </a:pPr>
            <a:fld id="{AB02E197-F801-4097-B4C1-0CF5F4BFF4B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smtClean="0"/>
              <a:t>Title: 36 pt Rotis Sans Serif</a:t>
            </a:r>
          </a:p>
        </p:txBody>
      </p:sp>
      <p:sp>
        <p:nvSpPr>
          <p:cNvPr id="2051" name="Rectangle 3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IEEE 802.21 Powerpoint Template</a:t>
            </a:r>
            <a:br>
              <a:rPr lang="en-US" smtClean="0"/>
            </a:br>
            <a:r>
              <a:rPr lang="en-US" smtClean="0"/>
              <a:t>(Rotis Sans Serif 24 pt)</a:t>
            </a:r>
          </a:p>
          <a:p>
            <a:pPr lvl="0"/>
            <a:r>
              <a:rPr lang="en-US" smtClean="0"/>
              <a:t>1st Level Bullet</a:t>
            </a:r>
          </a:p>
          <a:p>
            <a:pPr lvl="1"/>
            <a:r>
              <a:rPr lang="en-US" smtClean="0"/>
              <a:t>2nd Level Bullet</a:t>
            </a:r>
          </a:p>
          <a:p>
            <a:pPr lvl="2"/>
            <a:r>
              <a:rPr lang="en-US" smtClean="0"/>
              <a:t>3rd Level Bullet</a:t>
            </a:r>
          </a:p>
          <a:p>
            <a:pPr lvl="2"/>
            <a:endParaRPr lang="en-US" smtClean="0"/>
          </a:p>
          <a:p>
            <a:pPr lvl="1"/>
            <a:endParaRPr lang="en-US" smtClean="0"/>
          </a:p>
          <a:p>
            <a:pPr lvl="0"/>
            <a:endParaRPr lang="en-US" smtClean="0"/>
          </a:p>
          <a:p>
            <a:pPr lvl="0"/>
            <a:endParaRPr lang="en-US" smtClean="0"/>
          </a:p>
          <a:p>
            <a:pPr lvl="0"/>
            <a:r>
              <a:rPr lang="en-US" smtClean="0"/>
              <a:t/>
            </a:r>
            <a:br>
              <a:rPr lang="en-US" smtClean="0"/>
            </a:br>
            <a:endParaRPr lang="en-US" smtClean="0"/>
          </a:p>
        </p:txBody>
      </p:sp>
      <p:sp>
        <p:nvSpPr>
          <p:cNvPr id="1115" name="Rectangle 91"/>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400" smtClean="0">
                <a:latin typeface="+mn-lt"/>
              </a:defRPr>
            </a:lvl1pPr>
          </a:lstStyle>
          <a:p>
            <a:pPr>
              <a:defRPr/>
            </a:pPr>
            <a:r>
              <a:rPr lang="en-US"/>
              <a:t>21-07-xxxx-00-0000</a:t>
            </a:r>
          </a:p>
        </p:txBody>
      </p:sp>
      <p:sp>
        <p:nvSpPr>
          <p:cNvPr id="1116" name="Rectangle 92"/>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mn-lt"/>
              </a:defRPr>
            </a:lvl1pPr>
          </a:lstStyle>
          <a:p>
            <a:pPr>
              <a:defRPr/>
            </a:pPr>
            <a:fld id="{A9B4F10B-39AB-41E0-8C6C-478148D79E7B}" type="slidenum">
              <a:rPr lang="en-US"/>
              <a:pPr>
                <a:defRPr/>
              </a:pPr>
              <a:t>‹#›</a:t>
            </a:fld>
            <a:endParaRPr lang="en-US"/>
          </a:p>
        </p:txBody>
      </p:sp>
      <p:pic>
        <p:nvPicPr>
          <p:cNvPr id="2054" name="Picture 93"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94"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3"/>
          <p:cNvSpPr>
            <a:spLocks noGrp="1"/>
          </p:cNvSpPr>
          <p:nvPr>
            <p:ph type="ftr" sz="quarter" idx="10"/>
          </p:nvPr>
        </p:nvSpPr>
        <p:spPr/>
        <p:txBody>
          <a:bodyPr/>
          <a:lstStyle/>
          <a:p>
            <a:pPr>
              <a:defRPr/>
            </a:pPr>
            <a:r>
              <a:rPr lang="en-US" dirty="0" smtClean="0"/>
              <a:t>21-12-xxxx-00-0000</a:t>
            </a:r>
            <a:endParaRPr lang="en-US" dirty="0"/>
          </a:p>
        </p:txBody>
      </p:sp>
      <p:sp>
        <p:nvSpPr>
          <p:cNvPr id="3075" name="Rectangle 36"/>
          <p:cNvSpPr>
            <a:spLocks noGrp="1" noChangeArrowheads="1"/>
          </p:cNvSpPr>
          <p:nvPr>
            <p:ph type="body" idx="1"/>
          </p:nvPr>
        </p:nvSpPr>
        <p:spPr>
          <a:xfrm>
            <a:off x="439738" y="990600"/>
            <a:ext cx="8399462" cy="5334000"/>
          </a:xfrm>
          <a:solidFill>
            <a:srgbClr val="66CCFF"/>
          </a:solidFill>
        </p:spPr>
        <p:txBody>
          <a:bodyPr/>
          <a:lstStyle/>
          <a:p>
            <a:pPr>
              <a:buClr>
                <a:srgbClr val="FAFD00"/>
              </a:buClr>
              <a:buFontTx/>
              <a:buNone/>
            </a:pPr>
            <a:r>
              <a:rPr lang="en-US" b="1" dirty="0" smtClean="0">
                <a:cs typeface="Times New Roman" pitchFamily="18" charset="0"/>
              </a:rPr>
              <a:t>IEEE 802.21 MEDIA INDEPENDENT HANDOVER </a:t>
            </a:r>
          </a:p>
          <a:p>
            <a:pPr>
              <a:buClr>
                <a:srgbClr val="FAFD00"/>
              </a:buClr>
              <a:buFontTx/>
              <a:buNone/>
            </a:pPr>
            <a:r>
              <a:rPr lang="en-US" dirty="0" smtClean="0">
                <a:cs typeface="Times New Roman" pitchFamily="18" charset="0"/>
              </a:rPr>
              <a:t>DCN: </a:t>
            </a:r>
            <a:r>
              <a:rPr lang="en-US" dirty="0" smtClean="0"/>
              <a:t>DCN </a:t>
            </a:r>
            <a:r>
              <a:rPr lang="en-US" dirty="0" smtClean="0"/>
              <a:t>21-12-</a:t>
            </a:r>
            <a:r>
              <a:rPr lang="en-US" dirty="0" smtClean="0"/>
              <a:t>0036</a:t>
            </a:r>
            <a:r>
              <a:rPr lang="en-US" dirty="0" smtClean="0"/>
              <a:t>-00-0000</a:t>
            </a:r>
            <a:endParaRPr lang="en-US" dirty="0" smtClean="0">
              <a:cs typeface="Times New Roman" pitchFamily="18" charset="0"/>
            </a:endParaRPr>
          </a:p>
          <a:p>
            <a:pPr>
              <a:buClr>
                <a:srgbClr val="FAFD00"/>
              </a:buClr>
              <a:buFontTx/>
              <a:buNone/>
            </a:pPr>
            <a:r>
              <a:rPr lang="en-US" dirty="0" smtClean="0">
                <a:cs typeface="Times New Roman" pitchFamily="18" charset="0"/>
              </a:rPr>
              <a:t>Title: </a:t>
            </a:r>
            <a:r>
              <a:rPr lang="en-US" b="1" dirty="0" smtClean="0">
                <a:cs typeface="Times New Roman" pitchFamily="18" charset="0"/>
              </a:rPr>
              <a:t>Handover proposal vs. </a:t>
            </a:r>
            <a:r>
              <a:rPr lang="en-US" i="1" dirty="0" err="1" smtClean="0"/>
              <a:t>MIH_LL_Tunnel</a:t>
            </a:r>
            <a:r>
              <a:rPr lang="en-US" dirty="0" smtClean="0"/>
              <a:t> </a:t>
            </a:r>
            <a:r>
              <a:rPr lang="en-US" dirty="0" smtClean="0"/>
              <a:t> vs. ANQP </a:t>
            </a:r>
            <a:endParaRPr lang="en-US" b="1" dirty="0" smtClean="0">
              <a:cs typeface="Times New Roman" pitchFamily="18" charset="0"/>
            </a:endParaRPr>
          </a:p>
          <a:p>
            <a:pPr>
              <a:buClr>
                <a:srgbClr val="FAFD00"/>
              </a:buClr>
              <a:buFontTx/>
              <a:buNone/>
            </a:pPr>
            <a:r>
              <a:rPr lang="en-US" dirty="0" smtClean="0">
                <a:cs typeface="Times New Roman" pitchFamily="18" charset="0"/>
              </a:rPr>
              <a:t>Date Submitted: </a:t>
            </a:r>
            <a:r>
              <a:rPr lang="en-US" dirty="0" smtClean="0">
                <a:cs typeface="Times New Roman" pitchFamily="18" charset="0"/>
              </a:rPr>
              <a:t>March 14, 2012</a:t>
            </a:r>
            <a:endParaRPr lang="en-US" dirty="0" smtClean="0">
              <a:cs typeface="Times New Roman" pitchFamily="18" charset="0"/>
            </a:endParaRPr>
          </a:p>
          <a:p>
            <a:pPr>
              <a:buClr>
                <a:srgbClr val="FAFD00"/>
              </a:buClr>
              <a:buFontTx/>
              <a:buNone/>
            </a:pPr>
            <a:r>
              <a:rPr lang="en-US" dirty="0" smtClean="0">
                <a:cs typeface="Times New Roman" pitchFamily="18" charset="0"/>
              </a:rPr>
              <a:t>To be presented at IEEE 802.21c </a:t>
            </a:r>
            <a:r>
              <a:rPr lang="en-US" dirty="0" smtClean="0">
                <a:cs typeface="Times New Roman" pitchFamily="18" charset="0"/>
              </a:rPr>
              <a:t>Plenary </a:t>
            </a:r>
            <a:r>
              <a:rPr lang="en-US" dirty="0" smtClean="0">
                <a:cs typeface="Times New Roman" pitchFamily="18" charset="0"/>
              </a:rPr>
              <a:t>meeting, </a:t>
            </a:r>
            <a:r>
              <a:rPr lang="en-US" dirty="0" smtClean="0">
                <a:cs typeface="Times New Roman" pitchFamily="18" charset="0"/>
              </a:rPr>
              <a:t>March 14, 2012</a:t>
            </a:r>
            <a:endParaRPr lang="en-US" dirty="0" smtClean="0">
              <a:cs typeface="Times New Roman" pitchFamily="18" charset="0"/>
            </a:endParaRPr>
          </a:p>
          <a:p>
            <a:pPr>
              <a:buClr>
                <a:srgbClr val="FAFD00"/>
              </a:buClr>
              <a:buFontTx/>
              <a:buNone/>
            </a:pPr>
            <a:r>
              <a:rPr lang="en-US" dirty="0" smtClean="0">
                <a:cs typeface="Times New Roman" pitchFamily="18" charset="0"/>
              </a:rPr>
              <a:t>Authors or Source(s):</a:t>
            </a:r>
          </a:p>
          <a:p>
            <a:pPr>
              <a:buClr>
                <a:srgbClr val="FAFD00"/>
              </a:buClr>
              <a:buFontTx/>
              <a:buNone/>
            </a:pPr>
            <a:r>
              <a:rPr lang="en-US" dirty="0" smtClean="0">
                <a:cs typeface="Times New Roman" pitchFamily="18" charset="0"/>
              </a:rPr>
              <a:t> </a:t>
            </a:r>
            <a:r>
              <a:rPr lang="en-US" b="1" dirty="0" smtClean="0">
                <a:cs typeface="Times New Roman" pitchFamily="18" charset="0"/>
              </a:rPr>
              <a:t>Charles E. Perkins</a:t>
            </a:r>
          </a:p>
          <a:p>
            <a:pPr algn="just">
              <a:buClr>
                <a:srgbClr val="FAFD00"/>
              </a:buClr>
              <a:buFontTx/>
              <a:buNone/>
            </a:pPr>
            <a:r>
              <a:rPr lang="en-US" dirty="0" smtClean="0">
                <a:cs typeface="Times New Roman" pitchFamily="18" charset="0"/>
              </a:rPr>
              <a:t>Abstract: UE access to SFF can improve handover performance.  </a:t>
            </a:r>
            <a:r>
              <a:rPr lang="en-US" dirty="0" smtClean="0">
                <a:cs typeface="Times New Roman" pitchFamily="18" charset="0"/>
              </a:rPr>
              <a:t>OSFF and TSFF can be naturally reside in </a:t>
            </a:r>
            <a:r>
              <a:rPr lang="en-US" dirty="0" err="1" smtClean="0">
                <a:cs typeface="Times New Roman" pitchFamily="18" charset="0"/>
              </a:rPr>
              <a:t>SPoS</a:t>
            </a:r>
            <a:r>
              <a:rPr lang="en-US" dirty="0" smtClean="0">
                <a:cs typeface="Times New Roman" pitchFamily="18" charset="0"/>
              </a:rPr>
              <a:t> and </a:t>
            </a:r>
            <a:r>
              <a:rPr lang="en-US" dirty="0" err="1" smtClean="0">
                <a:cs typeface="Times New Roman" pitchFamily="18" charset="0"/>
              </a:rPr>
              <a:t>TPoS</a:t>
            </a:r>
            <a:r>
              <a:rPr lang="en-US" dirty="0" smtClean="0">
                <a:cs typeface="Times New Roman" pitchFamily="18" charset="0"/>
              </a:rPr>
              <a:t> using the </a:t>
            </a:r>
            <a:r>
              <a:rPr lang="en-US" i="1" dirty="0" err="1" smtClean="0"/>
              <a:t>MIH_LL_Tunnel</a:t>
            </a:r>
            <a:r>
              <a:rPr lang="en-US" dirty="0" smtClean="0"/>
              <a:t> </a:t>
            </a:r>
            <a:r>
              <a:rPr lang="en-US" dirty="0" smtClean="0"/>
              <a:t> design.  GAS/ANQP protocol from 802.11u also seem to provide useful front-end for necessary location-based queries useful for SFF-based design.</a:t>
            </a:r>
            <a:endParaRPr lang="en-US" dirty="0" smtClean="0">
              <a:cs typeface="Times New Roman" pitchFamily="18" charset="0"/>
            </a:endParaRPr>
          </a:p>
          <a:p>
            <a:pPr algn="just">
              <a:buFontTx/>
              <a:buNone/>
            </a:pPr>
            <a:endParaRPr lang="en-US" dirty="0" smtClean="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Handover into HRPD, part 1</a:t>
            </a:r>
            <a:endParaRPr lang="en-US" dirty="0"/>
          </a:p>
        </p:txBody>
      </p:sp>
      <p:sp>
        <p:nvSpPr>
          <p:cNvPr id="3" name="Footer Placeholder 2"/>
          <p:cNvSpPr>
            <a:spLocks noGrp="1"/>
          </p:cNvSpPr>
          <p:nvPr>
            <p:ph type="ftr" sz="quarter" idx="10"/>
          </p:nvPr>
        </p:nvSpPr>
        <p:spPr/>
        <p:txBody>
          <a:bodyPr/>
          <a:lstStyle/>
          <a:p>
            <a:pPr>
              <a:defRPr/>
            </a:pPr>
            <a:r>
              <a:rPr lang="en-US" smtClean="0"/>
              <a:t>21-07-xxxx-00-0000</a:t>
            </a:r>
            <a:endParaRPr lang="en-US"/>
          </a:p>
        </p:txBody>
      </p:sp>
      <p:pic>
        <p:nvPicPr>
          <p:cNvPr id="35842" name="Picture 2" descr="C:\Users\charliep.USSCCPERKIN1L\txt\IEEE_802.21c\Kona-2012\part1.png"/>
          <p:cNvPicPr>
            <a:picLocks noChangeAspect="1" noChangeArrowheads="1"/>
          </p:cNvPicPr>
          <p:nvPr/>
        </p:nvPicPr>
        <p:blipFill>
          <a:blip r:embed="rId2" cstate="print"/>
          <a:srcRect/>
          <a:stretch>
            <a:fillRect/>
          </a:stretch>
        </p:blipFill>
        <p:spPr bwMode="auto">
          <a:xfrm>
            <a:off x="0" y="1219200"/>
            <a:ext cx="8234148" cy="5191619"/>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Handover into HRPD, part 2</a:t>
            </a:r>
            <a:endParaRPr lang="en-US" dirty="0"/>
          </a:p>
        </p:txBody>
      </p:sp>
      <p:sp>
        <p:nvSpPr>
          <p:cNvPr id="3" name="Footer Placeholder 2"/>
          <p:cNvSpPr>
            <a:spLocks noGrp="1"/>
          </p:cNvSpPr>
          <p:nvPr>
            <p:ph type="ftr" sz="quarter" idx="10"/>
          </p:nvPr>
        </p:nvSpPr>
        <p:spPr/>
        <p:txBody>
          <a:bodyPr/>
          <a:lstStyle/>
          <a:p>
            <a:pPr>
              <a:defRPr/>
            </a:pPr>
            <a:r>
              <a:rPr lang="en-US" smtClean="0"/>
              <a:t>21-07-xxxx-00-0000</a:t>
            </a:r>
            <a:endParaRPr lang="en-US"/>
          </a:p>
        </p:txBody>
      </p:sp>
      <p:pic>
        <p:nvPicPr>
          <p:cNvPr id="36866" name="Picture 2" descr="C:\Users\charliep.USSCCPERKIN1L\txt\IEEE_802.21c\Kona-2012\part2.png"/>
          <p:cNvPicPr>
            <a:picLocks noChangeAspect="1" noChangeArrowheads="1"/>
          </p:cNvPicPr>
          <p:nvPr/>
        </p:nvPicPr>
        <p:blipFill>
          <a:blip r:embed="rId2" cstate="print"/>
          <a:srcRect/>
          <a:stretch>
            <a:fillRect/>
          </a:stretch>
        </p:blipFill>
        <p:spPr bwMode="auto">
          <a:xfrm>
            <a:off x="838200" y="1371600"/>
            <a:ext cx="7297382" cy="4735513"/>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8600"/>
            <a:ext cx="8270875" cy="838200"/>
          </a:xfrm>
        </p:spPr>
        <p:txBody>
          <a:bodyPr/>
          <a:lstStyle/>
          <a:p>
            <a:r>
              <a:rPr lang="en-US" b="0" dirty="0" smtClean="0"/>
              <a:t>Matching existing SFF designs to </a:t>
            </a:r>
            <a:r>
              <a:rPr lang="en-US" b="0" i="1" dirty="0" err="1" smtClean="0"/>
              <a:t>MIH_LL_Tunnel</a:t>
            </a:r>
            <a:r>
              <a:rPr lang="en-US" dirty="0" smtClean="0"/>
              <a:t>    </a:t>
            </a:r>
            <a:r>
              <a:rPr lang="en-US" b="0" dirty="0" smtClean="0"/>
              <a:t>based handover</a:t>
            </a:r>
            <a:endParaRPr lang="en-US" dirty="0"/>
          </a:p>
        </p:txBody>
      </p:sp>
      <p:sp>
        <p:nvSpPr>
          <p:cNvPr id="3" name="Content Placeholder 2"/>
          <p:cNvSpPr>
            <a:spLocks noGrp="1"/>
          </p:cNvSpPr>
          <p:nvPr>
            <p:ph idx="1"/>
          </p:nvPr>
        </p:nvSpPr>
        <p:spPr>
          <a:xfrm>
            <a:off x="422275" y="1295400"/>
            <a:ext cx="8299450" cy="5029200"/>
          </a:xfrm>
        </p:spPr>
        <p:txBody>
          <a:bodyPr/>
          <a:lstStyle/>
          <a:p>
            <a:r>
              <a:rPr lang="en-US" dirty="0" smtClean="0"/>
              <a:t>Basically is O.K.</a:t>
            </a:r>
          </a:p>
          <a:p>
            <a:r>
              <a:rPr lang="en-US" dirty="0" smtClean="0"/>
              <a:t>For fitting </a:t>
            </a:r>
            <a:r>
              <a:rPr lang="en-US" dirty="0" err="1" smtClean="0"/>
              <a:t>TPoS</a:t>
            </a:r>
            <a:r>
              <a:rPr lang="en-US" dirty="0" smtClean="0"/>
              <a:t> into existing networks, make </a:t>
            </a:r>
            <a:r>
              <a:rPr lang="en-US" dirty="0" err="1" smtClean="0"/>
              <a:t>TPoS</a:t>
            </a:r>
            <a:r>
              <a:rPr lang="en-US" dirty="0" smtClean="0"/>
              <a:t> appear to be a base station.</a:t>
            </a:r>
          </a:p>
          <a:p>
            <a:r>
              <a:rPr lang="en-US" dirty="0" smtClean="0"/>
              <a:t>For </a:t>
            </a:r>
            <a:r>
              <a:rPr lang="en-US" dirty="0" err="1" smtClean="0"/>
              <a:t>TPoS</a:t>
            </a:r>
            <a:r>
              <a:rPr lang="en-US" dirty="0" smtClean="0"/>
              <a:t> in new networks, can be a new function of anchor point (e.g., ASN-</a:t>
            </a:r>
            <a:r>
              <a:rPr lang="en-US" dirty="0" err="1" smtClean="0"/>
              <a:t>gw</a:t>
            </a:r>
            <a:r>
              <a:rPr lang="en-US" dirty="0" smtClean="0"/>
              <a:t> or PDSN).</a:t>
            </a:r>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79" name="Slide Number Placeholder 3"/>
          <p:cNvSpPr>
            <a:spLocks noGrp="1"/>
          </p:cNvSpPr>
          <p:nvPr>
            <p:ph type="sldNum" sz="quarter" idx="4294967295"/>
          </p:nvPr>
        </p:nvSpPr>
        <p:spPr bwMode="auto">
          <a:xfrm>
            <a:off x="8604448" y="6492875"/>
            <a:ext cx="366712" cy="365125"/>
          </a:xfrm>
          <a:prstGeom prst="rect">
            <a:avLst/>
          </a:prstGeom>
          <a:noFill/>
          <a:ln>
            <a:miter lim="800000"/>
            <a:headEnd/>
            <a:tailEnd/>
          </a:ln>
        </p:spPr>
        <p:txBody>
          <a:bodyPr wrap="square" lIns="91440" tIns="45720" rIns="91440" bIns="45720" numCol="1" anchorCtr="0" compatLnSpc="1">
            <a:prstTxWarp prst="textNoShape">
              <a:avLst/>
            </a:prstTxWarp>
          </a:bodyPr>
          <a:lstStyle/>
          <a:p>
            <a:fld id="{48184663-6D41-4AFC-BDE4-E931890658AF}" type="slidenum">
              <a:rPr lang="ko-KR" altLang="en-US">
                <a:cs typeface="맑은 고딕"/>
              </a:rPr>
              <a:pPr/>
              <a:t>13</a:t>
            </a:fld>
            <a:endParaRPr lang="en-US" altLang="ko-KR">
              <a:cs typeface="맑은 고딕"/>
            </a:endParaRPr>
          </a:p>
        </p:txBody>
      </p:sp>
      <p:sp>
        <p:nvSpPr>
          <p:cNvPr id="309283" name="Rectangle 5"/>
          <p:cNvSpPr>
            <a:spLocks noChangeArrowheads="1"/>
          </p:cNvSpPr>
          <p:nvPr/>
        </p:nvSpPr>
        <p:spPr bwMode="auto">
          <a:xfrm>
            <a:off x="1115616" y="188640"/>
            <a:ext cx="8028384" cy="666750"/>
          </a:xfrm>
          <a:prstGeom prst="rect">
            <a:avLst/>
          </a:prstGeom>
          <a:noFill/>
          <a:ln w="9525">
            <a:noFill/>
            <a:miter lim="800000"/>
            <a:headEnd/>
            <a:tailEnd/>
          </a:ln>
        </p:spPr>
        <p:txBody>
          <a:bodyPr lIns="92063" tIns="46032" rIns="92063" bIns="46032" anchor="ctr"/>
          <a:lstStyle/>
          <a:p>
            <a:r>
              <a:rPr lang="en-US" altLang="ko-KR" sz="2800" b="1" dirty="0" smtClean="0">
                <a:solidFill>
                  <a:srgbClr val="000000"/>
                </a:solidFill>
                <a:latin typeface="Tahoma" pitchFamily="34" charset="0"/>
                <a:ea typeface="Gulim" pitchFamily="34" charset="-127"/>
              </a:rPr>
              <a:t>System Architecture [802.11+802.21]</a:t>
            </a:r>
            <a:endParaRPr lang="en-US" altLang="ko-KR" sz="2800" b="1" dirty="0">
              <a:solidFill>
                <a:srgbClr val="000000"/>
              </a:solidFill>
              <a:latin typeface="Tahoma" pitchFamily="34" charset="0"/>
              <a:ea typeface="Gulim" pitchFamily="34" charset="-127"/>
            </a:endParaRPr>
          </a:p>
        </p:txBody>
      </p:sp>
      <p:graphicFrame>
        <p:nvGraphicFramePr>
          <p:cNvPr id="4" name="Object 3"/>
          <p:cNvGraphicFramePr>
            <a:graphicFrameLocks noChangeAspect="1"/>
          </p:cNvGraphicFramePr>
          <p:nvPr>
            <p:extLst>
              <p:ext uri="{D42A27DB-BD31-4B8C-83A1-F6EECF244321}">
                <p14:modId xmlns="" xmlns:p14="http://schemas.microsoft.com/office/powerpoint/2010/main" val="3582364998"/>
              </p:ext>
            </p:extLst>
          </p:nvPr>
        </p:nvGraphicFramePr>
        <p:xfrm>
          <a:off x="1187624" y="954173"/>
          <a:ext cx="7272808" cy="5582826"/>
        </p:xfrm>
        <a:graphic>
          <a:graphicData uri="http://schemas.openxmlformats.org/presentationml/2006/ole">
            <p:oleObj spid="_x0000_s34818" name="Visio" r:id="rId4" imgW="5640705" imgH="4273677" progId="Visio.Drawing.11">
              <p:embed/>
            </p:oleObj>
          </a:graphicData>
        </a:graphic>
      </p:graphicFrame>
    </p:spTree>
    <p:extLst>
      <p:ext uri="{BB962C8B-B14F-4D97-AF65-F5344CB8AC3E}">
        <p14:creationId xmlns="" xmlns:p14="http://schemas.microsoft.com/office/powerpoint/2010/main" val="344967203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331640" y="152400"/>
            <a:ext cx="6755085" cy="762000"/>
          </a:xfrm>
        </p:spPr>
        <p:txBody>
          <a:bodyPr/>
          <a:lstStyle/>
          <a:p>
            <a:pPr eaLnBrk="1" hangingPunct="1"/>
            <a:r>
              <a:rPr lang="en-US" altLang="ja-JP" sz="2400" dirty="0" smtClean="0">
                <a:ea typeface="ＭＳ Ｐゴシック" pitchFamily="50" charset="-128"/>
              </a:rPr>
              <a:t>GAS/ANQP with MIH call Flow </a:t>
            </a:r>
            <a:endParaRPr lang="en-US" sz="2400" dirty="0" smtClean="0">
              <a:ea typeface="ＭＳ Ｐゴシック" pitchFamily="50" charset="-128"/>
            </a:endParaRPr>
          </a:p>
        </p:txBody>
      </p:sp>
      <p:cxnSp>
        <p:nvCxnSpPr>
          <p:cNvPr id="10243" name="Straight Connector 6"/>
          <p:cNvCxnSpPr>
            <a:cxnSpLocks noChangeShapeType="1"/>
          </p:cNvCxnSpPr>
          <p:nvPr/>
        </p:nvCxnSpPr>
        <p:spPr bwMode="auto">
          <a:xfrm rot="5400000">
            <a:off x="-550787" y="3586782"/>
            <a:ext cx="4004915" cy="0"/>
          </a:xfrm>
          <a:prstGeom prst="line">
            <a:avLst/>
          </a:prstGeom>
          <a:noFill/>
          <a:ln w="9525" algn="ctr">
            <a:solidFill>
              <a:schemeClr val="tx1"/>
            </a:solidFill>
            <a:round/>
            <a:headEnd/>
            <a:tailEnd/>
          </a:ln>
        </p:spPr>
      </p:cxnSp>
      <p:sp>
        <p:nvSpPr>
          <p:cNvPr id="9" name="TextBox 8"/>
          <p:cNvSpPr txBox="1"/>
          <p:nvPr/>
        </p:nvSpPr>
        <p:spPr>
          <a:xfrm>
            <a:off x="251520" y="1124744"/>
            <a:ext cx="2484438" cy="430213"/>
          </a:xfrm>
          <a:prstGeom prst="rect">
            <a:avLst/>
          </a:prstGeom>
          <a:noFill/>
          <a:ln>
            <a:solidFill>
              <a:schemeClr val="tx1"/>
            </a:solidFill>
          </a:ln>
        </p:spPr>
        <p:txBody>
          <a:bodyPr>
            <a:spAutoFit/>
          </a:bodyPr>
          <a:lstStyle/>
          <a:p>
            <a:pPr algn="ctr">
              <a:defRPr/>
            </a:pPr>
            <a:r>
              <a:rPr lang="en-US" sz="1200" dirty="0">
                <a:latin typeface="+mn-lt"/>
                <a:cs typeface="+mn-cs"/>
              </a:rPr>
              <a:t>STA </a:t>
            </a:r>
          </a:p>
          <a:p>
            <a:pPr algn="ctr">
              <a:defRPr/>
            </a:pPr>
            <a:r>
              <a:rPr lang="en-US" sz="1000" dirty="0">
                <a:latin typeface="+mn-lt"/>
                <a:cs typeface="+mn-cs"/>
              </a:rPr>
              <a:t>Provisioned Home Realm; FQDN</a:t>
            </a:r>
          </a:p>
        </p:txBody>
      </p:sp>
      <p:cxnSp>
        <p:nvCxnSpPr>
          <p:cNvPr id="10245" name="Straight Connector 11"/>
          <p:cNvCxnSpPr>
            <a:cxnSpLocks noChangeShapeType="1"/>
          </p:cNvCxnSpPr>
          <p:nvPr/>
        </p:nvCxnSpPr>
        <p:spPr bwMode="auto">
          <a:xfrm rot="16200000" flipH="1">
            <a:off x="2610846" y="3558081"/>
            <a:ext cx="4034286" cy="28036"/>
          </a:xfrm>
          <a:prstGeom prst="line">
            <a:avLst/>
          </a:prstGeom>
          <a:noFill/>
          <a:ln w="9525" algn="ctr">
            <a:solidFill>
              <a:schemeClr val="tx1"/>
            </a:solidFill>
            <a:round/>
            <a:headEnd/>
            <a:tailEnd/>
          </a:ln>
        </p:spPr>
      </p:cxnSp>
      <p:sp>
        <p:nvSpPr>
          <p:cNvPr id="13" name="TextBox 12"/>
          <p:cNvSpPr txBox="1"/>
          <p:nvPr/>
        </p:nvSpPr>
        <p:spPr>
          <a:xfrm>
            <a:off x="3670995" y="1124744"/>
            <a:ext cx="2133600" cy="430213"/>
          </a:xfrm>
          <a:prstGeom prst="rect">
            <a:avLst/>
          </a:prstGeom>
          <a:noFill/>
          <a:ln>
            <a:solidFill>
              <a:schemeClr val="tx1"/>
            </a:solidFill>
          </a:ln>
        </p:spPr>
        <p:txBody>
          <a:bodyPr>
            <a:spAutoFit/>
          </a:bodyPr>
          <a:lstStyle/>
          <a:p>
            <a:pPr algn="ctr">
              <a:defRPr/>
            </a:pPr>
            <a:r>
              <a:rPr lang="en-US" sz="1200" dirty="0">
                <a:latin typeface="+mn-lt"/>
                <a:cs typeface="+mn-cs"/>
              </a:rPr>
              <a:t>AP </a:t>
            </a:r>
          </a:p>
          <a:p>
            <a:pPr algn="ctr">
              <a:defRPr/>
            </a:pPr>
            <a:r>
              <a:rPr lang="en-US" sz="1000" dirty="0">
                <a:latin typeface="+mn-lt"/>
                <a:cs typeface="+mn-cs"/>
              </a:rPr>
              <a:t>Configured SSID</a:t>
            </a:r>
          </a:p>
        </p:txBody>
      </p:sp>
      <p:cxnSp>
        <p:nvCxnSpPr>
          <p:cNvPr id="10247" name="Straight Arrow Connector 14"/>
          <p:cNvCxnSpPr>
            <a:cxnSpLocks noChangeShapeType="1"/>
          </p:cNvCxnSpPr>
          <p:nvPr/>
        </p:nvCxnSpPr>
        <p:spPr bwMode="auto">
          <a:xfrm>
            <a:off x="1470720" y="1933575"/>
            <a:ext cx="3114675" cy="1588"/>
          </a:xfrm>
          <a:prstGeom prst="straightConnector1">
            <a:avLst/>
          </a:prstGeom>
          <a:noFill/>
          <a:ln w="9525" algn="ctr">
            <a:solidFill>
              <a:schemeClr val="tx1"/>
            </a:solidFill>
            <a:round/>
            <a:headEnd/>
            <a:tailEnd type="arrow" w="med" len="med"/>
          </a:ln>
        </p:spPr>
      </p:cxnSp>
      <p:cxnSp>
        <p:nvCxnSpPr>
          <p:cNvPr id="10248" name="Straight Arrow Connector 16"/>
          <p:cNvCxnSpPr>
            <a:cxnSpLocks noChangeShapeType="1"/>
          </p:cNvCxnSpPr>
          <p:nvPr/>
        </p:nvCxnSpPr>
        <p:spPr bwMode="auto">
          <a:xfrm rot="10800000">
            <a:off x="1432620" y="2181225"/>
            <a:ext cx="3171825" cy="1588"/>
          </a:xfrm>
          <a:prstGeom prst="straightConnector1">
            <a:avLst/>
          </a:prstGeom>
          <a:noFill/>
          <a:ln w="9525" algn="ctr">
            <a:solidFill>
              <a:schemeClr val="tx1"/>
            </a:solidFill>
            <a:round/>
            <a:headEnd/>
            <a:tailEnd type="arrow" w="med" len="med"/>
          </a:ln>
        </p:spPr>
      </p:cxnSp>
      <p:sp>
        <p:nvSpPr>
          <p:cNvPr id="18" name="TextBox 17"/>
          <p:cNvSpPr txBox="1"/>
          <p:nvPr/>
        </p:nvSpPr>
        <p:spPr>
          <a:xfrm>
            <a:off x="2499420" y="1809750"/>
            <a:ext cx="912429" cy="253916"/>
          </a:xfrm>
          <a:prstGeom prst="rect">
            <a:avLst/>
          </a:prstGeom>
          <a:solidFill>
            <a:schemeClr val="bg1"/>
          </a:solidFill>
        </p:spPr>
        <p:txBody>
          <a:bodyPr wrap="none">
            <a:spAutoFit/>
          </a:bodyPr>
          <a:lstStyle/>
          <a:p>
            <a:pPr>
              <a:defRPr/>
            </a:pPr>
            <a:r>
              <a:rPr lang="en-US" sz="1050" dirty="0">
                <a:latin typeface="+mn-lt"/>
                <a:cs typeface="+mn-cs"/>
              </a:rPr>
              <a:t>Scan Request</a:t>
            </a:r>
          </a:p>
        </p:txBody>
      </p:sp>
      <p:sp>
        <p:nvSpPr>
          <p:cNvPr id="19" name="TextBox 18"/>
          <p:cNvSpPr txBox="1"/>
          <p:nvPr/>
        </p:nvSpPr>
        <p:spPr>
          <a:xfrm>
            <a:off x="2585145" y="2028825"/>
            <a:ext cx="995785" cy="253916"/>
          </a:xfrm>
          <a:prstGeom prst="rect">
            <a:avLst/>
          </a:prstGeom>
          <a:solidFill>
            <a:schemeClr val="bg1"/>
          </a:solidFill>
        </p:spPr>
        <p:txBody>
          <a:bodyPr wrap="none">
            <a:spAutoFit/>
          </a:bodyPr>
          <a:lstStyle/>
          <a:p>
            <a:pPr>
              <a:defRPr/>
            </a:pPr>
            <a:r>
              <a:rPr lang="en-US" sz="1050" dirty="0">
                <a:latin typeface="+mn-lt"/>
                <a:cs typeface="+mn-cs"/>
              </a:rPr>
              <a:t>Scan Response</a:t>
            </a:r>
          </a:p>
        </p:txBody>
      </p:sp>
      <p:sp>
        <p:nvSpPr>
          <p:cNvPr id="20" name="TextBox 19"/>
          <p:cNvSpPr txBox="1"/>
          <p:nvPr/>
        </p:nvSpPr>
        <p:spPr>
          <a:xfrm>
            <a:off x="861120" y="2257425"/>
            <a:ext cx="1075936" cy="646331"/>
          </a:xfrm>
          <a:prstGeom prst="rect">
            <a:avLst/>
          </a:prstGeom>
          <a:solidFill>
            <a:schemeClr val="bg1"/>
          </a:solidFill>
        </p:spPr>
        <p:txBody>
          <a:bodyPr wrap="none">
            <a:spAutoFit/>
          </a:bodyPr>
          <a:lstStyle/>
          <a:p>
            <a:pPr>
              <a:defRPr/>
            </a:pPr>
            <a:r>
              <a:rPr lang="en-US" sz="900" dirty="0">
                <a:latin typeface="+mn-lt"/>
                <a:cs typeface="+mn-cs"/>
              </a:rPr>
              <a:t>Build the scan list; </a:t>
            </a:r>
          </a:p>
          <a:p>
            <a:pPr>
              <a:defRPr/>
            </a:pPr>
            <a:r>
              <a:rPr lang="en-US" sz="900" dirty="0">
                <a:latin typeface="+mn-lt"/>
                <a:cs typeface="+mn-cs"/>
              </a:rPr>
              <a:t>Analyze SSIDs, </a:t>
            </a:r>
          </a:p>
          <a:p>
            <a:pPr>
              <a:defRPr/>
            </a:pPr>
            <a:r>
              <a:rPr lang="en-US" sz="900" dirty="0">
                <a:latin typeface="+mn-lt"/>
                <a:cs typeface="+mn-cs"/>
              </a:rPr>
              <a:t>No AP to associate</a:t>
            </a:r>
          </a:p>
          <a:p>
            <a:pPr>
              <a:defRPr/>
            </a:pPr>
            <a:r>
              <a:rPr lang="en-US" sz="900" dirty="0">
                <a:latin typeface="+mn-lt"/>
                <a:cs typeface="+mn-cs"/>
              </a:rPr>
              <a:t>Generated ANQP</a:t>
            </a:r>
          </a:p>
        </p:txBody>
      </p:sp>
      <p:grpSp>
        <p:nvGrpSpPr>
          <p:cNvPr id="2" name="Group 23"/>
          <p:cNvGrpSpPr>
            <a:grpSpLocks/>
          </p:cNvGrpSpPr>
          <p:nvPr/>
        </p:nvGrpSpPr>
        <p:grpSpPr bwMode="auto">
          <a:xfrm>
            <a:off x="1489770" y="2847977"/>
            <a:ext cx="3114675" cy="246221"/>
            <a:chOff x="2628900" y="4629150"/>
            <a:chExt cx="3114675" cy="246379"/>
          </a:xfrm>
        </p:grpSpPr>
        <p:cxnSp>
          <p:nvCxnSpPr>
            <p:cNvPr id="10281" name="Straight Arrow Connector 20"/>
            <p:cNvCxnSpPr>
              <a:cxnSpLocks noChangeShapeType="1"/>
            </p:cNvCxnSpPr>
            <p:nvPr/>
          </p:nvCxnSpPr>
          <p:spPr bwMode="auto">
            <a:xfrm>
              <a:off x="2628900" y="4752975"/>
              <a:ext cx="3114675" cy="1588"/>
            </a:xfrm>
            <a:prstGeom prst="straightConnector1">
              <a:avLst/>
            </a:prstGeom>
            <a:noFill/>
            <a:ln w="9525" algn="ctr">
              <a:solidFill>
                <a:schemeClr val="tx1"/>
              </a:solidFill>
              <a:round/>
              <a:headEnd/>
              <a:tailEnd type="arrow" w="med" len="med"/>
            </a:ln>
          </p:spPr>
        </p:cxnSp>
        <p:sp>
          <p:nvSpPr>
            <p:cNvPr id="22" name="TextBox 21"/>
            <p:cNvSpPr txBox="1"/>
            <p:nvPr/>
          </p:nvSpPr>
          <p:spPr>
            <a:xfrm>
              <a:off x="2895600" y="4629150"/>
              <a:ext cx="2637260" cy="246379"/>
            </a:xfrm>
            <a:prstGeom prst="rect">
              <a:avLst/>
            </a:prstGeom>
            <a:solidFill>
              <a:schemeClr val="bg1"/>
            </a:solidFill>
          </p:spPr>
          <p:txBody>
            <a:bodyPr wrap="none">
              <a:spAutoFit/>
            </a:bodyPr>
            <a:lstStyle/>
            <a:p>
              <a:pPr>
                <a:defRPr/>
              </a:pPr>
              <a:r>
                <a:rPr lang="en-US" sz="1000" dirty="0">
                  <a:latin typeface="+mn-lt"/>
                  <a:cs typeface="+mn-cs"/>
                </a:rPr>
                <a:t>GAS Init Req (bundled ANQP NAI + WAN…)</a:t>
              </a:r>
            </a:p>
          </p:txBody>
        </p:sp>
      </p:grpSp>
      <p:grpSp>
        <p:nvGrpSpPr>
          <p:cNvPr id="3" name="Group 26"/>
          <p:cNvGrpSpPr>
            <a:grpSpLocks/>
          </p:cNvGrpSpPr>
          <p:nvPr/>
        </p:nvGrpSpPr>
        <p:grpSpPr bwMode="auto">
          <a:xfrm>
            <a:off x="1489770" y="3105152"/>
            <a:ext cx="3114675" cy="246221"/>
            <a:chOff x="2628900" y="4629150"/>
            <a:chExt cx="3114675" cy="246379"/>
          </a:xfrm>
        </p:grpSpPr>
        <p:cxnSp>
          <p:nvCxnSpPr>
            <p:cNvPr id="10279" name="Straight Arrow Connector 27"/>
            <p:cNvCxnSpPr>
              <a:cxnSpLocks noChangeShapeType="1"/>
            </p:cNvCxnSpPr>
            <p:nvPr/>
          </p:nvCxnSpPr>
          <p:spPr bwMode="auto">
            <a:xfrm>
              <a:off x="2628900" y="4752975"/>
              <a:ext cx="3114675" cy="1588"/>
            </a:xfrm>
            <a:prstGeom prst="straightConnector1">
              <a:avLst/>
            </a:prstGeom>
            <a:noFill/>
            <a:ln w="9525" algn="ctr">
              <a:solidFill>
                <a:schemeClr val="tx1"/>
              </a:solidFill>
              <a:round/>
              <a:headEnd type="arrow" w="med" len="med"/>
              <a:tailEnd/>
            </a:ln>
          </p:spPr>
        </p:cxnSp>
        <p:sp>
          <p:nvSpPr>
            <p:cNvPr id="33" name="TextBox 32"/>
            <p:cNvSpPr txBox="1"/>
            <p:nvPr/>
          </p:nvSpPr>
          <p:spPr>
            <a:xfrm>
              <a:off x="2828925" y="4629150"/>
              <a:ext cx="2608406" cy="246379"/>
            </a:xfrm>
            <a:prstGeom prst="rect">
              <a:avLst/>
            </a:prstGeom>
            <a:solidFill>
              <a:schemeClr val="bg1"/>
            </a:solidFill>
          </p:spPr>
          <p:txBody>
            <a:bodyPr wrap="none">
              <a:spAutoFit/>
            </a:bodyPr>
            <a:lstStyle/>
            <a:p>
              <a:pPr>
                <a:defRPr/>
              </a:pPr>
              <a:r>
                <a:rPr lang="en-US" sz="1000" dirty="0">
                  <a:latin typeface="+mn-lt"/>
                  <a:cs typeface="+mn-cs"/>
                </a:rPr>
                <a:t>GAS Init </a:t>
              </a:r>
              <a:r>
                <a:rPr lang="en-US" sz="1000" dirty="0" err="1">
                  <a:latin typeface="+mn-lt"/>
                  <a:cs typeface="+mn-cs"/>
                </a:rPr>
                <a:t>Resp</a:t>
              </a:r>
              <a:r>
                <a:rPr lang="en-US" sz="1000" dirty="0">
                  <a:latin typeface="+mn-lt"/>
                  <a:cs typeface="+mn-cs"/>
                </a:rPr>
                <a:t> (Comeback Delay=1000TU …)</a:t>
              </a:r>
            </a:p>
          </p:txBody>
        </p:sp>
      </p:grpSp>
      <p:cxnSp>
        <p:nvCxnSpPr>
          <p:cNvPr id="10277" name="Straight Arrow Connector 36"/>
          <p:cNvCxnSpPr>
            <a:cxnSpLocks noChangeShapeType="1"/>
          </p:cNvCxnSpPr>
          <p:nvPr/>
        </p:nvCxnSpPr>
        <p:spPr bwMode="auto">
          <a:xfrm>
            <a:off x="4642545" y="3419396"/>
            <a:ext cx="2510358" cy="9604"/>
          </a:xfrm>
          <a:prstGeom prst="straightConnector1">
            <a:avLst/>
          </a:prstGeom>
          <a:noFill/>
          <a:ln w="15875" algn="ctr">
            <a:solidFill>
              <a:schemeClr val="tx1"/>
            </a:solidFill>
            <a:prstDash val="dash"/>
            <a:round/>
            <a:headEnd/>
            <a:tailEnd type="arrow" w="med" len="med"/>
          </a:ln>
        </p:spPr>
      </p:cxnSp>
      <p:sp>
        <p:nvSpPr>
          <p:cNvPr id="38" name="TextBox 37"/>
          <p:cNvSpPr txBox="1"/>
          <p:nvPr/>
        </p:nvSpPr>
        <p:spPr bwMode="auto">
          <a:xfrm>
            <a:off x="5208687" y="3284984"/>
            <a:ext cx="1577676" cy="246221"/>
          </a:xfrm>
          <a:prstGeom prst="rect">
            <a:avLst/>
          </a:prstGeom>
          <a:solidFill>
            <a:schemeClr val="bg1"/>
          </a:solidFill>
        </p:spPr>
        <p:txBody>
          <a:bodyPr wrap="none">
            <a:spAutoFit/>
          </a:bodyPr>
          <a:lstStyle/>
          <a:p>
            <a:pPr>
              <a:defRPr/>
            </a:pPr>
            <a:r>
              <a:rPr lang="en-US" sz="1000" dirty="0" smtClean="0">
                <a:latin typeface="+mn-lt"/>
                <a:cs typeface="+mn-cs"/>
              </a:rPr>
              <a:t>MIH [ANQP (IE)</a:t>
            </a:r>
            <a:r>
              <a:rPr lang="en-US" sz="1000" dirty="0" smtClean="0">
                <a:latin typeface="+mn-lt"/>
              </a:rPr>
              <a:t> Request </a:t>
            </a:r>
            <a:endParaRPr lang="en-US" sz="1000" dirty="0">
              <a:latin typeface="+mn-lt"/>
            </a:endParaRPr>
          </a:p>
        </p:txBody>
      </p:sp>
      <p:cxnSp>
        <p:nvCxnSpPr>
          <p:cNvPr id="10275" name="Straight Arrow Connector 42"/>
          <p:cNvCxnSpPr>
            <a:cxnSpLocks noChangeShapeType="1"/>
          </p:cNvCxnSpPr>
          <p:nvPr/>
        </p:nvCxnSpPr>
        <p:spPr bwMode="auto">
          <a:xfrm>
            <a:off x="4613970" y="3828971"/>
            <a:ext cx="2538933" cy="32077"/>
          </a:xfrm>
          <a:prstGeom prst="straightConnector1">
            <a:avLst/>
          </a:prstGeom>
          <a:noFill/>
          <a:ln w="15875" algn="ctr">
            <a:solidFill>
              <a:schemeClr val="tx1"/>
            </a:solidFill>
            <a:prstDash val="dash"/>
            <a:round/>
            <a:headEnd type="arrow" w="med" len="med"/>
            <a:tailEnd/>
          </a:ln>
        </p:spPr>
      </p:cxnSp>
      <p:sp>
        <p:nvSpPr>
          <p:cNvPr id="44" name="TextBox 43"/>
          <p:cNvSpPr txBox="1"/>
          <p:nvPr/>
        </p:nvSpPr>
        <p:spPr bwMode="auto">
          <a:xfrm>
            <a:off x="5042595" y="3705225"/>
            <a:ext cx="1678260" cy="246221"/>
          </a:xfrm>
          <a:prstGeom prst="rect">
            <a:avLst/>
          </a:prstGeom>
          <a:solidFill>
            <a:schemeClr val="bg1"/>
          </a:solidFill>
          <a:ln w="15875">
            <a:solidFill>
              <a:schemeClr val="tx1"/>
            </a:solidFill>
            <a:prstDash val="dash"/>
          </a:ln>
        </p:spPr>
        <p:txBody>
          <a:bodyPr wrap="square">
            <a:spAutoFit/>
          </a:bodyPr>
          <a:lstStyle/>
          <a:p>
            <a:pPr>
              <a:defRPr/>
            </a:pPr>
            <a:r>
              <a:rPr lang="en-US" sz="1000" dirty="0" smtClean="0">
                <a:latin typeface="+mn-lt"/>
                <a:cs typeface="+mn-cs"/>
              </a:rPr>
              <a:t>MIH[ANQP(IE)] Response</a:t>
            </a:r>
            <a:endParaRPr lang="en-US" sz="1000" dirty="0">
              <a:latin typeface="+mn-lt"/>
              <a:cs typeface="+mn-cs"/>
            </a:endParaRPr>
          </a:p>
        </p:txBody>
      </p:sp>
      <p:grpSp>
        <p:nvGrpSpPr>
          <p:cNvPr id="4" name="Group 47"/>
          <p:cNvGrpSpPr>
            <a:grpSpLocks/>
          </p:cNvGrpSpPr>
          <p:nvPr/>
        </p:nvGrpSpPr>
        <p:grpSpPr bwMode="auto">
          <a:xfrm>
            <a:off x="1489770" y="3886202"/>
            <a:ext cx="3114675" cy="246221"/>
            <a:chOff x="2628900" y="4629150"/>
            <a:chExt cx="3114675" cy="246379"/>
          </a:xfrm>
        </p:grpSpPr>
        <p:cxnSp>
          <p:nvCxnSpPr>
            <p:cNvPr id="10273" name="Straight Arrow Connector 48"/>
            <p:cNvCxnSpPr>
              <a:cxnSpLocks noChangeShapeType="1"/>
            </p:cNvCxnSpPr>
            <p:nvPr/>
          </p:nvCxnSpPr>
          <p:spPr bwMode="auto">
            <a:xfrm>
              <a:off x="2628900" y="4752975"/>
              <a:ext cx="3114675" cy="1588"/>
            </a:xfrm>
            <a:prstGeom prst="straightConnector1">
              <a:avLst/>
            </a:prstGeom>
            <a:noFill/>
            <a:ln w="9525" algn="ctr">
              <a:solidFill>
                <a:schemeClr val="tx1"/>
              </a:solidFill>
              <a:round/>
              <a:headEnd/>
              <a:tailEnd type="arrow" w="med" len="med"/>
            </a:ln>
          </p:spPr>
        </p:cxnSp>
        <p:sp>
          <p:nvSpPr>
            <p:cNvPr id="50" name="TextBox 49"/>
            <p:cNvSpPr txBox="1"/>
            <p:nvPr/>
          </p:nvSpPr>
          <p:spPr>
            <a:xfrm>
              <a:off x="3267075" y="4629150"/>
              <a:ext cx="1293944" cy="246379"/>
            </a:xfrm>
            <a:prstGeom prst="rect">
              <a:avLst/>
            </a:prstGeom>
            <a:solidFill>
              <a:schemeClr val="bg1"/>
            </a:solidFill>
          </p:spPr>
          <p:txBody>
            <a:bodyPr wrap="none">
              <a:spAutoFit/>
            </a:bodyPr>
            <a:lstStyle/>
            <a:p>
              <a:pPr>
                <a:defRPr/>
              </a:pPr>
              <a:r>
                <a:rPr lang="en-US" sz="1000" dirty="0">
                  <a:latin typeface="+mn-lt"/>
                  <a:cs typeface="+mn-cs"/>
                </a:rPr>
                <a:t>GAS Comeback Req </a:t>
              </a:r>
            </a:p>
          </p:txBody>
        </p:sp>
      </p:grpSp>
      <p:grpSp>
        <p:nvGrpSpPr>
          <p:cNvPr id="5" name="Group 50"/>
          <p:cNvGrpSpPr>
            <a:grpSpLocks/>
          </p:cNvGrpSpPr>
          <p:nvPr/>
        </p:nvGrpSpPr>
        <p:grpSpPr bwMode="auto">
          <a:xfrm>
            <a:off x="1489770" y="4086227"/>
            <a:ext cx="3114675" cy="246221"/>
            <a:chOff x="2628900" y="4629150"/>
            <a:chExt cx="3114675" cy="246379"/>
          </a:xfrm>
        </p:grpSpPr>
        <p:cxnSp>
          <p:nvCxnSpPr>
            <p:cNvPr id="10271" name="Straight Arrow Connector 51"/>
            <p:cNvCxnSpPr>
              <a:cxnSpLocks noChangeShapeType="1"/>
            </p:cNvCxnSpPr>
            <p:nvPr/>
          </p:nvCxnSpPr>
          <p:spPr bwMode="auto">
            <a:xfrm>
              <a:off x="2628900" y="4752975"/>
              <a:ext cx="3114675" cy="1588"/>
            </a:xfrm>
            <a:prstGeom prst="straightConnector1">
              <a:avLst/>
            </a:prstGeom>
            <a:noFill/>
            <a:ln w="9525" algn="ctr">
              <a:solidFill>
                <a:schemeClr val="tx1"/>
              </a:solidFill>
              <a:round/>
              <a:headEnd type="arrow" w="med" len="med"/>
              <a:tailEnd/>
            </a:ln>
          </p:spPr>
        </p:cxnSp>
        <p:sp>
          <p:nvSpPr>
            <p:cNvPr id="53" name="TextBox 52"/>
            <p:cNvSpPr txBox="1"/>
            <p:nvPr/>
          </p:nvSpPr>
          <p:spPr>
            <a:xfrm>
              <a:off x="3305175" y="4629150"/>
              <a:ext cx="1311578" cy="246379"/>
            </a:xfrm>
            <a:prstGeom prst="rect">
              <a:avLst/>
            </a:prstGeom>
            <a:solidFill>
              <a:schemeClr val="bg1"/>
            </a:solidFill>
          </p:spPr>
          <p:txBody>
            <a:bodyPr wrap="none">
              <a:spAutoFit/>
            </a:bodyPr>
            <a:lstStyle/>
            <a:p>
              <a:pPr>
                <a:defRPr/>
              </a:pPr>
              <a:r>
                <a:rPr lang="en-US" sz="1000" dirty="0">
                  <a:latin typeface="+mn-lt"/>
                  <a:cs typeface="+mn-cs"/>
                </a:rPr>
                <a:t>GAS Comeback </a:t>
              </a:r>
              <a:r>
                <a:rPr lang="en-US" sz="1000" dirty="0" err="1">
                  <a:latin typeface="+mn-lt"/>
                  <a:cs typeface="+mn-cs"/>
                </a:rPr>
                <a:t>Resp</a:t>
              </a:r>
              <a:endParaRPr lang="en-US" sz="1000" dirty="0">
                <a:latin typeface="+mn-lt"/>
                <a:cs typeface="+mn-cs"/>
              </a:endParaRPr>
            </a:p>
          </p:txBody>
        </p:sp>
      </p:grpSp>
      <p:grpSp>
        <p:nvGrpSpPr>
          <p:cNvPr id="6" name="Group 56"/>
          <p:cNvGrpSpPr>
            <a:grpSpLocks/>
          </p:cNvGrpSpPr>
          <p:nvPr/>
        </p:nvGrpSpPr>
        <p:grpSpPr bwMode="auto">
          <a:xfrm>
            <a:off x="1508820" y="4333877"/>
            <a:ext cx="3114675" cy="246221"/>
            <a:chOff x="2628900" y="4629150"/>
            <a:chExt cx="3114675" cy="246379"/>
          </a:xfrm>
        </p:grpSpPr>
        <p:cxnSp>
          <p:nvCxnSpPr>
            <p:cNvPr id="10269" name="Straight Arrow Connector 57"/>
            <p:cNvCxnSpPr>
              <a:cxnSpLocks noChangeShapeType="1"/>
            </p:cNvCxnSpPr>
            <p:nvPr/>
          </p:nvCxnSpPr>
          <p:spPr bwMode="auto">
            <a:xfrm>
              <a:off x="2628900" y="4752975"/>
              <a:ext cx="3114675" cy="1588"/>
            </a:xfrm>
            <a:prstGeom prst="straightConnector1">
              <a:avLst/>
            </a:prstGeom>
            <a:noFill/>
            <a:ln w="9525" algn="ctr">
              <a:solidFill>
                <a:schemeClr val="tx1"/>
              </a:solidFill>
              <a:round/>
              <a:headEnd/>
              <a:tailEnd type="arrow" w="med" len="med"/>
            </a:ln>
          </p:spPr>
        </p:cxnSp>
        <p:sp>
          <p:nvSpPr>
            <p:cNvPr id="59" name="TextBox 58"/>
            <p:cNvSpPr txBox="1"/>
            <p:nvPr/>
          </p:nvSpPr>
          <p:spPr>
            <a:xfrm>
              <a:off x="3267075" y="4629150"/>
              <a:ext cx="1293944" cy="246379"/>
            </a:xfrm>
            <a:prstGeom prst="rect">
              <a:avLst/>
            </a:prstGeom>
            <a:solidFill>
              <a:schemeClr val="bg1"/>
            </a:solidFill>
          </p:spPr>
          <p:txBody>
            <a:bodyPr wrap="none">
              <a:spAutoFit/>
            </a:bodyPr>
            <a:lstStyle/>
            <a:p>
              <a:pPr>
                <a:defRPr/>
              </a:pPr>
              <a:r>
                <a:rPr lang="en-US" sz="1000" dirty="0">
                  <a:latin typeface="+mn-lt"/>
                  <a:cs typeface="+mn-cs"/>
                </a:rPr>
                <a:t>GAS Comeback Req </a:t>
              </a:r>
            </a:p>
          </p:txBody>
        </p:sp>
      </p:grpSp>
      <p:grpSp>
        <p:nvGrpSpPr>
          <p:cNvPr id="7" name="Group 59"/>
          <p:cNvGrpSpPr>
            <a:grpSpLocks/>
          </p:cNvGrpSpPr>
          <p:nvPr/>
        </p:nvGrpSpPr>
        <p:grpSpPr bwMode="auto">
          <a:xfrm>
            <a:off x="1499295" y="4543427"/>
            <a:ext cx="3114675" cy="246221"/>
            <a:chOff x="2628900" y="4629150"/>
            <a:chExt cx="3114675" cy="246379"/>
          </a:xfrm>
        </p:grpSpPr>
        <p:cxnSp>
          <p:nvCxnSpPr>
            <p:cNvPr id="10267" name="Straight Arrow Connector 60"/>
            <p:cNvCxnSpPr>
              <a:cxnSpLocks noChangeShapeType="1"/>
            </p:cNvCxnSpPr>
            <p:nvPr/>
          </p:nvCxnSpPr>
          <p:spPr bwMode="auto">
            <a:xfrm>
              <a:off x="2628900" y="4752975"/>
              <a:ext cx="3114675" cy="1588"/>
            </a:xfrm>
            <a:prstGeom prst="straightConnector1">
              <a:avLst/>
            </a:prstGeom>
            <a:noFill/>
            <a:ln w="9525" algn="ctr">
              <a:solidFill>
                <a:schemeClr val="tx1"/>
              </a:solidFill>
              <a:round/>
              <a:headEnd type="arrow" w="med" len="med"/>
              <a:tailEnd/>
            </a:ln>
          </p:spPr>
        </p:cxnSp>
        <p:sp>
          <p:nvSpPr>
            <p:cNvPr id="62" name="TextBox 61"/>
            <p:cNvSpPr txBox="1"/>
            <p:nvPr/>
          </p:nvSpPr>
          <p:spPr>
            <a:xfrm>
              <a:off x="3305175" y="4629150"/>
              <a:ext cx="1311578" cy="246379"/>
            </a:xfrm>
            <a:prstGeom prst="rect">
              <a:avLst/>
            </a:prstGeom>
            <a:solidFill>
              <a:schemeClr val="bg1"/>
            </a:solidFill>
          </p:spPr>
          <p:txBody>
            <a:bodyPr wrap="none">
              <a:spAutoFit/>
            </a:bodyPr>
            <a:lstStyle/>
            <a:p>
              <a:pPr>
                <a:defRPr/>
              </a:pPr>
              <a:r>
                <a:rPr lang="en-US" sz="1000" dirty="0">
                  <a:latin typeface="+mn-lt"/>
                  <a:cs typeface="+mn-cs"/>
                </a:rPr>
                <a:t>GAS Comeback </a:t>
              </a:r>
              <a:r>
                <a:rPr lang="en-US" sz="1000" dirty="0" err="1">
                  <a:latin typeface="+mn-lt"/>
                  <a:cs typeface="+mn-cs"/>
                </a:rPr>
                <a:t>Resp</a:t>
              </a:r>
              <a:endParaRPr lang="en-US" sz="1000" dirty="0">
                <a:latin typeface="+mn-lt"/>
                <a:cs typeface="+mn-cs"/>
              </a:endParaRPr>
            </a:p>
          </p:txBody>
        </p:sp>
      </p:grpSp>
      <p:sp>
        <p:nvSpPr>
          <p:cNvPr id="63" name="TextBox 62"/>
          <p:cNvSpPr txBox="1"/>
          <p:nvPr/>
        </p:nvSpPr>
        <p:spPr>
          <a:xfrm>
            <a:off x="994470" y="4733925"/>
            <a:ext cx="2040943" cy="646331"/>
          </a:xfrm>
          <a:prstGeom prst="rect">
            <a:avLst/>
          </a:prstGeom>
          <a:solidFill>
            <a:schemeClr val="bg1"/>
          </a:solidFill>
        </p:spPr>
        <p:txBody>
          <a:bodyPr wrap="none">
            <a:spAutoFit/>
          </a:bodyPr>
          <a:lstStyle/>
          <a:p>
            <a:pPr>
              <a:defRPr/>
            </a:pPr>
            <a:r>
              <a:rPr lang="en-US" sz="900" dirty="0">
                <a:latin typeface="+mn-lt"/>
                <a:cs typeface="+mn-cs"/>
              </a:rPr>
              <a:t>Defrag ANQP; </a:t>
            </a:r>
          </a:p>
          <a:p>
            <a:pPr>
              <a:defRPr/>
            </a:pPr>
            <a:r>
              <a:rPr lang="en-US" sz="900" dirty="0">
                <a:latin typeface="+mn-lt"/>
                <a:cs typeface="+mn-cs"/>
              </a:rPr>
              <a:t>Consolidate all inputs from all networks</a:t>
            </a:r>
          </a:p>
          <a:p>
            <a:pPr>
              <a:defRPr/>
            </a:pPr>
            <a:r>
              <a:rPr lang="en-US" sz="900" dirty="0">
                <a:latin typeface="+mn-lt"/>
                <a:cs typeface="+mn-cs"/>
              </a:rPr>
              <a:t>Analyze ANQP;</a:t>
            </a:r>
          </a:p>
          <a:p>
            <a:pPr>
              <a:defRPr/>
            </a:pPr>
            <a:r>
              <a:rPr lang="en-US" sz="900" dirty="0">
                <a:latin typeface="+mn-lt"/>
                <a:cs typeface="+mn-cs"/>
              </a:rPr>
              <a:t>Discover &amp; select network</a:t>
            </a:r>
          </a:p>
        </p:txBody>
      </p:sp>
      <p:grpSp>
        <p:nvGrpSpPr>
          <p:cNvPr id="8" name="Group 67"/>
          <p:cNvGrpSpPr>
            <a:grpSpLocks/>
          </p:cNvGrpSpPr>
          <p:nvPr/>
        </p:nvGrpSpPr>
        <p:grpSpPr bwMode="auto">
          <a:xfrm>
            <a:off x="1499295" y="5429252"/>
            <a:ext cx="3114675" cy="246221"/>
            <a:chOff x="2628900" y="4629150"/>
            <a:chExt cx="3114675" cy="246379"/>
          </a:xfrm>
        </p:grpSpPr>
        <p:cxnSp>
          <p:nvCxnSpPr>
            <p:cNvPr id="10265" name="Straight Arrow Connector 68"/>
            <p:cNvCxnSpPr>
              <a:cxnSpLocks noChangeShapeType="1"/>
            </p:cNvCxnSpPr>
            <p:nvPr/>
          </p:nvCxnSpPr>
          <p:spPr bwMode="auto">
            <a:xfrm>
              <a:off x="2628900" y="4752975"/>
              <a:ext cx="3114675" cy="1588"/>
            </a:xfrm>
            <a:prstGeom prst="straightConnector1">
              <a:avLst/>
            </a:prstGeom>
            <a:noFill/>
            <a:ln w="9525" algn="ctr">
              <a:solidFill>
                <a:schemeClr val="tx1"/>
              </a:solidFill>
              <a:round/>
              <a:headEnd/>
              <a:tailEnd type="arrow" w="med" len="med"/>
            </a:ln>
          </p:spPr>
        </p:cxnSp>
        <p:sp>
          <p:nvSpPr>
            <p:cNvPr id="70" name="TextBox 69"/>
            <p:cNvSpPr txBox="1"/>
            <p:nvPr/>
          </p:nvSpPr>
          <p:spPr>
            <a:xfrm>
              <a:off x="3267075" y="4629150"/>
              <a:ext cx="1029449" cy="246379"/>
            </a:xfrm>
            <a:prstGeom prst="rect">
              <a:avLst/>
            </a:prstGeom>
            <a:solidFill>
              <a:schemeClr val="bg1"/>
            </a:solidFill>
          </p:spPr>
          <p:txBody>
            <a:bodyPr wrap="none">
              <a:spAutoFit/>
            </a:bodyPr>
            <a:lstStyle/>
            <a:p>
              <a:pPr>
                <a:defRPr/>
              </a:pPr>
              <a:r>
                <a:rPr lang="en-US" sz="1000" dirty="0">
                  <a:latin typeface="+mn-lt"/>
                  <a:cs typeface="+mn-cs"/>
                </a:rPr>
                <a:t>Association Req</a:t>
              </a:r>
            </a:p>
          </p:txBody>
        </p:sp>
      </p:grpSp>
      <p:sp>
        <p:nvSpPr>
          <p:cNvPr id="47" name="Rectangle 46"/>
          <p:cNvSpPr/>
          <p:nvPr/>
        </p:nvSpPr>
        <p:spPr>
          <a:xfrm>
            <a:off x="5508779" y="6093296"/>
            <a:ext cx="902811" cy="400110"/>
          </a:xfrm>
          <a:prstGeom prst="rect">
            <a:avLst/>
          </a:prstGeom>
        </p:spPr>
        <p:txBody>
          <a:bodyPr wrap="none">
            <a:spAutoFit/>
          </a:bodyPr>
          <a:lstStyle/>
          <a:p>
            <a:pPr algn="ctr">
              <a:defRPr/>
            </a:pPr>
            <a:r>
              <a:rPr lang="en-US" sz="2000" b="1" dirty="0" smtClean="0">
                <a:solidFill>
                  <a:srgbClr val="0070C0"/>
                </a:solidFill>
                <a:latin typeface="Calibri" pitchFamily="34" charset="0"/>
              </a:rPr>
              <a:t>802.21</a:t>
            </a:r>
            <a:endParaRPr lang="en-US" sz="2000" b="1" dirty="0">
              <a:solidFill>
                <a:srgbClr val="0070C0"/>
              </a:solidFill>
              <a:latin typeface="Calibri" pitchFamily="34" charset="0"/>
            </a:endParaRPr>
          </a:p>
        </p:txBody>
      </p:sp>
      <p:sp>
        <p:nvSpPr>
          <p:cNvPr id="48" name="Text Box 4"/>
          <p:cNvSpPr txBox="1">
            <a:spLocks noChangeArrowheads="1"/>
          </p:cNvSpPr>
          <p:nvPr/>
        </p:nvSpPr>
        <p:spPr bwMode="auto">
          <a:xfrm>
            <a:off x="6555483" y="1340768"/>
            <a:ext cx="1497012" cy="738664"/>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altLang="ko-KR" sz="1400" b="1" dirty="0" smtClean="0">
                <a:solidFill>
                  <a:schemeClr val="bg1"/>
                </a:solidFill>
                <a:latin typeface="Arial" charset="0"/>
                <a:ea typeface="Gulim" pitchFamily="34" charset="-127"/>
              </a:rPr>
              <a:t>MIH Information Server</a:t>
            </a:r>
            <a:endParaRPr lang="en-US" altLang="ko-KR" sz="1400" b="1" dirty="0">
              <a:solidFill>
                <a:schemeClr val="bg1"/>
              </a:solidFill>
              <a:latin typeface="Arial" charset="0"/>
              <a:ea typeface="Gulim" pitchFamily="34" charset="-127"/>
            </a:endParaRPr>
          </a:p>
        </p:txBody>
      </p:sp>
      <p:cxnSp>
        <p:nvCxnSpPr>
          <p:cNvPr id="51" name="Straight Connector 11"/>
          <p:cNvCxnSpPr>
            <a:cxnSpLocks noChangeShapeType="1"/>
          </p:cNvCxnSpPr>
          <p:nvPr/>
        </p:nvCxnSpPr>
        <p:spPr bwMode="auto">
          <a:xfrm rot="16200000" flipH="1">
            <a:off x="5191845" y="3545382"/>
            <a:ext cx="3932908" cy="10792"/>
          </a:xfrm>
          <a:prstGeom prst="line">
            <a:avLst/>
          </a:prstGeom>
          <a:noFill/>
          <a:ln w="9525" algn="ctr">
            <a:solidFill>
              <a:schemeClr val="tx1"/>
            </a:solidFill>
            <a:round/>
            <a:headEnd/>
            <a:tailEnd/>
          </a:ln>
        </p:spPr>
      </p:cxnSp>
      <p:sp>
        <p:nvSpPr>
          <p:cNvPr id="57" name="Slide Number Placeholder 56"/>
          <p:cNvSpPr>
            <a:spLocks noGrp="1"/>
          </p:cNvSpPr>
          <p:nvPr>
            <p:ph type="sldNum" sz="quarter" idx="11"/>
          </p:nvPr>
        </p:nvSpPr>
        <p:spPr/>
        <p:txBody>
          <a:bodyPr/>
          <a:lstStyle/>
          <a:p>
            <a:fld id="{C3331D4D-F3B1-4660-8B3D-126A38C6A0EE}" type="slidenum">
              <a:rPr lang="en-US" altLang="ja-JP" smtClean="0"/>
              <a:pPr/>
              <a:t>14</a:t>
            </a:fld>
            <a:endParaRPr lang="en-US" altLang="ja-JP"/>
          </a:p>
        </p:txBody>
      </p:sp>
      <p:sp>
        <p:nvSpPr>
          <p:cNvPr id="49" name="TextBox 48"/>
          <p:cNvSpPr txBox="1"/>
          <p:nvPr/>
        </p:nvSpPr>
        <p:spPr>
          <a:xfrm>
            <a:off x="6084168" y="1124744"/>
            <a:ext cx="2133600" cy="430887"/>
          </a:xfrm>
          <a:prstGeom prst="rect">
            <a:avLst/>
          </a:prstGeom>
          <a:noFill/>
          <a:ln>
            <a:solidFill>
              <a:schemeClr val="tx1"/>
            </a:solidFill>
          </a:ln>
        </p:spPr>
        <p:txBody>
          <a:bodyPr>
            <a:spAutoFit/>
          </a:bodyPr>
          <a:lstStyle/>
          <a:p>
            <a:pPr algn="ctr">
              <a:defRPr/>
            </a:pPr>
            <a:r>
              <a:rPr lang="en-US" sz="1200" dirty="0" smtClean="0">
                <a:latin typeface="+mn-lt"/>
                <a:cs typeface="+mn-cs"/>
              </a:rPr>
              <a:t>Information Server</a:t>
            </a:r>
          </a:p>
          <a:p>
            <a:pPr algn="ctr">
              <a:defRPr/>
            </a:pPr>
            <a:endParaRPr lang="en-US" sz="1000" dirty="0">
              <a:latin typeface="+mn-lt"/>
              <a:cs typeface="+mn-cs"/>
            </a:endParaRPr>
          </a:p>
        </p:txBody>
      </p:sp>
      <p:sp>
        <p:nvSpPr>
          <p:cNvPr id="58" name="Left Brace 57"/>
          <p:cNvSpPr/>
          <p:nvPr/>
        </p:nvSpPr>
        <p:spPr>
          <a:xfrm rot="16200000">
            <a:off x="2915814" y="4293095"/>
            <a:ext cx="288032" cy="3168356"/>
          </a:xfrm>
          <a:prstGeom prst="lef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accent2"/>
              </a:solidFill>
            </a:endParaRPr>
          </a:p>
        </p:txBody>
      </p:sp>
      <p:sp>
        <p:nvSpPr>
          <p:cNvPr id="69" name="Left Brace 68"/>
          <p:cNvSpPr/>
          <p:nvPr/>
        </p:nvSpPr>
        <p:spPr>
          <a:xfrm rot="16200000">
            <a:off x="5796134" y="4653135"/>
            <a:ext cx="288032" cy="244827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Rectangle 70"/>
          <p:cNvSpPr/>
          <p:nvPr/>
        </p:nvSpPr>
        <p:spPr>
          <a:xfrm>
            <a:off x="2628458" y="6093296"/>
            <a:ext cx="902811" cy="400110"/>
          </a:xfrm>
          <a:prstGeom prst="rect">
            <a:avLst/>
          </a:prstGeom>
          <a:ln>
            <a:noFill/>
          </a:ln>
        </p:spPr>
        <p:txBody>
          <a:bodyPr wrap="none">
            <a:spAutoFit/>
          </a:bodyPr>
          <a:lstStyle/>
          <a:p>
            <a:pPr algn="ctr">
              <a:defRPr/>
            </a:pPr>
            <a:r>
              <a:rPr lang="en-US" sz="2000" b="1" dirty="0" smtClean="0">
                <a:solidFill>
                  <a:schemeClr val="accent2"/>
                </a:solidFill>
                <a:latin typeface="Calibri" pitchFamily="34" charset="0"/>
              </a:rPr>
              <a:t>802.11</a:t>
            </a:r>
            <a:endParaRPr lang="en-US" sz="2000" b="1" dirty="0">
              <a:solidFill>
                <a:schemeClr val="accent2"/>
              </a:solidFill>
              <a:latin typeface="Calibri" pitchFamily="34"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flow using Location Data</a:t>
            </a:r>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pic>
        <p:nvPicPr>
          <p:cNvPr id="1028" name="Picture 4"/>
          <p:cNvPicPr>
            <a:picLocks noGrp="1" noChangeAspect="1" noChangeArrowheads="1"/>
          </p:cNvPicPr>
          <p:nvPr>
            <p:ph idx="1"/>
          </p:nvPr>
        </p:nvPicPr>
        <p:blipFill>
          <a:blip r:embed="rId2" cstate="print"/>
          <a:srcRect/>
          <a:stretch>
            <a:fillRect/>
          </a:stretch>
        </p:blipFill>
        <p:spPr bwMode="auto">
          <a:xfrm>
            <a:off x="1638300" y="1800225"/>
            <a:ext cx="5867400" cy="386715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SPoS</a:t>
            </a:r>
            <a:r>
              <a:rPr lang="en-US" dirty="0" smtClean="0"/>
              <a:t> </a:t>
            </a:r>
            <a:r>
              <a:rPr lang="en-US" dirty="0" smtClean="0"/>
              <a:t>vs. MN</a:t>
            </a:r>
            <a:endParaRPr lang="en-US" dirty="0"/>
          </a:p>
        </p:txBody>
      </p:sp>
      <p:sp>
        <p:nvSpPr>
          <p:cNvPr id="3" name="Content Placeholder 2"/>
          <p:cNvSpPr>
            <a:spLocks noGrp="1"/>
          </p:cNvSpPr>
          <p:nvPr>
            <p:ph idx="1"/>
          </p:nvPr>
        </p:nvSpPr>
        <p:spPr/>
        <p:txBody>
          <a:bodyPr/>
          <a:lstStyle/>
          <a:p>
            <a:r>
              <a:rPr lang="en-US" dirty="0" smtClean="0"/>
              <a:t>802.11u is designed to enable MN queries</a:t>
            </a:r>
          </a:p>
          <a:p>
            <a:r>
              <a:rPr lang="en-US" dirty="0" smtClean="0"/>
              <a:t>Proposed handover could allow </a:t>
            </a:r>
            <a:r>
              <a:rPr lang="en-US" dirty="0" err="1" smtClean="0"/>
              <a:t>SPoS</a:t>
            </a:r>
            <a:r>
              <a:rPr lang="en-US" dirty="0" smtClean="0"/>
              <a:t> to determine target network based on MN’s RAT availability and location</a:t>
            </a:r>
          </a:p>
          <a:p>
            <a:r>
              <a:rPr lang="en-US" dirty="0" smtClean="0"/>
              <a:t>MN can provide “hints” to </a:t>
            </a:r>
            <a:r>
              <a:rPr lang="en-US" dirty="0" err="1" smtClean="0"/>
              <a:t>SPoS</a:t>
            </a:r>
            <a:r>
              <a:rPr lang="en-US" dirty="0" smtClean="0"/>
              <a:t> as part of initial signaling</a:t>
            </a:r>
          </a:p>
          <a:p>
            <a:r>
              <a:rPr lang="en-US" dirty="0" smtClean="0"/>
              <a:t>Does </a:t>
            </a:r>
            <a:r>
              <a:rPr lang="en-US" dirty="0" err="1" smtClean="0"/>
              <a:t>SPoS</a:t>
            </a:r>
            <a:r>
              <a:rPr lang="en-US" dirty="0" smtClean="0"/>
              <a:t> reside between AP and MIIS?</a:t>
            </a:r>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21-07-xxxx-00-0000</a:t>
            </a:r>
          </a:p>
        </p:txBody>
      </p:sp>
      <p:sp>
        <p:nvSpPr>
          <p:cNvPr id="4099"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b="1" smtClean="0">
                <a:cs typeface="Times New Roman" pitchFamily="18" charset="0"/>
              </a:rPr>
              <a:t>IEEE 802.21 presentation release statements</a:t>
            </a:r>
            <a:endParaRPr lang="en-US" smtClean="0">
              <a:cs typeface="Times New Roman" pitchFamily="18" charset="0"/>
            </a:endParaRPr>
          </a:p>
          <a:p>
            <a:pPr algn="just">
              <a:lnSpc>
                <a:spcPct val="80000"/>
              </a:lnSpc>
              <a:buClr>
                <a:srgbClr val="FAFD00"/>
              </a:buClr>
              <a:buSzPct val="200000"/>
              <a:buFontTx/>
              <a:buNone/>
            </a:pPr>
            <a:r>
              <a:rPr lang="en-US" sz="2000" smtClean="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sz="2000" smtClean="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2000" smtClean="0">
                <a:latin typeface="Times New Roman" pitchFamily="18" charset="0"/>
                <a:cs typeface="Times New Roman" pitchFamily="18" charset="0"/>
              </a:rPr>
              <a:t>’</a:t>
            </a:r>
            <a:r>
              <a:rPr lang="en-US" sz="2000" smtClean="0">
                <a:cs typeface="Times New Roman" pitchFamily="18" charset="0"/>
              </a:rPr>
              <a:t>s name any IEEE Standards publication even though it may include portions of this contribution; and at the IEEE</a:t>
            </a:r>
            <a:r>
              <a:rPr lang="en-US" sz="2000" smtClean="0">
                <a:latin typeface="Times New Roman" pitchFamily="18" charset="0"/>
                <a:cs typeface="Times New Roman" pitchFamily="18" charset="0"/>
              </a:rPr>
              <a:t>’</a:t>
            </a:r>
            <a:r>
              <a:rPr lang="en-US" sz="2000" smtClean="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sz="2000" smtClean="0">
                <a:cs typeface="Times New Roman" pitchFamily="18" charset="0"/>
              </a:rPr>
              <a:t>The contributor is familiar with IEEE patent policy, as outlined in </a:t>
            </a:r>
            <a:r>
              <a:rPr lang="en-US" sz="2000" smtClean="0">
                <a:cs typeface="Times New Roman" pitchFamily="18" charset="0"/>
                <a:hlinkClick r:id="rId3"/>
              </a:rPr>
              <a:t>Section 6.3 of the IEEE-SA Standards Board Operations Manual</a:t>
            </a:r>
            <a:r>
              <a:rPr lang="en-US" sz="2000" smtClean="0">
                <a:solidFill>
                  <a:srgbClr val="000099"/>
                </a:solidFill>
                <a:cs typeface="Times New Roman" pitchFamily="18" charset="0"/>
              </a:rPr>
              <a:t> </a:t>
            </a:r>
            <a:r>
              <a:rPr lang="en-US" sz="2000" smtClean="0">
                <a:cs typeface="Times New Roman" pitchFamily="18" charset="0"/>
              </a:rPr>
              <a:t>&lt;</a:t>
            </a:r>
            <a:r>
              <a:rPr lang="en-US" sz="2000" smtClean="0">
                <a:cs typeface="Times New Roman" pitchFamily="18" charset="0"/>
                <a:hlinkClick r:id="rId3"/>
              </a:rPr>
              <a:t>http://standards.ieee.org/guides/opman/sect6.html#6.3</a:t>
            </a:r>
            <a:r>
              <a:rPr lang="en-US" sz="2000" smtClean="0">
                <a:cs typeface="Times New Roman" pitchFamily="18" charset="0"/>
              </a:rPr>
              <a:t>&gt; and in </a:t>
            </a:r>
            <a:r>
              <a:rPr lang="en-US" sz="2000" i="1" smtClean="0">
                <a:cs typeface="Times New Roman" pitchFamily="18" charset="0"/>
              </a:rPr>
              <a:t>Understanding Patent Issues During IEEE Standards Development</a:t>
            </a:r>
            <a:r>
              <a:rPr lang="en-US" sz="2000" smtClean="0">
                <a:cs typeface="Times New Roman" pitchFamily="18" charset="0"/>
              </a:rPr>
              <a:t> </a:t>
            </a:r>
            <a:r>
              <a:rPr lang="en-US" sz="2000" smtClean="0">
                <a:cs typeface="Times New Roman" pitchFamily="18" charset="0"/>
                <a:hlinkClick r:id="rId4"/>
              </a:rPr>
              <a:t>http://standards.ieee.org/board/pat/guide.html</a:t>
            </a:r>
            <a:r>
              <a:rPr lang="en-US" sz="2000" smtClean="0">
                <a:cs typeface="Times New Roman" pitchFamily="18" charset="0"/>
              </a:rPr>
              <a:t>&gt;</a:t>
            </a:r>
            <a:r>
              <a:rPr lang="en-US" sz="2000" smtClean="0">
                <a:latin typeface="Times New Roman" pitchFamily="18" charset="0"/>
                <a:cs typeface="Times New Roman" pitchFamily="18" charset="0"/>
              </a:rPr>
              <a:t> </a:t>
            </a:r>
            <a:endParaRPr lang="en-US" sz="2000" smtClean="0"/>
          </a:p>
        </p:txBody>
      </p:sp>
      <p:sp>
        <p:nvSpPr>
          <p:cNvPr id="4100" name="Rectangle 7"/>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sz="2400" b="1">
                <a:latin typeface="Times" pitchFamily="18" charset="0"/>
                <a:cs typeface="Times New Roman" pitchFamily="18" charset="0"/>
              </a:rPr>
              <a:t>IEEE 802.21 presentation release statements</a:t>
            </a:r>
            <a:endParaRPr lang="en-US" sz="2400">
              <a:latin typeface="Times" pitchFamily="18" charset="0"/>
              <a:cs typeface="Times New Roman" pitchFamily="18" charset="0"/>
            </a:endParaRPr>
          </a:p>
          <a:p>
            <a:pPr marL="280988" indent="-280988" algn="just" defTabSz="762000">
              <a:lnSpc>
                <a:spcPct val="80000"/>
              </a:lnSpc>
              <a:spcBef>
                <a:spcPct val="40000"/>
              </a:spcBef>
              <a:buClr>
                <a:srgbClr val="FAFD00"/>
              </a:buClr>
              <a:buSzPct val="200000"/>
            </a:pPr>
            <a:r>
              <a:rPr lang="en-US">
                <a:latin typeface="Times"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atin typeface="Times"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cs typeface="Times New Roman" pitchFamily="18" charset="0"/>
              </a:rPr>
              <a:t>’</a:t>
            </a:r>
            <a:r>
              <a:rPr lang="en-US">
                <a:latin typeface="Times" pitchFamily="18" charset="0"/>
                <a:cs typeface="Times New Roman" pitchFamily="18" charset="0"/>
              </a:rPr>
              <a:t>s name any IEEE Standards publication even though it may include portions of this contribution; and at the IEEE</a:t>
            </a:r>
            <a:r>
              <a:rPr lang="en-US">
                <a:cs typeface="Times New Roman" pitchFamily="18" charset="0"/>
              </a:rPr>
              <a:t>’</a:t>
            </a:r>
            <a:r>
              <a:rPr lang="en-US">
                <a:latin typeface="Times" pitchFamily="18"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atin typeface="Times" pitchFamily="18" charset="0"/>
                <a:cs typeface="Times New Roman" pitchFamily="18" charset="0"/>
              </a:rPr>
              <a:t>The contributor is familiar with IEEE patent policy, as stated in </a:t>
            </a:r>
            <a:r>
              <a:rPr lang="en-US">
                <a:latin typeface="Times" pitchFamily="18" charset="0"/>
                <a:cs typeface="Times New Roman" pitchFamily="18" charset="0"/>
                <a:hlinkClick r:id="rId3"/>
              </a:rPr>
              <a:t>Section 6 of the IEEE-SA Standards Board bylaws</a:t>
            </a:r>
            <a:r>
              <a:rPr lang="en-US">
                <a:solidFill>
                  <a:srgbClr val="000099"/>
                </a:solidFill>
                <a:latin typeface="Times" pitchFamily="18" charset="0"/>
                <a:cs typeface="Times New Roman" pitchFamily="18" charset="0"/>
              </a:rPr>
              <a:t> </a:t>
            </a:r>
            <a:r>
              <a:rPr lang="en-US">
                <a:latin typeface="Times" pitchFamily="18" charset="0"/>
                <a:cs typeface="Times New Roman" pitchFamily="18" charset="0"/>
              </a:rPr>
              <a:t>&lt;</a:t>
            </a:r>
            <a:r>
              <a:rPr lang="en-US">
                <a:latin typeface="Times" pitchFamily="18" charset="0"/>
                <a:cs typeface="Times New Roman" pitchFamily="18" charset="0"/>
                <a:hlinkClick r:id="rId5"/>
              </a:rPr>
              <a:t>http://standards.ieee.org/guides/bylaws/sect6-7.html#6</a:t>
            </a:r>
            <a:r>
              <a:rPr lang="en-US">
                <a:latin typeface="Times" pitchFamily="18" charset="0"/>
                <a:cs typeface="Times New Roman" pitchFamily="18" charset="0"/>
              </a:rPr>
              <a:t>&gt; and in </a:t>
            </a:r>
            <a:r>
              <a:rPr lang="en-US" i="1">
                <a:latin typeface="Times" pitchFamily="18" charset="0"/>
                <a:cs typeface="Times New Roman" pitchFamily="18" charset="0"/>
              </a:rPr>
              <a:t>Understanding Patent Issues During IEEE Standards Development</a:t>
            </a:r>
            <a:r>
              <a:rPr lang="en-US">
                <a:latin typeface="Times" pitchFamily="18" charset="0"/>
                <a:cs typeface="Times New Roman" pitchFamily="18" charset="0"/>
              </a:rPr>
              <a:t> </a:t>
            </a:r>
            <a:r>
              <a:rPr lang="en-US">
                <a:latin typeface="Times" pitchFamily="18" charset="0"/>
                <a:cs typeface="Times New Roman" pitchFamily="18" charset="0"/>
                <a:hlinkClick r:id="rId6"/>
              </a:rPr>
              <a:t>http://standards.ieee.org/board/pat/faq.pdf</a:t>
            </a:r>
            <a:r>
              <a:rPr lang="en-US">
                <a:latin typeface="Times" pitchFamily="18" charset="0"/>
                <a:cs typeface="Times New Roman" pitchFamily="18" charset="0"/>
              </a:rPr>
              <a:t>&gt;</a:t>
            </a:r>
            <a:r>
              <a:rPr lang="en-US">
                <a:cs typeface="Times New Roman" pitchFamily="18" charset="0"/>
              </a:rPr>
              <a:t> </a:t>
            </a:r>
            <a:endParaRPr lang="en-US">
              <a:latin typeface="Times"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Outline of presentation</a:t>
            </a:r>
          </a:p>
        </p:txBody>
      </p:sp>
      <p:sp>
        <p:nvSpPr>
          <p:cNvPr id="5123" name="Content Placeholder 2"/>
          <p:cNvSpPr>
            <a:spLocks noGrp="1"/>
          </p:cNvSpPr>
          <p:nvPr>
            <p:ph idx="1"/>
          </p:nvPr>
        </p:nvSpPr>
        <p:spPr/>
        <p:txBody>
          <a:bodyPr/>
          <a:lstStyle/>
          <a:p>
            <a:r>
              <a:rPr lang="en-US" dirty="0" smtClean="0"/>
              <a:t>Quick review and summary of SFF-based and </a:t>
            </a:r>
            <a:r>
              <a:rPr lang="en-US" dirty="0" err="1" smtClean="0"/>
              <a:t>MIH_LL_Tunnel</a:t>
            </a:r>
            <a:r>
              <a:rPr lang="en-US" dirty="0" smtClean="0"/>
              <a:t> based approach</a:t>
            </a:r>
          </a:p>
          <a:p>
            <a:r>
              <a:rPr lang="en-US" dirty="0" smtClean="0"/>
              <a:t>Comparison with handover into </a:t>
            </a:r>
            <a:r>
              <a:rPr lang="en-US" dirty="0" err="1" smtClean="0"/>
              <a:t>WiMAX</a:t>
            </a:r>
            <a:r>
              <a:rPr lang="en-US" dirty="0" smtClean="0"/>
              <a:t> network</a:t>
            </a:r>
          </a:p>
          <a:p>
            <a:r>
              <a:rPr lang="en-US" dirty="0" smtClean="0"/>
              <a:t>Comparison with handover into HSPD network</a:t>
            </a:r>
          </a:p>
          <a:p>
            <a:r>
              <a:rPr lang="en-US" dirty="0" smtClean="0"/>
              <a:t>Summary: need to ensure compatibility with existing Layer 2</a:t>
            </a:r>
          </a:p>
          <a:p>
            <a:r>
              <a:rPr lang="en-US" dirty="0" smtClean="0"/>
              <a:t>Quick review and summary of LDB proposal</a:t>
            </a:r>
          </a:p>
          <a:p>
            <a:r>
              <a:rPr lang="en-US" dirty="0" smtClean="0"/>
              <a:t>Comparison with 802.11u + 802.21 proposal</a:t>
            </a:r>
            <a:endParaRPr lang="en-US" dirty="0" smtClean="0"/>
          </a:p>
          <a:p>
            <a:r>
              <a:rPr lang="en-US" dirty="0" smtClean="0"/>
              <a:t>Solution </a:t>
            </a:r>
            <a:r>
              <a:rPr lang="en-US" dirty="0" smtClean="0"/>
              <a:t>when OSFF uses MN location to determine target network</a:t>
            </a:r>
          </a:p>
          <a:p>
            <a:r>
              <a:rPr lang="en-US" dirty="0" smtClean="0"/>
              <a:t>Minimal call </a:t>
            </a:r>
            <a:r>
              <a:rPr lang="en-US" dirty="0" smtClean="0"/>
              <a:t>f</a:t>
            </a:r>
            <a:r>
              <a:rPr lang="en-US" dirty="0" smtClean="0"/>
              <a:t>low </a:t>
            </a:r>
            <a:r>
              <a:rPr lang="en-US" dirty="0" smtClean="0"/>
              <a:t>for latter </a:t>
            </a:r>
            <a:r>
              <a:rPr lang="en-US" dirty="0" smtClean="0"/>
              <a:t>case</a:t>
            </a:r>
          </a:p>
          <a:p>
            <a:r>
              <a:rPr lang="en-US" dirty="0" smtClean="0"/>
              <a:t>Questions needing further resolution</a:t>
            </a:r>
            <a:endParaRPr lang="en-US" dirty="0" smtClean="0"/>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A529823D-3CD7-4AA2-878B-BEF1F78FD0AF}" type="datetime1">
              <a:rPr lang="en-US" sz="1400">
                <a:latin typeface="+mn-lt"/>
              </a:rPr>
              <a:pPr algn="r">
                <a:defRPr/>
              </a:pPr>
              <a:t>3/14/2012</a:t>
            </a:fld>
            <a:endParaRPr lang="en-US" sz="1400">
              <a:latin typeface="+mn-lt"/>
            </a:endParaRPr>
          </a:p>
        </p:txBody>
      </p:sp>
      <p:sp>
        <p:nvSpPr>
          <p:cNvPr id="6" name="Slide Number Placeholder 5"/>
          <p:cNvSpPr>
            <a:spLocks noGrp="1"/>
          </p:cNvSpPr>
          <p:nvPr>
            <p:ph type="sldNum" sz="quarter" idx="11"/>
          </p:nvPr>
        </p:nvSpPr>
        <p:spPr>
          <a:xfrm>
            <a:off x="152400" y="6686550"/>
            <a:ext cx="250825" cy="152400"/>
          </a:xfrm>
        </p:spPr>
        <p:txBody>
          <a:bodyPr/>
          <a:lstStyle/>
          <a:p>
            <a:pPr>
              <a:defRPr/>
            </a:pPr>
            <a:fld id="{2F18C955-AD5D-4EC0-973A-52FB6542AEC9}" type="slidenum">
              <a:rPr lang="en-US"/>
              <a:pPr>
                <a:defRPr/>
              </a:pPr>
              <a:t>3</a:t>
            </a:fld>
            <a:endParaRPr 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SFF-oriented handover optimization  supported by roaming agreement</a:t>
            </a:r>
          </a:p>
        </p:txBody>
      </p:sp>
      <p:sp>
        <p:nvSpPr>
          <p:cNvPr id="3" name="Footer Placeholder 2"/>
          <p:cNvSpPr>
            <a:spLocks noGrp="1"/>
          </p:cNvSpPr>
          <p:nvPr>
            <p:ph type="ftr" sz="quarter" idx="10"/>
          </p:nvPr>
        </p:nvSpPr>
        <p:spPr/>
        <p:txBody>
          <a:bodyPr/>
          <a:lstStyle/>
          <a:p>
            <a:pPr>
              <a:defRPr/>
            </a:pPr>
            <a:endParaRPr lang="en-US" dirty="0"/>
          </a:p>
        </p:txBody>
      </p:sp>
      <p:sp>
        <p:nvSpPr>
          <p:cNvPr id="4" name="Date Placeholder 3"/>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5197B97C-C814-46FA-925F-CE5BA9C7CA55}" type="datetime1">
              <a:rPr lang="en-US" sz="1400">
                <a:latin typeface="+mn-lt"/>
              </a:rPr>
              <a:pPr algn="r">
                <a:defRPr/>
              </a:pPr>
              <a:t>3/14/2012</a:t>
            </a:fld>
            <a:endParaRPr lang="en-US" sz="1400">
              <a:latin typeface="+mn-lt"/>
            </a:endParaRPr>
          </a:p>
        </p:txBody>
      </p:sp>
      <p:sp>
        <p:nvSpPr>
          <p:cNvPr id="5" name="Slide Number Placeholder 4"/>
          <p:cNvSpPr>
            <a:spLocks noGrp="1"/>
          </p:cNvSpPr>
          <p:nvPr>
            <p:ph type="sldNum" sz="quarter" idx="11"/>
          </p:nvPr>
        </p:nvSpPr>
        <p:spPr>
          <a:xfrm>
            <a:off x="152400" y="6686550"/>
            <a:ext cx="250825" cy="152400"/>
          </a:xfrm>
        </p:spPr>
        <p:txBody>
          <a:bodyPr/>
          <a:lstStyle/>
          <a:p>
            <a:pPr>
              <a:defRPr/>
            </a:pPr>
            <a:fld id="{012FE76B-B038-43AB-A9A0-C3C3462C484B}" type="slidenum">
              <a:rPr lang="en-US"/>
              <a:pPr>
                <a:defRPr/>
              </a:pPr>
              <a:t>4</a:t>
            </a:fld>
            <a:endParaRPr lang="en-US"/>
          </a:p>
        </p:txBody>
      </p:sp>
      <p:grpSp>
        <p:nvGrpSpPr>
          <p:cNvPr id="7174" name="Group 7"/>
          <p:cNvGrpSpPr>
            <a:grpSpLocks/>
          </p:cNvGrpSpPr>
          <p:nvPr/>
        </p:nvGrpSpPr>
        <p:grpSpPr bwMode="auto">
          <a:xfrm>
            <a:off x="1347788" y="2781300"/>
            <a:ext cx="1454150" cy="904875"/>
            <a:chOff x="1002471" y="3523008"/>
            <a:chExt cx="1454269" cy="904875"/>
          </a:xfrm>
        </p:grpSpPr>
        <p:sp>
          <p:nvSpPr>
            <p:cNvPr id="6" name="AutoShape 5"/>
            <p:cNvSpPr>
              <a:spLocks noChangeArrowheads="1"/>
            </p:cNvSpPr>
            <p:nvPr/>
          </p:nvSpPr>
          <p:spPr bwMode="auto">
            <a:xfrm>
              <a:off x="1002471" y="3523008"/>
              <a:ext cx="1362186"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sp>
          <p:nvSpPr>
            <p:cNvPr id="7239" name="TextBox 6"/>
            <p:cNvSpPr txBox="1">
              <a:spLocks noChangeArrowheads="1"/>
            </p:cNvSpPr>
            <p:nvPr/>
          </p:nvSpPr>
          <p:spPr bwMode="auto">
            <a:xfrm>
              <a:off x="1656521" y="3644348"/>
              <a:ext cx="800219" cy="369332"/>
            </a:xfrm>
            <a:prstGeom prst="rect">
              <a:avLst/>
            </a:prstGeom>
            <a:noFill/>
            <a:ln w="9525">
              <a:noFill/>
              <a:miter lim="800000"/>
              <a:headEnd/>
              <a:tailEnd/>
            </a:ln>
          </p:spPr>
          <p:txBody>
            <a:bodyPr wrap="none">
              <a:spAutoFit/>
            </a:bodyPr>
            <a:lstStyle/>
            <a:p>
              <a:r>
                <a:rPr lang="en-US"/>
                <a:t>OSFF</a:t>
              </a:r>
            </a:p>
          </p:txBody>
        </p:sp>
      </p:grpSp>
      <p:grpSp>
        <p:nvGrpSpPr>
          <p:cNvPr id="7175" name="Group 8"/>
          <p:cNvGrpSpPr>
            <a:grpSpLocks/>
          </p:cNvGrpSpPr>
          <p:nvPr/>
        </p:nvGrpSpPr>
        <p:grpSpPr bwMode="auto">
          <a:xfrm>
            <a:off x="5686425" y="1501775"/>
            <a:ext cx="1441450" cy="904875"/>
            <a:chOff x="1002471" y="3523008"/>
            <a:chExt cx="1441445" cy="904875"/>
          </a:xfrm>
        </p:grpSpPr>
        <p:sp>
          <p:nvSpPr>
            <p:cNvPr id="10" name="AutoShape 5"/>
            <p:cNvSpPr>
              <a:spLocks noChangeArrowheads="1"/>
            </p:cNvSpPr>
            <p:nvPr/>
          </p:nvSpPr>
          <p:spPr bwMode="auto">
            <a:xfrm>
              <a:off x="1002471" y="3523008"/>
              <a:ext cx="1362070"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sp>
          <p:nvSpPr>
            <p:cNvPr id="7237" name="TextBox 10"/>
            <p:cNvSpPr txBox="1">
              <a:spLocks noChangeArrowheads="1"/>
            </p:cNvSpPr>
            <p:nvPr/>
          </p:nvSpPr>
          <p:spPr bwMode="auto">
            <a:xfrm>
              <a:off x="1656521" y="3644348"/>
              <a:ext cx="787395" cy="369332"/>
            </a:xfrm>
            <a:prstGeom prst="rect">
              <a:avLst/>
            </a:prstGeom>
            <a:noFill/>
            <a:ln w="9525">
              <a:noFill/>
              <a:miter lim="800000"/>
              <a:headEnd/>
              <a:tailEnd/>
            </a:ln>
          </p:spPr>
          <p:txBody>
            <a:bodyPr wrap="none">
              <a:spAutoFit/>
            </a:bodyPr>
            <a:lstStyle/>
            <a:p>
              <a:r>
                <a:rPr lang="en-US"/>
                <a:t>HSFF</a:t>
              </a:r>
            </a:p>
          </p:txBody>
        </p:sp>
      </p:grpSp>
      <p:grpSp>
        <p:nvGrpSpPr>
          <p:cNvPr id="7176" name="Group 11"/>
          <p:cNvGrpSpPr>
            <a:grpSpLocks/>
          </p:cNvGrpSpPr>
          <p:nvPr/>
        </p:nvGrpSpPr>
        <p:grpSpPr bwMode="auto">
          <a:xfrm>
            <a:off x="4700588" y="4068763"/>
            <a:ext cx="1414462" cy="904875"/>
            <a:chOff x="1002471" y="3523008"/>
            <a:chExt cx="1415797" cy="904875"/>
          </a:xfrm>
        </p:grpSpPr>
        <p:sp>
          <p:nvSpPr>
            <p:cNvPr id="13" name="AutoShape 5"/>
            <p:cNvSpPr>
              <a:spLocks noChangeArrowheads="1"/>
            </p:cNvSpPr>
            <p:nvPr/>
          </p:nvSpPr>
          <p:spPr bwMode="auto">
            <a:xfrm>
              <a:off x="1002471" y="3523008"/>
              <a:ext cx="1361771"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sp>
          <p:nvSpPr>
            <p:cNvPr id="7235" name="TextBox 13"/>
            <p:cNvSpPr txBox="1">
              <a:spLocks noChangeArrowheads="1"/>
            </p:cNvSpPr>
            <p:nvPr/>
          </p:nvSpPr>
          <p:spPr bwMode="auto">
            <a:xfrm>
              <a:off x="1656521" y="3644348"/>
              <a:ext cx="761747" cy="369332"/>
            </a:xfrm>
            <a:prstGeom prst="rect">
              <a:avLst/>
            </a:prstGeom>
            <a:noFill/>
            <a:ln w="9525">
              <a:noFill/>
              <a:miter lim="800000"/>
              <a:headEnd/>
              <a:tailEnd/>
            </a:ln>
          </p:spPr>
          <p:txBody>
            <a:bodyPr wrap="none">
              <a:spAutoFit/>
            </a:bodyPr>
            <a:lstStyle/>
            <a:p>
              <a:r>
                <a:rPr lang="en-US"/>
                <a:t>TSFF</a:t>
              </a:r>
            </a:p>
          </p:txBody>
        </p:sp>
      </p:grpSp>
      <p:grpSp>
        <p:nvGrpSpPr>
          <p:cNvPr id="7177" name="Group 36"/>
          <p:cNvGrpSpPr>
            <a:grpSpLocks/>
          </p:cNvGrpSpPr>
          <p:nvPr/>
        </p:nvGrpSpPr>
        <p:grpSpPr bwMode="auto">
          <a:xfrm>
            <a:off x="5640388" y="2417763"/>
            <a:ext cx="330200" cy="481012"/>
            <a:chOff x="5726" y="10976"/>
            <a:chExt cx="247" cy="629"/>
          </a:xfrm>
        </p:grpSpPr>
        <p:sp>
          <p:nvSpPr>
            <p:cNvPr id="7223"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7224"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7225"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7226"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7227"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7228"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7229"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7230"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7231"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7232"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7233"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grpSp>
        <p:nvGrpSpPr>
          <p:cNvPr id="7178" name="Group 36"/>
          <p:cNvGrpSpPr>
            <a:grpSpLocks/>
          </p:cNvGrpSpPr>
          <p:nvPr/>
        </p:nvGrpSpPr>
        <p:grpSpPr bwMode="auto">
          <a:xfrm>
            <a:off x="4932363" y="5035550"/>
            <a:ext cx="328612" cy="481013"/>
            <a:chOff x="5726" y="10976"/>
            <a:chExt cx="247" cy="629"/>
          </a:xfrm>
        </p:grpSpPr>
        <p:sp>
          <p:nvSpPr>
            <p:cNvPr id="7212"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7213"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7214"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7215"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7216"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7217"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7218"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7219"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7220"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7221"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7222"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grpSp>
        <p:nvGrpSpPr>
          <p:cNvPr id="7179" name="Group 36"/>
          <p:cNvGrpSpPr>
            <a:grpSpLocks/>
          </p:cNvGrpSpPr>
          <p:nvPr/>
        </p:nvGrpSpPr>
        <p:grpSpPr bwMode="auto">
          <a:xfrm>
            <a:off x="1308100" y="3703638"/>
            <a:ext cx="328613" cy="481012"/>
            <a:chOff x="5726" y="10976"/>
            <a:chExt cx="247" cy="629"/>
          </a:xfrm>
        </p:grpSpPr>
        <p:sp>
          <p:nvSpPr>
            <p:cNvPr id="7201"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7202"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7203"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7204"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7205"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7206"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7207"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7208"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7209"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7210"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7211"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pic>
        <p:nvPicPr>
          <p:cNvPr id="7180" name="Picture 52" descr="uc_phone"/>
          <p:cNvPicPr>
            <a:picLocks noChangeAspect="1" noChangeArrowheads="1"/>
          </p:cNvPicPr>
          <p:nvPr/>
        </p:nvPicPr>
        <p:blipFill>
          <a:blip r:embed="rId2" cstate="print"/>
          <a:srcRect/>
          <a:stretch>
            <a:fillRect/>
          </a:stretch>
        </p:blipFill>
        <p:spPr bwMode="auto">
          <a:xfrm>
            <a:off x="809625" y="4548188"/>
            <a:ext cx="327025" cy="673100"/>
          </a:xfrm>
          <a:prstGeom prst="rect">
            <a:avLst/>
          </a:prstGeom>
          <a:noFill/>
          <a:ln w="9525">
            <a:noFill/>
            <a:miter lim="800000"/>
            <a:headEnd/>
            <a:tailEnd/>
          </a:ln>
        </p:spPr>
      </p:pic>
      <p:cxnSp>
        <p:nvCxnSpPr>
          <p:cNvPr id="7181" name="Straight Arrow Connector 53"/>
          <p:cNvCxnSpPr>
            <a:cxnSpLocks noChangeShapeType="1"/>
            <a:endCxn id="7237" idx="1"/>
          </p:cNvCxnSpPr>
          <p:nvPr/>
        </p:nvCxnSpPr>
        <p:spPr bwMode="auto">
          <a:xfrm flipV="1">
            <a:off x="2597150" y="1808163"/>
            <a:ext cx="3743325" cy="1147762"/>
          </a:xfrm>
          <a:prstGeom prst="straightConnector1">
            <a:avLst/>
          </a:prstGeom>
          <a:noFill/>
          <a:ln w="38100" algn="ctr">
            <a:solidFill>
              <a:schemeClr val="tx1"/>
            </a:solidFill>
            <a:round/>
            <a:headEnd type="arrow" w="med" len="med"/>
            <a:tailEnd type="arrow" w="med" len="med"/>
          </a:ln>
        </p:spPr>
      </p:cxnSp>
      <p:cxnSp>
        <p:nvCxnSpPr>
          <p:cNvPr id="7182" name="Straight Arrow Connector 55"/>
          <p:cNvCxnSpPr>
            <a:cxnSpLocks noChangeShapeType="1"/>
          </p:cNvCxnSpPr>
          <p:nvPr/>
        </p:nvCxnSpPr>
        <p:spPr bwMode="auto">
          <a:xfrm rot="5400000" flipH="1" flipV="1">
            <a:off x="4988719" y="2750344"/>
            <a:ext cx="2293937" cy="714375"/>
          </a:xfrm>
          <a:prstGeom prst="straightConnector1">
            <a:avLst/>
          </a:prstGeom>
          <a:noFill/>
          <a:ln w="38100" algn="ctr">
            <a:solidFill>
              <a:schemeClr val="tx1"/>
            </a:solidFill>
            <a:round/>
            <a:headEnd type="arrow" w="med" len="med"/>
            <a:tailEnd type="arrow" w="med" len="med"/>
          </a:ln>
        </p:spPr>
      </p:cxnSp>
      <p:cxnSp>
        <p:nvCxnSpPr>
          <p:cNvPr id="7183" name="Straight Arrow Connector 57"/>
          <p:cNvCxnSpPr>
            <a:cxnSpLocks noChangeShapeType="1"/>
            <a:stCxn id="7235" idx="1"/>
          </p:cNvCxnSpPr>
          <p:nvPr/>
        </p:nvCxnSpPr>
        <p:spPr bwMode="auto">
          <a:xfrm rot="10800000">
            <a:off x="2471738" y="3238500"/>
            <a:ext cx="2882900" cy="1136650"/>
          </a:xfrm>
          <a:prstGeom prst="straightConnector1">
            <a:avLst/>
          </a:prstGeom>
          <a:noFill/>
          <a:ln w="38100" algn="ctr">
            <a:solidFill>
              <a:schemeClr val="tx1"/>
            </a:solidFill>
            <a:round/>
            <a:headEnd type="arrow" w="med" len="med"/>
            <a:tailEnd type="arrow" w="med" len="med"/>
          </a:ln>
        </p:spPr>
      </p:cxnSp>
      <p:cxnSp>
        <p:nvCxnSpPr>
          <p:cNvPr id="7184" name="Straight Arrow Connector 60"/>
          <p:cNvCxnSpPr>
            <a:cxnSpLocks noChangeShapeType="1"/>
          </p:cNvCxnSpPr>
          <p:nvPr/>
        </p:nvCxnSpPr>
        <p:spPr bwMode="auto">
          <a:xfrm rot="10800000">
            <a:off x="1338263" y="4875213"/>
            <a:ext cx="3181350" cy="1247775"/>
          </a:xfrm>
          <a:prstGeom prst="straightConnector1">
            <a:avLst/>
          </a:prstGeom>
          <a:noFill/>
          <a:ln w="38100" algn="ctr">
            <a:solidFill>
              <a:schemeClr val="tx1"/>
            </a:solidFill>
            <a:prstDash val="sysDash"/>
            <a:round/>
            <a:headEnd type="arrow" w="med" len="med"/>
            <a:tailEnd/>
          </a:ln>
        </p:spPr>
      </p:cxnSp>
      <p:cxnSp>
        <p:nvCxnSpPr>
          <p:cNvPr id="7185" name="Straight Arrow Connector 65"/>
          <p:cNvCxnSpPr>
            <a:cxnSpLocks noChangeShapeType="1"/>
          </p:cNvCxnSpPr>
          <p:nvPr/>
        </p:nvCxnSpPr>
        <p:spPr bwMode="auto">
          <a:xfrm>
            <a:off x="7197725" y="4684713"/>
            <a:ext cx="1530350" cy="6350"/>
          </a:xfrm>
          <a:prstGeom prst="straightConnector1">
            <a:avLst/>
          </a:prstGeom>
          <a:noFill/>
          <a:ln w="38100" algn="ctr">
            <a:solidFill>
              <a:schemeClr val="tx1"/>
            </a:solidFill>
            <a:round/>
            <a:headEnd type="arrow" w="med" len="med"/>
            <a:tailEnd type="arrow" w="med" len="med"/>
          </a:ln>
        </p:spPr>
      </p:cxnSp>
      <p:sp>
        <p:nvSpPr>
          <p:cNvPr id="7186" name="TextBox 67"/>
          <p:cNvSpPr txBox="1">
            <a:spLocks noChangeArrowheads="1"/>
          </p:cNvSpPr>
          <p:nvPr/>
        </p:nvSpPr>
        <p:spPr bwMode="auto">
          <a:xfrm>
            <a:off x="7177088" y="4279900"/>
            <a:ext cx="1570037" cy="369888"/>
          </a:xfrm>
          <a:prstGeom prst="rect">
            <a:avLst/>
          </a:prstGeom>
          <a:noFill/>
          <a:ln w="9525">
            <a:noFill/>
            <a:miter lim="800000"/>
            <a:headEnd/>
            <a:tailEnd/>
          </a:ln>
        </p:spPr>
        <p:txBody>
          <a:bodyPr wrap="none">
            <a:spAutoFit/>
          </a:bodyPr>
          <a:lstStyle/>
          <a:p>
            <a:r>
              <a:rPr lang="en-US"/>
              <a:t>Inter SFF SA</a:t>
            </a:r>
          </a:p>
        </p:txBody>
      </p:sp>
      <p:cxnSp>
        <p:nvCxnSpPr>
          <p:cNvPr id="7187" name="Straight Arrow Connector 70"/>
          <p:cNvCxnSpPr>
            <a:cxnSpLocks noChangeShapeType="1"/>
          </p:cNvCxnSpPr>
          <p:nvPr/>
        </p:nvCxnSpPr>
        <p:spPr bwMode="auto">
          <a:xfrm>
            <a:off x="7259638" y="5407025"/>
            <a:ext cx="1404937" cy="1588"/>
          </a:xfrm>
          <a:prstGeom prst="straightConnector1">
            <a:avLst/>
          </a:prstGeom>
          <a:noFill/>
          <a:ln w="12700" algn="ctr">
            <a:solidFill>
              <a:schemeClr val="tx1"/>
            </a:solidFill>
            <a:round/>
            <a:headEnd/>
            <a:tailEnd type="arrow" w="med" len="med"/>
          </a:ln>
        </p:spPr>
      </p:cxnSp>
      <p:sp>
        <p:nvSpPr>
          <p:cNvPr id="7188" name="TextBox 71"/>
          <p:cNvSpPr txBox="1">
            <a:spLocks noChangeArrowheads="1"/>
          </p:cNvSpPr>
          <p:nvPr/>
        </p:nvSpPr>
        <p:spPr bwMode="auto">
          <a:xfrm>
            <a:off x="7119938" y="5035550"/>
            <a:ext cx="1684337" cy="369888"/>
          </a:xfrm>
          <a:prstGeom prst="rect">
            <a:avLst/>
          </a:prstGeom>
          <a:noFill/>
          <a:ln w="9525">
            <a:noFill/>
            <a:miter lim="800000"/>
            <a:headEnd/>
            <a:tailEnd/>
          </a:ln>
        </p:spPr>
        <p:txBody>
          <a:bodyPr wrap="none">
            <a:spAutoFit/>
          </a:bodyPr>
          <a:lstStyle/>
          <a:p>
            <a:r>
              <a:rPr lang="en-US"/>
              <a:t>Preregistration</a:t>
            </a:r>
          </a:p>
        </p:txBody>
      </p:sp>
      <p:cxnSp>
        <p:nvCxnSpPr>
          <p:cNvPr id="7189" name="Straight Arrow Connector 72"/>
          <p:cNvCxnSpPr>
            <a:cxnSpLocks noChangeShapeType="1"/>
          </p:cNvCxnSpPr>
          <p:nvPr/>
        </p:nvCxnSpPr>
        <p:spPr bwMode="auto">
          <a:xfrm rot="10800000">
            <a:off x="7250113" y="3883025"/>
            <a:ext cx="1423987" cy="19050"/>
          </a:xfrm>
          <a:prstGeom prst="straightConnector1">
            <a:avLst/>
          </a:prstGeom>
          <a:noFill/>
          <a:ln w="38100" algn="ctr">
            <a:solidFill>
              <a:schemeClr val="tx1"/>
            </a:solidFill>
            <a:prstDash val="sysDash"/>
            <a:round/>
            <a:headEnd type="arrow" w="med" len="med"/>
            <a:tailEnd/>
          </a:ln>
        </p:spPr>
      </p:cxnSp>
      <p:sp>
        <p:nvSpPr>
          <p:cNvPr id="7190" name="TextBox 74"/>
          <p:cNvSpPr txBox="1">
            <a:spLocks noChangeArrowheads="1"/>
          </p:cNvSpPr>
          <p:nvPr/>
        </p:nvSpPr>
        <p:spPr bwMode="auto">
          <a:xfrm>
            <a:off x="7119938" y="3484563"/>
            <a:ext cx="1684337" cy="369887"/>
          </a:xfrm>
          <a:prstGeom prst="rect">
            <a:avLst/>
          </a:prstGeom>
          <a:noFill/>
          <a:ln w="9525">
            <a:noFill/>
            <a:miter lim="800000"/>
            <a:headEnd/>
            <a:tailEnd/>
          </a:ln>
        </p:spPr>
        <p:txBody>
          <a:bodyPr wrap="none">
            <a:spAutoFit/>
          </a:bodyPr>
          <a:lstStyle/>
          <a:p>
            <a:r>
              <a:rPr lang="en-US"/>
              <a:t>MN movement</a:t>
            </a:r>
          </a:p>
        </p:txBody>
      </p:sp>
      <p:grpSp>
        <p:nvGrpSpPr>
          <p:cNvPr id="7191" name="Group 78"/>
          <p:cNvGrpSpPr>
            <a:grpSpLocks/>
          </p:cNvGrpSpPr>
          <p:nvPr/>
        </p:nvGrpSpPr>
        <p:grpSpPr bwMode="auto">
          <a:xfrm>
            <a:off x="5724525" y="2008188"/>
            <a:ext cx="519113" cy="369887"/>
            <a:chOff x="1172817" y="1789044"/>
            <a:chExt cx="518091" cy="371061"/>
          </a:xfrm>
        </p:grpSpPr>
        <p:sp>
          <p:nvSpPr>
            <p:cNvPr id="80" name="Rectangle 79"/>
            <p:cNvSpPr/>
            <p:nvPr/>
          </p:nvSpPr>
          <p:spPr bwMode="auto">
            <a:xfrm>
              <a:off x="1180739" y="1789044"/>
              <a:ext cx="502246"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anchor="ctr">
              <a:spAutoFit/>
            </a:bodyPr>
            <a:lstStyle/>
            <a:p>
              <a:pPr eaLnBrk="1" hangingPunct="1">
                <a:lnSpc>
                  <a:spcPct val="100000"/>
                </a:lnSpc>
                <a:defRPr/>
              </a:pPr>
              <a:endParaRPr lang="en-US" sz="1800" b="1">
                <a:latin typeface="Arial" charset="0"/>
              </a:endParaRPr>
            </a:p>
          </p:txBody>
        </p:sp>
        <p:sp>
          <p:nvSpPr>
            <p:cNvPr id="7200" name="TextBox 80"/>
            <p:cNvSpPr txBox="1">
              <a:spLocks noChangeArrowheads="1"/>
            </p:cNvSpPr>
            <p:nvPr/>
          </p:nvSpPr>
          <p:spPr bwMode="auto">
            <a:xfrm>
              <a:off x="1172817" y="1789908"/>
              <a:ext cx="518091" cy="369332"/>
            </a:xfrm>
            <a:prstGeom prst="rect">
              <a:avLst/>
            </a:prstGeom>
            <a:noFill/>
            <a:ln w="9525">
              <a:noFill/>
              <a:miter lim="800000"/>
              <a:headEnd/>
              <a:tailEnd/>
            </a:ln>
          </p:spPr>
          <p:txBody>
            <a:bodyPr wrap="none">
              <a:spAutoFit/>
            </a:bodyPr>
            <a:lstStyle/>
            <a:p>
              <a:r>
                <a:rPr lang="en-US"/>
                <a:t>AN</a:t>
              </a:r>
            </a:p>
          </p:txBody>
        </p:sp>
      </p:grpSp>
      <p:grpSp>
        <p:nvGrpSpPr>
          <p:cNvPr id="7192" name="Group 81"/>
          <p:cNvGrpSpPr>
            <a:grpSpLocks/>
          </p:cNvGrpSpPr>
          <p:nvPr/>
        </p:nvGrpSpPr>
        <p:grpSpPr bwMode="auto">
          <a:xfrm>
            <a:off x="5029200" y="4678363"/>
            <a:ext cx="595313" cy="371475"/>
            <a:chOff x="1172817" y="1789044"/>
            <a:chExt cx="595035" cy="371061"/>
          </a:xfrm>
        </p:grpSpPr>
        <p:sp>
          <p:nvSpPr>
            <p:cNvPr id="83" name="Rectangle 82"/>
            <p:cNvSpPr/>
            <p:nvPr/>
          </p:nvSpPr>
          <p:spPr bwMode="auto">
            <a:xfrm>
              <a:off x="1180751" y="1789044"/>
              <a:ext cx="503002"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anchor="ctr">
              <a:spAutoFit/>
            </a:bodyPr>
            <a:lstStyle/>
            <a:p>
              <a:pPr eaLnBrk="1" hangingPunct="1">
                <a:lnSpc>
                  <a:spcPct val="100000"/>
                </a:lnSpc>
                <a:defRPr/>
              </a:pPr>
              <a:endParaRPr lang="en-US" sz="1800" b="1">
                <a:latin typeface="Arial" charset="0"/>
              </a:endParaRPr>
            </a:p>
          </p:txBody>
        </p:sp>
        <p:sp>
          <p:nvSpPr>
            <p:cNvPr id="7198" name="TextBox 83"/>
            <p:cNvSpPr txBox="1">
              <a:spLocks noChangeArrowheads="1"/>
            </p:cNvSpPr>
            <p:nvPr/>
          </p:nvSpPr>
          <p:spPr bwMode="auto">
            <a:xfrm>
              <a:off x="1172817" y="1789908"/>
              <a:ext cx="595035" cy="369332"/>
            </a:xfrm>
            <a:prstGeom prst="rect">
              <a:avLst/>
            </a:prstGeom>
            <a:noFill/>
            <a:ln w="9525">
              <a:noFill/>
              <a:miter lim="800000"/>
              <a:headEnd/>
              <a:tailEnd/>
            </a:ln>
          </p:spPr>
          <p:txBody>
            <a:bodyPr wrap="none">
              <a:spAutoFit/>
            </a:bodyPr>
            <a:lstStyle/>
            <a:p>
              <a:r>
                <a:rPr lang="en-US"/>
                <a:t>tAN</a:t>
              </a:r>
            </a:p>
          </p:txBody>
        </p:sp>
      </p:grpSp>
      <p:sp>
        <p:nvSpPr>
          <p:cNvPr id="7193" name="Freeform 68"/>
          <p:cNvSpPr>
            <a:spLocks/>
          </p:cNvSpPr>
          <p:nvPr/>
        </p:nvSpPr>
        <p:spPr bwMode="auto">
          <a:xfrm>
            <a:off x="1206500" y="3149600"/>
            <a:ext cx="4292600" cy="1620838"/>
          </a:xfrm>
          <a:custGeom>
            <a:avLst/>
            <a:gdLst>
              <a:gd name="T0" fmla="*/ 0 w 4293704"/>
              <a:gd name="T1" fmla="*/ 1515165 h 1621183"/>
              <a:gd name="T2" fmla="*/ 265043 w 4293704"/>
              <a:gd name="T3" fmla="*/ 958574 h 1621183"/>
              <a:gd name="T4" fmla="*/ 649356 w 4293704"/>
              <a:gd name="T5" fmla="*/ 269461 h 1621183"/>
              <a:gd name="T6" fmla="*/ 1351722 w 4293704"/>
              <a:gd name="T7" fmla="*/ 44174 h 1621183"/>
              <a:gd name="T8" fmla="*/ 1921565 w 4293704"/>
              <a:gd name="T9" fmla="*/ 44174 h 1621183"/>
              <a:gd name="T10" fmla="*/ 2849216 w 4293704"/>
              <a:gd name="T11" fmla="*/ 309217 h 1621183"/>
              <a:gd name="T12" fmla="*/ 3896137 w 4293704"/>
              <a:gd name="T13" fmla="*/ 706783 h 1621183"/>
              <a:gd name="T14" fmla="*/ 4227440 w 4293704"/>
              <a:gd name="T15" fmla="*/ 1183861 h 1621183"/>
              <a:gd name="T16" fmla="*/ 4293704 w 4293704"/>
              <a:gd name="T17" fmla="*/ 1621183 h 162118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293704" h="1621183">
                <a:moveTo>
                  <a:pt x="0" y="1515165"/>
                </a:moveTo>
                <a:cubicBezTo>
                  <a:pt x="78408" y="1340678"/>
                  <a:pt x="156817" y="1166191"/>
                  <a:pt x="265043" y="958574"/>
                </a:cubicBezTo>
                <a:cubicBezTo>
                  <a:pt x="373269" y="750957"/>
                  <a:pt x="468243" y="421861"/>
                  <a:pt x="649356" y="269461"/>
                </a:cubicBezTo>
                <a:cubicBezTo>
                  <a:pt x="830469" y="117061"/>
                  <a:pt x="1139687" y="81722"/>
                  <a:pt x="1351722" y="44174"/>
                </a:cubicBezTo>
                <a:cubicBezTo>
                  <a:pt x="1563757" y="6626"/>
                  <a:pt x="1671983" y="0"/>
                  <a:pt x="1921565" y="44174"/>
                </a:cubicBezTo>
                <a:cubicBezTo>
                  <a:pt x="2171147" y="88348"/>
                  <a:pt x="2520121" y="198782"/>
                  <a:pt x="2849217" y="309217"/>
                </a:cubicBezTo>
                <a:cubicBezTo>
                  <a:pt x="3178313" y="419652"/>
                  <a:pt x="3666435" y="561009"/>
                  <a:pt x="3896139" y="706783"/>
                </a:cubicBezTo>
                <a:cubicBezTo>
                  <a:pt x="4125843" y="852557"/>
                  <a:pt x="4161182" y="1031461"/>
                  <a:pt x="4227443" y="1183861"/>
                </a:cubicBezTo>
                <a:cubicBezTo>
                  <a:pt x="4293704" y="1336261"/>
                  <a:pt x="4293704" y="1478722"/>
                  <a:pt x="4293704" y="1621183"/>
                </a:cubicBezTo>
              </a:path>
            </a:pathLst>
          </a:custGeom>
          <a:noFill/>
          <a:ln w="12700" cap="flat" cmpd="sng" algn="ctr">
            <a:solidFill>
              <a:schemeClr val="tx1"/>
            </a:solidFill>
            <a:prstDash val="solid"/>
            <a:round/>
            <a:headEnd type="none" w="med" len="med"/>
            <a:tailEnd type="arrow" w="med" len="med"/>
          </a:ln>
        </p:spPr>
        <p:txBody>
          <a:bodyPr anchor="ctr">
            <a:spAutoFit/>
          </a:bodyPr>
          <a:lstStyle/>
          <a:p>
            <a:endParaRPr lang="en-US"/>
          </a:p>
        </p:txBody>
      </p:sp>
      <p:grpSp>
        <p:nvGrpSpPr>
          <p:cNvPr id="7194" name="Group 77"/>
          <p:cNvGrpSpPr>
            <a:grpSpLocks/>
          </p:cNvGrpSpPr>
          <p:nvPr/>
        </p:nvGrpSpPr>
        <p:grpSpPr bwMode="auto">
          <a:xfrm>
            <a:off x="1557338" y="3340100"/>
            <a:ext cx="517525" cy="369888"/>
            <a:chOff x="1172817" y="1789044"/>
            <a:chExt cx="518091" cy="371061"/>
          </a:xfrm>
        </p:grpSpPr>
        <p:sp>
          <p:nvSpPr>
            <p:cNvPr id="77" name="Rectangle 76"/>
            <p:cNvSpPr/>
            <p:nvPr/>
          </p:nvSpPr>
          <p:spPr bwMode="auto">
            <a:xfrm>
              <a:off x="1180763" y="1789044"/>
              <a:ext cx="502199"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anchor="ctr">
              <a:spAutoFit/>
            </a:bodyPr>
            <a:lstStyle/>
            <a:p>
              <a:pPr eaLnBrk="1" hangingPunct="1">
                <a:lnSpc>
                  <a:spcPct val="100000"/>
                </a:lnSpc>
                <a:defRPr/>
              </a:pPr>
              <a:endParaRPr lang="en-US" sz="1800" b="1">
                <a:latin typeface="Arial" charset="0"/>
              </a:endParaRPr>
            </a:p>
          </p:txBody>
        </p:sp>
        <p:sp>
          <p:nvSpPr>
            <p:cNvPr id="7196" name="TextBox 75"/>
            <p:cNvSpPr txBox="1">
              <a:spLocks noChangeArrowheads="1"/>
            </p:cNvSpPr>
            <p:nvPr/>
          </p:nvSpPr>
          <p:spPr bwMode="auto">
            <a:xfrm>
              <a:off x="1172817" y="1789908"/>
              <a:ext cx="518091" cy="369332"/>
            </a:xfrm>
            <a:prstGeom prst="rect">
              <a:avLst/>
            </a:prstGeom>
            <a:noFill/>
            <a:ln w="9525">
              <a:noFill/>
              <a:miter lim="800000"/>
              <a:headEnd/>
              <a:tailEnd/>
            </a:ln>
          </p:spPr>
          <p:txBody>
            <a:bodyPr wrap="none">
              <a:spAutoFit/>
            </a:bodyPr>
            <a:lstStyle/>
            <a:p>
              <a:r>
                <a:rPr lang="en-US"/>
                <a:t>AN</a:t>
              </a:r>
            </a:p>
          </p:txBody>
        </p:sp>
      </p:gr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1" dirty="0" err="1" smtClean="0"/>
              <a:t>MIH_LL_Tunnel</a:t>
            </a:r>
            <a:r>
              <a:rPr lang="en-US" dirty="0" smtClean="0"/>
              <a:t>    </a:t>
            </a:r>
            <a:r>
              <a:rPr lang="en-US" b="0" dirty="0" smtClean="0"/>
              <a:t>based handover</a:t>
            </a:r>
            <a:endParaRPr lang="en-US" b="0" dirty="0"/>
          </a:p>
        </p:txBody>
      </p:sp>
      <p:sp>
        <p:nvSpPr>
          <p:cNvPr id="3" name="Footer Placeholder 2"/>
          <p:cNvSpPr>
            <a:spLocks noGrp="1"/>
          </p:cNvSpPr>
          <p:nvPr>
            <p:ph type="ftr" sz="quarter" idx="10"/>
          </p:nvPr>
        </p:nvSpPr>
        <p:spPr/>
        <p:txBody>
          <a:bodyPr/>
          <a:lstStyle/>
          <a:p>
            <a:pPr>
              <a:defRPr/>
            </a:pPr>
            <a:r>
              <a:rPr lang="en-US" smtClean="0"/>
              <a:t>21-07-xxxx-00-0000</a:t>
            </a:r>
            <a:endParaRPr lang="en-US"/>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25" name="Object 1"/>
          <p:cNvGraphicFramePr>
            <a:graphicFrameLocks noChangeAspect="1"/>
          </p:cNvGraphicFramePr>
          <p:nvPr/>
        </p:nvGraphicFramePr>
        <p:xfrm>
          <a:off x="1219200" y="1066800"/>
          <a:ext cx="6705600" cy="5285317"/>
        </p:xfrm>
        <a:graphic>
          <a:graphicData uri="http://schemas.openxmlformats.org/presentationml/2006/ole">
            <p:oleObj spid="_x0000_s1025" name="Visio" r:id="rId3" imgW="8209932" imgH="6471189" progId="Visio.Drawing.11">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8600"/>
            <a:ext cx="8270875" cy="914400"/>
          </a:xfrm>
        </p:spPr>
        <p:txBody>
          <a:bodyPr/>
          <a:lstStyle/>
          <a:p>
            <a:r>
              <a:rPr lang="en-US" dirty="0" smtClean="0"/>
              <a:t>Adapting SFF-based preregistration</a:t>
            </a:r>
            <a:br>
              <a:rPr lang="en-US" dirty="0" smtClean="0"/>
            </a:br>
            <a:r>
              <a:rPr lang="en-US" dirty="0" smtClean="0"/>
              <a:t> to </a:t>
            </a:r>
            <a:r>
              <a:rPr lang="en-US" b="0" i="1" dirty="0" err="1" smtClean="0"/>
              <a:t>MIH_LL_Tunnel</a:t>
            </a:r>
            <a:r>
              <a:rPr lang="en-US" dirty="0" smtClean="0"/>
              <a:t> </a:t>
            </a:r>
            <a:r>
              <a:rPr lang="en-US" dirty="0" smtClean="0"/>
              <a:t> proposal</a:t>
            </a:r>
            <a:endParaRPr lang="en-US" dirty="0"/>
          </a:p>
        </p:txBody>
      </p:sp>
      <p:sp>
        <p:nvSpPr>
          <p:cNvPr id="3" name="Content Placeholder 2"/>
          <p:cNvSpPr>
            <a:spLocks noGrp="1"/>
          </p:cNvSpPr>
          <p:nvPr>
            <p:ph idx="1"/>
          </p:nvPr>
        </p:nvSpPr>
        <p:spPr>
          <a:xfrm>
            <a:off x="381000" y="1447800"/>
            <a:ext cx="8299450" cy="4724400"/>
          </a:xfrm>
        </p:spPr>
        <p:txBody>
          <a:bodyPr/>
          <a:lstStyle/>
          <a:p>
            <a:r>
              <a:rPr lang="en-US" dirty="0" err="1" smtClean="0"/>
              <a:t>SPoS</a:t>
            </a:r>
            <a:r>
              <a:rPr lang="en-US" dirty="0" smtClean="0"/>
              <a:t> provides function previously called “OSFF”</a:t>
            </a:r>
          </a:p>
          <a:p>
            <a:r>
              <a:rPr lang="en-US" dirty="0" err="1" smtClean="0"/>
              <a:t>TPoS</a:t>
            </a:r>
            <a:r>
              <a:rPr lang="en-US" dirty="0" smtClean="0"/>
              <a:t> </a:t>
            </a:r>
            <a:r>
              <a:rPr lang="en-US" dirty="0" smtClean="0"/>
              <a:t>provides function previously called </a:t>
            </a:r>
            <a:r>
              <a:rPr lang="en-US" dirty="0" smtClean="0"/>
              <a:t>“TSFF</a:t>
            </a:r>
            <a:r>
              <a:rPr lang="en-US" dirty="0" smtClean="0"/>
              <a:t>”</a:t>
            </a:r>
            <a:endParaRPr lang="en-US" dirty="0" smtClean="0"/>
          </a:p>
          <a:p>
            <a:r>
              <a:rPr lang="en-US" dirty="0" smtClean="0"/>
              <a:t>At conclusion of call flow, MN is pre-registered</a:t>
            </a:r>
          </a:p>
          <a:p>
            <a:r>
              <a:rPr lang="en-US" dirty="0" smtClean="0"/>
              <a:t>Preregistration can require multiple round trips for some media, authentication methods.</a:t>
            </a:r>
          </a:p>
          <a:p>
            <a:r>
              <a:rPr lang="en-US" dirty="0" smtClean="0"/>
              <a:t>If </a:t>
            </a:r>
            <a:r>
              <a:rPr lang="en-US" dirty="0" err="1" smtClean="0"/>
              <a:t>SPoS</a:t>
            </a:r>
            <a:r>
              <a:rPr lang="en-US" dirty="0" smtClean="0"/>
              <a:t> has knowledge of target network, it can create target-appropriate key  </a:t>
            </a:r>
            <a:r>
              <a:rPr lang="en-US" i="1" dirty="0" err="1" smtClean="0"/>
              <a:t>MNmsrk</a:t>
            </a:r>
            <a:r>
              <a:rPr lang="en-US" i="1" dirty="0" smtClean="0"/>
              <a:t> </a:t>
            </a:r>
            <a:r>
              <a:rPr lang="en-US" i="1" dirty="0" smtClean="0"/>
              <a:t> </a:t>
            </a:r>
            <a:r>
              <a:rPr lang="en-US" dirty="0" smtClean="0"/>
              <a:t>for MN and </a:t>
            </a:r>
            <a:r>
              <a:rPr lang="en-US" dirty="0" err="1" smtClean="0"/>
              <a:t>TPoS</a:t>
            </a:r>
            <a:r>
              <a:rPr lang="en-US" dirty="0" smtClean="0"/>
              <a:t>.</a:t>
            </a:r>
          </a:p>
          <a:p>
            <a:r>
              <a:rPr lang="en-US" dirty="0" smtClean="0"/>
              <a:t>Otherwise, </a:t>
            </a:r>
            <a:r>
              <a:rPr lang="en-US" dirty="0" err="1" smtClean="0"/>
              <a:t>SPoS</a:t>
            </a:r>
            <a:r>
              <a:rPr lang="en-US" dirty="0" smtClean="0"/>
              <a:t> creates </a:t>
            </a:r>
            <a:r>
              <a:rPr lang="en-US" i="1" dirty="0" err="1" smtClean="0"/>
              <a:t>MNmirk</a:t>
            </a:r>
            <a:r>
              <a:rPr lang="en-US" i="1" dirty="0" smtClean="0"/>
              <a:t>  </a:t>
            </a:r>
            <a:r>
              <a:rPr lang="en-US" dirty="0" smtClean="0"/>
              <a:t>for use between MN and </a:t>
            </a:r>
            <a:r>
              <a:rPr lang="en-US" dirty="0" err="1" smtClean="0"/>
              <a:t>TPoS</a:t>
            </a:r>
            <a:r>
              <a:rPr lang="en-US" dirty="0" smtClean="0"/>
              <a:t>.</a:t>
            </a:r>
          </a:p>
          <a:p>
            <a:r>
              <a:rPr lang="en-US" dirty="0" smtClean="0"/>
              <a:t>If </a:t>
            </a:r>
            <a:r>
              <a:rPr lang="en-US" dirty="0" err="1" smtClean="0"/>
              <a:t>TPoS</a:t>
            </a:r>
            <a:r>
              <a:rPr lang="en-US" dirty="0" smtClean="0"/>
              <a:t> receives </a:t>
            </a:r>
            <a:r>
              <a:rPr lang="en-US" i="1" dirty="0" err="1" smtClean="0"/>
              <a:t>MNmirk</a:t>
            </a:r>
            <a:r>
              <a:rPr lang="en-US" dirty="0" smtClean="0"/>
              <a:t> instead of </a:t>
            </a:r>
            <a:r>
              <a:rPr lang="en-US" i="1" dirty="0" err="1" smtClean="0"/>
              <a:t>MNmsrk</a:t>
            </a:r>
            <a:r>
              <a:rPr lang="en-US" dirty="0" smtClean="0"/>
              <a:t>, it creates </a:t>
            </a:r>
            <a:r>
              <a:rPr lang="en-US" i="1" dirty="0" err="1" smtClean="0"/>
              <a:t>MNmsrk</a:t>
            </a:r>
            <a:endParaRPr lang="en-US" i="1" dirty="0" smtClean="0"/>
          </a:p>
          <a:p>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Handover execution</a:t>
            </a:r>
            <a:endParaRPr lang="en-US" dirty="0"/>
          </a:p>
        </p:txBody>
      </p:sp>
      <p:sp>
        <p:nvSpPr>
          <p:cNvPr id="3" name="Content Placeholder 2"/>
          <p:cNvSpPr>
            <a:spLocks noGrp="1"/>
          </p:cNvSpPr>
          <p:nvPr>
            <p:ph idx="1"/>
          </p:nvPr>
        </p:nvSpPr>
        <p:spPr/>
        <p:txBody>
          <a:bodyPr/>
          <a:lstStyle/>
          <a:p>
            <a:r>
              <a:rPr lang="en-US" dirty="0" smtClean="0"/>
              <a:t>Next, the handover occurs.  Authentication for fast network re-entry uses </a:t>
            </a:r>
            <a:r>
              <a:rPr lang="en-US" i="1" dirty="0" err="1" smtClean="0"/>
              <a:t>MNmsrk</a:t>
            </a:r>
            <a:endParaRPr lang="en-US" i="1" dirty="0" smtClean="0"/>
          </a:p>
          <a:p>
            <a:r>
              <a:rPr lang="en-US" dirty="0" err="1" smtClean="0"/>
              <a:t>TPoS</a:t>
            </a:r>
            <a:r>
              <a:rPr lang="en-US" dirty="0" smtClean="0"/>
              <a:t> must either be authenticator for </a:t>
            </a:r>
            <a:r>
              <a:rPr lang="en-US" dirty="0" err="1" smtClean="0"/>
              <a:t>TPoA</a:t>
            </a:r>
            <a:r>
              <a:rPr lang="en-US" dirty="0" smtClean="0"/>
              <a:t>, or else have installed  </a:t>
            </a:r>
            <a:r>
              <a:rPr lang="en-US" i="1" dirty="0" err="1" smtClean="0"/>
              <a:t>MNmsrk</a:t>
            </a:r>
            <a:r>
              <a:rPr lang="en-US" dirty="0" smtClean="0"/>
              <a:t>  into the authenticator’s security association with the MN.</a:t>
            </a:r>
          </a:p>
          <a:p>
            <a:r>
              <a:rPr lang="en-US" dirty="0" err="1" smtClean="0"/>
              <a:t>TPoS</a:t>
            </a:r>
            <a:r>
              <a:rPr lang="en-US" dirty="0" smtClean="0"/>
              <a:t> becomes </a:t>
            </a:r>
            <a:r>
              <a:rPr lang="en-US" dirty="0" err="1" smtClean="0"/>
              <a:t>SPoS</a:t>
            </a:r>
            <a:r>
              <a:rPr lang="en-US" dirty="0" smtClean="0"/>
              <a:t>.  MN can use  </a:t>
            </a:r>
            <a:r>
              <a:rPr lang="en-US" i="1" dirty="0" err="1" smtClean="0"/>
              <a:t>MNmsrk</a:t>
            </a:r>
            <a:r>
              <a:rPr lang="en-US" dirty="0" smtClean="0"/>
              <a:t>  for future handover-based communication with </a:t>
            </a:r>
            <a:r>
              <a:rPr lang="en-US" dirty="0" err="1" smtClean="0"/>
              <a:t>SPoS</a:t>
            </a:r>
            <a:r>
              <a:rPr lang="en-US" dirty="0" smtClean="0"/>
              <a:t>.</a:t>
            </a: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8600"/>
            <a:ext cx="8270875" cy="1066800"/>
          </a:xfrm>
        </p:spPr>
        <p:txBody>
          <a:bodyPr/>
          <a:lstStyle/>
          <a:p>
            <a:r>
              <a:rPr lang="en-US" dirty="0" smtClean="0"/>
              <a:t>SFF-based preregistration for </a:t>
            </a:r>
            <a:br>
              <a:rPr lang="en-US" dirty="0" smtClean="0"/>
            </a:br>
            <a:r>
              <a:rPr lang="en-US" dirty="0" smtClean="0"/>
              <a:t>Handover into </a:t>
            </a:r>
            <a:r>
              <a:rPr lang="en-US" dirty="0" err="1" smtClean="0"/>
              <a:t>WiMAX</a:t>
            </a:r>
            <a:r>
              <a:rPr lang="en-US" dirty="0" smtClean="0"/>
              <a:t> network</a:t>
            </a:r>
            <a:endParaRPr lang="en-US" dirty="0"/>
          </a:p>
        </p:txBody>
      </p:sp>
      <p:sp>
        <p:nvSpPr>
          <p:cNvPr id="3" name="Footer Placeholder 2"/>
          <p:cNvSpPr>
            <a:spLocks noGrp="1"/>
          </p:cNvSpPr>
          <p:nvPr>
            <p:ph type="ftr" sz="quarter" idx="10"/>
          </p:nvPr>
        </p:nvSpPr>
        <p:spPr/>
        <p:txBody>
          <a:bodyPr/>
          <a:lstStyle/>
          <a:p>
            <a:pPr>
              <a:defRPr/>
            </a:pPr>
            <a:r>
              <a:rPr lang="en-US" smtClean="0"/>
              <a:t>21-07-xxxx-00-0000</a:t>
            </a:r>
            <a:endParaRPr lang="en-US"/>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9697" name="Object 1"/>
          <p:cNvGraphicFramePr>
            <a:graphicFrameLocks noChangeAspect="1"/>
          </p:cNvGraphicFramePr>
          <p:nvPr/>
        </p:nvGraphicFramePr>
        <p:xfrm>
          <a:off x="228600" y="1524000"/>
          <a:ext cx="8668910" cy="4953000"/>
        </p:xfrm>
        <a:graphic>
          <a:graphicData uri="http://schemas.openxmlformats.org/presentationml/2006/ole">
            <p:oleObj spid="_x0000_s29697" name="Visio" r:id="rId3" imgW="6454477" imgH="3569115" progId="Visio.Drawing.11">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MN into HRPD from </a:t>
            </a:r>
            <a:r>
              <a:rPr lang="en-US" dirty="0" err="1" smtClean="0"/>
              <a:t>WiMAX</a:t>
            </a:r>
            <a:endParaRPr lang="en-US" dirty="0"/>
          </a:p>
        </p:txBody>
      </p:sp>
      <p:sp>
        <p:nvSpPr>
          <p:cNvPr id="3" name="Footer Placeholder 2"/>
          <p:cNvSpPr>
            <a:spLocks noGrp="1"/>
          </p:cNvSpPr>
          <p:nvPr>
            <p:ph type="ftr" sz="quarter" idx="10"/>
          </p:nvPr>
        </p:nvSpPr>
        <p:spPr/>
        <p:txBody>
          <a:bodyPr/>
          <a:lstStyle/>
          <a:p>
            <a:pPr>
              <a:defRPr/>
            </a:pPr>
            <a:r>
              <a:rPr lang="en-US" smtClean="0"/>
              <a:t>21-07-xxxx-00-0000</a:t>
            </a:r>
            <a:endParaRPr lang="en-US"/>
          </a:p>
        </p:txBody>
      </p:sp>
      <p:graphicFrame>
        <p:nvGraphicFramePr>
          <p:cNvPr id="33794" name="Object 2"/>
          <p:cNvGraphicFramePr>
            <a:graphicFrameLocks noChangeAspect="1"/>
          </p:cNvGraphicFramePr>
          <p:nvPr/>
        </p:nvGraphicFramePr>
        <p:xfrm>
          <a:off x="1219200" y="1219200"/>
          <a:ext cx="6997700" cy="4868862"/>
        </p:xfrm>
        <a:graphic>
          <a:graphicData uri="http://schemas.openxmlformats.org/presentationml/2006/ole">
            <p:oleObj spid="_x0000_s33794" name="Visio" r:id="rId3" imgW="6955914" imgH="5217809" progId="Visio.Drawing.11">
              <p:embed/>
            </p:oleObj>
          </a:graphicData>
        </a:graphic>
      </p:graphicFrame>
    </p:spTree>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C:\USERS\USERINF\MSOFFICE\TEMPLATE\blank presentation.pot</Template>
  <TotalTime>734</TotalTime>
  <Pages>15</Pages>
  <Words>916</Words>
  <Application>Microsoft Office PowerPoint</Application>
  <PresentationFormat>Letter Paper (8.5x11 in)</PresentationFormat>
  <Paragraphs>112</Paragraphs>
  <Slides>16</Slides>
  <Notes>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19" baseType="lpstr">
      <vt:lpstr>blank presentation</vt:lpstr>
      <vt:lpstr>Microsoft Visio Drawing</vt:lpstr>
      <vt:lpstr>Visio</vt:lpstr>
      <vt:lpstr>Slide 1</vt:lpstr>
      <vt:lpstr>Slide 2</vt:lpstr>
      <vt:lpstr>Outline of presentation</vt:lpstr>
      <vt:lpstr>SFF-oriented handover optimization  supported by roaming agreement</vt:lpstr>
      <vt:lpstr>MIH_LL_Tunnel    based handover</vt:lpstr>
      <vt:lpstr>Adapting SFF-based preregistration  to MIH_LL_Tunnel  proposal</vt:lpstr>
      <vt:lpstr>Handover execution</vt:lpstr>
      <vt:lpstr>SFF-based preregistration for  Handover into WiMAX network</vt:lpstr>
      <vt:lpstr>MN into HRPD from WiMAX</vt:lpstr>
      <vt:lpstr>Handover into HRPD, part 1</vt:lpstr>
      <vt:lpstr>Handover into HRPD, part 2</vt:lpstr>
      <vt:lpstr>Matching existing SFF designs to MIH_LL_Tunnel    based handover</vt:lpstr>
      <vt:lpstr>Slide 13</vt:lpstr>
      <vt:lpstr>GAS/ANQP with MIH call Flow </vt:lpstr>
      <vt:lpstr>Call flow using Location Data</vt:lpstr>
      <vt:lpstr>SPoS vs. MN</vt:lpstr>
    </vt:vector>
  </TitlesOfParts>
  <Company>802.21 WG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802.21 WG Presentation Template</dc:title>
  <dc:creator>Michael G. Williams</dc:creator>
  <cp:lastModifiedBy>cperkin1</cp:lastModifiedBy>
  <cp:revision>56</cp:revision>
  <cp:lastPrinted>1999-04-27T06:51:51Z</cp:lastPrinted>
  <dcterms:created xsi:type="dcterms:W3CDTF">2004-05-12T03:24:18Z</dcterms:created>
  <dcterms:modified xsi:type="dcterms:W3CDTF">2012-03-15T02:14:05Z</dcterms:modified>
</cp:coreProperties>
</file>