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</p:sldMasterIdLst>
  <p:notesMasterIdLst>
    <p:notesMasterId r:id="rId17"/>
  </p:notesMasterIdLst>
  <p:handoutMasterIdLst>
    <p:handoutMasterId r:id="rId18"/>
  </p:handoutMasterIdLst>
  <p:sldIdLst>
    <p:sldId id="413" r:id="rId6"/>
    <p:sldId id="419" r:id="rId7"/>
    <p:sldId id="424" r:id="rId8"/>
    <p:sldId id="420" r:id="rId9"/>
    <p:sldId id="422" r:id="rId10"/>
    <p:sldId id="428" r:id="rId11"/>
    <p:sldId id="427" r:id="rId12"/>
    <p:sldId id="425" r:id="rId13"/>
    <p:sldId id="417" r:id="rId14"/>
    <p:sldId id="418" r:id="rId15"/>
    <p:sldId id="426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 varScale="1">
        <p:scale>
          <a:sx n="110" d="100"/>
          <a:sy n="110" d="100"/>
        </p:scale>
        <p:origin x="-87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74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580154" y="8984170"/>
            <a:ext cx="153888" cy="184666"/>
          </a:xfrm>
          <a:prstGeom prst="rect">
            <a:avLst/>
          </a:prstGeom>
          <a:noFill/>
        </p:spPr>
        <p:txBody>
          <a:bodyPr/>
          <a:lstStyle/>
          <a:p>
            <a:pPr defTabSz="932865"/>
            <a:fld id="{FAAE0E8B-988F-47CE-9949-D3DED8909968}" type="slidenum">
              <a:rPr lang="en-US" smtClean="0"/>
              <a:pPr defTabSz="932865"/>
              <a:t>5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4"/>
            <a:ext cx="5546104" cy="4175920"/>
          </a:xfrm>
          <a:prstGeom prst="rect">
            <a:avLst/>
          </a:prstGeom>
          <a:noFill/>
          <a:ln/>
        </p:spPr>
        <p:txBody>
          <a:bodyPr lIns="90919" tIns="45459" rIns="90919" bIns="4545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580154" y="8984170"/>
            <a:ext cx="153888" cy="184666"/>
          </a:xfrm>
          <a:prstGeom prst="rect">
            <a:avLst/>
          </a:prstGeom>
          <a:noFill/>
        </p:spPr>
        <p:txBody>
          <a:bodyPr/>
          <a:lstStyle/>
          <a:p>
            <a:pPr defTabSz="932865"/>
            <a:fld id="{FAAE0E8B-988F-47CE-9949-D3DED8909968}" type="slidenum">
              <a:rPr lang="en-US" smtClean="0"/>
              <a:pPr defTabSz="932865"/>
              <a:t>6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4"/>
            <a:ext cx="5546104" cy="4175920"/>
          </a:xfrm>
          <a:prstGeom prst="rect">
            <a:avLst/>
          </a:prstGeom>
          <a:noFill/>
          <a:ln/>
        </p:spPr>
        <p:txBody>
          <a:bodyPr lIns="90919" tIns="45459" rIns="90919" bIns="4545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500301" y="6475413"/>
            <a:ext cx="21800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19538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EC890-31EC-487D-AA60-02B691D82D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519538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19437-B6E0-45D2-ADBE-CED11A2324B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19538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1B28D-59C5-4D92-A491-E66C7A6F60A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19538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2C443-5D96-4DE7-99CD-7C5E19B8A47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00301" y="6475413"/>
            <a:ext cx="21800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19538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5E2F7-1D07-407B-992F-AC7D2817658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00301" y="6475413"/>
            <a:ext cx="21800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19538" y="6475413"/>
            <a:ext cx="179536" cy="184666"/>
          </a:xfrm>
        </p:spPr>
        <p:txBody>
          <a:bodyPr/>
          <a:lstStyle/>
          <a:p>
            <a:pPr>
              <a:defRPr/>
            </a:pP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Jan2012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19538" y="6475413"/>
            <a:ext cx="179536" cy="184666"/>
          </a:xfrm>
        </p:spPr>
        <p:txBody>
          <a:bodyPr/>
          <a:lstStyle/>
          <a:p>
            <a:pPr>
              <a:defRPr/>
            </a:pP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Jan2012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19538" y="6475413"/>
            <a:ext cx="179536" cy="184666"/>
          </a:xfrm>
        </p:spPr>
        <p:txBody>
          <a:bodyPr/>
          <a:lstStyle/>
          <a:p>
            <a:pPr>
              <a:defRPr/>
            </a:pP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19538" y="6475413"/>
            <a:ext cx="17953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DE478-540A-4533-B630-5289DA16E16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19538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ACD2F-9786-486C-9E92-757D70B8C56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19538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AE60E-B8AB-4C07-8727-0B4A640A87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19538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E6C48-FC0E-4C0A-A7D2-A12BE0BB3F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7" y="394156"/>
            <a:ext cx="49917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21-12-0012-00-0000-Session#48-Closing_Plenary_Notes.ppt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Jan2012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Jan2012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Jan2012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1/dcn/12/21-12-0006-04-0000-group-management-par.doc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ebmail.appcomsci.com/OWA/redir.aspx?C=7a9b317a2bb5402b9f822e153bee73fb&amp;URL=https%3a%2f%2fmentor.ieee.org%2f802.21%2fdcn%2f12%2f21-12-0003-01-srho-ieee-802-21c-tg-january-2012-meeting-report-and-agenda.ppt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hiltonwaikoloavillag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295400"/>
            <a:ext cx="7848600" cy="3505200"/>
          </a:xfrm>
        </p:spPr>
        <p:txBody>
          <a:bodyPr/>
          <a:lstStyle/>
          <a:p>
            <a:r>
              <a:rPr lang="en-US" sz="5400" b="1" dirty="0" smtClean="0">
                <a:latin typeface="Arial" charset="0"/>
              </a:rPr>
              <a:t>IEEE 802.21</a:t>
            </a:r>
            <a:br>
              <a:rPr lang="en-US" sz="5400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Session #48</a:t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Jacksonville, Florida </a:t>
            </a:r>
            <a:br>
              <a:rPr lang="en-US" b="1" dirty="0" smtClean="0">
                <a:latin typeface="Arial" charset="0"/>
              </a:rPr>
            </a:br>
            <a:r>
              <a:rPr lang="en-US" sz="3200" b="1" dirty="0" smtClean="0">
                <a:latin typeface="Arial" charset="0"/>
              </a:rPr>
              <a:t>Closing </a:t>
            </a:r>
            <a:r>
              <a:rPr lang="en-US" sz="3200" b="1" dirty="0" smtClean="0">
                <a:latin typeface="Arial" charset="0"/>
              </a:rPr>
              <a:t> </a:t>
            </a:r>
            <a:r>
              <a:rPr lang="en-US" sz="3200" b="1" dirty="0" smtClean="0">
                <a:latin typeface="Arial" charset="0"/>
              </a:rPr>
              <a:t>Plenary</a:t>
            </a: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0" y="4800600"/>
            <a:ext cx="2993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sdas</a:t>
            </a:r>
            <a:r>
              <a:rPr lang="en-US" sz="2000" dirty="0" smtClean="0"/>
              <a:t> at </a:t>
            </a:r>
            <a:r>
              <a:rPr lang="en-US" sz="2000" dirty="0" err="1" smtClean="0"/>
              <a:t>appcomsci</a:t>
            </a:r>
            <a:r>
              <a:rPr lang="en-US" sz="2000" dirty="0" smtClean="0"/>
              <a:t> dot com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2012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7244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13-18 May 2012, Hyatt Regency, Atlanta, GA, USA 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15-20 July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Diego, CA, USA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 smtClean="0">
                <a:solidFill>
                  <a:srgbClr val="0000FF"/>
                </a:solidFill>
              </a:rPr>
              <a:t>16-21 September, 2012</a:t>
            </a:r>
            <a:r>
              <a:rPr lang="en-US" sz="2400" b="1" dirty="0" smtClean="0">
                <a:solidFill>
                  <a:srgbClr val="0000FF"/>
                </a:solidFill>
              </a:rPr>
              <a:t>, </a:t>
            </a:r>
            <a:r>
              <a:rPr lang="en-US" sz="2400" b="1" dirty="0" smtClean="0">
                <a:solidFill>
                  <a:schemeClr val="accent2"/>
                </a:solidFill>
              </a:rPr>
              <a:t>Hyatt </a:t>
            </a:r>
            <a:r>
              <a:rPr lang="en-US" sz="2400" b="1" dirty="0" smtClean="0">
                <a:solidFill>
                  <a:schemeClr val="accent2"/>
                </a:solidFill>
              </a:rPr>
              <a:t>Grand Champions, Palm Springs, CA, </a:t>
            </a:r>
            <a:r>
              <a:rPr lang="en-US" sz="2400" b="1" i="1" dirty="0" smtClean="0">
                <a:solidFill>
                  <a:schemeClr val="accent2"/>
                </a:solidFill>
              </a:rPr>
              <a:t>USA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</a:t>
            </a:r>
            <a:r>
              <a:rPr lang="en-US" sz="2000" dirty="0" smtClean="0">
                <a:solidFill>
                  <a:srgbClr val="0000FF"/>
                </a:solidFill>
              </a:rPr>
              <a:t>802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wireless groups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Nov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Jan2012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</a:t>
            </a:r>
            <a:r>
              <a:rPr lang="en-US" sz="3600" dirty="0" smtClean="0">
                <a:solidFill>
                  <a:schemeClr val="accent2"/>
                </a:solidFill>
              </a:rPr>
              <a:t>2013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 smtClean="0">
                <a:solidFill>
                  <a:srgbClr val="0000FF"/>
                </a:solidFill>
              </a:rPr>
              <a:t>13-18 January, 2013, Hyatt Regency, Vancouver, BC, Canada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</a:t>
            </a:r>
            <a:r>
              <a:rPr lang="en-US" sz="2400" b="1" dirty="0" smtClean="0">
                <a:solidFill>
                  <a:srgbClr val="FF0000"/>
                </a:solidFill>
              </a:rPr>
              <a:t>: </a:t>
            </a:r>
            <a:r>
              <a:rPr lang="en-US" sz="2400" b="1" dirty="0" smtClean="0">
                <a:solidFill>
                  <a:srgbClr val="FF0000"/>
                </a:solidFill>
              </a:rPr>
              <a:t>17-21 March, 2013, </a:t>
            </a:r>
            <a:r>
              <a:rPr lang="en-US" sz="2400" b="1" dirty="0" err="1" smtClean="0">
                <a:solidFill>
                  <a:srgbClr val="FF0000"/>
                </a:solidFill>
              </a:rPr>
              <a:t>Caribe</a:t>
            </a:r>
            <a:r>
              <a:rPr lang="en-US" sz="2400" b="1" dirty="0" smtClean="0">
                <a:solidFill>
                  <a:srgbClr val="FF0000"/>
                </a:solidFill>
              </a:rPr>
              <a:t> Royale, Orlando, FL, USA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 smtClean="0">
                <a:solidFill>
                  <a:srgbClr val="0000FF"/>
                </a:solidFill>
              </a:rPr>
              <a:t> 12-17 May 2013, Hilton Waikoloa Village, 2013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 smtClean="0">
                <a:solidFill>
                  <a:srgbClr val="FF0000"/>
                </a:solidFill>
              </a:rPr>
              <a:t> 14-19, July 2013, </a:t>
            </a:r>
            <a:r>
              <a:rPr lang="en-US" sz="2400" b="1" dirty="0" smtClean="0">
                <a:solidFill>
                  <a:schemeClr val="accent2"/>
                </a:solidFill>
              </a:rPr>
              <a:t>Geneva</a:t>
            </a:r>
            <a:r>
              <a:rPr lang="en-US" sz="2400" b="1" i="1" dirty="0" smtClean="0">
                <a:solidFill>
                  <a:schemeClr val="accent2"/>
                </a:solidFill>
              </a:rPr>
              <a:t> </a:t>
            </a:r>
            <a:r>
              <a:rPr lang="en-US" sz="2400" b="1" i="1" dirty="0" smtClean="0">
                <a:solidFill>
                  <a:schemeClr val="accent2"/>
                </a:solidFill>
              </a:rPr>
              <a:t>(TBD)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 smtClean="0">
                <a:solidFill>
                  <a:srgbClr val="0000FF"/>
                </a:solidFill>
              </a:rPr>
              <a:t> 15-20, September 2013, </a:t>
            </a:r>
            <a:r>
              <a:rPr lang="en-US" sz="2400" b="1" dirty="0" smtClean="0">
                <a:solidFill>
                  <a:schemeClr val="accent2"/>
                </a:solidFill>
              </a:rPr>
              <a:t>Nanjing </a:t>
            </a:r>
            <a:r>
              <a:rPr lang="en-US" sz="2400" b="1" dirty="0" smtClean="0">
                <a:solidFill>
                  <a:schemeClr val="accent2"/>
                </a:solidFill>
              </a:rPr>
              <a:t>(tentative), </a:t>
            </a:r>
            <a:r>
              <a:rPr lang="en-US" sz="2400" b="1" dirty="0" smtClean="0">
                <a:solidFill>
                  <a:schemeClr val="accent2"/>
                </a:solidFill>
              </a:rPr>
              <a:t>China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802.16 or with other wireless groups (possibility)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 smtClean="0">
                <a:solidFill>
                  <a:srgbClr val="FF0000"/>
                </a:solidFill>
              </a:rPr>
              <a:t>10-15 Nov 2013</a:t>
            </a:r>
            <a:r>
              <a:rPr lang="en-US" sz="2400" b="1" dirty="0" smtClean="0">
                <a:solidFill>
                  <a:srgbClr val="FF0000"/>
                </a:solidFill>
              </a:rPr>
              <a:t>, </a:t>
            </a:r>
            <a:r>
              <a:rPr lang="en-US" sz="2400" b="1" dirty="0" smtClean="0">
                <a:solidFill>
                  <a:srgbClr val="FF0000"/>
                </a:solidFill>
              </a:rPr>
              <a:t>Hyatt </a:t>
            </a:r>
            <a:r>
              <a:rPr lang="en-US" sz="2400" b="1" dirty="0" smtClean="0">
                <a:solidFill>
                  <a:srgbClr val="FF0000"/>
                </a:solidFill>
              </a:rPr>
              <a:t>Regency Reunion, Dallas, TX, </a:t>
            </a:r>
            <a:r>
              <a:rPr lang="en-US" sz="2400" b="1" dirty="0" smtClean="0">
                <a:solidFill>
                  <a:srgbClr val="FF0000"/>
                </a:solidFill>
              </a:rPr>
              <a:t>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Jan2012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PAR Discussion </a:t>
            </a:r>
          </a:p>
          <a:p>
            <a:r>
              <a:rPr lang="en-US" sz="2800" dirty="0" smtClean="0">
                <a:latin typeface="Arial" charset="0"/>
              </a:rPr>
              <a:t>Task Group </a:t>
            </a:r>
            <a:r>
              <a:rPr lang="en-US" sz="2800" dirty="0" smtClean="0">
                <a:latin typeface="Arial" charset="0"/>
              </a:rPr>
              <a:t>Updates</a:t>
            </a:r>
            <a:endParaRPr lang="en-US" sz="2800" dirty="0" smtClean="0">
              <a:latin typeface="Arial" charset="0"/>
            </a:endParaRPr>
          </a:p>
          <a:p>
            <a:r>
              <a:rPr lang="en-US" sz="2800" dirty="0" smtClean="0">
                <a:latin typeface="Arial" charset="0"/>
              </a:rPr>
              <a:t>Motions </a:t>
            </a:r>
          </a:p>
          <a:p>
            <a:r>
              <a:rPr lang="en-US" sz="2800" dirty="0" smtClean="0">
                <a:latin typeface="Arial" charset="0"/>
              </a:rPr>
              <a:t>Teleconference update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dirty="0" smtClean="0"/>
              <a:t>PAR </a:t>
            </a:r>
            <a:r>
              <a:rPr lang="en-US" sz="3200" dirty="0" smtClean="0"/>
              <a:t>	</a:t>
            </a:r>
            <a:r>
              <a:rPr lang="en-US" sz="3200" dirty="0" smtClean="0"/>
              <a:t>Discussion 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3886200"/>
          </a:xfrm>
        </p:spPr>
        <p:txBody>
          <a:bodyPr/>
          <a:lstStyle/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/>
              <a:t>Proposed PAR </a:t>
            </a:r>
          </a:p>
          <a:p>
            <a:pPr lvl="1"/>
            <a:r>
              <a:rPr lang="en-US" sz="2000" dirty="0" smtClean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mentor.ieee.org/802.21/dcn/12/21-12-0006-04-0000-group-management-par.doc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Jan2012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802.21 WG and TG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953000"/>
          </a:xfrm>
        </p:spPr>
        <p:txBody>
          <a:bodyPr/>
          <a:lstStyle/>
          <a:p>
            <a:r>
              <a:rPr lang="en-US" dirty="0" smtClean="0"/>
              <a:t>802.21c </a:t>
            </a:r>
            <a:r>
              <a:rPr lang="en-US" dirty="0" smtClean="0"/>
              <a:t>Single Radio Handovers Task </a:t>
            </a:r>
            <a:r>
              <a:rPr lang="en-US" dirty="0" smtClean="0"/>
              <a:t>Group</a:t>
            </a:r>
          </a:p>
          <a:p>
            <a:pPr lvl="1"/>
            <a:r>
              <a:rPr lang="en-US" dirty="0" smtClean="0">
                <a:hlinkClick r:id="rId2" action="ppaction://hlinkpres?slideindex=1&amp;slidetitle="/>
              </a:rPr>
              <a:t>https://mentor.ieee.org/802.21/dcn/12/21-12-0003-01-srho-ieee-802-21c-tg-january-2012-meeting-report-and-agenda.ppt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WG </a:t>
            </a:r>
            <a:r>
              <a:rPr lang="en-US" dirty="0" smtClean="0"/>
              <a:t>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6764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To </a:t>
            </a:r>
            <a:r>
              <a:rPr lang="en-GB" sz="2400" dirty="0" smtClean="0">
                <a:ea typeface="PMingLiU" charset="-120"/>
              </a:rPr>
              <a:t>authorize the IEEE 802.21 WG Chair </a:t>
            </a:r>
            <a:r>
              <a:rPr lang="en-US" sz="2400" dirty="0" smtClean="0"/>
              <a:t>to submit </a:t>
            </a:r>
            <a:r>
              <a:rPr lang="en-US" sz="2400" dirty="0" smtClean="0"/>
              <a:t>the Group</a:t>
            </a:r>
            <a:br>
              <a:rPr lang="en-US" sz="2400" dirty="0" smtClean="0"/>
            </a:br>
            <a:r>
              <a:rPr lang="en-US" sz="2400" dirty="0" smtClean="0"/>
              <a:t>Management PAR </a:t>
            </a:r>
            <a:r>
              <a:rPr lang="en-US" sz="2400" dirty="0" smtClean="0"/>
              <a:t>to 802EC for consideration in the March 2012 Plenary Session 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Yoshihiro Ohba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Juan Carlos Zuniga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  passed unanimously 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391400" y="64770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Jan2012</a:t>
            </a:r>
            <a:endParaRPr lang="en-US"/>
          </a:p>
        </p:txBody>
      </p:sp>
      <p:sp>
        <p:nvSpPr>
          <p:cNvPr id="8" name="Slide Number Placeholder 6"/>
          <p:cNvSpPr txBox="1">
            <a:spLocks/>
          </p:cNvSpPr>
          <p:nvPr/>
        </p:nvSpPr>
        <p:spPr bwMode="auto">
          <a:xfrm>
            <a:off x="4114800" y="6477000"/>
            <a:ext cx="577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D048621D-5B88-454B-8BF8-1A14712DC77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WG </a:t>
            </a:r>
            <a:r>
              <a:rPr lang="en-US" dirty="0" smtClean="0"/>
              <a:t>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5240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sz="2400" dirty="0" smtClean="0"/>
              <a:t>Authorize </a:t>
            </a:r>
            <a:r>
              <a:rPr lang="en-US" sz="2400" dirty="0" smtClean="0"/>
              <a:t>the </a:t>
            </a:r>
            <a:r>
              <a:rPr lang="en-US" sz="2400" dirty="0" err="1" smtClean="0"/>
              <a:t>TGc</a:t>
            </a:r>
            <a:r>
              <a:rPr lang="en-US" sz="2400" dirty="0" smtClean="0"/>
              <a:t> to </a:t>
            </a:r>
            <a:r>
              <a:rPr lang="en-US" sz="2400" dirty="0" smtClean="0"/>
              <a:t>discuss and approve the relevant text presented in “21-12-0004-02-srho</a:t>
            </a:r>
            <a:r>
              <a:rPr lang="en-US" sz="2400" dirty="0" smtClean="0"/>
              <a:t>” and </a:t>
            </a:r>
            <a:r>
              <a:rPr lang="en-US" sz="2400" dirty="0" smtClean="0"/>
              <a:t>its subsequent versions </a:t>
            </a:r>
            <a:r>
              <a:rPr lang="en-US" sz="2400" dirty="0" smtClean="0"/>
              <a:t>offline and to incorporate </a:t>
            </a:r>
            <a:r>
              <a:rPr lang="en-US" sz="2400" dirty="0" smtClean="0"/>
              <a:t>them into </a:t>
            </a:r>
            <a:r>
              <a:rPr lang="en-US" sz="2400" dirty="0" smtClean="0"/>
              <a:t>the  </a:t>
            </a:r>
            <a:r>
              <a:rPr lang="en-US" sz="2400" dirty="0" err="1" smtClean="0"/>
              <a:t>TGc</a:t>
            </a:r>
            <a:r>
              <a:rPr lang="en-US" sz="2400" dirty="0" smtClean="0"/>
              <a:t> baseline document </a:t>
            </a:r>
            <a:endParaRPr lang="en-US" sz="2400" dirty="0" smtClean="0"/>
          </a:p>
          <a:p>
            <a:pPr algn="l">
              <a:tabLst>
                <a:tab pos="1271588" algn="l"/>
              </a:tabLst>
              <a:defRPr/>
            </a:pP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 Junghoon Jee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Anthony Chan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smtClean="0">
                <a:ea typeface="PMingLiU" charset="-120"/>
              </a:rPr>
              <a:t>Motion </a:t>
            </a:r>
            <a:r>
              <a:rPr lang="en-US" altLang="zh-HK" sz="2000" smtClean="0">
                <a:ea typeface="PMingLiU" charset="-120"/>
              </a:rPr>
              <a:t> passed  </a:t>
            </a:r>
            <a:r>
              <a:rPr lang="en-US" altLang="zh-HK" sz="2000" dirty="0" smtClean="0">
                <a:ea typeface="PMingLiU" charset="-120"/>
              </a:rPr>
              <a:t>unanimously 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391400" y="64770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Jan2012</a:t>
            </a:r>
            <a:endParaRPr lang="en-US"/>
          </a:p>
        </p:txBody>
      </p:sp>
      <p:sp>
        <p:nvSpPr>
          <p:cNvPr id="8" name="Slide Number Placeholder 6"/>
          <p:cNvSpPr txBox="1">
            <a:spLocks/>
          </p:cNvSpPr>
          <p:nvPr/>
        </p:nvSpPr>
        <p:spPr bwMode="auto">
          <a:xfrm>
            <a:off x="4114800" y="6477000"/>
            <a:ext cx="577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D048621D-5B88-454B-8BF8-1A14712DC77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dirty="0" smtClean="0"/>
              <a:t>Teleconferences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3886200"/>
          </a:xfrm>
        </p:spPr>
        <p:txBody>
          <a:bodyPr/>
          <a:lstStyle/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802.21c </a:t>
            </a:r>
            <a:r>
              <a:rPr lang="en-US" sz="2400" dirty="0" smtClean="0"/>
              <a:t>Teleconferences</a:t>
            </a:r>
          </a:p>
          <a:p>
            <a:pPr marL="623888" lvl="2" indent="-280988">
              <a:spcBef>
                <a:spcPct val="40000"/>
              </a:spcBef>
            </a:pPr>
            <a:r>
              <a:rPr lang="en-US" altLang="ja-JP" sz="2000" dirty="0" smtClean="0"/>
              <a:t>February 7, 2012  </a:t>
            </a:r>
            <a:r>
              <a:rPr lang="en-US" altLang="ko-KR" sz="2000" dirty="0" smtClean="0"/>
              <a:t>21:00 </a:t>
            </a:r>
            <a:r>
              <a:rPr lang="en-US" altLang="ko-KR" sz="2000" dirty="0" smtClean="0"/>
              <a:t>ET</a:t>
            </a:r>
            <a:endParaRPr lang="en-US" altLang="ko-KR" sz="2000" dirty="0" smtClean="0">
              <a:ea typeface="굴림" pitchFamily="50" charset="-127"/>
            </a:endParaRPr>
          </a:p>
          <a:p>
            <a:pPr marL="623888" lvl="2" indent="-280988">
              <a:spcBef>
                <a:spcPct val="40000"/>
              </a:spcBef>
            </a:pPr>
            <a:r>
              <a:rPr lang="en-US" altLang="ja-JP" sz="2000" dirty="0" smtClean="0"/>
              <a:t>February 28, 2012  </a:t>
            </a:r>
            <a:r>
              <a:rPr lang="en-US" altLang="ko-KR" sz="2000" dirty="0" smtClean="0"/>
              <a:t>21:00 ET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Jan2012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Future Sessions</a:t>
            </a:r>
            <a:endParaRPr lang="zh-CN" altLang="en-US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Jan2012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2012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March 2012,  Big Island, Hawaii, USA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hlinkClick r:id="rId3"/>
              </a:rPr>
              <a:t>http://802world.org/plenary</a:t>
            </a: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Hotel Information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Hilton Waikoloa Village Hotel &amp; Resort 69-425 Waikoloa Beach Drive Waikoloa, HI 96738 Tel: (808) 886-1234 General Hotel Information Website (but no group rate booking here):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hlinkClick r:id="rId4"/>
              </a:rPr>
              <a:t>http://www.hiltonwaikoloavillage.com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>
                <a:hlinkClick r:id="rId4"/>
              </a:rPr>
              <a:t>http://www.hiltonwaikoloavillage.com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Please Book Now for Best Price &amp; Choices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EARLY BIRD GROUP RATE: $169/Night (plus 14% applicable taxes)* *Early Bird Rate will apply until 50% of the IEEE 802 Room Block is reserved, after such time the regular group rate will apply so please book early to ensure receiving the discount rate. Rate applies to Single/Double Occupancy Run of House Rooms. Extra Adults (&gt;2) are an additional $20/Night (plus applicable taxes).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Jan2012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39889</TotalTime>
  <Words>629</Words>
  <Application>Microsoft Office PowerPoint</Application>
  <PresentationFormat>On-screen Show (4:3)</PresentationFormat>
  <Paragraphs>137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802.11PowerPointTemplate-Landscape</vt:lpstr>
      <vt:lpstr>1_Custom Design</vt:lpstr>
      <vt:lpstr>2_Custom Design</vt:lpstr>
      <vt:lpstr>3_Custom Design</vt:lpstr>
      <vt:lpstr>Custom Design</vt:lpstr>
      <vt:lpstr>IEEE 802.21 Session #48 Jacksonville, Florida  Closing  Plenary</vt:lpstr>
      <vt:lpstr>Meeting Updates</vt:lpstr>
      <vt:lpstr>PAR  Discussion </vt:lpstr>
      <vt:lpstr>802.21 WG and TG Reports </vt:lpstr>
      <vt:lpstr>WG Motion</vt:lpstr>
      <vt:lpstr>WG Motion</vt:lpstr>
      <vt:lpstr>Teleconferences </vt:lpstr>
      <vt:lpstr>Future Sessions</vt:lpstr>
      <vt:lpstr>Future Sessions – 2012 </vt:lpstr>
      <vt:lpstr>Future Sessions – 2012 </vt:lpstr>
      <vt:lpstr>Future Sessions – 2013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subject/>
  <dc:creator>Subir Das</dc:creator>
  <cp:keywords/>
  <cp:lastModifiedBy>Subir Das</cp:lastModifiedBy>
  <cp:revision>483</cp:revision>
  <cp:lastPrinted>1998-02-10T13:28:06Z</cp:lastPrinted>
  <dcterms:created xsi:type="dcterms:W3CDTF">2002-07-08T22:03:28Z</dcterms:created>
  <dcterms:modified xsi:type="dcterms:W3CDTF">2012-01-19T20:03:03Z</dcterms:modified>
</cp:coreProperties>
</file>