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0" r:id="rId1"/>
  </p:sldMasterIdLst>
  <p:notesMasterIdLst>
    <p:notesMasterId r:id="rId23"/>
  </p:notesMasterIdLst>
  <p:sldIdLst>
    <p:sldId id="331" r:id="rId2"/>
    <p:sldId id="332" r:id="rId3"/>
    <p:sldId id="376" r:id="rId4"/>
    <p:sldId id="353" r:id="rId5"/>
    <p:sldId id="384" r:id="rId6"/>
    <p:sldId id="357" r:id="rId7"/>
    <p:sldId id="401" r:id="rId8"/>
    <p:sldId id="385" r:id="rId9"/>
    <p:sldId id="402" r:id="rId10"/>
    <p:sldId id="398" r:id="rId11"/>
    <p:sldId id="386" r:id="rId12"/>
    <p:sldId id="387" r:id="rId13"/>
    <p:sldId id="392" r:id="rId14"/>
    <p:sldId id="397" r:id="rId15"/>
    <p:sldId id="399" r:id="rId16"/>
    <p:sldId id="393" r:id="rId17"/>
    <p:sldId id="395" r:id="rId18"/>
    <p:sldId id="390" r:id="rId19"/>
    <p:sldId id="394" r:id="rId20"/>
    <p:sldId id="396" r:id="rId21"/>
    <p:sldId id="375" r:id="rId22"/>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1pPr>
    <a:lvl2pPr marL="4572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2pPr>
    <a:lvl3pPr marL="9144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3pPr>
    <a:lvl4pPr marL="13716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4pPr>
    <a:lvl5pPr marL="1828800" algn="l" rtl="0" fontAlgn="base">
      <a:spcBef>
        <a:spcPct val="0"/>
      </a:spcBef>
      <a:spcAft>
        <a:spcPct val="0"/>
      </a:spcAft>
      <a:defRPr sz="2400" kern="1200">
        <a:solidFill>
          <a:schemeClr val="tx1"/>
        </a:solidFill>
        <a:latin typeface="Times New Roman" pitchFamily="18" charset="0"/>
        <a:ea typeface="ＭＳ Ｐゴシック" pitchFamily="50" charset="-128"/>
        <a:cs typeface="+mn-cs"/>
      </a:defRPr>
    </a:lvl5pPr>
    <a:lvl6pPr marL="2286000" algn="l" defTabSz="914400" rtl="0" eaLnBrk="1" latinLnBrk="0" hangingPunct="1">
      <a:defRPr sz="2400" kern="1200">
        <a:solidFill>
          <a:schemeClr val="tx1"/>
        </a:solidFill>
        <a:latin typeface="Times New Roman" pitchFamily="18" charset="0"/>
        <a:ea typeface="ＭＳ Ｐゴシック" pitchFamily="50" charset="-128"/>
        <a:cs typeface="+mn-cs"/>
      </a:defRPr>
    </a:lvl6pPr>
    <a:lvl7pPr marL="2743200" algn="l" defTabSz="914400" rtl="0" eaLnBrk="1" latinLnBrk="0" hangingPunct="1">
      <a:defRPr sz="2400" kern="1200">
        <a:solidFill>
          <a:schemeClr val="tx1"/>
        </a:solidFill>
        <a:latin typeface="Times New Roman" pitchFamily="18" charset="0"/>
        <a:ea typeface="ＭＳ Ｐゴシック" pitchFamily="50" charset="-128"/>
        <a:cs typeface="+mn-cs"/>
      </a:defRPr>
    </a:lvl7pPr>
    <a:lvl8pPr marL="3200400" algn="l" defTabSz="914400" rtl="0" eaLnBrk="1" latinLnBrk="0" hangingPunct="1">
      <a:defRPr sz="2400" kern="1200">
        <a:solidFill>
          <a:schemeClr val="tx1"/>
        </a:solidFill>
        <a:latin typeface="Times New Roman" pitchFamily="18" charset="0"/>
        <a:ea typeface="ＭＳ Ｐゴシック" pitchFamily="50" charset="-128"/>
        <a:cs typeface="+mn-cs"/>
      </a:defRPr>
    </a:lvl8pPr>
    <a:lvl9pPr marL="3657600" algn="l" defTabSz="914400" rtl="0" eaLnBrk="1" latinLnBrk="0" hangingPunct="1">
      <a:defRPr sz="2400" kern="1200">
        <a:solidFill>
          <a:schemeClr val="tx1"/>
        </a:solidFill>
        <a:latin typeface="Times New Roman" pitchFamily="18" charset="0"/>
        <a:ea typeface="ＭＳ Ｐゴシック" pitchFamily="50"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9933"/>
    <a:srgbClr val="66FF99"/>
    <a:srgbClr val="FF0000"/>
    <a:srgbClr val="CC0000"/>
    <a:srgbClr val="FF00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95" d="100"/>
          <a:sy n="95" d="100"/>
        </p:scale>
        <p:origin x="-108" y="-28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58" d="100"/>
          <a:sy n="58" d="100"/>
        </p:scale>
        <p:origin x="-1500" y="-90"/>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vl1pPr>
          </a:lstStyle>
          <a:p>
            <a:endParaRPr lang="en-US" altLang="ja-JP"/>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vl1pPr>
          </a:lstStyle>
          <a:p>
            <a:endParaRPr lang="en-US" altLang="ja-JP"/>
          </a:p>
        </p:txBody>
      </p:sp>
      <p:sp>
        <p:nvSpPr>
          <p:cNvPr id="37892"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ja-JP" noProof="0" smtClean="0"/>
              <a:t>Click to edit Master text styles</a:t>
            </a:r>
          </a:p>
          <a:p>
            <a:pPr lvl="1"/>
            <a:r>
              <a:rPr lang="en-US" altLang="ja-JP" noProof="0" smtClean="0"/>
              <a:t>Second level</a:t>
            </a:r>
          </a:p>
          <a:p>
            <a:pPr lvl="2"/>
            <a:r>
              <a:rPr lang="en-US" altLang="ja-JP" noProof="0" smtClean="0"/>
              <a:t>Third level</a:t>
            </a:r>
          </a:p>
          <a:p>
            <a:pPr lvl="3"/>
            <a:r>
              <a:rPr lang="en-US" altLang="ja-JP" noProof="0" smtClean="0"/>
              <a:t>Fourth level</a:t>
            </a:r>
          </a:p>
          <a:p>
            <a:pPr lvl="4"/>
            <a:r>
              <a:rPr lang="en-US" altLang="ja-JP" noProof="0"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vl1pPr>
          </a:lstStyle>
          <a:p>
            <a:endParaRPr lang="en-US" altLang="ja-JP"/>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62E4AD32-8E31-4541-9F69-C8F0C28AFFC2}" type="slidenum">
              <a:rPr lang="ja-JP" altLang="en-US"/>
              <a:pPr/>
              <a:t>‹#›</a:t>
            </a:fld>
            <a:endParaRPr lang="en-US" altLang="ja-JP"/>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E72AF512-8DE3-43C8-9685-69E5E6C43763}" type="slidenum">
              <a:rPr lang="ja-JP" altLang="en-US"/>
              <a:pPr/>
              <a:t>1</a:t>
            </a:fld>
            <a:endParaRPr lang="en-US" altLang="ja-JP"/>
          </a:p>
        </p:txBody>
      </p:sp>
      <p:sp>
        <p:nvSpPr>
          <p:cNvPr id="38915" name="Rectangle 2"/>
          <p:cNvSpPr>
            <a:spLocks noRot="1" noChangeArrowheads="1" noTextEdit="1"/>
          </p:cNvSpPr>
          <p:nvPr>
            <p:ph type="sldImg"/>
          </p:nvPr>
        </p:nvSpPr>
        <p:spPr>
          <a:xfrm>
            <a:off x="1293813" y="795338"/>
            <a:ext cx="4271962" cy="3203575"/>
          </a:xfrm>
          <a:ln/>
        </p:spPr>
      </p:sp>
      <p:sp>
        <p:nvSpPr>
          <p:cNvPr id="38916" name="Rectangle 3"/>
          <p:cNvSpPr>
            <a:spLocks noGrp="1" noChangeArrowheads="1"/>
          </p:cNvSpPr>
          <p:nvPr>
            <p:ph type="body" idx="1"/>
          </p:nvPr>
        </p:nvSpPr>
        <p:spPr>
          <a:xfrm>
            <a:off x="914400" y="4357688"/>
            <a:ext cx="5029200" cy="4135437"/>
          </a:xfrm>
          <a:noFill/>
          <a:ln/>
        </p:spPr>
        <p:txBody>
          <a:bodyPr/>
          <a:lstStyle/>
          <a:p>
            <a:pPr defTabSz="762000"/>
            <a:endParaRPr lang="ja-JP" altLang="ja-JP" smtClean="0">
              <a:ea typeface="ＭＳ Ｐゴシック" pitchFamily="50"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endParaRPr kumimoji="1" lang="ja-JP" altLang="en-US" smtClean="0">
              <a:ea typeface="ＭＳ Ｐゴシック" pitchFamily="50" charset="-128"/>
            </a:endParaRPr>
          </a:p>
        </p:txBody>
      </p:sp>
      <p:sp>
        <p:nvSpPr>
          <p:cNvPr id="61444" name="スライド番号プレースホルダ 3"/>
          <p:cNvSpPr>
            <a:spLocks noGrp="1"/>
          </p:cNvSpPr>
          <p:nvPr>
            <p:ph type="sldNum" sz="quarter" idx="5"/>
          </p:nvPr>
        </p:nvSpPr>
        <p:spPr>
          <a:noFill/>
        </p:spPr>
        <p:txBody>
          <a:bodyPr/>
          <a:lstStyle/>
          <a:p>
            <a:fld id="{674F3B3B-EA5B-451F-A219-E1B995CCEA5F}" type="slidenum">
              <a:rPr lang="ja-JP" altLang="en-US"/>
              <a:pPr/>
              <a:t>10</a:t>
            </a:fld>
            <a:endParaRPr lang="en-US" altLang="ja-JP"/>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dt" sz="quarter" idx="1"/>
          </p:nvPr>
        </p:nvSpPr>
        <p:spPr>
          <a:xfrm>
            <a:off x="646114" y="93688"/>
            <a:ext cx="808037" cy="212361"/>
          </a:xfrm>
          <a:noFill/>
        </p:spPr>
        <p:txBody>
          <a:bodyPr/>
          <a:lstStyle/>
          <a:p>
            <a:r>
              <a:rPr lang="en-US" smtClean="0">
                <a:latin typeface="Times" charset="0"/>
                <a:cs typeface="Arial" pitchFamily="34" charset="0"/>
              </a:rPr>
              <a:t>March 2011</a:t>
            </a:r>
            <a:endParaRPr lang="en-GB" smtClean="0">
              <a:latin typeface="Times" charset="0"/>
              <a:cs typeface="Arial" pitchFamily="34" charset="0"/>
            </a:endParaRPr>
          </a:p>
        </p:txBody>
      </p:sp>
      <p:sp>
        <p:nvSpPr>
          <p:cNvPr id="15363" name="Rectangle 7"/>
          <p:cNvSpPr>
            <a:spLocks noGrp="1" noChangeArrowheads="1"/>
          </p:cNvSpPr>
          <p:nvPr>
            <p:ph type="sldNum" sz="quarter" idx="5"/>
          </p:nvPr>
        </p:nvSpPr>
        <p:spPr>
          <a:xfrm>
            <a:off x="3617913" y="8853566"/>
            <a:ext cx="76200" cy="181131"/>
          </a:xfrm>
          <a:noFill/>
        </p:spPr>
        <p:txBody>
          <a:bodyPr/>
          <a:lstStyle/>
          <a:p>
            <a:fld id="{B7B33F8C-7A33-4737-89DB-527B331A41BB}" type="slidenum">
              <a:rPr lang="en-GB" smtClean="0">
                <a:latin typeface="Times" charset="0"/>
                <a:cs typeface="Arial" pitchFamily="34" charset="0"/>
              </a:rPr>
              <a:pPr/>
              <a:t>11</a:t>
            </a:fld>
            <a:endParaRPr lang="en-GB" smtClean="0">
              <a:latin typeface="Times" charset="0"/>
              <a:cs typeface="Arial" pitchFamily="34" charset="0"/>
            </a:endParaRPr>
          </a:p>
        </p:txBody>
      </p:sp>
      <p:sp>
        <p:nvSpPr>
          <p:cNvPr id="15364" name="Rectangle 2"/>
          <p:cNvSpPr>
            <a:spLocks noRot="1" noChangeArrowheads="1" noTextEdit="1"/>
          </p:cNvSpPr>
          <p:nvPr>
            <p:ph type="sldImg"/>
          </p:nvPr>
        </p:nvSpPr>
        <p:spPr>
          <a:xfrm>
            <a:off x="1150938" y="690563"/>
            <a:ext cx="4556125" cy="3417887"/>
          </a:xfrm>
          <a:ln/>
        </p:spPr>
      </p:sp>
      <p:sp>
        <p:nvSpPr>
          <p:cNvPr id="15365" name="Rectangle 3"/>
          <p:cNvSpPr>
            <a:spLocks noGrp="1" noChangeArrowheads="1"/>
          </p:cNvSpPr>
          <p:nvPr>
            <p:ph type="body" idx="1"/>
          </p:nvPr>
        </p:nvSpPr>
        <p:spPr>
          <a:xfrm>
            <a:off x="914400" y="4344025"/>
            <a:ext cx="5029200" cy="4114488"/>
          </a:xfrm>
          <a:noFill/>
          <a:ln/>
        </p:spPr>
        <p:txBody>
          <a:bodyPr/>
          <a:lstStyle/>
          <a:p>
            <a:pPr eaLnBrk="1" hangingPunct="1">
              <a:spcBef>
                <a:spcPct val="0"/>
              </a:spcBef>
            </a:pPr>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type="dt" sz="quarter" idx="1"/>
          </p:nvPr>
        </p:nvSpPr>
        <p:spPr>
          <a:xfrm>
            <a:off x="646114" y="93688"/>
            <a:ext cx="808037" cy="212361"/>
          </a:xfrm>
          <a:noFill/>
        </p:spPr>
        <p:txBody>
          <a:bodyPr/>
          <a:lstStyle/>
          <a:p>
            <a:r>
              <a:rPr lang="en-US" smtClean="0">
                <a:latin typeface="Times" charset="0"/>
                <a:cs typeface="Arial" pitchFamily="34" charset="0"/>
              </a:rPr>
              <a:t>March 2011</a:t>
            </a:r>
            <a:endParaRPr lang="en-GB" smtClean="0">
              <a:latin typeface="Times" charset="0"/>
              <a:cs typeface="Arial" pitchFamily="34" charset="0"/>
            </a:endParaRPr>
          </a:p>
        </p:txBody>
      </p:sp>
      <p:sp>
        <p:nvSpPr>
          <p:cNvPr id="16387" name="Rectangle 7"/>
          <p:cNvSpPr>
            <a:spLocks noGrp="1" noChangeArrowheads="1"/>
          </p:cNvSpPr>
          <p:nvPr>
            <p:ph type="sldNum" sz="quarter" idx="5"/>
          </p:nvPr>
        </p:nvSpPr>
        <p:spPr>
          <a:xfrm>
            <a:off x="3617913" y="8853566"/>
            <a:ext cx="76200" cy="181131"/>
          </a:xfrm>
          <a:noFill/>
        </p:spPr>
        <p:txBody>
          <a:bodyPr/>
          <a:lstStyle/>
          <a:p>
            <a:fld id="{A1DDAEC7-5DB5-4B67-A8EC-2F4652D640A5}" type="slidenum">
              <a:rPr lang="en-GB" smtClean="0">
                <a:latin typeface="Times" charset="0"/>
                <a:cs typeface="Arial" pitchFamily="34" charset="0"/>
              </a:rPr>
              <a:pPr/>
              <a:t>12</a:t>
            </a:fld>
            <a:endParaRPr lang="en-GB" smtClean="0">
              <a:latin typeface="Times" charset="0"/>
              <a:cs typeface="Arial" pitchFamily="34" charset="0"/>
            </a:endParaRPr>
          </a:p>
        </p:txBody>
      </p:sp>
      <p:sp>
        <p:nvSpPr>
          <p:cNvPr id="16388" name="Rectangle 2"/>
          <p:cNvSpPr>
            <a:spLocks noRot="1" noChangeArrowheads="1" noTextEdit="1"/>
          </p:cNvSpPr>
          <p:nvPr>
            <p:ph type="sldImg"/>
          </p:nvPr>
        </p:nvSpPr>
        <p:spPr>
          <a:xfrm>
            <a:off x="1150938" y="690563"/>
            <a:ext cx="4556125" cy="3417887"/>
          </a:xfrm>
          <a:ln/>
        </p:spPr>
      </p:sp>
      <p:sp>
        <p:nvSpPr>
          <p:cNvPr id="16389" name="Rectangle 3"/>
          <p:cNvSpPr>
            <a:spLocks noGrp="1" noChangeArrowheads="1"/>
          </p:cNvSpPr>
          <p:nvPr>
            <p:ph type="body" idx="1"/>
          </p:nvPr>
        </p:nvSpPr>
        <p:spPr>
          <a:xfrm>
            <a:off x="914400" y="4344025"/>
            <a:ext cx="5029200" cy="4114488"/>
          </a:xfrm>
          <a:noFill/>
          <a:ln/>
        </p:spPr>
        <p:txBody>
          <a:bodyPr/>
          <a:lstStyle/>
          <a:p>
            <a:pPr eaLnBrk="1" hangingPunct="1">
              <a:spcBef>
                <a:spcPct val="0"/>
              </a:spcBef>
            </a:pPr>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endParaRPr lang="en-US" smtClean="0">
              <a:ea typeface="ＭＳ Ｐゴシック" pitchFamily="50" charset="-128"/>
            </a:endParaRPr>
          </a:p>
          <a:p>
            <a:pPr marL="708025" lvl="1" indent="-271463" eaLnBrk="1" hangingPunct="1">
              <a:spcBef>
                <a:spcPct val="0"/>
              </a:spcBef>
            </a:pPr>
            <a:endParaRPr lang="en-US" smtClean="0">
              <a:ea typeface="ＭＳ Ｐゴシック" pitchFamily="50" charset="-128"/>
            </a:endParaRPr>
          </a:p>
        </p:txBody>
      </p:sp>
      <p:sp>
        <p:nvSpPr>
          <p:cNvPr id="19460" name="Slide Number Placeholder 3"/>
          <p:cNvSpPr>
            <a:spLocks noGrp="1"/>
          </p:cNvSpPr>
          <p:nvPr>
            <p:ph type="sldNum" sz="quarter" idx="5"/>
          </p:nvPr>
        </p:nvSpPr>
        <p:spPr>
          <a:noFill/>
        </p:spPr>
        <p:txBody>
          <a:bodyPr/>
          <a:lstStyle/>
          <a:p>
            <a:fld id="{89D09778-74AA-47F7-BAA2-2FFEE0AEC08B}" type="slidenum">
              <a:rPr lang="en-US" smtClean="0">
                <a:cs typeface="Arial" pitchFamily="34" charset="0"/>
              </a:rPr>
              <a:pPr/>
              <a:t>13</a:t>
            </a:fld>
            <a:endParaRPr lang="en-US" smtClean="0">
              <a:cs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1153" name="Rectangle 7"/>
          <p:cNvSpPr>
            <a:spLocks noGrp="1" noChangeArrowheads="1"/>
          </p:cNvSpPr>
          <p:nvPr>
            <p:ph type="sldNum" sz="quarter" idx="5"/>
          </p:nvPr>
        </p:nvSpPr>
        <p:spPr>
          <a:noFill/>
        </p:spPr>
        <p:txBody>
          <a:bodyPr/>
          <a:lstStyle/>
          <a:p>
            <a:fld id="{8F51D9DF-6043-47B6-8F45-EAC976CA25AE}" type="slidenum">
              <a:rPr lang="ko-KR" altLang="en-US"/>
              <a:pPr/>
              <a:t>14</a:t>
            </a:fld>
            <a:endParaRPr lang="en-US" altLang="ko-KR"/>
          </a:p>
        </p:txBody>
      </p:sp>
      <p:sp>
        <p:nvSpPr>
          <p:cNvPr id="561154" name="Rectangle 2"/>
          <p:cNvSpPr>
            <a:spLocks noGrp="1" noRot="1" noChangeAspect="1" noChangeArrowheads="1" noTextEdit="1"/>
          </p:cNvSpPr>
          <p:nvPr>
            <p:ph type="sldImg"/>
          </p:nvPr>
        </p:nvSpPr>
        <p:spPr>
          <a:xfrm>
            <a:off x="1150938" y="692150"/>
            <a:ext cx="4556125" cy="3417888"/>
          </a:xfrm>
          <a:ln/>
        </p:spPr>
      </p:sp>
      <p:sp>
        <p:nvSpPr>
          <p:cNvPr id="561155" name="Rectangle 3"/>
          <p:cNvSpPr>
            <a:spLocks noGrp="1" noChangeArrowheads="1"/>
          </p:cNvSpPr>
          <p:nvPr>
            <p:ph type="body" idx="1"/>
          </p:nvPr>
        </p:nvSpPr>
        <p:spPr>
          <a:xfrm>
            <a:off x="912819" y="4342464"/>
            <a:ext cx="5032363" cy="4117610"/>
          </a:xfrm>
          <a:noFill/>
          <a:ln/>
        </p:spPr>
        <p:txBody>
          <a:bodyPr/>
          <a:lstStyle/>
          <a:p>
            <a:pPr eaLnBrk="1" hangingPunct="1"/>
            <a:endParaRPr lang="ko-KR" altLang="en-US" smtClean="0">
              <a:ea typeface="Gulim" pitchFamily="34" charset="-127"/>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endParaRPr kumimoji="1" lang="ja-JP" altLang="en-US" smtClean="0">
              <a:ea typeface="ＭＳ Ｐゴシック" pitchFamily="50" charset="-128"/>
            </a:endParaRPr>
          </a:p>
        </p:txBody>
      </p:sp>
      <p:sp>
        <p:nvSpPr>
          <p:cNvPr id="61444" name="スライド番号プレースホルダ 3"/>
          <p:cNvSpPr>
            <a:spLocks noGrp="1"/>
          </p:cNvSpPr>
          <p:nvPr>
            <p:ph type="sldNum" sz="quarter" idx="5"/>
          </p:nvPr>
        </p:nvSpPr>
        <p:spPr>
          <a:noFill/>
        </p:spPr>
        <p:txBody>
          <a:bodyPr/>
          <a:lstStyle/>
          <a:p>
            <a:fld id="{674F3B3B-EA5B-451F-A219-E1B995CCEA5F}" type="slidenum">
              <a:rPr lang="ja-JP" altLang="en-US"/>
              <a:pPr/>
              <a:t>15</a:t>
            </a:fld>
            <a:endParaRPr lang="en-US" altLang="ja-JP"/>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84756A6-57CD-456E-B9F9-3BB5E432845D}" type="slidenum">
              <a:rPr lang="ar-SA" smtClean="0"/>
              <a:pPr>
                <a:defRPr/>
              </a:pPr>
              <a:t>16</a:t>
            </a:fld>
            <a:endParaRPr lang="ko-KR" altLang="en-US" smtClean="0">
              <a:ea typeface="Gulim" pitchFamily="34" charset="-127"/>
              <a:cs typeface="Arial" pitchFamily="34"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ko-KR" altLang="en-US" smtClean="0">
              <a:ea typeface="Gulim" pitchFamily="34" charset="-127"/>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p:txBody>
          <a:bodyPr/>
          <a:lstStyle/>
          <a:p>
            <a:pPr>
              <a:defRPr/>
            </a:pPr>
            <a:fld id="{284756A6-57CD-456E-B9F9-3BB5E432845D}" type="slidenum">
              <a:rPr lang="ar-SA" smtClean="0"/>
              <a:pPr>
                <a:defRPr/>
              </a:pPr>
              <a:t>17</a:t>
            </a:fld>
            <a:endParaRPr lang="ko-KR" altLang="en-US" smtClean="0">
              <a:ea typeface="Gulim" pitchFamily="34" charset="-127"/>
              <a:cs typeface="Arial" pitchFamily="34" charset="0"/>
            </a:endParaRPr>
          </a:p>
        </p:txBody>
      </p:sp>
      <p:sp>
        <p:nvSpPr>
          <p:cNvPr id="20483" name="Rectangle 2"/>
          <p:cNvSpPr>
            <a:spLocks noRot="1" noChangeArrowheads="1" noTextEdit="1"/>
          </p:cNvSpPr>
          <p:nvPr>
            <p:ph type="sldImg"/>
          </p:nvPr>
        </p:nvSpPr>
        <p:spPr>
          <a:ln/>
        </p:spPr>
      </p:sp>
      <p:sp>
        <p:nvSpPr>
          <p:cNvPr id="20484" name="Rectangle 3"/>
          <p:cNvSpPr>
            <a:spLocks noGrp="1" noChangeArrowheads="1"/>
          </p:cNvSpPr>
          <p:nvPr>
            <p:ph type="body" idx="1"/>
          </p:nvPr>
        </p:nvSpPr>
        <p:spPr>
          <a:noFill/>
          <a:ln/>
        </p:spPr>
        <p:txBody>
          <a:bodyPr/>
          <a:lstStyle/>
          <a:p>
            <a:pPr eaLnBrk="1" hangingPunct="1"/>
            <a:endParaRPr lang="ko-KR" altLang="en-US" smtClean="0">
              <a:ea typeface="Gulim" pitchFamily="34" charset="-127"/>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pPr eaLnBrk="1" hangingPunct="1">
              <a:spcBef>
                <a:spcPct val="0"/>
              </a:spcBef>
            </a:pPr>
            <a:endParaRPr lang="nl-BE" dirty="0" smtClean="0"/>
          </a:p>
        </p:txBody>
      </p:sp>
      <p:sp>
        <p:nvSpPr>
          <p:cNvPr id="9220" name="Slide Number Placeholder 3"/>
          <p:cNvSpPr>
            <a:spLocks noGrp="1"/>
          </p:cNvSpPr>
          <p:nvPr>
            <p:ph type="sldNum" sz="quarter" idx="5"/>
          </p:nvPr>
        </p:nvSpPr>
        <p:spPr/>
        <p:txBody>
          <a:bodyPr/>
          <a:lstStyle/>
          <a:p>
            <a:pPr>
              <a:defRPr/>
            </a:pPr>
            <a:fld id="{4CE34432-420B-4210-BFE5-1C45D2645C01}" type="slidenum">
              <a:rPr lang="en-US" smtClean="0">
                <a:solidFill>
                  <a:srgbClr val="000000"/>
                </a:solidFill>
              </a:rPr>
              <a:pPr>
                <a:defRPr/>
              </a:pPr>
              <a:t>18</a:t>
            </a:fld>
            <a:endParaRPr lang="en-US" smtClean="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7"/>
          <p:cNvSpPr>
            <a:spLocks noGrp="1" noChangeArrowheads="1"/>
          </p:cNvSpPr>
          <p:nvPr>
            <p:ph type="sldNum" sz="quarter" idx="5"/>
          </p:nvPr>
        </p:nvSpPr>
        <p:spPr>
          <a:noFill/>
        </p:spPr>
        <p:txBody>
          <a:bodyPr/>
          <a:lstStyle/>
          <a:p>
            <a:fld id="{01298D3B-A213-4BDE-8A1A-0080A0690AF2}" type="slidenum">
              <a:rPr lang="ko-KR" altLang="en-US"/>
              <a:pPr/>
              <a:t>19</a:t>
            </a:fld>
            <a:endParaRPr lang="en-US" altLang="ko-KR"/>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77F03D7C-931D-4F75-8729-4A7BF203C655}" type="slidenum">
              <a:rPr lang="ja-JP" altLang="en-US"/>
              <a:pPr/>
              <a:t>2</a:t>
            </a:fld>
            <a:endParaRPr lang="en-US" altLang="ja-JP"/>
          </a:p>
        </p:txBody>
      </p:sp>
      <p:sp>
        <p:nvSpPr>
          <p:cNvPr id="39939" name="Rectangle 2"/>
          <p:cNvSpPr>
            <a:spLocks noRot="1" noChangeArrowheads="1" noTextEdit="1"/>
          </p:cNvSpPr>
          <p:nvPr>
            <p:ph type="sldImg"/>
          </p:nvPr>
        </p:nvSpPr>
        <p:spPr>
          <a:xfrm>
            <a:off x="1293813" y="795338"/>
            <a:ext cx="4271962" cy="3203575"/>
          </a:xfrm>
          <a:ln/>
        </p:spPr>
      </p:sp>
      <p:sp>
        <p:nvSpPr>
          <p:cNvPr id="39940" name="Rectangle 3"/>
          <p:cNvSpPr>
            <a:spLocks noGrp="1" noChangeArrowheads="1"/>
          </p:cNvSpPr>
          <p:nvPr>
            <p:ph type="body" idx="1"/>
          </p:nvPr>
        </p:nvSpPr>
        <p:spPr>
          <a:xfrm>
            <a:off x="914400" y="4357688"/>
            <a:ext cx="5029200" cy="4135437"/>
          </a:xfrm>
          <a:noFill/>
          <a:ln/>
        </p:spPr>
        <p:txBody>
          <a:bodyPr/>
          <a:lstStyle/>
          <a:p>
            <a:pPr defTabSz="762000"/>
            <a:endParaRPr lang="ja-JP" altLang="ja-JP" smtClean="0">
              <a:ea typeface="ＭＳ Ｐゴシック" pitchFamily="50"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endParaRPr lang="en-US" smtClean="0">
              <a:ea typeface="ＭＳ Ｐゴシック" pitchFamily="50" charset="-128"/>
            </a:endParaRPr>
          </a:p>
          <a:p>
            <a:pPr marL="708025" lvl="1" indent="-271463" eaLnBrk="1" hangingPunct="1">
              <a:spcBef>
                <a:spcPct val="0"/>
              </a:spcBef>
            </a:pPr>
            <a:endParaRPr lang="en-US" smtClean="0">
              <a:ea typeface="ＭＳ Ｐゴシック" pitchFamily="50" charset="-128"/>
            </a:endParaRPr>
          </a:p>
        </p:txBody>
      </p:sp>
      <p:sp>
        <p:nvSpPr>
          <p:cNvPr id="19460" name="Slide Number Placeholder 3"/>
          <p:cNvSpPr>
            <a:spLocks noGrp="1"/>
          </p:cNvSpPr>
          <p:nvPr>
            <p:ph type="sldNum" sz="quarter" idx="5"/>
          </p:nvPr>
        </p:nvSpPr>
        <p:spPr>
          <a:noFill/>
        </p:spPr>
        <p:txBody>
          <a:bodyPr/>
          <a:lstStyle/>
          <a:p>
            <a:fld id="{89D09778-74AA-47F7-BAA2-2FFEE0AEC08B}" type="slidenum">
              <a:rPr lang="en-US" smtClean="0">
                <a:cs typeface="Arial" pitchFamily="34" charset="0"/>
              </a:rPr>
              <a:pPr/>
              <a:t>20</a:t>
            </a:fld>
            <a:endParaRPr lang="en-US" smtClean="0">
              <a:cs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スライド イメージ プレースホルダ 1"/>
          <p:cNvSpPr>
            <a:spLocks noGrp="1" noRot="1" noChangeAspect="1" noTextEdit="1"/>
          </p:cNvSpPr>
          <p:nvPr>
            <p:ph type="sldImg"/>
          </p:nvPr>
        </p:nvSpPr>
        <p:spPr>
          <a:ln/>
        </p:spPr>
      </p:sp>
      <p:sp>
        <p:nvSpPr>
          <p:cNvPr id="73731" name="ノート プレースホルダ 2"/>
          <p:cNvSpPr>
            <a:spLocks noGrp="1"/>
          </p:cNvSpPr>
          <p:nvPr>
            <p:ph type="body" idx="1"/>
          </p:nvPr>
        </p:nvSpPr>
        <p:spPr>
          <a:noFill/>
          <a:ln/>
        </p:spPr>
        <p:txBody>
          <a:bodyPr/>
          <a:lstStyle/>
          <a:p>
            <a:endParaRPr kumimoji="1" lang="ja-JP" altLang="en-US" smtClean="0">
              <a:ea typeface="ＭＳ Ｐゴシック" pitchFamily="50" charset="-128"/>
            </a:endParaRPr>
          </a:p>
        </p:txBody>
      </p:sp>
      <p:sp>
        <p:nvSpPr>
          <p:cNvPr id="73732" name="スライド番号プレースホルダ 3"/>
          <p:cNvSpPr>
            <a:spLocks noGrp="1"/>
          </p:cNvSpPr>
          <p:nvPr>
            <p:ph type="sldNum" sz="quarter" idx="5"/>
          </p:nvPr>
        </p:nvSpPr>
        <p:spPr>
          <a:noFill/>
        </p:spPr>
        <p:txBody>
          <a:bodyPr/>
          <a:lstStyle/>
          <a:p>
            <a:fld id="{1717CD57-7DB9-456C-8DB6-36D5F36ED17C}" type="slidenum">
              <a:rPr lang="ja-JP" altLang="en-US"/>
              <a:pPr/>
              <a:t>21</a:t>
            </a:fld>
            <a:endParaRPr lang="en-US" altLang="ja-JP"/>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スライド イメージ プレースホルダ 1"/>
          <p:cNvSpPr>
            <a:spLocks noGrp="1" noRot="1" noChangeAspect="1" noTextEdit="1"/>
          </p:cNvSpPr>
          <p:nvPr>
            <p:ph type="sldImg"/>
          </p:nvPr>
        </p:nvSpPr>
        <p:spPr>
          <a:ln/>
        </p:spPr>
      </p:sp>
      <p:sp>
        <p:nvSpPr>
          <p:cNvPr id="40963" name="ノート プレースホルダ 2"/>
          <p:cNvSpPr>
            <a:spLocks noGrp="1"/>
          </p:cNvSpPr>
          <p:nvPr>
            <p:ph type="body" idx="1"/>
          </p:nvPr>
        </p:nvSpPr>
        <p:spPr>
          <a:noFill/>
          <a:ln/>
        </p:spPr>
        <p:txBody>
          <a:bodyPr/>
          <a:lstStyle/>
          <a:p>
            <a:endParaRPr kumimoji="1" lang="ja-JP" altLang="en-US" smtClean="0">
              <a:ea typeface="ＭＳ Ｐゴシック" pitchFamily="50" charset="-128"/>
            </a:endParaRPr>
          </a:p>
        </p:txBody>
      </p:sp>
      <p:sp>
        <p:nvSpPr>
          <p:cNvPr id="40964" name="スライド番号プレースホルダ 3"/>
          <p:cNvSpPr>
            <a:spLocks noGrp="1"/>
          </p:cNvSpPr>
          <p:nvPr>
            <p:ph type="sldNum" sz="quarter" idx="5"/>
          </p:nvPr>
        </p:nvSpPr>
        <p:spPr>
          <a:noFill/>
        </p:spPr>
        <p:txBody>
          <a:bodyPr/>
          <a:lstStyle/>
          <a:p>
            <a:fld id="{B3463367-53A2-46EC-9F20-CEEF77875A65}" type="slidenum">
              <a:rPr lang="ja-JP" altLang="en-US"/>
              <a:pPr/>
              <a:t>3</a:t>
            </a:fld>
            <a:endParaRPr lang="en-US" altLang="ja-JP"/>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スライド イメージ プレースホルダ 1"/>
          <p:cNvSpPr>
            <a:spLocks noGrp="1" noRot="1" noChangeAspect="1" noTextEdit="1"/>
          </p:cNvSpPr>
          <p:nvPr>
            <p:ph type="sldImg"/>
          </p:nvPr>
        </p:nvSpPr>
        <p:spPr>
          <a:ln/>
        </p:spPr>
      </p:sp>
      <p:sp>
        <p:nvSpPr>
          <p:cNvPr id="61443" name="ノート プレースホルダ 2"/>
          <p:cNvSpPr>
            <a:spLocks noGrp="1"/>
          </p:cNvSpPr>
          <p:nvPr>
            <p:ph type="body" idx="1"/>
          </p:nvPr>
        </p:nvSpPr>
        <p:spPr>
          <a:noFill/>
          <a:ln/>
        </p:spPr>
        <p:txBody>
          <a:bodyPr/>
          <a:lstStyle/>
          <a:p>
            <a:endParaRPr kumimoji="1" lang="ja-JP" altLang="en-US" smtClean="0">
              <a:ea typeface="ＭＳ Ｐゴシック" pitchFamily="50" charset="-128"/>
            </a:endParaRPr>
          </a:p>
        </p:txBody>
      </p:sp>
      <p:sp>
        <p:nvSpPr>
          <p:cNvPr id="61444" name="スライド番号プレースホルダ 3"/>
          <p:cNvSpPr>
            <a:spLocks noGrp="1"/>
          </p:cNvSpPr>
          <p:nvPr>
            <p:ph type="sldNum" sz="quarter" idx="5"/>
          </p:nvPr>
        </p:nvSpPr>
        <p:spPr>
          <a:noFill/>
        </p:spPr>
        <p:txBody>
          <a:bodyPr/>
          <a:lstStyle/>
          <a:p>
            <a:fld id="{674F3B3B-EA5B-451F-A219-E1B995CCEA5F}" type="slidenum">
              <a:rPr lang="ja-JP" altLang="en-US"/>
              <a:pPr/>
              <a:t>4</a:t>
            </a:fld>
            <a:endParaRPr lang="en-US" altLang="ja-JP"/>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41" name="Rectangle 7"/>
          <p:cNvSpPr>
            <a:spLocks noGrp="1" noChangeArrowheads="1"/>
          </p:cNvSpPr>
          <p:nvPr>
            <p:ph type="sldNum" sz="quarter" idx="5"/>
          </p:nvPr>
        </p:nvSpPr>
        <p:spPr>
          <a:noFill/>
        </p:spPr>
        <p:txBody>
          <a:bodyPr/>
          <a:lstStyle/>
          <a:p>
            <a:fld id="{60E46674-07CE-4549-ABC5-8A37361C56B3}" type="slidenum">
              <a:rPr lang="ko-KR" altLang="en-US"/>
              <a:pPr/>
              <a:t>5</a:t>
            </a:fld>
            <a:endParaRPr lang="en-US" altLang="ko-KR"/>
          </a:p>
        </p:txBody>
      </p:sp>
      <p:sp>
        <p:nvSpPr>
          <p:cNvPr id="317442" name="Rectangle 2"/>
          <p:cNvSpPr>
            <a:spLocks noGrp="1" noRot="1" noChangeAspect="1" noChangeArrowheads="1" noTextEdit="1"/>
          </p:cNvSpPr>
          <p:nvPr>
            <p:ph type="sldImg"/>
          </p:nvPr>
        </p:nvSpPr>
        <p:spPr>
          <a:ln/>
        </p:spPr>
      </p:sp>
      <p:sp>
        <p:nvSpPr>
          <p:cNvPr id="317443" name="Rectangle 3"/>
          <p:cNvSpPr>
            <a:spLocks noGrp="1" noChangeArrowheads="1"/>
          </p:cNvSpPr>
          <p:nvPr>
            <p:ph type="body" idx="1"/>
          </p:nvPr>
        </p:nvSpPr>
        <p:spPr>
          <a:xfrm>
            <a:off x="685010" y="4342464"/>
            <a:ext cx="5487981" cy="4117610"/>
          </a:xfrm>
          <a:noFill/>
          <a:ln/>
        </p:spPr>
        <p:txBody>
          <a:bodyPr/>
          <a:lstStyle/>
          <a:p>
            <a:pPr eaLnBrk="1" hangingPunct="1"/>
            <a:endParaRPr lang="ko-KR" altLang="en-US" smtClean="0">
              <a:ea typeface="Gulim" pitchFamily="34" charset="-127"/>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eaLnBrk="1" hangingPunct="1"/>
            <a:fld id="{A4BDE51B-4DB2-4587-B5A1-A9E32B2107AF}" type="slidenum">
              <a:rPr lang="en-US" altLang="ja-JP">
                <a:latin typeface="Calibri" pitchFamily="34" charset="0"/>
              </a:rPr>
              <a:pPr eaLnBrk="1" hangingPunct="1"/>
              <a:t>6</a:t>
            </a:fld>
            <a:endParaRPr lang="en-US" altLang="ja-JP">
              <a:latin typeface="Calibri" pitchFamily="34" charset="0"/>
            </a:endParaRPr>
          </a:p>
        </p:txBody>
      </p:sp>
      <p:sp>
        <p:nvSpPr>
          <p:cNvPr id="64515" name="Text Box 1"/>
          <p:cNvSpPr txBox="1">
            <a:spLocks noChangeArrowheads="1"/>
          </p:cNvSpPr>
          <p:nvPr/>
        </p:nvSpPr>
        <p:spPr bwMode="auto">
          <a:xfrm>
            <a:off x="876300" y="685800"/>
            <a:ext cx="5103813" cy="3429000"/>
          </a:xfrm>
          <a:prstGeom prst="rect">
            <a:avLst/>
          </a:prstGeom>
          <a:solidFill>
            <a:srgbClr val="FFFFFF"/>
          </a:solidFill>
          <a:ln w="9525">
            <a:solidFill>
              <a:srgbClr val="000000"/>
            </a:solidFill>
            <a:miter lim="800000"/>
            <a:headEnd/>
            <a:tailEnd/>
          </a:ln>
        </p:spPr>
        <p:txBody>
          <a:bodyPr wrap="none" lIns="91435" tIns="45718" rIns="91435" bIns="45718" anchor="ctr"/>
          <a:lstStyle/>
          <a:p>
            <a:endParaRPr lang="ja-JP" altLang="ja-JP" sz="1800">
              <a:latin typeface="Calibri" pitchFamily="34" charset="0"/>
            </a:endParaRPr>
          </a:p>
        </p:txBody>
      </p:sp>
      <p:sp>
        <p:nvSpPr>
          <p:cNvPr id="64516" name="Rectangle 2"/>
          <p:cNvSpPr>
            <a:spLocks noChangeArrowheads="1"/>
          </p:cNvSpPr>
          <p:nvPr>
            <p:ph type="body"/>
          </p:nvPr>
        </p:nvSpPr>
        <p:spPr>
          <a:xfrm>
            <a:off x="914400" y="4341813"/>
            <a:ext cx="5027613" cy="782637"/>
          </a:xfrm>
          <a:noFill/>
          <a:ln/>
        </p:spPr>
        <p:txBody>
          <a:bodyPr wrap="none" anchor="ctr"/>
          <a:lstStyle/>
          <a:p>
            <a:pPr eaLnBrk="1" hangingPunct="1">
              <a:spcBef>
                <a:spcPct val="0"/>
              </a:spcBef>
            </a:pPr>
            <a:endParaRPr lang="ja-JP" altLang="ja-JP" smtClean="0">
              <a:latin typeface="Calibri" pitchFamily="34" charset="0"/>
              <a:ea typeface="ＭＳ Ｐゴシック" pitchFamily="50"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noTextEdit="1"/>
          </p:cNvSpPr>
          <p:nvPr>
            <p:ph type="sldImg"/>
          </p:nvPr>
        </p:nvSpPr>
        <p:spPr bwMode="auto">
          <a:noFill/>
          <a:ln>
            <a:solidFill>
              <a:srgbClr val="000000"/>
            </a:solidFill>
            <a:miter lim="800000"/>
            <a:headEnd/>
            <a:tailEnd/>
          </a:ln>
        </p:spPr>
      </p:sp>
      <p:sp>
        <p:nvSpPr>
          <p:cNvPr id="4098" name="Notes Placeholder 2"/>
          <p:cNvSpPr>
            <a:spLocks noGrp="1"/>
          </p:cNvSpPr>
          <p:nvPr>
            <p:ph type="body" idx="1"/>
          </p:nvPr>
        </p:nvSpPr>
        <p:spPr bwMode="auto">
          <a:noFill/>
        </p:spPr>
        <p:txBody>
          <a:bodyPr wrap="square" numCol="1" anchor="t" anchorCtr="0" compatLnSpc="1">
            <a:prstTxWarp prst="textNoShape">
              <a:avLst/>
            </a:prstTxWarp>
          </a:bodyPr>
          <a:lstStyle/>
          <a:p>
            <a:pPr lvl="1">
              <a:lnSpc>
                <a:spcPct val="80000"/>
              </a:lnSpc>
              <a:spcBef>
                <a:spcPct val="0"/>
              </a:spcBef>
            </a:pPr>
            <a:endParaRPr lang="en-US" altLang="ja-JP" sz="1000" smtClean="0"/>
          </a:p>
        </p:txBody>
      </p:sp>
      <p:sp>
        <p:nvSpPr>
          <p:cNvPr id="4099" name="Slide Number Placeholder 3"/>
          <p:cNvSpPr>
            <a:spLocks noGrp="1"/>
          </p:cNvSpPr>
          <p:nvPr>
            <p:ph type="sldNum" sz="quarter" idx="5"/>
          </p:nvPr>
        </p:nvSpPr>
        <p:spPr bwMode="auto">
          <a:noFill/>
          <a:ln>
            <a:miter lim="800000"/>
            <a:headEnd/>
            <a:tailEnd/>
          </a:ln>
        </p:spPr>
        <p:txBody>
          <a:bodyPr/>
          <a:lstStyle/>
          <a:p>
            <a:fld id="{4789203F-EE15-4011-ABF1-F61D6E51C296}" type="slidenum">
              <a:rPr lang="en-US" altLang="ja-JP"/>
              <a:pPr/>
              <a:t>7</a:t>
            </a:fld>
            <a:endParaRPr lang="en-US" altLang="ja-JP"/>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6817" name="Rectangle 7"/>
          <p:cNvSpPr>
            <a:spLocks noGrp="1" noChangeArrowheads="1"/>
          </p:cNvSpPr>
          <p:nvPr>
            <p:ph type="sldNum" sz="quarter" idx="5"/>
          </p:nvPr>
        </p:nvSpPr>
        <p:spPr>
          <a:noFill/>
        </p:spPr>
        <p:txBody>
          <a:bodyPr/>
          <a:lstStyle/>
          <a:p>
            <a:fld id="{01298D3B-A213-4BDE-8A1A-0080A0690AF2}" type="slidenum">
              <a:rPr lang="ko-KR" altLang="en-US"/>
              <a:pPr/>
              <a:t>8</a:t>
            </a:fld>
            <a:endParaRPr lang="en-US" altLang="ko-KR"/>
          </a:p>
        </p:txBody>
      </p:sp>
      <p:sp>
        <p:nvSpPr>
          <p:cNvPr id="546818" name="Rectangle 2"/>
          <p:cNvSpPr>
            <a:spLocks noGrp="1" noRot="1" noChangeAspect="1" noChangeArrowheads="1" noTextEdit="1"/>
          </p:cNvSpPr>
          <p:nvPr>
            <p:ph type="sldImg"/>
          </p:nvPr>
        </p:nvSpPr>
        <p:spPr>
          <a:ln/>
        </p:spPr>
      </p:sp>
      <p:sp>
        <p:nvSpPr>
          <p:cNvPr id="54681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p:spPr>
        <p:txBody>
          <a:bodyPr/>
          <a:lstStyle/>
          <a:p>
            <a:pPr eaLnBrk="1" hangingPunct="1">
              <a:spcBef>
                <a:spcPct val="0"/>
              </a:spcBef>
            </a:pPr>
            <a:endParaRPr lang="en-US" smtClean="0">
              <a:ea typeface="ＭＳ Ｐゴシック" pitchFamily="50" charset="-128"/>
            </a:endParaRPr>
          </a:p>
          <a:p>
            <a:pPr marL="708025" lvl="1" indent="-271463" eaLnBrk="1" hangingPunct="1">
              <a:spcBef>
                <a:spcPct val="0"/>
              </a:spcBef>
            </a:pPr>
            <a:endParaRPr lang="en-US" smtClean="0">
              <a:ea typeface="ＭＳ Ｐゴシック" pitchFamily="50" charset="-128"/>
            </a:endParaRPr>
          </a:p>
        </p:txBody>
      </p:sp>
      <p:sp>
        <p:nvSpPr>
          <p:cNvPr id="19460" name="Slide Number Placeholder 3"/>
          <p:cNvSpPr>
            <a:spLocks noGrp="1"/>
          </p:cNvSpPr>
          <p:nvPr>
            <p:ph type="sldNum" sz="quarter" idx="5"/>
          </p:nvPr>
        </p:nvSpPr>
        <p:spPr>
          <a:noFill/>
        </p:spPr>
        <p:txBody>
          <a:bodyPr/>
          <a:lstStyle/>
          <a:p>
            <a:fld id="{89D09778-74AA-47F7-BAA2-2FFEE0AEC08B}" type="slidenum">
              <a:rPr lang="en-US" smtClean="0">
                <a:cs typeface="Arial" pitchFamily="34" charset="0"/>
              </a:rPr>
              <a:pPr/>
              <a:t>9</a:t>
            </a:fld>
            <a:endParaRPr lang="en-US" smtClean="0">
              <a:cs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5" name="Rectangle 5"/>
          <p:cNvSpPr>
            <a:spLocks noGrp="1" noChangeArrowheads="1"/>
          </p:cNvSpPr>
          <p:nvPr>
            <p:ph type="sldNum" sz="quarter" idx="11"/>
          </p:nvPr>
        </p:nvSpPr>
        <p:spPr>
          <a:ln/>
        </p:spPr>
        <p:txBody>
          <a:bodyPr/>
          <a:lstStyle>
            <a:lvl1pPr>
              <a:defRPr/>
            </a:lvl1pPr>
          </a:lstStyle>
          <a:p>
            <a:fld id="{D0108178-3851-4DEA-8DF5-E1EE81C89D8A}" type="slidenum">
              <a:rPr lang="en-US" altLang="ja-JP"/>
              <a:pPr/>
              <a:t>‹#›</a:t>
            </a:fld>
            <a:endParaRPr lang="en-US" altLang="ja-JP"/>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5" name="Rectangle 5"/>
          <p:cNvSpPr>
            <a:spLocks noGrp="1" noChangeArrowheads="1"/>
          </p:cNvSpPr>
          <p:nvPr>
            <p:ph type="sldNum" sz="quarter" idx="11"/>
          </p:nvPr>
        </p:nvSpPr>
        <p:spPr>
          <a:ln/>
        </p:spPr>
        <p:txBody>
          <a:bodyPr/>
          <a:lstStyle>
            <a:lvl1pPr>
              <a:defRPr/>
            </a:lvl1pPr>
          </a:lstStyle>
          <a:p>
            <a:fld id="{E4EAD3F0-EB21-4B69-9D5F-E524E0C3A26B}" type="slidenum">
              <a:rPr lang="en-US" altLang="ja-JP"/>
              <a:pPr/>
              <a:t>‹#›</a:t>
            </a:fld>
            <a:endParaRPr lang="en-US" altLang="ja-JP"/>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6863" y="228600"/>
            <a:ext cx="2074862"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22275" y="228600"/>
            <a:ext cx="6072188"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5" name="Rectangle 5"/>
          <p:cNvSpPr>
            <a:spLocks noGrp="1" noChangeArrowheads="1"/>
          </p:cNvSpPr>
          <p:nvPr>
            <p:ph type="sldNum" sz="quarter" idx="11"/>
          </p:nvPr>
        </p:nvSpPr>
        <p:spPr>
          <a:ln/>
        </p:spPr>
        <p:txBody>
          <a:bodyPr/>
          <a:lstStyle>
            <a:lvl1pPr>
              <a:defRPr/>
            </a:lvl1pPr>
          </a:lstStyle>
          <a:p>
            <a:fld id="{F0B7EDBD-E706-4F73-A01D-71F7CC61100B}" type="slidenum">
              <a:rPr lang="en-US" altLang="ja-JP"/>
              <a:pPr/>
              <a:t>‹#›</a:t>
            </a:fld>
            <a:endParaRPr lang="en-US" altLang="ja-JP"/>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5613" y="273050"/>
            <a:ext cx="8237537" cy="889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5613" y="1371600"/>
            <a:ext cx="4041775"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0"/>
            <a:ext cx="4043362"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5613" y="3844925"/>
            <a:ext cx="4041775"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9788" y="3844925"/>
            <a:ext cx="4043362"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914400" y="6553200"/>
            <a:ext cx="752475" cy="304800"/>
          </a:xfrm>
          <a:prstGeom prst="rect">
            <a:avLst/>
          </a:prstGeom>
        </p:spPr>
        <p:txBody>
          <a:bodyPr/>
          <a:lstStyle>
            <a:lvl1pPr>
              <a:defRPr/>
            </a:lvl1pPr>
          </a:lstStyle>
          <a:p>
            <a:pPr>
              <a:defRPr/>
            </a:pPr>
            <a:endParaRPr lang="en-US" altLang="ko-KR"/>
          </a:p>
        </p:txBody>
      </p:sp>
      <p:sp>
        <p:nvSpPr>
          <p:cNvPr id="8" name="Footer Placeholder 7"/>
          <p:cNvSpPr>
            <a:spLocks noGrp="1"/>
          </p:cNvSpPr>
          <p:nvPr>
            <p:ph type="ftr" sz="quarter" idx="11"/>
          </p:nvPr>
        </p:nvSpPr>
        <p:spPr>
          <a:xfrm>
            <a:off x="1730375" y="6378575"/>
            <a:ext cx="3889375" cy="304800"/>
          </a:xfrm>
        </p:spPr>
        <p:txBody>
          <a:bodyPr/>
          <a:lstStyle>
            <a:lvl1pPr>
              <a:defRPr/>
            </a:lvl1pPr>
          </a:lstStyle>
          <a:p>
            <a:pPr>
              <a:defRPr/>
            </a:pPr>
            <a:r>
              <a:rPr lang="en-US" altLang="ko-KR" smtClean="0"/>
              <a:t>21-11-0xxx-01-0000</a:t>
            </a:r>
            <a:endParaRPr lang="en-US" altLang="ko-KR"/>
          </a:p>
        </p:txBody>
      </p:sp>
      <p:sp>
        <p:nvSpPr>
          <p:cNvPr id="9" name="Slide Number Placeholder 8"/>
          <p:cNvSpPr>
            <a:spLocks noGrp="1"/>
          </p:cNvSpPr>
          <p:nvPr>
            <p:ph type="sldNum" sz="quarter" idx="12"/>
          </p:nvPr>
        </p:nvSpPr>
        <p:spPr>
          <a:xfrm>
            <a:off x="442913" y="6553200"/>
            <a:ext cx="415925" cy="304800"/>
          </a:xfrm>
        </p:spPr>
        <p:txBody>
          <a:bodyPr/>
          <a:lstStyle>
            <a:lvl1pPr>
              <a:defRPr/>
            </a:lvl1pPr>
          </a:lstStyle>
          <a:p>
            <a:pPr>
              <a:defRPr/>
            </a:pPr>
            <a:fld id="{6461BAFA-8F34-4F38-AD35-1709E26AF4D0}" type="slidenum">
              <a:rPr lang="ko-KR" altLang="en-US"/>
              <a:pPr>
                <a:defRPr/>
              </a:pPr>
              <a:t>‹#›</a:t>
            </a:fld>
            <a:endParaRPr lang="en-US" altLang="ko-K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Line Title &amp;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2386"/>
            <a:ext cx="8686800" cy="484632"/>
          </a:xfrm>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5613" y="273050"/>
            <a:ext cx="8237537" cy="889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5613" y="1371600"/>
            <a:ext cx="4041775" cy="47942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9788" y="1371600"/>
            <a:ext cx="4043362"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9788" y="3844925"/>
            <a:ext cx="4043362" cy="2320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914400" y="6553200"/>
            <a:ext cx="752475" cy="304800"/>
          </a:xfrm>
          <a:prstGeom prst="rect">
            <a:avLst/>
          </a:prstGeom>
        </p:spPr>
        <p:txBody>
          <a:bodyPr/>
          <a:lstStyle>
            <a:lvl1pPr>
              <a:defRPr/>
            </a:lvl1pPr>
          </a:lstStyle>
          <a:p>
            <a:pPr>
              <a:defRPr/>
            </a:pPr>
            <a:endParaRPr lang="en-US" altLang="ko-KR"/>
          </a:p>
        </p:txBody>
      </p:sp>
      <p:sp>
        <p:nvSpPr>
          <p:cNvPr id="7" name="Footer Placeholder 6"/>
          <p:cNvSpPr>
            <a:spLocks noGrp="1"/>
          </p:cNvSpPr>
          <p:nvPr>
            <p:ph type="ftr" sz="quarter" idx="11"/>
          </p:nvPr>
        </p:nvSpPr>
        <p:spPr>
          <a:xfrm>
            <a:off x="1730375" y="6378575"/>
            <a:ext cx="3889375" cy="304800"/>
          </a:xfrm>
        </p:spPr>
        <p:txBody>
          <a:bodyPr/>
          <a:lstStyle>
            <a:lvl1pPr>
              <a:defRPr/>
            </a:lvl1pPr>
          </a:lstStyle>
          <a:p>
            <a:pPr>
              <a:defRPr/>
            </a:pPr>
            <a:r>
              <a:rPr lang="en-US" altLang="ko-KR" smtClean="0"/>
              <a:t>21-11-0xxx-01-0000</a:t>
            </a:r>
            <a:endParaRPr lang="en-US" altLang="ko-KR"/>
          </a:p>
        </p:txBody>
      </p:sp>
      <p:sp>
        <p:nvSpPr>
          <p:cNvPr id="8" name="Slide Number Placeholder 7"/>
          <p:cNvSpPr>
            <a:spLocks noGrp="1"/>
          </p:cNvSpPr>
          <p:nvPr>
            <p:ph type="sldNum" sz="quarter" idx="12"/>
          </p:nvPr>
        </p:nvSpPr>
        <p:spPr>
          <a:xfrm>
            <a:off x="442913" y="6553200"/>
            <a:ext cx="415925" cy="304800"/>
          </a:xfrm>
        </p:spPr>
        <p:txBody>
          <a:bodyPr/>
          <a:lstStyle>
            <a:lvl1pPr>
              <a:defRPr/>
            </a:lvl1pPr>
          </a:lstStyle>
          <a:p>
            <a:pPr>
              <a:defRPr/>
            </a:pPr>
            <a:fld id="{4DD74CD6-D99C-4680-A04E-C3F60DB2F091}" type="slidenum">
              <a:rPr lang="ko-KR" altLang="en-US"/>
              <a:pPr>
                <a:defRPr/>
              </a:pPr>
              <a:t>‹#›</a:t>
            </a:fld>
            <a:endParaRPr lang="en-US" altLang="ko-K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ftr" sz="quarter" idx="10"/>
          </p:nvPr>
        </p:nvSpPr>
        <p:spPr>
          <a:ln/>
        </p:spPr>
        <p:txBody>
          <a:bodyPr/>
          <a:lstStyle>
            <a:lvl1pPr>
              <a:defRPr/>
            </a:lvl1pPr>
          </a:lstStyle>
          <a:p>
            <a:pPr>
              <a:defRPr/>
            </a:pPr>
            <a:r>
              <a:rPr lang="en-US" dirty="0" smtClean="0"/>
              <a:t>21-11-0xxx-01-0000</a:t>
            </a:r>
            <a:endParaRPr lang="en-US" dirty="0"/>
          </a:p>
        </p:txBody>
      </p:sp>
      <p:sp>
        <p:nvSpPr>
          <p:cNvPr id="5" name="Rectangle 5"/>
          <p:cNvSpPr>
            <a:spLocks noGrp="1" noChangeArrowheads="1"/>
          </p:cNvSpPr>
          <p:nvPr>
            <p:ph type="sldNum" sz="quarter" idx="11"/>
          </p:nvPr>
        </p:nvSpPr>
        <p:spPr>
          <a:ln/>
        </p:spPr>
        <p:txBody>
          <a:bodyPr/>
          <a:lstStyle>
            <a:lvl1pPr>
              <a:defRPr/>
            </a:lvl1pPr>
          </a:lstStyle>
          <a:p>
            <a:fld id="{C3331D4D-F3B1-4660-8B3D-126A38C6A0EE}" type="slidenum">
              <a:rPr lang="en-US" altLang="ja-JP"/>
              <a:pPr/>
              <a:t>‹#›</a:t>
            </a:fld>
            <a:endParaRPr lang="en-US" altLang="ja-JP"/>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5" name="Rectangle 5"/>
          <p:cNvSpPr>
            <a:spLocks noGrp="1" noChangeArrowheads="1"/>
          </p:cNvSpPr>
          <p:nvPr>
            <p:ph type="sldNum" sz="quarter" idx="11"/>
          </p:nvPr>
        </p:nvSpPr>
        <p:spPr>
          <a:ln/>
        </p:spPr>
        <p:txBody>
          <a:bodyPr/>
          <a:lstStyle>
            <a:lvl1pPr>
              <a:defRPr/>
            </a:lvl1pPr>
          </a:lstStyle>
          <a:p>
            <a:fld id="{7C4179D7-B334-41E9-8FBA-90169FB358E0}" type="slidenum">
              <a:rPr lang="en-US" altLang="ja-JP"/>
              <a:pPr/>
              <a:t>‹#›</a:t>
            </a:fld>
            <a:endParaRPr lang="en-US" altLang="ja-JP"/>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22275"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43000"/>
            <a:ext cx="407352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6" name="Rectangle 5"/>
          <p:cNvSpPr>
            <a:spLocks noGrp="1" noChangeArrowheads="1"/>
          </p:cNvSpPr>
          <p:nvPr>
            <p:ph type="sldNum" sz="quarter" idx="11"/>
          </p:nvPr>
        </p:nvSpPr>
        <p:spPr>
          <a:ln/>
        </p:spPr>
        <p:txBody>
          <a:bodyPr/>
          <a:lstStyle>
            <a:lvl1pPr>
              <a:defRPr/>
            </a:lvl1pPr>
          </a:lstStyle>
          <a:p>
            <a:fld id="{69F7E593-8712-4B92-89A9-A6AA91F7CF24}" type="slidenum">
              <a:rPr lang="en-US" altLang="ja-JP"/>
              <a:pPr/>
              <a:t>‹#›</a:t>
            </a:fld>
            <a:endParaRPr lang="en-US" altLang="ja-JP"/>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8" name="Rectangle 5"/>
          <p:cNvSpPr>
            <a:spLocks noGrp="1" noChangeArrowheads="1"/>
          </p:cNvSpPr>
          <p:nvPr>
            <p:ph type="sldNum" sz="quarter" idx="11"/>
          </p:nvPr>
        </p:nvSpPr>
        <p:spPr>
          <a:ln/>
        </p:spPr>
        <p:txBody>
          <a:bodyPr/>
          <a:lstStyle>
            <a:lvl1pPr>
              <a:defRPr/>
            </a:lvl1pPr>
          </a:lstStyle>
          <a:p>
            <a:fld id="{AD74288F-1F26-4459-9757-416FDD2510F8}" type="slidenum">
              <a:rPr lang="en-US" altLang="ja-JP"/>
              <a:pPr/>
              <a:t>‹#›</a:t>
            </a:fld>
            <a:endParaRPr lang="en-US" altLang="ja-JP"/>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4" name="Rectangle 5"/>
          <p:cNvSpPr>
            <a:spLocks noGrp="1" noChangeArrowheads="1"/>
          </p:cNvSpPr>
          <p:nvPr>
            <p:ph type="sldNum" sz="quarter" idx="11"/>
          </p:nvPr>
        </p:nvSpPr>
        <p:spPr>
          <a:ln/>
        </p:spPr>
        <p:txBody>
          <a:bodyPr/>
          <a:lstStyle>
            <a:lvl1pPr>
              <a:defRPr/>
            </a:lvl1pPr>
          </a:lstStyle>
          <a:p>
            <a:fld id="{E9431DC2-11DB-4451-8C2F-8F86323CB9B7}" type="slidenum">
              <a:rPr lang="en-US" altLang="ja-JP"/>
              <a:pPr/>
              <a:t>‹#›</a:t>
            </a:fld>
            <a:endParaRPr lang="en-US" altLang="ja-JP"/>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3" name="Rectangle 5"/>
          <p:cNvSpPr>
            <a:spLocks noGrp="1" noChangeArrowheads="1"/>
          </p:cNvSpPr>
          <p:nvPr>
            <p:ph type="sldNum" sz="quarter" idx="11"/>
          </p:nvPr>
        </p:nvSpPr>
        <p:spPr>
          <a:ln/>
        </p:spPr>
        <p:txBody>
          <a:bodyPr/>
          <a:lstStyle>
            <a:lvl1pPr>
              <a:defRPr/>
            </a:lvl1pPr>
          </a:lstStyle>
          <a:p>
            <a:fld id="{EED45E51-3149-4FB6-8CBF-349F54EAB2D4}" type="slidenum">
              <a:rPr lang="en-US" altLang="ja-JP"/>
              <a:pPr/>
              <a:t>‹#›</a:t>
            </a:fld>
            <a:endParaRPr lang="en-US" altLang="ja-JP"/>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6" name="Rectangle 5"/>
          <p:cNvSpPr>
            <a:spLocks noGrp="1" noChangeArrowheads="1"/>
          </p:cNvSpPr>
          <p:nvPr>
            <p:ph type="sldNum" sz="quarter" idx="11"/>
          </p:nvPr>
        </p:nvSpPr>
        <p:spPr>
          <a:ln/>
        </p:spPr>
        <p:txBody>
          <a:bodyPr/>
          <a:lstStyle>
            <a:lvl1pPr>
              <a:defRPr/>
            </a:lvl1pPr>
          </a:lstStyle>
          <a:p>
            <a:fld id="{440505AC-46AF-4055-83C9-97F2AD5AD23C}" type="slidenum">
              <a:rPr lang="en-US" altLang="ja-JP"/>
              <a:pPr/>
              <a:t>‹#›</a:t>
            </a:fld>
            <a:endParaRPr lang="en-US" altLang="ja-JP"/>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ftr" sz="quarter" idx="10"/>
          </p:nvPr>
        </p:nvSpPr>
        <p:spPr>
          <a:ln/>
        </p:spPr>
        <p:txBody>
          <a:bodyPr/>
          <a:lstStyle>
            <a:lvl1pPr>
              <a:defRPr/>
            </a:lvl1pPr>
          </a:lstStyle>
          <a:p>
            <a:pPr>
              <a:defRPr/>
            </a:pPr>
            <a:r>
              <a:rPr lang="en-US" smtClean="0"/>
              <a:t>21-11-0xxx-01-0000</a:t>
            </a:r>
            <a:endParaRPr lang="en-US"/>
          </a:p>
        </p:txBody>
      </p:sp>
      <p:sp>
        <p:nvSpPr>
          <p:cNvPr id="6" name="Rectangle 5"/>
          <p:cNvSpPr>
            <a:spLocks noGrp="1" noChangeArrowheads="1"/>
          </p:cNvSpPr>
          <p:nvPr>
            <p:ph type="sldNum" sz="quarter" idx="11"/>
          </p:nvPr>
        </p:nvSpPr>
        <p:spPr>
          <a:ln/>
        </p:spPr>
        <p:txBody>
          <a:bodyPr/>
          <a:lstStyle>
            <a:lvl1pPr>
              <a:defRPr/>
            </a:lvl1pPr>
          </a:lstStyle>
          <a:p>
            <a:fld id="{422B5EB7-03DB-4FFE-A801-B0A9A719473B}" type="slidenum">
              <a:rPr lang="en-US" altLang="ja-JP"/>
              <a:pPr/>
              <a:t>‹#›</a:t>
            </a:fld>
            <a:endParaRPr lang="en-US" altLang="ja-JP"/>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22275" y="2286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lvl="0"/>
            <a:r>
              <a:rPr lang="en-US" altLang="ja-JP" smtClean="0"/>
              <a:t>Title: 36 pt Rotis Sans Serif</a:t>
            </a:r>
          </a:p>
        </p:txBody>
      </p:sp>
      <p:sp>
        <p:nvSpPr>
          <p:cNvPr id="1027" name="Rectangle 3"/>
          <p:cNvSpPr>
            <a:spLocks noGrp="1" noChangeArrowheads="1"/>
          </p:cNvSpPr>
          <p:nvPr>
            <p:ph type="body" idx="1"/>
          </p:nvPr>
        </p:nvSpPr>
        <p:spPr bwMode="auto">
          <a:xfrm>
            <a:off x="422275" y="1143000"/>
            <a:ext cx="8299450" cy="5181600"/>
          </a:xfrm>
          <a:prstGeom prst="rect">
            <a:avLst/>
          </a:prstGeom>
          <a:noFill/>
          <a:ln w="12700">
            <a:noFill/>
            <a:miter lim="800000"/>
            <a:headEnd/>
            <a:tailEnd/>
          </a:ln>
        </p:spPr>
        <p:txBody>
          <a:bodyPr vert="horz" wrap="square" lIns="90488" tIns="44450" rIns="90488" bIns="44450" numCol="1" anchor="t" anchorCtr="0" compatLnSpc="1">
            <a:prstTxWarp prst="textNoShape">
              <a:avLst/>
            </a:prstTxWarp>
          </a:bodyPr>
          <a:lstStyle/>
          <a:p>
            <a:pPr lvl="0"/>
            <a:r>
              <a:rPr lang="en-US" altLang="ja-JP" smtClean="0"/>
              <a:t>IEEE 802.21 Powerpoint Template</a:t>
            </a:r>
            <a:br>
              <a:rPr lang="en-US" altLang="ja-JP" smtClean="0"/>
            </a:br>
            <a:r>
              <a:rPr lang="en-US" altLang="ja-JP" smtClean="0"/>
              <a:t>(Rotis Sans Serif 24 pt)</a:t>
            </a:r>
          </a:p>
          <a:p>
            <a:pPr lvl="0"/>
            <a:r>
              <a:rPr lang="en-US" altLang="ja-JP" smtClean="0"/>
              <a:t>1st Level Bullet</a:t>
            </a:r>
          </a:p>
          <a:p>
            <a:pPr lvl="1"/>
            <a:r>
              <a:rPr lang="en-US" altLang="ja-JP" smtClean="0"/>
              <a:t>2nd Level Bullet</a:t>
            </a:r>
          </a:p>
          <a:p>
            <a:pPr lvl="2"/>
            <a:r>
              <a:rPr lang="en-US" altLang="ja-JP" smtClean="0"/>
              <a:t>3rd Level Bullet</a:t>
            </a:r>
          </a:p>
          <a:p>
            <a:pPr lvl="2"/>
            <a:endParaRPr lang="en-US" altLang="ja-JP" smtClean="0"/>
          </a:p>
          <a:p>
            <a:pPr lvl="1"/>
            <a:endParaRPr lang="en-US" altLang="ja-JP" smtClean="0"/>
          </a:p>
          <a:p>
            <a:pPr lvl="0"/>
            <a:endParaRPr lang="en-US" altLang="ja-JP" smtClean="0"/>
          </a:p>
          <a:p>
            <a:pPr lvl="0"/>
            <a:endParaRPr lang="en-US" altLang="ja-JP" smtClean="0"/>
          </a:p>
          <a:p>
            <a:pPr lvl="0"/>
            <a:r>
              <a:rPr lang="en-US" altLang="ja-JP" smtClean="0"/>
              <a:t/>
            </a:r>
            <a:br>
              <a:rPr lang="en-US" altLang="ja-JP" smtClean="0"/>
            </a:br>
            <a:endParaRPr lang="en-US" altLang="ja-JP" smtClean="0"/>
          </a:p>
        </p:txBody>
      </p:sp>
      <p:sp>
        <p:nvSpPr>
          <p:cNvPr id="160772" name="Rectangle 4"/>
          <p:cNvSpPr>
            <a:spLocks noGrp="1" noChangeArrowheads="1"/>
          </p:cNvSpPr>
          <p:nvPr>
            <p:ph type="ftr" sz="quarter" idx="3"/>
          </p:nvPr>
        </p:nvSpPr>
        <p:spPr bwMode="auto">
          <a:xfrm>
            <a:off x="381000" y="6400800"/>
            <a:ext cx="1981200" cy="2841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lvl1pPr algn="ctr" eaLnBrk="0" hangingPunct="0">
              <a:lnSpc>
                <a:spcPct val="90000"/>
              </a:lnSpc>
              <a:defRPr sz="1400">
                <a:latin typeface="+mn-lt"/>
                <a:ea typeface="+mn-ea"/>
                <a:cs typeface="+mn-cs"/>
              </a:defRPr>
            </a:lvl1pPr>
          </a:lstStyle>
          <a:p>
            <a:pPr>
              <a:defRPr/>
            </a:pPr>
            <a:r>
              <a:rPr lang="en-US" smtClean="0"/>
              <a:t>21-11-0xxx-01-0000</a:t>
            </a:r>
            <a:endParaRPr lang="en-US"/>
          </a:p>
        </p:txBody>
      </p:sp>
      <p:sp>
        <p:nvSpPr>
          <p:cNvPr id="160773" name="Rectangle 5"/>
          <p:cNvSpPr>
            <a:spLocks noGrp="1" noChangeArrowheads="1"/>
          </p:cNvSpPr>
          <p:nvPr>
            <p:ph type="sldNum" sz="quarter" idx="4"/>
          </p:nvPr>
        </p:nvSpPr>
        <p:spPr bwMode="auto">
          <a:xfrm>
            <a:off x="7772400" y="6400800"/>
            <a:ext cx="6858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lnSpc>
                <a:spcPct val="90000"/>
              </a:lnSpc>
              <a:defRPr sz="1400">
                <a:latin typeface="Times" charset="0"/>
              </a:defRPr>
            </a:lvl1pPr>
          </a:lstStyle>
          <a:p>
            <a:fld id="{DB7F061E-51BB-4960-A3F2-8D8DC57AD948}" type="slidenum">
              <a:rPr lang="en-US" altLang="ja-JP"/>
              <a:pPr/>
              <a:t>‹#›</a:t>
            </a:fld>
            <a:endParaRPr lang="en-US" altLang="ja-JP"/>
          </a:p>
        </p:txBody>
      </p:sp>
      <p:pic>
        <p:nvPicPr>
          <p:cNvPr id="1030" name="Picture 6" descr="smllieee"/>
          <p:cNvPicPr>
            <a:picLocks noChangeAspect="1" noChangeArrowheads="1"/>
          </p:cNvPicPr>
          <p:nvPr userDrawn="1"/>
        </p:nvPicPr>
        <p:blipFill>
          <a:blip r:embed="rId16" cstate="print"/>
          <a:srcRect/>
          <a:stretch>
            <a:fillRect/>
          </a:stretch>
        </p:blipFill>
        <p:spPr bwMode="auto">
          <a:xfrm>
            <a:off x="228600" y="57150"/>
            <a:ext cx="754063" cy="857250"/>
          </a:xfrm>
          <a:prstGeom prst="rect">
            <a:avLst/>
          </a:prstGeom>
          <a:noFill/>
          <a:ln w="9525">
            <a:noFill/>
            <a:miter lim="800000"/>
            <a:headEnd/>
            <a:tailEnd/>
          </a:ln>
        </p:spPr>
      </p:pic>
      <p:pic>
        <p:nvPicPr>
          <p:cNvPr id="1031" name="Picture 7" descr="802logo"/>
          <p:cNvPicPr>
            <a:picLocks noChangeAspect="1" noChangeArrowheads="1"/>
          </p:cNvPicPr>
          <p:nvPr userDrawn="1"/>
        </p:nvPicPr>
        <p:blipFill>
          <a:blip r:embed="rId17" cstate="print"/>
          <a:srcRect/>
          <a:stretch>
            <a:fillRect/>
          </a:stretch>
        </p:blipFill>
        <p:spPr bwMode="auto">
          <a:xfrm>
            <a:off x="8237538" y="76200"/>
            <a:ext cx="754062" cy="7778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Lst>
  <p:transition/>
  <p:hf hdr="0" ftr="0" dt="0"/>
  <p:txStyles>
    <p:titleStyle>
      <a:lvl1pPr algn="ctr" defTabSz="762000" rtl="0" eaLnBrk="0" fontAlgn="base" hangingPunct="0">
        <a:lnSpc>
          <a:spcPct val="90000"/>
        </a:lnSpc>
        <a:spcBef>
          <a:spcPct val="0"/>
        </a:spcBef>
        <a:spcAft>
          <a:spcPct val="0"/>
        </a:spcAft>
        <a:defRPr sz="3600" b="1">
          <a:solidFill>
            <a:schemeClr val="tx1"/>
          </a:solidFill>
          <a:latin typeface="+mj-lt"/>
          <a:ea typeface="ＭＳ Ｐゴシック" charset="0"/>
          <a:cs typeface="ＭＳ Ｐゴシック" charset="0"/>
        </a:defRPr>
      </a:lvl1pPr>
      <a:lvl2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2pPr>
      <a:lvl3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3pPr>
      <a:lvl4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4pPr>
      <a:lvl5pPr algn="ctr" defTabSz="762000" rtl="0" eaLnBrk="0" fontAlgn="base" hangingPunct="0">
        <a:lnSpc>
          <a:spcPct val="90000"/>
        </a:lnSpc>
        <a:spcBef>
          <a:spcPct val="0"/>
        </a:spcBef>
        <a:spcAft>
          <a:spcPct val="0"/>
        </a:spcAft>
        <a:defRPr sz="3600" b="1">
          <a:solidFill>
            <a:schemeClr val="tx1"/>
          </a:solidFill>
          <a:latin typeface="Times New Roman" pitchFamily="18" charset="0"/>
          <a:ea typeface="ＭＳ Ｐゴシック" charset="0"/>
          <a:cs typeface="ＭＳ Ｐゴシック" charset="0"/>
        </a:defRPr>
      </a:lvl5pPr>
      <a:lvl6pPr marL="457200" algn="ctr" defTabSz="762000" rtl="0" fontAlgn="base">
        <a:lnSpc>
          <a:spcPct val="90000"/>
        </a:lnSpc>
        <a:spcBef>
          <a:spcPct val="0"/>
        </a:spcBef>
        <a:spcAft>
          <a:spcPct val="0"/>
        </a:spcAft>
        <a:defRPr sz="3600" b="1">
          <a:solidFill>
            <a:schemeClr val="tx1"/>
          </a:solidFill>
          <a:latin typeface="Times New Roman" pitchFamily="18" charset="0"/>
        </a:defRPr>
      </a:lvl6pPr>
      <a:lvl7pPr marL="914400" algn="ctr" defTabSz="762000" rtl="0" fontAlgn="base">
        <a:lnSpc>
          <a:spcPct val="90000"/>
        </a:lnSpc>
        <a:spcBef>
          <a:spcPct val="0"/>
        </a:spcBef>
        <a:spcAft>
          <a:spcPct val="0"/>
        </a:spcAft>
        <a:defRPr sz="3600" b="1">
          <a:solidFill>
            <a:schemeClr val="tx1"/>
          </a:solidFill>
          <a:latin typeface="Times New Roman" pitchFamily="18" charset="0"/>
        </a:defRPr>
      </a:lvl7pPr>
      <a:lvl8pPr marL="1371600" algn="ctr" defTabSz="762000" rtl="0" fontAlgn="base">
        <a:lnSpc>
          <a:spcPct val="90000"/>
        </a:lnSpc>
        <a:spcBef>
          <a:spcPct val="0"/>
        </a:spcBef>
        <a:spcAft>
          <a:spcPct val="0"/>
        </a:spcAft>
        <a:defRPr sz="3600" b="1">
          <a:solidFill>
            <a:schemeClr val="tx1"/>
          </a:solidFill>
          <a:latin typeface="Times New Roman" pitchFamily="18" charset="0"/>
        </a:defRPr>
      </a:lvl8pPr>
      <a:lvl9pPr marL="1828800" algn="ctr" defTabSz="762000" rtl="0" fontAlgn="base">
        <a:lnSpc>
          <a:spcPct val="90000"/>
        </a:lnSpc>
        <a:spcBef>
          <a:spcPct val="0"/>
        </a:spcBef>
        <a:spcAft>
          <a:spcPct val="0"/>
        </a:spcAft>
        <a:defRPr sz="3600" b="1">
          <a:solidFill>
            <a:schemeClr val="tx1"/>
          </a:solidFill>
          <a:latin typeface="Times New Roman" pitchFamily="18" charset="0"/>
        </a:defRPr>
      </a:lvl9pPr>
    </p:titleStyle>
    <p:bodyStyle>
      <a:lvl1pPr marL="280988" indent="-280988" algn="l" defTabSz="762000" rtl="0" eaLnBrk="0" fontAlgn="base" hangingPunct="0">
        <a:lnSpc>
          <a:spcPct val="90000"/>
        </a:lnSpc>
        <a:spcBef>
          <a:spcPct val="40000"/>
        </a:spcBef>
        <a:spcAft>
          <a:spcPct val="0"/>
        </a:spcAft>
        <a:buClr>
          <a:schemeClr val="accent1"/>
        </a:buClr>
        <a:buChar char="•"/>
        <a:defRPr sz="2400">
          <a:solidFill>
            <a:schemeClr val="tx1"/>
          </a:solidFill>
          <a:latin typeface="+mn-lt"/>
          <a:ea typeface="ＭＳ Ｐゴシック" charset="0"/>
          <a:cs typeface="ＭＳ Ｐゴシック" charset="0"/>
        </a:defRPr>
      </a:lvl1pPr>
      <a:lvl2pPr marL="666750"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2pPr>
      <a:lvl3pPr marL="1147763" indent="-195263" algn="l" defTabSz="762000" rtl="0" eaLnBrk="0" fontAlgn="base" hangingPunct="0">
        <a:lnSpc>
          <a:spcPct val="90000"/>
        </a:lnSpc>
        <a:spcBef>
          <a:spcPct val="0"/>
        </a:spcBef>
        <a:spcAft>
          <a:spcPct val="0"/>
        </a:spcAft>
        <a:buClr>
          <a:schemeClr val="accent1"/>
        </a:buClr>
        <a:buSzPct val="75000"/>
        <a:buChar char="•"/>
        <a:defRPr sz="2400">
          <a:solidFill>
            <a:schemeClr val="tx1"/>
          </a:solidFill>
          <a:latin typeface="+mn-lt"/>
          <a:ea typeface="ＭＳ Ｐゴシック" charset="0"/>
        </a:defRPr>
      </a:lvl3pPr>
      <a:lvl4pPr marL="1804988" indent="-277813"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4pPr>
      <a:lvl5pPr marL="2286000" indent="-280988" algn="l" defTabSz="762000" rtl="0" eaLnBrk="0" fontAlgn="base" hangingPunct="0">
        <a:spcBef>
          <a:spcPct val="20000"/>
        </a:spcBef>
        <a:spcAft>
          <a:spcPct val="0"/>
        </a:spcAft>
        <a:buChar char="»"/>
        <a:defRPr sz="2000">
          <a:solidFill>
            <a:schemeClr val="tx1"/>
          </a:solidFill>
          <a:latin typeface="Rotis Sans Serif for Nokia" pitchFamily="34" charset="0"/>
          <a:ea typeface="ＭＳ Ｐゴシック" charset="0"/>
        </a:defRPr>
      </a:lvl5pPr>
      <a:lvl6pPr marL="2743200" indent="-280988" algn="l" defTabSz="762000" rtl="0" fontAlgn="base">
        <a:spcBef>
          <a:spcPct val="20000"/>
        </a:spcBef>
        <a:spcAft>
          <a:spcPct val="0"/>
        </a:spcAft>
        <a:buChar char="»"/>
        <a:defRPr sz="2000">
          <a:solidFill>
            <a:schemeClr val="tx1"/>
          </a:solidFill>
          <a:latin typeface="Rotis Sans Serif for Nokia" pitchFamily="34" charset="0"/>
        </a:defRPr>
      </a:lvl6pPr>
      <a:lvl7pPr marL="3200400" indent="-280988" algn="l" defTabSz="762000" rtl="0" fontAlgn="base">
        <a:spcBef>
          <a:spcPct val="20000"/>
        </a:spcBef>
        <a:spcAft>
          <a:spcPct val="0"/>
        </a:spcAft>
        <a:buChar char="»"/>
        <a:defRPr sz="2000">
          <a:solidFill>
            <a:schemeClr val="tx1"/>
          </a:solidFill>
          <a:latin typeface="Rotis Sans Serif for Nokia" pitchFamily="34" charset="0"/>
        </a:defRPr>
      </a:lvl7pPr>
      <a:lvl8pPr marL="3657600" indent="-280988" algn="l" defTabSz="762000" rtl="0" fontAlgn="base">
        <a:spcBef>
          <a:spcPct val="20000"/>
        </a:spcBef>
        <a:spcAft>
          <a:spcPct val="0"/>
        </a:spcAft>
        <a:buChar char="»"/>
        <a:defRPr sz="2000">
          <a:solidFill>
            <a:schemeClr val="tx1"/>
          </a:solidFill>
          <a:latin typeface="Rotis Sans Serif for Nokia" pitchFamily="34" charset="0"/>
        </a:defRPr>
      </a:lvl8pPr>
      <a:lvl9pPr marL="4114800" indent="-280988" algn="l" defTabSz="762000" rtl="0" fontAlgn="base">
        <a:spcBef>
          <a:spcPct val="20000"/>
        </a:spcBef>
        <a:spcAft>
          <a:spcPct val="0"/>
        </a:spcAft>
        <a:buChar char="»"/>
        <a:defRPr sz="2000">
          <a:solidFill>
            <a:schemeClr val="tx1"/>
          </a:solidFill>
          <a:latin typeface="Rotis Sans Serif for Nokia"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3" Type="http://schemas.openxmlformats.org/officeDocument/2006/relationships/hyperlink" Target="http://standards.ieee.org/guides/opman/sect6.html"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hyperlink" Target="http://standards.ieee.org/board/pat/faq.pdf" TargetMode="External"/><Relationship Id="rId4" Type="http://schemas.openxmlformats.org/officeDocument/2006/relationships/hyperlink" Target="http://127.0.0.1:4664/cache?event_id=757737&amp;schema_id=1&amp;s=5X0vID10lu_E6yrIkWkNd4Wz2H8&amp;q=hancock"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5.xml"/><Relationship Id="rId7" Type="http://schemas.openxmlformats.org/officeDocument/2006/relationships/image" Target="../media/image7.jpeg"/><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image" Target="../media/image5.jpeg"/><Relationship Id="rId10" Type="http://schemas.openxmlformats.org/officeDocument/2006/relationships/image" Target="../media/image9.png"/><Relationship Id="rId4" Type="http://schemas.openxmlformats.org/officeDocument/2006/relationships/image" Target="../media/image4.png"/><Relationship Id="rId9"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notesSlide" Target="../notesSlides/notesSlide8.xml"/><Relationship Id="rId7"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2.bin"/><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idx="1"/>
          </p:nvPr>
        </p:nvSpPr>
        <p:spPr>
          <a:xfrm>
            <a:off x="422275" y="1055688"/>
            <a:ext cx="8299450" cy="5397648"/>
          </a:xfrm>
          <a:solidFill>
            <a:srgbClr val="66CCFF"/>
          </a:solidFill>
        </p:spPr>
        <p:txBody>
          <a:bodyPr/>
          <a:lstStyle/>
          <a:p>
            <a:pPr eaLnBrk="1" hangingPunct="1">
              <a:buClr>
                <a:srgbClr val="FAFD00"/>
              </a:buClr>
              <a:buFontTx/>
              <a:buNone/>
            </a:pPr>
            <a:r>
              <a:rPr lang="en-US" altLang="ja-JP" b="1" dirty="0" smtClean="0">
                <a:latin typeface="Times New Roman" pitchFamily="18" charset="0"/>
                <a:ea typeface="ＭＳ Ｐゴシック" pitchFamily="50" charset="-128"/>
                <a:cs typeface="Times New Roman" pitchFamily="18" charset="0"/>
              </a:rPr>
              <a:t>IEEE 802.21 MEDIA INDEPENDENT HANDOVER </a:t>
            </a: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DCN: </a:t>
            </a:r>
            <a:r>
              <a:rPr lang="en-US" altLang="ja-JP" dirty="0" smtClean="0">
                <a:latin typeface="Times New Roman" pitchFamily="18" charset="0"/>
                <a:ea typeface="ＭＳ Ｐゴシック" pitchFamily="50" charset="-128"/>
                <a:cs typeface="Times New Roman" pitchFamily="18" charset="0"/>
              </a:rPr>
              <a:t>21-12-0005-00-0000</a:t>
            </a:r>
            <a:endParaRPr lang="en-US" altLang="ja-JP" dirty="0" smtClean="0">
              <a:latin typeface="Times New Roman" pitchFamily="18" charset="0"/>
              <a:ea typeface="ＭＳ Ｐゴシック" pitchFamily="50" charset="-128"/>
              <a:cs typeface="Times New Roman" pitchFamily="18" charset="0"/>
            </a:endParaRP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Title</a:t>
            </a:r>
            <a:r>
              <a:rPr lang="en-US" altLang="ja-JP" dirty="0" smtClean="0">
                <a:latin typeface="Times New Roman" pitchFamily="18" charset="0"/>
                <a:ea typeface="ＭＳ Ｐゴシック" pitchFamily="50" charset="-128"/>
                <a:cs typeface="Times New Roman" pitchFamily="18" charset="0"/>
              </a:rPr>
              <a:t>: A System Architecture of Network Discovery and Selection  using 802.11 and 802.21 features </a:t>
            </a:r>
            <a:endParaRPr lang="en-US" altLang="ja-JP" b="1" dirty="0" smtClean="0">
              <a:latin typeface="Times New Roman" pitchFamily="18" charset="0"/>
              <a:ea typeface="ＭＳ Ｐゴシック" pitchFamily="50" charset="-128"/>
              <a:cs typeface="Times New Roman" pitchFamily="18" charset="0"/>
            </a:endParaRP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Date Submitted:</a:t>
            </a:r>
            <a:r>
              <a:rPr lang="ja-JP" altLang="en-US" smtClean="0">
                <a:latin typeface="Times New Roman" pitchFamily="18" charset="0"/>
                <a:ea typeface="ＭＳ Ｐゴシック" pitchFamily="50" charset="-128"/>
                <a:cs typeface="Times New Roman" pitchFamily="18" charset="0"/>
              </a:rPr>
              <a:t> </a:t>
            </a:r>
            <a:r>
              <a:rPr lang="en-US" altLang="ja-JP" dirty="0" smtClean="0">
                <a:latin typeface="Times New Roman" pitchFamily="18" charset="0"/>
                <a:ea typeface="ＭＳ Ｐゴシック" pitchFamily="50" charset="-128"/>
                <a:cs typeface="Times New Roman" pitchFamily="18" charset="0"/>
              </a:rPr>
              <a:t>January 16, 2012</a:t>
            </a:r>
            <a:endParaRPr lang="en-US" altLang="ja-JP" dirty="0" smtClean="0">
              <a:latin typeface="Times New Roman" pitchFamily="18" charset="0"/>
              <a:ea typeface="ＭＳ Ｐゴシック" pitchFamily="50" charset="-128"/>
              <a:cs typeface="Times New Roman" pitchFamily="18" charset="0"/>
            </a:endParaRP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Presented at IEEE </a:t>
            </a:r>
            <a:r>
              <a:rPr lang="en-US" altLang="ja-JP" dirty="0" smtClean="0">
                <a:latin typeface="Times New Roman" pitchFamily="18" charset="0"/>
                <a:ea typeface="ＭＳ Ｐゴシック" pitchFamily="50" charset="-128"/>
                <a:cs typeface="Times New Roman" pitchFamily="18" charset="0"/>
              </a:rPr>
              <a:t>802.11 WNG session in Jacksonville </a:t>
            </a:r>
            <a:endParaRPr lang="en-US" altLang="ja-JP" dirty="0" smtClean="0">
              <a:latin typeface="Times New Roman" pitchFamily="18" charset="0"/>
              <a:ea typeface="ＭＳ Ｐゴシック" pitchFamily="50" charset="-128"/>
              <a:cs typeface="Times New Roman" pitchFamily="18" charset="0"/>
            </a:endParaRP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Authors or Source(s</a:t>
            </a:r>
            <a:r>
              <a:rPr lang="en-US" altLang="ja-JP" dirty="0" smtClean="0">
                <a:latin typeface="Times New Roman" pitchFamily="18" charset="0"/>
                <a:ea typeface="ＭＳ Ｐゴシック" pitchFamily="50" charset="-128"/>
                <a:cs typeface="Times New Roman" pitchFamily="18" charset="0"/>
              </a:rPr>
              <a:t>): </a:t>
            </a:r>
            <a:r>
              <a:rPr lang="en-US" altLang="ja-JP" sz="1800" dirty="0" smtClean="0">
                <a:latin typeface="Times New Roman" pitchFamily="18" charset="0"/>
                <a:ea typeface="ＭＳ Ｐゴシック" pitchFamily="50" charset="-128"/>
                <a:cs typeface="Times New Roman" pitchFamily="18" charset="0"/>
              </a:rPr>
              <a:t>Peretz Feder, Ajay Rajkumar and Dan Gal(ALU), Anthony Chan (</a:t>
            </a:r>
            <a:r>
              <a:rPr lang="en-US" altLang="ja-JP" sz="1800" dirty="0" err="1" smtClean="0">
                <a:latin typeface="Times New Roman" pitchFamily="18" charset="0"/>
                <a:ea typeface="ＭＳ Ｐゴシック" pitchFamily="50" charset="-128"/>
                <a:cs typeface="Times New Roman" pitchFamily="18" charset="0"/>
              </a:rPr>
              <a:t>Huawei</a:t>
            </a:r>
            <a:r>
              <a:rPr lang="en-US" altLang="ja-JP" sz="1800" dirty="0" smtClean="0">
                <a:latin typeface="Times New Roman" pitchFamily="18" charset="0"/>
                <a:ea typeface="ＭＳ Ｐゴシック" pitchFamily="50" charset="-128"/>
                <a:cs typeface="Times New Roman" pitchFamily="18" charset="0"/>
              </a:rPr>
              <a:t>), Antonio de la Oliva (UC3M), </a:t>
            </a:r>
            <a:r>
              <a:rPr lang="en-US" altLang="ja-JP" sz="1800" dirty="0" err="1" smtClean="0">
                <a:latin typeface="Times New Roman" pitchFamily="18" charset="0"/>
                <a:ea typeface="ＭＳ Ｐゴシック" pitchFamily="50" charset="-128"/>
                <a:cs typeface="Times New Roman" pitchFamily="18" charset="0"/>
              </a:rPr>
              <a:t>Farrokh</a:t>
            </a:r>
            <a:r>
              <a:rPr lang="en-US" altLang="ja-JP" sz="1800" dirty="0" smtClean="0">
                <a:latin typeface="Times New Roman" pitchFamily="18" charset="0"/>
                <a:ea typeface="ＭＳ Ｐゴシック" pitchFamily="50" charset="-128"/>
                <a:cs typeface="Times New Roman" pitchFamily="18" charset="0"/>
              </a:rPr>
              <a:t> </a:t>
            </a:r>
            <a:r>
              <a:rPr lang="en-US" altLang="ja-JP" sz="1800" dirty="0" err="1" smtClean="0">
                <a:latin typeface="Times New Roman" pitchFamily="18" charset="0"/>
                <a:ea typeface="ＭＳ Ｐゴシック" pitchFamily="50" charset="-128"/>
                <a:cs typeface="Times New Roman" pitchFamily="18" charset="0"/>
              </a:rPr>
              <a:t>Khatibi</a:t>
            </a:r>
            <a:r>
              <a:rPr lang="en-US" altLang="ja-JP" sz="1800" dirty="0" smtClean="0">
                <a:latin typeface="Times New Roman" pitchFamily="18" charset="0"/>
                <a:ea typeface="ＭＳ Ｐゴシック" pitchFamily="50" charset="-128"/>
                <a:cs typeface="Times New Roman" pitchFamily="18" charset="0"/>
              </a:rPr>
              <a:t> (QCOM), Charlie Perkins (Tellabs), </a:t>
            </a:r>
            <a:r>
              <a:rPr lang="en-US" altLang="ja-JP" sz="1800" dirty="0" err="1" smtClean="0">
                <a:latin typeface="Times New Roman" pitchFamily="18" charset="0"/>
                <a:ea typeface="ＭＳ Ｐゴシック" pitchFamily="50" charset="-128"/>
                <a:cs typeface="Times New Roman" pitchFamily="18" charset="0"/>
              </a:rPr>
              <a:t>Dapeng</a:t>
            </a:r>
            <a:r>
              <a:rPr lang="en-US" altLang="ja-JP" sz="1800" dirty="0" smtClean="0">
                <a:latin typeface="Times New Roman" pitchFamily="18" charset="0"/>
                <a:ea typeface="ＭＳ Ｐゴシック" pitchFamily="50" charset="-128"/>
                <a:cs typeface="Times New Roman" pitchFamily="18" charset="0"/>
              </a:rPr>
              <a:t> Liu (China Mobile), Christian </a:t>
            </a:r>
            <a:r>
              <a:rPr lang="en-US" altLang="ja-JP" sz="1800" dirty="0" err="1" smtClean="0">
                <a:latin typeface="Times New Roman" pitchFamily="18" charset="0"/>
                <a:ea typeface="ＭＳ Ｐゴシック" pitchFamily="50" charset="-128"/>
                <a:cs typeface="Times New Roman" pitchFamily="18" charset="0"/>
              </a:rPr>
              <a:t>Niephaus</a:t>
            </a:r>
            <a:r>
              <a:rPr lang="en-US" altLang="ja-JP" sz="1800" dirty="0" smtClean="0">
                <a:latin typeface="Times New Roman" pitchFamily="18" charset="0"/>
                <a:ea typeface="ＭＳ Ｐゴシック" pitchFamily="50" charset="-128"/>
                <a:cs typeface="Times New Roman" pitchFamily="18" charset="0"/>
              </a:rPr>
              <a:t> (</a:t>
            </a:r>
            <a:r>
              <a:rPr lang="en-US" altLang="ja-JP" sz="1800" dirty="0" err="1" smtClean="0">
                <a:latin typeface="Times New Roman" pitchFamily="18" charset="0"/>
                <a:ea typeface="ＭＳ Ｐゴシック" pitchFamily="50" charset="-128"/>
                <a:cs typeface="Times New Roman" pitchFamily="18" charset="0"/>
              </a:rPr>
              <a:t>Fraunhofer</a:t>
            </a:r>
            <a:r>
              <a:rPr lang="en-US" altLang="ja-JP" sz="1800" dirty="0" smtClean="0">
                <a:latin typeface="Times New Roman" pitchFamily="18" charset="0"/>
                <a:ea typeface="ＭＳ Ｐゴシック" pitchFamily="50" charset="-128"/>
                <a:cs typeface="Times New Roman" pitchFamily="18" charset="0"/>
              </a:rPr>
              <a:t>), Yoshihiro Ohba (Toshiba), Juan Carlos Zuniga (</a:t>
            </a:r>
            <a:r>
              <a:rPr lang="en-US" altLang="ja-JP" sz="1800" dirty="0" err="1" smtClean="0">
                <a:latin typeface="Times New Roman" pitchFamily="18" charset="0"/>
                <a:ea typeface="ＭＳ Ｐゴシック" pitchFamily="50" charset="-128"/>
                <a:cs typeface="Times New Roman" pitchFamily="18" charset="0"/>
              </a:rPr>
              <a:t>InterDigital</a:t>
            </a:r>
            <a:r>
              <a:rPr lang="en-US" altLang="ja-JP" sz="1800" dirty="0" smtClean="0">
                <a:latin typeface="Times New Roman" pitchFamily="18" charset="0"/>
                <a:ea typeface="ＭＳ Ｐゴシック" pitchFamily="50" charset="-128"/>
                <a:cs typeface="Times New Roman" pitchFamily="18" charset="0"/>
              </a:rPr>
              <a:t>), Junghoon Jee (ETRI), </a:t>
            </a:r>
            <a:r>
              <a:rPr lang="en-US" altLang="ja-JP" sz="1800" dirty="0" smtClean="0">
                <a:latin typeface="Times New Roman" pitchFamily="18" charset="0"/>
                <a:ea typeface="ＭＳ Ｐゴシック" pitchFamily="50" charset="-128"/>
                <a:cs typeface="Times New Roman" pitchFamily="18" charset="0"/>
              </a:rPr>
              <a:t>Subir Das(ACS) (Presenter)</a:t>
            </a:r>
            <a:r>
              <a:rPr lang="en-US" altLang="ja-JP" sz="1800" dirty="0" smtClean="0">
                <a:latin typeface="Times New Roman" pitchFamily="18" charset="0"/>
                <a:ea typeface="ＭＳ Ｐゴシック" pitchFamily="50" charset="-128"/>
                <a:cs typeface="Times New Roman" pitchFamily="18" charset="0"/>
              </a:rPr>
              <a:t>  </a:t>
            </a:r>
          </a:p>
          <a:p>
            <a:pPr eaLnBrk="1" hangingPunct="1">
              <a:buClr>
                <a:srgbClr val="FAFD00"/>
              </a:buClr>
              <a:buFontTx/>
              <a:buNone/>
            </a:pPr>
            <a:r>
              <a:rPr lang="en-US" altLang="ja-JP" dirty="0" smtClean="0">
                <a:latin typeface="Times New Roman" pitchFamily="18" charset="0"/>
                <a:ea typeface="ＭＳ Ｐゴシック" pitchFamily="50" charset="-128"/>
                <a:cs typeface="Times New Roman" pitchFamily="18" charset="0"/>
              </a:rPr>
              <a:t>Abstract</a:t>
            </a:r>
            <a:r>
              <a:rPr lang="en-US" altLang="ja-JP" dirty="0" smtClean="0">
                <a:latin typeface="Times New Roman" pitchFamily="18" charset="0"/>
                <a:ea typeface="ＭＳ Ｐゴシック" pitchFamily="50" charset="-128"/>
                <a:cs typeface="Times New Roman" pitchFamily="18" charset="0"/>
              </a:rPr>
              <a:t>: This document </a:t>
            </a:r>
            <a:r>
              <a:rPr lang="en-US" altLang="ja-JP" dirty="0" smtClean="0">
                <a:latin typeface="Times New Roman" pitchFamily="18" charset="0"/>
                <a:ea typeface="ＭＳ Ｐゴシック" pitchFamily="50" charset="-128"/>
                <a:cs typeface="Times New Roman" pitchFamily="18" charset="0"/>
              </a:rPr>
              <a:t>highlights the features of 802.21 and shows how it can complement 802.11 interworking features and can provide a complete system architecture  </a:t>
            </a:r>
            <a:endParaRPr lang="en-US" altLang="ja-JP" dirty="0" smtClean="0">
              <a:latin typeface="Times New Roman" pitchFamily="18" charset="0"/>
              <a:ea typeface="ＭＳ Ｐゴシック" pitchFamily="50" charset="-128"/>
              <a:cs typeface="Times New Roman" pitchFamily="18" charset="0"/>
            </a:endParaRPr>
          </a:p>
        </p:txBody>
      </p:sp>
      <p:sp>
        <p:nvSpPr>
          <p:cNvPr id="2052" name="Slide Number Placeholder 4"/>
          <p:cNvSpPr>
            <a:spLocks noGrp="1"/>
          </p:cNvSpPr>
          <p:nvPr>
            <p:ph type="sldNum" sz="quarter" idx="11"/>
          </p:nvPr>
        </p:nvSpPr>
        <p:spPr>
          <a:noFill/>
        </p:spPr>
        <p:txBody>
          <a:bodyPr/>
          <a:lstStyle/>
          <a:p>
            <a:fld id="{7D723511-75E9-4F49-886D-9FF7B0AA0E79}" type="slidenum">
              <a:rPr lang="en-US" altLang="ja-JP"/>
              <a:pPr/>
              <a:t>1</a:t>
            </a:fld>
            <a:endParaRPr lang="en-US" altLang="ja-JP"/>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ctrTitle"/>
          </p:nvPr>
        </p:nvSpPr>
        <p:spPr/>
        <p:txBody>
          <a:bodyPr/>
          <a:lstStyle/>
          <a:p>
            <a:r>
              <a:rPr lang="en-US" altLang="ja-JP" dirty="0" smtClean="0">
                <a:ea typeface="ＭＳ Ｐゴシック" pitchFamily="50" charset="-128"/>
              </a:rPr>
              <a:t>IEEE </a:t>
            </a:r>
            <a:r>
              <a:rPr lang="en-US" altLang="ja-JP" dirty="0" smtClean="0">
                <a:ea typeface="ＭＳ Ｐゴシック" pitchFamily="50" charset="-128"/>
              </a:rPr>
              <a:t>802.11u </a:t>
            </a:r>
            <a:r>
              <a:rPr lang="en-US" altLang="ja-JP" dirty="0" smtClean="0">
                <a:ea typeface="ＭＳ Ｐゴシック" pitchFamily="50" charset="-128"/>
              </a:rPr>
              <a:t>Overview</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65125" y="157163"/>
            <a:ext cx="8778875" cy="698500"/>
          </a:xfrm>
        </p:spPr>
        <p:txBody>
          <a:bodyPr/>
          <a:lstStyle/>
          <a:p>
            <a:pPr eaLnBrk="1" hangingPunct="1"/>
            <a:r>
              <a:rPr lang="en-US" sz="2800" smtClean="0"/>
              <a:t>IEEE 802.11u:</a:t>
            </a:r>
            <a:br>
              <a:rPr lang="en-US" sz="2800" smtClean="0"/>
            </a:br>
            <a:r>
              <a:rPr lang="en-US" sz="2800" i="1" smtClean="0"/>
              <a:t>Interworking With External Networks</a:t>
            </a:r>
          </a:p>
        </p:txBody>
      </p:sp>
      <p:sp>
        <p:nvSpPr>
          <p:cNvPr id="6147" name="Rectangle 3"/>
          <p:cNvSpPr>
            <a:spLocks noGrp="1" noChangeArrowheads="1"/>
          </p:cNvSpPr>
          <p:nvPr>
            <p:ph type="body" idx="1"/>
          </p:nvPr>
        </p:nvSpPr>
        <p:spPr>
          <a:xfrm>
            <a:off x="467544" y="1268760"/>
            <a:ext cx="8299450" cy="4968552"/>
          </a:xfrm>
        </p:spPr>
        <p:txBody>
          <a:bodyPr/>
          <a:lstStyle/>
          <a:p>
            <a:pPr eaLnBrk="1" hangingPunct="1">
              <a:lnSpc>
                <a:spcPct val="90000"/>
              </a:lnSpc>
            </a:pPr>
            <a:r>
              <a:rPr lang="en-US" sz="2800" dirty="0" smtClean="0"/>
              <a:t>IEEE </a:t>
            </a:r>
            <a:r>
              <a:rPr lang="en-US" sz="2800" dirty="0" smtClean="0"/>
              <a:t>802.11-2011 (Includes 802.11u Standard)</a:t>
            </a:r>
            <a:endParaRPr lang="en-US" sz="2800" dirty="0" smtClean="0"/>
          </a:p>
          <a:p>
            <a:pPr eaLnBrk="1" hangingPunct="1">
              <a:lnSpc>
                <a:spcPct val="90000"/>
              </a:lnSpc>
            </a:pPr>
            <a:r>
              <a:rPr lang="en-US" sz="2800" dirty="0" smtClean="0"/>
              <a:t>Features :</a:t>
            </a:r>
            <a:endParaRPr lang="en-US" sz="2800" dirty="0" smtClean="0"/>
          </a:p>
          <a:p>
            <a:pPr lvl="1" eaLnBrk="1" hangingPunct="1">
              <a:lnSpc>
                <a:spcPct val="90000"/>
              </a:lnSpc>
            </a:pPr>
            <a:r>
              <a:rPr lang="en-US" dirty="0" smtClean="0"/>
              <a:t>aiding network discovery and selection by providing information to the STA/UE about the networks prior to association</a:t>
            </a:r>
          </a:p>
          <a:p>
            <a:pPr lvl="1" eaLnBrk="1" hangingPunct="1">
              <a:lnSpc>
                <a:spcPct val="90000"/>
              </a:lnSpc>
            </a:pPr>
            <a:r>
              <a:rPr lang="en-US" dirty="0" smtClean="0"/>
              <a:t>enabling information transfer from external </a:t>
            </a:r>
            <a:r>
              <a:rPr lang="en-US" dirty="0" smtClean="0"/>
              <a:t>networks to STA </a:t>
            </a:r>
            <a:endParaRPr lang="en-US" dirty="0" smtClean="0"/>
          </a:p>
          <a:p>
            <a:pPr lvl="1" eaLnBrk="1" hangingPunct="1">
              <a:lnSpc>
                <a:spcPct val="90000"/>
              </a:lnSpc>
            </a:pPr>
            <a:r>
              <a:rPr lang="en-US" dirty="0" smtClean="0"/>
              <a:t>enabling emergency </a:t>
            </a:r>
            <a:r>
              <a:rPr lang="en-US" dirty="0" smtClean="0"/>
              <a:t>services </a:t>
            </a:r>
            <a:endParaRPr lang="en-US" dirty="0" smtClean="0"/>
          </a:p>
          <a:p>
            <a:pPr lvl="1" eaLnBrk="1" hangingPunct="1">
              <a:lnSpc>
                <a:spcPct val="90000"/>
              </a:lnSpc>
            </a:pPr>
            <a:r>
              <a:rPr lang="en-US" dirty="0" smtClean="0"/>
              <a:t>interfacing Subscription Service Provider Networks (SSPN) to 802.11 Networks that support Interworking with External Networks</a:t>
            </a:r>
          </a:p>
          <a:p>
            <a:pPr eaLnBrk="1" hangingPunct="1">
              <a:lnSpc>
                <a:spcPct val="90000"/>
              </a:lnSpc>
            </a:pPr>
            <a:r>
              <a:rPr lang="en-US" sz="2800" dirty="0" smtClean="0"/>
              <a:t>Network </a:t>
            </a:r>
            <a:r>
              <a:rPr lang="en-US" sz="2800" dirty="0" smtClean="0"/>
              <a:t>Discovery and Selection allows for an architecture where external information server query is </a:t>
            </a:r>
            <a:r>
              <a:rPr lang="en-US" sz="2800" dirty="0" smtClean="0"/>
              <a:t>included</a:t>
            </a:r>
            <a:endParaRPr lang="en-US" sz="2800" dirty="0" smtClean="0"/>
          </a:p>
        </p:txBody>
      </p:sp>
      <p:sp>
        <p:nvSpPr>
          <p:cNvPr id="5" name="Slide Number Placeholder 4"/>
          <p:cNvSpPr>
            <a:spLocks noGrp="1"/>
          </p:cNvSpPr>
          <p:nvPr>
            <p:ph type="sldNum" sz="quarter" idx="11"/>
          </p:nvPr>
        </p:nvSpPr>
        <p:spPr/>
        <p:txBody>
          <a:bodyPr/>
          <a:lstStyle/>
          <a:p>
            <a:fld id="{C3331D4D-F3B1-4660-8B3D-126A38C6A0EE}" type="slidenum">
              <a:rPr lang="en-US" altLang="ja-JP" smtClean="0"/>
              <a:pPr/>
              <a:t>11</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802.11u Interworking Functions</a:t>
            </a:r>
            <a:endParaRPr lang="en-US" sz="1000" smtClean="0"/>
          </a:p>
        </p:txBody>
      </p:sp>
      <p:sp>
        <p:nvSpPr>
          <p:cNvPr id="7171" name="Rectangle 3"/>
          <p:cNvSpPr>
            <a:spLocks noGrp="1" noChangeArrowheads="1"/>
          </p:cNvSpPr>
          <p:nvPr>
            <p:ph type="body" idx="1"/>
          </p:nvPr>
        </p:nvSpPr>
        <p:spPr>
          <a:xfrm>
            <a:off x="395536" y="1052736"/>
            <a:ext cx="8407400" cy="5544616"/>
          </a:xfrm>
        </p:spPr>
        <p:txBody>
          <a:bodyPr/>
          <a:lstStyle/>
          <a:p>
            <a:pPr eaLnBrk="1" hangingPunct="1">
              <a:buFontTx/>
              <a:buNone/>
            </a:pPr>
            <a:r>
              <a:rPr lang="en-US" dirty="0" smtClean="0"/>
              <a:t>•	</a:t>
            </a:r>
            <a:r>
              <a:rPr lang="en-GB" sz="2800" dirty="0" smtClean="0"/>
              <a:t>Network discovery and selection</a:t>
            </a:r>
          </a:p>
          <a:p>
            <a:pPr lvl="1" eaLnBrk="1" hangingPunct="1"/>
            <a:r>
              <a:rPr lang="en-GB" sz="2000" dirty="0" smtClean="0"/>
              <a:t>Discovery of suitable networks through the </a:t>
            </a:r>
            <a:r>
              <a:rPr lang="en-GB" sz="2000" b="1" dirty="0" smtClean="0"/>
              <a:t>advertisement of parameters </a:t>
            </a:r>
            <a:r>
              <a:rPr lang="en-GB" sz="2000" dirty="0" smtClean="0"/>
              <a:t>via management frames, for example:</a:t>
            </a:r>
          </a:p>
          <a:p>
            <a:pPr lvl="2" eaLnBrk="1" hangingPunct="1"/>
            <a:r>
              <a:rPr lang="en-GB" sz="2000" dirty="0" smtClean="0"/>
              <a:t>access network </a:t>
            </a:r>
            <a:r>
              <a:rPr lang="en-GB" sz="2000" dirty="0" smtClean="0"/>
              <a:t>type, roaming consortium, PLMN list</a:t>
            </a:r>
          </a:p>
          <a:p>
            <a:pPr lvl="2" eaLnBrk="1" hangingPunct="1">
              <a:buNone/>
            </a:pPr>
            <a:endParaRPr lang="en-GB" sz="2000" dirty="0" smtClean="0"/>
          </a:p>
          <a:p>
            <a:pPr lvl="1" eaLnBrk="1" hangingPunct="1"/>
            <a:r>
              <a:rPr lang="en-GB" sz="1800" dirty="0" smtClean="0"/>
              <a:t>Selection of a </a:t>
            </a:r>
            <a:r>
              <a:rPr lang="en-GB" sz="1800" b="1" dirty="0" smtClean="0"/>
              <a:t>suitable IEEE 802.11 infrastructure </a:t>
            </a:r>
            <a:r>
              <a:rPr lang="en-GB" sz="1800" dirty="0" smtClean="0"/>
              <a:t>using </a:t>
            </a:r>
            <a:r>
              <a:rPr lang="en-GB" sz="1800" dirty="0" smtClean="0"/>
              <a:t>various services </a:t>
            </a:r>
            <a:r>
              <a:rPr lang="en-GB" sz="1800" dirty="0" smtClean="0"/>
              <a:t>(e.g., Access Network Query Protocol (ANQP</a:t>
            </a:r>
            <a:r>
              <a:rPr lang="en-GB" sz="1800" dirty="0" smtClean="0"/>
              <a:t>)) </a:t>
            </a:r>
            <a:r>
              <a:rPr lang="en-GB" sz="1800" dirty="0" smtClean="0"/>
              <a:t>in the </a:t>
            </a:r>
            <a:r>
              <a:rPr lang="en-GB" sz="1800" dirty="0" smtClean="0"/>
              <a:t>BSS</a:t>
            </a:r>
          </a:p>
          <a:p>
            <a:pPr lvl="1" eaLnBrk="1" hangingPunct="1">
              <a:buNone/>
            </a:pPr>
            <a:endParaRPr lang="en-GB" sz="1800" dirty="0" smtClean="0"/>
          </a:p>
          <a:p>
            <a:pPr lvl="1" eaLnBrk="1" hangingPunct="1"/>
            <a:r>
              <a:rPr lang="en-GB" sz="1800" dirty="0" smtClean="0"/>
              <a:t>Selection of an </a:t>
            </a:r>
            <a:r>
              <a:rPr lang="en-GB" sz="1800" b="1" dirty="0" smtClean="0"/>
              <a:t>SSPN or external network </a:t>
            </a:r>
            <a:r>
              <a:rPr lang="en-GB" sz="1800" dirty="0" smtClean="0"/>
              <a:t>with its corresponding IEEE 802.11 </a:t>
            </a:r>
            <a:r>
              <a:rPr lang="en-GB" sz="1800" dirty="0" smtClean="0"/>
              <a:t>infrastru</a:t>
            </a:r>
            <a:r>
              <a:rPr lang="en-GB" sz="1600" dirty="0" smtClean="0"/>
              <a:t>cture</a:t>
            </a:r>
          </a:p>
          <a:p>
            <a:pPr lvl="1" eaLnBrk="1" hangingPunct="1">
              <a:buNone/>
            </a:pPr>
            <a:endParaRPr lang="en-GB" sz="1600" dirty="0" smtClean="0"/>
          </a:p>
          <a:p>
            <a:pPr eaLnBrk="1" hangingPunct="1"/>
            <a:r>
              <a:rPr lang="en-GB" b="1" dirty="0" smtClean="0"/>
              <a:t>Emergency services</a:t>
            </a:r>
          </a:p>
          <a:p>
            <a:pPr lvl="1" eaLnBrk="1" hangingPunct="1"/>
            <a:r>
              <a:rPr lang="en-GB" sz="1600" dirty="0" smtClean="0"/>
              <a:t>Emergency Call and Network Alert support at the link </a:t>
            </a:r>
            <a:r>
              <a:rPr lang="en-GB" sz="1600" dirty="0" smtClean="0"/>
              <a:t>level</a:t>
            </a:r>
          </a:p>
          <a:p>
            <a:pPr lvl="1" eaLnBrk="1" hangingPunct="1">
              <a:buNone/>
            </a:pPr>
            <a:endParaRPr lang="en-GB" sz="1600" dirty="0" smtClean="0"/>
          </a:p>
          <a:p>
            <a:pPr eaLnBrk="1" hangingPunct="1"/>
            <a:r>
              <a:rPr lang="en-GB" b="1" dirty="0" err="1" smtClean="0"/>
              <a:t>QoS</a:t>
            </a:r>
            <a:r>
              <a:rPr lang="en-GB" b="1" dirty="0" smtClean="0"/>
              <a:t> Map </a:t>
            </a:r>
            <a:r>
              <a:rPr lang="en-GB" dirty="0" smtClean="0"/>
              <a:t>distribution</a:t>
            </a:r>
          </a:p>
          <a:p>
            <a:pPr eaLnBrk="1" hangingPunct="1"/>
            <a:endParaRPr lang="en-GB" sz="1800" dirty="0" smtClean="0"/>
          </a:p>
          <a:p>
            <a:pPr eaLnBrk="1" hangingPunct="1"/>
            <a:r>
              <a:rPr lang="en-GB" b="1" dirty="0" smtClean="0"/>
              <a:t>SSPN interface </a:t>
            </a:r>
            <a:r>
              <a:rPr lang="en-GB" dirty="0" smtClean="0"/>
              <a:t>- service between the AP and the SSPN (Home Subscription Service Provider</a:t>
            </a:r>
            <a:r>
              <a:rPr lang="en-GB" dirty="0" smtClean="0"/>
              <a:t>)</a:t>
            </a:r>
            <a:endParaRPr lang="en-US" dirty="0" smtClean="0"/>
          </a:p>
          <a:p>
            <a:pPr eaLnBrk="1" hangingPunct="1">
              <a:buFontTx/>
              <a:buNone/>
            </a:pPr>
            <a:endParaRPr lang="en-US" dirty="0" smtClean="0"/>
          </a:p>
        </p:txBody>
      </p:sp>
      <p:sp>
        <p:nvSpPr>
          <p:cNvPr id="5" name="Slide Number Placeholder 4"/>
          <p:cNvSpPr>
            <a:spLocks noGrp="1"/>
          </p:cNvSpPr>
          <p:nvPr>
            <p:ph type="sldNum" sz="quarter" idx="11"/>
          </p:nvPr>
        </p:nvSpPr>
        <p:spPr/>
        <p:txBody>
          <a:bodyPr/>
          <a:lstStyle/>
          <a:p>
            <a:fld id="{C3331D4D-F3B1-4660-8B3D-126A38C6A0EE}" type="slidenum">
              <a:rPr lang="en-US" altLang="ja-JP" smtClean="0"/>
              <a:pPr/>
              <a:t>12</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Oval 42"/>
          <p:cNvSpPr/>
          <p:nvPr/>
        </p:nvSpPr>
        <p:spPr>
          <a:xfrm>
            <a:off x="5076056" y="3212976"/>
            <a:ext cx="2664296"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42" name="Title 1"/>
          <p:cNvSpPr>
            <a:spLocks noGrp="1"/>
          </p:cNvSpPr>
          <p:nvPr>
            <p:ph type="title"/>
          </p:nvPr>
        </p:nvSpPr>
        <p:spPr>
          <a:xfrm>
            <a:off x="1331640" y="152400"/>
            <a:ext cx="6755085" cy="762000"/>
          </a:xfrm>
        </p:spPr>
        <p:txBody>
          <a:bodyPr/>
          <a:lstStyle/>
          <a:p>
            <a:pPr eaLnBrk="1" hangingPunct="1"/>
            <a:r>
              <a:rPr lang="en-US" altLang="ja-JP" sz="2400" dirty="0" smtClean="0">
                <a:ea typeface="ＭＳ Ｐゴシック" pitchFamily="50" charset="-128"/>
              </a:rPr>
              <a:t>GAS/ANQP call Flow </a:t>
            </a:r>
            <a:endParaRPr lang="en-US" sz="2400" dirty="0" smtClean="0">
              <a:ea typeface="ＭＳ Ｐゴシック" pitchFamily="50" charset="-128"/>
            </a:endParaRPr>
          </a:p>
        </p:txBody>
      </p:sp>
      <p:cxnSp>
        <p:nvCxnSpPr>
          <p:cNvPr id="10243" name="Straight Connector 6"/>
          <p:cNvCxnSpPr>
            <a:cxnSpLocks noChangeShapeType="1"/>
          </p:cNvCxnSpPr>
          <p:nvPr/>
        </p:nvCxnSpPr>
        <p:spPr bwMode="auto">
          <a:xfrm rot="5400000">
            <a:off x="-215578" y="3827240"/>
            <a:ext cx="4416425" cy="0"/>
          </a:xfrm>
          <a:prstGeom prst="line">
            <a:avLst/>
          </a:prstGeom>
          <a:noFill/>
          <a:ln w="9525" algn="ctr">
            <a:solidFill>
              <a:schemeClr val="tx1"/>
            </a:solidFill>
            <a:round/>
            <a:headEnd/>
            <a:tailEnd/>
          </a:ln>
        </p:spPr>
      </p:cxnSp>
      <p:sp>
        <p:nvSpPr>
          <p:cNvPr id="9" name="TextBox 8"/>
          <p:cNvSpPr txBox="1"/>
          <p:nvPr/>
        </p:nvSpPr>
        <p:spPr>
          <a:xfrm>
            <a:off x="792485" y="1187227"/>
            <a:ext cx="2484438" cy="430213"/>
          </a:xfrm>
          <a:prstGeom prst="rect">
            <a:avLst/>
          </a:prstGeom>
          <a:noFill/>
          <a:ln>
            <a:solidFill>
              <a:schemeClr val="tx1"/>
            </a:solidFill>
          </a:ln>
        </p:spPr>
        <p:txBody>
          <a:bodyPr>
            <a:spAutoFit/>
          </a:bodyPr>
          <a:lstStyle/>
          <a:p>
            <a:pPr algn="ctr">
              <a:defRPr/>
            </a:pPr>
            <a:r>
              <a:rPr lang="en-US" sz="1200" dirty="0">
                <a:effectLst>
                  <a:outerShdw blurRad="38100" dist="38100" dir="2700000" algn="tl">
                    <a:srgbClr val="000000">
                      <a:alpha val="43137"/>
                    </a:srgbClr>
                  </a:outerShdw>
                </a:effectLst>
                <a:latin typeface="+mn-lt"/>
                <a:cs typeface="+mn-cs"/>
              </a:rPr>
              <a:t>STA </a:t>
            </a:r>
          </a:p>
          <a:p>
            <a:pPr algn="ctr">
              <a:defRPr/>
            </a:pPr>
            <a:r>
              <a:rPr lang="en-US" sz="1000" dirty="0">
                <a:effectLst>
                  <a:outerShdw blurRad="38100" dist="38100" dir="2700000" algn="tl">
                    <a:srgbClr val="000000">
                      <a:alpha val="43137"/>
                    </a:srgbClr>
                  </a:outerShdw>
                </a:effectLst>
                <a:latin typeface="+mn-lt"/>
                <a:cs typeface="+mn-cs"/>
              </a:rPr>
              <a:t>Provisioned Home Realm; FQDN</a:t>
            </a:r>
          </a:p>
        </p:txBody>
      </p:sp>
      <p:cxnSp>
        <p:nvCxnSpPr>
          <p:cNvPr id="10245" name="Straight Connector 11"/>
          <p:cNvCxnSpPr>
            <a:cxnSpLocks noChangeShapeType="1"/>
          </p:cNvCxnSpPr>
          <p:nvPr/>
        </p:nvCxnSpPr>
        <p:spPr bwMode="auto">
          <a:xfrm rot="5400000">
            <a:off x="2983235" y="3863752"/>
            <a:ext cx="4362450" cy="0"/>
          </a:xfrm>
          <a:prstGeom prst="line">
            <a:avLst/>
          </a:prstGeom>
          <a:noFill/>
          <a:ln w="9525" algn="ctr">
            <a:solidFill>
              <a:schemeClr val="tx1"/>
            </a:solidFill>
            <a:round/>
            <a:headEnd/>
            <a:tailEnd/>
          </a:ln>
        </p:spPr>
      </p:cxnSp>
      <p:sp>
        <p:nvSpPr>
          <p:cNvPr id="13" name="TextBox 12"/>
          <p:cNvSpPr txBox="1"/>
          <p:nvPr/>
        </p:nvSpPr>
        <p:spPr>
          <a:xfrm>
            <a:off x="4211960" y="1196752"/>
            <a:ext cx="2133600" cy="430213"/>
          </a:xfrm>
          <a:prstGeom prst="rect">
            <a:avLst/>
          </a:prstGeom>
          <a:noFill/>
          <a:ln>
            <a:solidFill>
              <a:schemeClr val="tx1"/>
            </a:solidFill>
          </a:ln>
        </p:spPr>
        <p:txBody>
          <a:bodyPr>
            <a:spAutoFit/>
          </a:bodyPr>
          <a:lstStyle/>
          <a:p>
            <a:pPr algn="ctr">
              <a:defRPr/>
            </a:pPr>
            <a:r>
              <a:rPr lang="en-US" sz="1200" dirty="0">
                <a:effectLst>
                  <a:outerShdw blurRad="38100" dist="38100" dir="2700000" algn="tl">
                    <a:srgbClr val="000000">
                      <a:alpha val="43137"/>
                    </a:srgbClr>
                  </a:outerShdw>
                </a:effectLst>
                <a:latin typeface="+mn-lt"/>
                <a:cs typeface="+mn-cs"/>
              </a:rPr>
              <a:t>AP </a:t>
            </a:r>
          </a:p>
          <a:p>
            <a:pPr algn="ctr">
              <a:defRPr/>
            </a:pPr>
            <a:r>
              <a:rPr lang="en-US" sz="1000" dirty="0">
                <a:effectLst>
                  <a:outerShdw blurRad="38100" dist="38100" dir="2700000" algn="tl">
                    <a:srgbClr val="000000">
                      <a:alpha val="43137"/>
                    </a:srgbClr>
                  </a:outerShdw>
                </a:effectLst>
                <a:latin typeface="+mn-lt"/>
                <a:cs typeface="+mn-cs"/>
              </a:rPr>
              <a:t>Configured SSID</a:t>
            </a:r>
          </a:p>
        </p:txBody>
      </p:sp>
      <p:cxnSp>
        <p:nvCxnSpPr>
          <p:cNvPr id="10247" name="Straight Arrow Connector 14"/>
          <p:cNvCxnSpPr>
            <a:cxnSpLocks noChangeShapeType="1"/>
          </p:cNvCxnSpPr>
          <p:nvPr/>
        </p:nvCxnSpPr>
        <p:spPr bwMode="auto">
          <a:xfrm>
            <a:off x="2011685" y="1968277"/>
            <a:ext cx="3114675" cy="1588"/>
          </a:xfrm>
          <a:prstGeom prst="straightConnector1">
            <a:avLst/>
          </a:prstGeom>
          <a:noFill/>
          <a:ln w="9525" algn="ctr">
            <a:solidFill>
              <a:schemeClr val="tx1"/>
            </a:solidFill>
            <a:round/>
            <a:headEnd/>
            <a:tailEnd type="arrow" w="med" len="med"/>
          </a:ln>
        </p:spPr>
      </p:cxnSp>
      <p:cxnSp>
        <p:nvCxnSpPr>
          <p:cNvPr id="10248" name="Straight Arrow Connector 16"/>
          <p:cNvCxnSpPr>
            <a:cxnSpLocks noChangeShapeType="1"/>
          </p:cNvCxnSpPr>
          <p:nvPr/>
        </p:nvCxnSpPr>
        <p:spPr bwMode="auto">
          <a:xfrm rot="10800000">
            <a:off x="1973585" y="2215927"/>
            <a:ext cx="3171825" cy="1588"/>
          </a:xfrm>
          <a:prstGeom prst="straightConnector1">
            <a:avLst/>
          </a:prstGeom>
          <a:noFill/>
          <a:ln w="9525" algn="ctr">
            <a:solidFill>
              <a:schemeClr val="tx1"/>
            </a:solidFill>
            <a:round/>
            <a:headEnd/>
            <a:tailEnd type="arrow" w="med" len="med"/>
          </a:ln>
        </p:spPr>
      </p:cxnSp>
      <p:sp>
        <p:nvSpPr>
          <p:cNvPr id="18" name="TextBox 17"/>
          <p:cNvSpPr txBox="1"/>
          <p:nvPr/>
        </p:nvSpPr>
        <p:spPr>
          <a:xfrm>
            <a:off x="3040385" y="1844452"/>
            <a:ext cx="1071563" cy="261938"/>
          </a:xfrm>
          <a:prstGeom prst="rect">
            <a:avLst/>
          </a:prstGeom>
          <a:solidFill>
            <a:schemeClr val="bg1"/>
          </a:solidFill>
        </p:spPr>
        <p:txBody>
          <a:bodyPr wrap="none">
            <a:spAutoFit/>
          </a:bodyPr>
          <a:lstStyle/>
          <a:p>
            <a:pPr>
              <a:defRPr/>
            </a:pPr>
            <a:r>
              <a:rPr lang="en-US" sz="1050" dirty="0">
                <a:effectLst>
                  <a:outerShdw blurRad="38100" dist="38100" dir="2700000" algn="tl">
                    <a:srgbClr val="000000">
                      <a:alpha val="43137"/>
                    </a:srgbClr>
                  </a:outerShdw>
                </a:effectLst>
                <a:latin typeface="+mn-lt"/>
                <a:cs typeface="+mn-cs"/>
              </a:rPr>
              <a:t>Scan Request</a:t>
            </a:r>
          </a:p>
        </p:txBody>
      </p:sp>
      <p:sp>
        <p:nvSpPr>
          <p:cNvPr id="19" name="TextBox 18"/>
          <p:cNvSpPr txBox="1"/>
          <p:nvPr/>
        </p:nvSpPr>
        <p:spPr>
          <a:xfrm>
            <a:off x="3126110" y="2063527"/>
            <a:ext cx="1181100" cy="261938"/>
          </a:xfrm>
          <a:prstGeom prst="rect">
            <a:avLst/>
          </a:prstGeom>
          <a:solidFill>
            <a:schemeClr val="bg1"/>
          </a:solidFill>
        </p:spPr>
        <p:txBody>
          <a:bodyPr wrap="none">
            <a:spAutoFit/>
          </a:bodyPr>
          <a:lstStyle/>
          <a:p>
            <a:pPr>
              <a:defRPr/>
            </a:pPr>
            <a:r>
              <a:rPr lang="en-US" sz="1050" dirty="0">
                <a:effectLst>
                  <a:outerShdw blurRad="38100" dist="38100" dir="2700000" algn="tl">
                    <a:srgbClr val="000000">
                      <a:alpha val="43137"/>
                    </a:srgbClr>
                  </a:outerShdw>
                </a:effectLst>
                <a:latin typeface="+mn-lt"/>
                <a:cs typeface="+mn-cs"/>
              </a:rPr>
              <a:t>Scan Response</a:t>
            </a:r>
          </a:p>
        </p:txBody>
      </p:sp>
      <p:sp>
        <p:nvSpPr>
          <p:cNvPr id="20" name="TextBox 19"/>
          <p:cNvSpPr txBox="1"/>
          <p:nvPr/>
        </p:nvSpPr>
        <p:spPr>
          <a:xfrm>
            <a:off x="1402085" y="2292127"/>
            <a:ext cx="1165225" cy="646113"/>
          </a:xfrm>
          <a:prstGeom prst="rect">
            <a:avLst/>
          </a:prstGeom>
          <a:solidFill>
            <a:schemeClr val="bg1"/>
          </a:solidFill>
        </p:spPr>
        <p:txBody>
          <a:bodyPr wrap="none">
            <a:spAutoFit/>
          </a:bodyPr>
          <a:lstStyle/>
          <a:p>
            <a:pPr>
              <a:defRPr/>
            </a:pPr>
            <a:r>
              <a:rPr lang="en-US" sz="900" dirty="0">
                <a:effectLst>
                  <a:outerShdw blurRad="38100" dist="38100" dir="2700000" algn="tl">
                    <a:srgbClr val="000000">
                      <a:alpha val="43137"/>
                    </a:srgbClr>
                  </a:outerShdw>
                </a:effectLst>
                <a:latin typeface="+mn-lt"/>
                <a:cs typeface="+mn-cs"/>
              </a:rPr>
              <a:t>Build the scan list; </a:t>
            </a:r>
          </a:p>
          <a:p>
            <a:pPr>
              <a:defRPr/>
            </a:pPr>
            <a:r>
              <a:rPr lang="en-US" sz="900" dirty="0">
                <a:effectLst>
                  <a:outerShdw blurRad="38100" dist="38100" dir="2700000" algn="tl">
                    <a:srgbClr val="000000">
                      <a:alpha val="43137"/>
                    </a:srgbClr>
                  </a:outerShdw>
                </a:effectLst>
                <a:latin typeface="+mn-lt"/>
                <a:cs typeface="+mn-cs"/>
              </a:rPr>
              <a:t>Analyze SSIDs, </a:t>
            </a:r>
          </a:p>
          <a:p>
            <a:pPr>
              <a:defRPr/>
            </a:pPr>
            <a:r>
              <a:rPr lang="en-US" sz="900" dirty="0">
                <a:effectLst>
                  <a:outerShdw blurRad="38100" dist="38100" dir="2700000" algn="tl">
                    <a:srgbClr val="000000">
                      <a:alpha val="43137"/>
                    </a:srgbClr>
                  </a:outerShdw>
                </a:effectLst>
                <a:latin typeface="+mn-lt"/>
                <a:cs typeface="+mn-cs"/>
              </a:rPr>
              <a:t>No AP to associate</a:t>
            </a:r>
          </a:p>
          <a:p>
            <a:pPr>
              <a:defRPr/>
            </a:pPr>
            <a:r>
              <a:rPr lang="en-US" sz="900" dirty="0">
                <a:effectLst>
                  <a:outerShdw blurRad="38100" dist="38100" dir="2700000" algn="tl">
                    <a:srgbClr val="000000">
                      <a:alpha val="43137"/>
                    </a:srgbClr>
                  </a:outerShdw>
                </a:effectLst>
                <a:latin typeface="+mn-lt"/>
                <a:cs typeface="+mn-cs"/>
              </a:rPr>
              <a:t>Generated ANQP</a:t>
            </a:r>
          </a:p>
        </p:txBody>
      </p:sp>
      <p:grpSp>
        <p:nvGrpSpPr>
          <p:cNvPr id="2" name="Group 23"/>
          <p:cNvGrpSpPr>
            <a:grpSpLocks/>
          </p:cNvGrpSpPr>
          <p:nvPr/>
        </p:nvGrpSpPr>
        <p:grpSpPr bwMode="auto">
          <a:xfrm>
            <a:off x="2030735" y="2882677"/>
            <a:ext cx="3114675" cy="246063"/>
            <a:chOff x="2628900" y="4629150"/>
            <a:chExt cx="3114675" cy="246221"/>
          </a:xfrm>
        </p:grpSpPr>
        <p:cxnSp>
          <p:nvCxnSpPr>
            <p:cNvPr id="10281" name="Straight Arrow Connector 20"/>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22" name="TextBox 21"/>
            <p:cNvSpPr txBox="1"/>
            <p:nvPr/>
          </p:nvSpPr>
          <p:spPr>
            <a:xfrm>
              <a:off x="2895600" y="4629150"/>
              <a:ext cx="2757488"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Init Req (bundled ANQP NAI + WAN…)</a:t>
              </a:r>
            </a:p>
          </p:txBody>
        </p:sp>
      </p:grpSp>
      <p:grpSp>
        <p:nvGrpSpPr>
          <p:cNvPr id="3" name="Group 26"/>
          <p:cNvGrpSpPr>
            <a:grpSpLocks/>
          </p:cNvGrpSpPr>
          <p:nvPr/>
        </p:nvGrpSpPr>
        <p:grpSpPr bwMode="auto">
          <a:xfrm>
            <a:off x="2030735" y="3139852"/>
            <a:ext cx="3114675" cy="246063"/>
            <a:chOff x="2628900" y="4629150"/>
            <a:chExt cx="3114675" cy="246221"/>
          </a:xfrm>
        </p:grpSpPr>
        <p:cxnSp>
          <p:nvCxnSpPr>
            <p:cNvPr id="10279" name="Straight Arrow Connector 27"/>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33" name="TextBox 32"/>
            <p:cNvSpPr txBox="1"/>
            <p:nvPr/>
          </p:nvSpPr>
          <p:spPr>
            <a:xfrm>
              <a:off x="2828925" y="4629150"/>
              <a:ext cx="2779713"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Init </a:t>
              </a:r>
              <a:r>
                <a:rPr lang="en-US" sz="1000" dirty="0" err="1">
                  <a:effectLst>
                    <a:outerShdw blurRad="38100" dist="38100" dir="2700000" algn="tl">
                      <a:srgbClr val="000000">
                        <a:alpha val="43137"/>
                      </a:srgbClr>
                    </a:outerShdw>
                  </a:effectLst>
                  <a:latin typeface="+mn-lt"/>
                  <a:cs typeface="+mn-cs"/>
                </a:rPr>
                <a:t>Resp</a:t>
              </a:r>
              <a:r>
                <a:rPr lang="en-US" sz="1000" dirty="0">
                  <a:effectLst>
                    <a:outerShdw blurRad="38100" dist="38100" dir="2700000" algn="tl">
                      <a:srgbClr val="000000">
                        <a:alpha val="43137"/>
                      </a:srgbClr>
                    </a:outerShdw>
                  </a:effectLst>
                  <a:latin typeface="+mn-lt"/>
                  <a:cs typeface="+mn-cs"/>
                </a:rPr>
                <a:t> (Comeback Delay=1000TU …)</a:t>
              </a:r>
            </a:p>
          </p:txBody>
        </p:sp>
      </p:grpSp>
      <p:cxnSp>
        <p:nvCxnSpPr>
          <p:cNvPr id="10277" name="Straight Arrow Connector 36"/>
          <p:cNvCxnSpPr>
            <a:cxnSpLocks noChangeShapeType="1"/>
          </p:cNvCxnSpPr>
          <p:nvPr/>
        </p:nvCxnSpPr>
        <p:spPr bwMode="auto">
          <a:xfrm flipV="1">
            <a:off x="5183510" y="3429000"/>
            <a:ext cx="2556842" cy="25098"/>
          </a:xfrm>
          <a:prstGeom prst="straightConnector1">
            <a:avLst/>
          </a:prstGeom>
          <a:noFill/>
          <a:ln w="15875" algn="ctr">
            <a:solidFill>
              <a:schemeClr val="tx1"/>
            </a:solidFill>
            <a:prstDash val="dash"/>
            <a:round/>
            <a:headEnd/>
            <a:tailEnd type="arrow" w="med" len="med"/>
          </a:ln>
        </p:spPr>
      </p:cxnSp>
      <p:cxnSp>
        <p:nvCxnSpPr>
          <p:cNvPr id="10275" name="Straight Arrow Connector 42"/>
          <p:cNvCxnSpPr>
            <a:cxnSpLocks noChangeShapeType="1"/>
          </p:cNvCxnSpPr>
          <p:nvPr/>
        </p:nvCxnSpPr>
        <p:spPr bwMode="auto">
          <a:xfrm flipV="1">
            <a:off x="5154935" y="3861048"/>
            <a:ext cx="2585417" cy="2626"/>
          </a:xfrm>
          <a:prstGeom prst="straightConnector1">
            <a:avLst/>
          </a:prstGeom>
          <a:noFill/>
          <a:ln w="15875" algn="ctr">
            <a:solidFill>
              <a:schemeClr val="tx1"/>
            </a:solidFill>
            <a:prstDash val="dash"/>
            <a:round/>
            <a:headEnd type="arrow" w="med" len="med"/>
            <a:tailEnd/>
          </a:ln>
        </p:spPr>
      </p:cxnSp>
      <p:sp>
        <p:nvSpPr>
          <p:cNvPr id="44" name="TextBox 43"/>
          <p:cNvSpPr txBox="1"/>
          <p:nvPr/>
        </p:nvSpPr>
        <p:spPr bwMode="auto">
          <a:xfrm>
            <a:off x="5583560" y="3739927"/>
            <a:ext cx="1357313" cy="246063"/>
          </a:xfrm>
          <a:prstGeom prst="rect">
            <a:avLst/>
          </a:prstGeom>
          <a:solidFill>
            <a:schemeClr val="bg1"/>
          </a:solidFill>
          <a:ln w="15875">
            <a:solidFill>
              <a:schemeClr val="tx1"/>
            </a:solidFill>
            <a:prstDash val="dash"/>
          </a:ln>
        </p:spPr>
        <p:txBody>
          <a:bodyPr>
            <a:spAutoFit/>
          </a:bodyPr>
          <a:lstStyle/>
          <a:p>
            <a:pPr>
              <a:defRPr/>
            </a:pPr>
            <a:r>
              <a:rPr lang="en-US" sz="1000" dirty="0">
                <a:effectLst>
                  <a:outerShdw blurRad="38100" dist="38100" dir="2700000" algn="tl">
                    <a:srgbClr val="000000">
                      <a:alpha val="43137"/>
                    </a:srgbClr>
                  </a:outerShdw>
                </a:effectLst>
                <a:latin typeface="+mn-lt"/>
                <a:cs typeface="+mn-cs"/>
              </a:rPr>
              <a:t>ANQP Response</a:t>
            </a:r>
          </a:p>
        </p:txBody>
      </p:sp>
      <p:grpSp>
        <p:nvGrpSpPr>
          <p:cNvPr id="4" name="Group 47"/>
          <p:cNvGrpSpPr>
            <a:grpSpLocks/>
          </p:cNvGrpSpPr>
          <p:nvPr/>
        </p:nvGrpSpPr>
        <p:grpSpPr bwMode="auto">
          <a:xfrm>
            <a:off x="2030735" y="3920902"/>
            <a:ext cx="3114675" cy="246063"/>
            <a:chOff x="2628900" y="4629150"/>
            <a:chExt cx="3114675" cy="246221"/>
          </a:xfrm>
        </p:grpSpPr>
        <p:cxnSp>
          <p:nvCxnSpPr>
            <p:cNvPr id="10273" name="Straight Arrow Connector 48"/>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50" name="TextBox 49"/>
            <p:cNvSpPr txBox="1"/>
            <p:nvPr/>
          </p:nvSpPr>
          <p:spPr>
            <a:xfrm>
              <a:off x="3267075" y="4629150"/>
              <a:ext cx="1447800"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Req </a:t>
              </a:r>
            </a:p>
          </p:txBody>
        </p:sp>
      </p:grpSp>
      <p:grpSp>
        <p:nvGrpSpPr>
          <p:cNvPr id="5" name="Group 50"/>
          <p:cNvGrpSpPr>
            <a:grpSpLocks/>
          </p:cNvGrpSpPr>
          <p:nvPr/>
        </p:nvGrpSpPr>
        <p:grpSpPr bwMode="auto">
          <a:xfrm>
            <a:off x="2030735" y="4120927"/>
            <a:ext cx="3114675" cy="246063"/>
            <a:chOff x="2628900" y="4629150"/>
            <a:chExt cx="3114675" cy="246221"/>
          </a:xfrm>
        </p:grpSpPr>
        <p:cxnSp>
          <p:nvCxnSpPr>
            <p:cNvPr id="10271" name="Straight Arrow Connector 51"/>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53" name="TextBox 52"/>
            <p:cNvSpPr txBox="1"/>
            <p:nvPr/>
          </p:nvSpPr>
          <p:spPr>
            <a:xfrm>
              <a:off x="3305175" y="4629150"/>
              <a:ext cx="1476375"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a:t>
              </a:r>
              <a:r>
                <a:rPr lang="en-US" sz="1000" dirty="0" err="1">
                  <a:effectLst>
                    <a:outerShdw blurRad="38100" dist="38100" dir="2700000" algn="tl">
                      <a:srgbClr val="000000">
                        <a:alpha val="43137"/>
                      </a:srgbClr>
                    </a:outerShdw>
                  </a:effectLst>
                  <a:latin typeface="+mn-lt"/>
                  <a:cs typeface="+mn-cs"/>
                </a:rPr>
                <a:t>Resp</a:t>
              </a:r>
              <a:endParaRPr lang="en-US" sz="1000" dirty="0">
                <a:effectLst>
                  <a:outerShdw blurRad="38100" dist="38100" dir="2700000" algn="tl">
                    <a:srgbClr val="000000">
                      <a:alpha val="43137"/>
                    </a:srgbClr>
                  </a:outerShdw>
                </a:effectLst>
                <a:latin typeface="+mn-lt"/>
                <a:cs typeface="+mn-cs"/>
              </a:endParaRPr>
            </a:p>
          </p:txBody>
        </p:sp>
      </p:grpSp>
      <p:grpSp>
        <p:nvGrpSpPr>
          <p:cNvPr id="6" name="Group 56"/>
          <p:cNvGrpSpPr>
            <a:grpSpLocks/>
          </p:cNvGrpSpPr>
          <p:nvPr/>
        </p:nvGrpSpPr>
        <p:grpSpPr bwMode="auto">
          <a:xfrm>
            <a:off x="2049785" y="4368577"/>
            <a:ext cx="3114675" cy="246063"/>
            <a:chOff x="2628900" y="4629150"/>
            <a:chExt cx="3114675" cy="246221"/>
          </a:xfrm>
        </p:grpSpPr>
        <p:cxnSp>
          <p:nvCxnSpPr>
            <p:cNvPr id="10269" name="Straight Arrow Connector 57"/>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59" name="TextBox 58"/>
            <p:cNvSpPr txBox="1"/>
            <p:nvPr/>
          </p:nvSpPr>
          <p:spPr>
            <a:xfrm>
              <a:off x="3267075" y="4629150"/>
              <a:ext cx="1447800"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Req </a:t>
              </a:r>
            </a:p>
          </p:txBody>
        </p:sp>
      </p:grpSp>
      <p:grpSp>
        <p:nvGrpSpPr>
          <p:cNvPr id="7" name="Group 59"/>
          <p:cNvGrpSpPr>
            <a:grpSpLocks/>
          </p:cNvGrpSpPr>
          <p:nvPr/>
        </p:nvGrpSpPr>
        <p:grpSpPr bwMode="auto">
          <a:xfrm>
            <a:off x="2040260" y="4578127"/>
            <a:ext cx="3114675" cy="246063"/>
            <a:chOff x="2628900" y="4629150"/>
            <a:chExt cx="3114675" cy="246221"/>
          </a:xfrm>
        </p:grpSpPr>
        <p:cxnSp>
          <p:nvCxnSpPr>
            <p:cNvPr id="10267" name="Straight Arrow Connector 60"/>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62" name="TextBox 61"/>
            <p:cNvSpPr txBox="1"/>
            <p:nvPr/>
          </p:nvSpPr>
          <p:spPr>
            <a:xfrm>
              <a:off x="3305175" y="4629150"/>
              <a:ext cx="1476375"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a:t>
              </a:r>
              <a:r>
                <a:rPr lang="en-US" sz="1000" dirty="0" err="1">
                  <a:effectLst>
                    <a:outerShdw blurRad="38100" dist="38100" dir="2700000" algn="tl">
                      <a:srgbClr val="000000">
                        <a:alpha val="43137"/>
                      </a:srgbClr>
                    </a:outerShdw>
                  </a:effectLst>
                  <a:latin typeface="+mn-lt"/>
                  <a:cs typeface="+mn-cs"/>
                </a:rPr>
                <a:t>Resp</a:t>
              </a:r>
              <a:endParaRPr lang="en-US" sz="1000" dirty="0">
                <a:effectLst>
                  <a:outerShdw blurRad="38100" dist="38100" dir="2700000" algn="tl">
                    <a:srgbClr val="000000">
                      <a:alpha val="43137"/>
                    </a:srgbClr>
                  </a:outerShdw>
                </a:effectLst>
                <a:latin typeface="+mn-lt"/>
                <a:cs typeface="+mn-cs"/>
              </a:endParaRPr>
            </a:p>
          </p:txBody>
        </p:sp>
      </p:grpSp>
      <p:sp>
        <p:nvSpPr>
          <p:cNvPr id="63" name="TextBox 62"/>
          <p:cNvSpPr txBox="1"/>
          <p:nvPr/>
        </p:nvSpPr>
        <p:spPr>
          <a:xfrm>
            <a:off x="1535435" y="4768627"/>
            <a:ext cx="2185988" cy="646113"/>
          </a:xfrm>
          <a:prstGeom prst="rect">
            <a:avLst/>
          </a:prstGeom>
          <a:solidFill>
            <a:schemeClr val="bg1"/>
          </a:solidFill>
        </p:spPr>
        <p:txBody>
          <a:bodyPr wrap="none">
            <a:spAutoFit/>
          </a:bodyPr>
          <a:lstStyle/>
          <a:p>
            <a:pPr>
              <a:defRPr/>
            </a:pPr>
            <a:r>
              <a:rPr lang="en-US" sz="900" dirty="0">
                <a:effectLst>
                  <a:outerShdw blurRad="38100" dist="38100" dir="2700000" algn="tl">
                    <a:srgbClr val="000000">
                      <a:alpha val="43137"/>
                    </a:srgbClr>
                  </a:outerShdw>
                </a:effectLst>
                <a:latin typeface="+mn-lt"/>
                <a:cs typeface="+mn-cs"/>
              </a:rPr>
              <a:t>Defrag ANQP; </a:t>
            </a:r>
          </a:p>
          <a:p>
            <a:pPr>
              <a:defRPr/>
            </a:pPr>
            <a:r>
              <a:rPr lang="en-US" sz="900" dirty="0">
                <a:effectLst>
                  <a:outerShdw blurRad="38100" dist="38100" dir="2700000" algn="tl">
                    <a:srgbClr val="000000">
                      <a:alpha val="43137"/>
                    </a:srgbClr>
                  </a:outerShdw>
                </a:effectLst>
                <a:latin typeface="+mn-lt"/>
                <a:cs typeface="+mn-cs"/>
              </a:rPr>
              <a:t>Consolidate all inputs from all networks</a:t>
            </a:r>
          </a:p>
          <a:p>
            <a:pPr>
              <a:defRPr/>
            </a:pPr>
            <a:r>
              <a:rPr lang="en-US" sz="900" dirty="0">
                <a:effectLst>
                  <a:outerShdw blurRad="38100" dist="38100" dir="2700000" algn="tl">
                    <a:srgbClr val="000000">
                      <a:alpha val="43137"/>
                    </a:srgbClr>
                  </a:outerShdw>
                </a:effectLst>
                <a:latin typeface="+mn-lt"/>
                <a:cs typeface="+mn-cs"/>
              </a:rPr>
              <a:t>Analyze ANQP;</a:t>
            </a:r>
          </a:p>
          <a:p>
            <a:pPr>
              <a:defRPr/>
            </a:pPr>
            <a:r>
              <a:rPr lang="en-US" sz="900" dirty="0">
                <a:effectLst>
                  <a:outerShdw blurRad="38100" dist="38100" dir="2700000" algn="tl">
                    <a:srgbClr val="000000">
                      <a:alpha val="43137"/>
                    </a:srgbClr>
                  </a:outerShdw>
                </a:effectLst>
                <a:latin typeface="+mn-lt"/>
                <a:cs typeface="+mn-cs"/>
              </a:rPr>
              <a:t>Discover &amp; select network</a:t>
            </a:r>
          </a:p>
        </p:txBody>
      </p:sp>
      <p:grpSp>
        <p:nvGrpSpPr>
          <p:cNvPr id="8" name="Group 67"/>
          <p:cNvGrpSpPr>
            <a:grpSpLocks/>
          </p:cNvGrpSpPr>
          <p:nvPr/>
        </p:nvGrpSpPr>
        <p:grpSpPr bwMode="auto">
          <a:xfrm>
            <a:off x="2040260" y="5463952"/>
            <a:ext cx="3114675" cy="246063"/>
            <a:chOff x="2628900" y="4629150"/>
            <a:chExt cx="3114675" cy="246221"/>
          </a:xfrm>
        </p:grpSpPr>
        <p:cxnSp>
          <p:nvCxnSpPr>
            <p:cNvPr id="10265" name="Straight Arrow Connector 68"/>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70" name="TextBox 69"/>
            <p:cNvSpPr txBox="1"/>
            <p:nvPr/>
          </p:nvSpPr>
          <p:spPr>
            <a:xfrm>
              <a:off x="3267075" y="4629150"/>
              <a:ext cx="1141413"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Association Req</a:t>
              </a:r>
            </a:p>
          </p:txBody>
        </p:sp>
      </p:grpSp>
      <p:cxnSp>
        <p:nvCxnSpPr>
          <p:cNvPr id="46" name="Straight Arrow Connector 45"/>
          <p:cNvCxnSpPr/>
          <p:nvPr/>
        </p:nvCxnSpPr>
        <p:spPr>
          <a:xfrm>
            <a:off x="6901780" y="4111774"/>
            <a:ext cx="432048" cy="36004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447511" y="4365104"/>
            <a:ext cx="2403928" cy="707886"/>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Out </a:t>
            </a:r>
            <a:r>
              <a:rPr lang="en-US" sz="1600" dirty="0">
                <a:solidFill>
                  <a:srgbClr val="FF0000"/>
                </a:solidFill>
                <a:effectLst>
                  <a:outerShdw blurRad="38100" dist="38100" dir="2700000" algn="tl">
                    <a:srgbClr val="000000">
                      <a:alpha val="43137"/>
                    </a:srgbClr>
                  </a:outerShdw>
                </a:effectLst>
              </a:rPr>
              <a:t>of Scope of  </a:t>
            </a:r>
            <a:r>
              <a:rPr lang="en-US" sz="1600" dirty="0" smtClean="0">
                <a:solidFill>
                  <a:srgbClr val="FF0000"/>
                </a:solidFill>
                <a:effectLst>
                  <a:outerShdw blurRad="38100" dist="38100" dir="2700000" algn="tl">
                    <a:srgbClr val="000000">
                      <a:alpha val="43137"/>
                    </a:srgbClr>
                  </a:outerShdw>
                </a:effectLst>
              </a:rPr>
              <a:t>802.11</a:t>
            </a:r>
          </a:p>
          <a:p>
            <a:pPr algn="ctr">
              <a:defRPr/>
            </a:pPr>
            <a:r>
              <a:rPr lang="en-US" sz="1000" dirty="0" smtClean="0">
                <a:solidFill>
                  <a:srgbClr val="FF0000"/>
                </a:solidFill>
                <a:effectLst>
                  <a:outerShdw blurRad="38100" dist="38100" dir="2700000" algn="tl">
                    <a:srgbClr val="000000">
                      <a:alpha val="43137"/>
                    </a:srgbClr>
                  </a:outerShdw>
                </a:effectLst>
              </a:rPr>
              <a:t>(</a:t>
            </a:r>
            <a:r>
              <a:rPr lang="en-US" sz="1200" dirty="0" smtClean="0">
                <a:solidFill>
                  <a:srgbClr val="FF0000"/>
                </a:solidFill>
                <a:effectLst>
                  <a:outerShdw blurRad="38100" dist="38100" dir="2700000" algn="tl">
                    <a:srgbClr val="000000">
                      <a:alpha val="43137"/>
                    </a:srgbClr>
                  </a:outerShdw>
                </a:effectLst>
              </a:rPr>
              <a:t>but relevant for Wi-Fi certification </a:t>
            </a:r>
          </a:p>
          <a:p>
            <a:pPr algn="ctr">
              <a:defRPr/>
            </a:pPr>
            <a:r>
              <a:rPr lang="en-US" sz="1200" dirty="0" smtClean="0">
                <a:solidFill>
                  <a:srgbClr val="FF0000"/>
                </a:solidFill>
                <a:effectLst>
                  <a:outerShdw blurRad="38100" dist="38100" dir="2700000" algn="tl">
                    <a:srgbClr val="000000">
                      <a:alpha val="43137"/>
                    </a:srgbClr>
                  </a:outerShdw>
                </a:effectLst>
              </a:rPr>
              <a:t>process  for example</a:t>
            </a:r>
            <a:r>
              <a:rPr lang="en-US" sz="1000" dirty="0" smtClean="0">
                <a:solidFill>
                  <a:srgbClr val="FF0000"/>
                </a:solidFill>
                <a:effectLst>
                  <a:outerShdw blurRad="38100" dist="38100" dir="2700000" algn="tl">
                    <a:srgbClr val="000000">
                      <a:alpha val="43137"/>
                    </a:srgbClr>
                  </a:outerShdw>
                </a:effectLst>
              </a:rPr>
              <a:t>)</a:t>
            </a:r>
            <a:endParaRPr lang="en-US" sz="1000" dirty="0">
              <a:solidFill>
                <a:srgbClr val="FF0000"/>
              </a:solidFill>
              <a:effectLst>
                <a:outerShdw blurRad="38100" dist="38100" dir="2700000" algn="tl">
                  <a:srgbClr val="000000">
                    <a:alpha val="43137"/>
                  </a:srgbClr>
                </a:outerShdw>
              </a:effectLst>
            </a:endParaRPr>
          </a:p>
        </p:txBody>
      </p:sp>
      <p:sp>
        <p:nvSpPr>
          <p:cNvPr id="45" name="AutoShape 2"/>
          <p:cNvSpPr>
            <a:spLocks noChangeArrowheads="1"/>
          </p:cNvSpPr>
          <p:nvPr/>
        </p:nvSpPr>
        <p:spPr bwMode="auto">
          <a:xfrm>
            <a:off x="7812360" y="3068960"/>
            <a:ext cx="1224136" cy="1080120"/>
          </a:xfrm>
          <a:prstGeom prst="can">
            <a:avLst>
              <a:gd name="adj" fmla="val 25000"/>
            </a:avLst>
          </a:prstGeom>
          <a:gradFill rotWithShape="1">
            <a:gsLst>
              <a:gs pos="0">
                <a:srgbClr val="808080"/>
              </a:gs>
              <a:gs pos="50000">
                <a:srgbClr val="808080">
                  <a:gamma/>
                  <a:tint val="34902"/>
                  <a:invGamma/>
                </a:srgbClr>
              </a:gs>
              <a:gs pos="100000">
                <a:srgbClr val="808080"/>
              </a:gs>
            </a:gsLst>
            <a:lin ang="0" scaled="1"/>
          </a:gradFill>
          <a:ln w="12700">
            <a:solidFill>
              <a:schemeClr val="tx1"/>
            </a:solidFill>
            <a:round/>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endParaRPr lang="en-US"/>
          </a:p>
        </p:txBody>
      </p:sp>
      <p:sp>
        <p:nvSpPr>
          <p:cNvPr id="48" name="Text Box 4"/>
          <p:cNvSpPr txBox="1">
            <a:spLocks noChangeArrowheads="1"/>
          </p:cNvSpPr>
          <p:nvPr/>
        </p:nvSpPr>
        <p:spPr bwMode="auto">
          <a:xfrm>
            <a:off x="7812360" y="3356992"/>
            <a:ext cx="1497012" cy="630942"/>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ko-KR" sz="1400" b="1" dirty="0" smtClean="0">
                <a:solidFill>
                  <a:schemeClr val="bg1"/>
                </a:solidFill>
                <a:latin typeface="Arial" charset="0"/>
                <a:ea typeface="Gulim" pitchFamily="34" charset="-127"/>
              </a:rPr>
              <a:t>Information</a:t>
            </a:r>
          </a:p>
          <a:p>
            <a:pPr algn="ctr" eaLnBrk="0" hangingPunct="0">
              <a:spcBef>
                <a:spcPct val="50000"/>
              </a:spcBef>
            </a:pPr>
            <a:r>
              <a:rPr lang="en-US" altLang="ko-KR" sz="1400" b="1" dirty="0" smtClean="0">
                <a:solidFill>
                  <a:schemeClr val="bg1"/>
                </a:solidFill>
                <a:latin typeface="Arial" charset="0"/>
                <a:ea typeface="Gulim" pitchFamily="34" charset="-127"/>
              </a:rPr>
              <a:t>repository</a:t>
            </a:r>
            <a:endParaRPr lang="en-US" altLang="ko-KR" sz="1400" b="1" dirty="0">
              <a:solidFill>
                <a:schemeClr val="bg1"/>
              </a:solidFill>
              <a:latin typeface="Arial" charset="0"/>
              <a:ea typeface="Gulim" pitchFamily="34" charset="-127"/>
            </a:endParaRPr>
          </a:p>
        </p:txBody>
      </p:sp>
      <p:cxnSp>
        <p:nvCxnSpPr>
          <p:cNvPr id="49" name="Straight Arrow Connector 48"/>
          <p:cNvCxnSpPr/>
          <p:nvPr/>
        </p:nvCxnSpPr>
        <p:spPr>
          <a:xfrm flipH="1">
            <a:off x="8028384" y="4149080"/>
            <a:ext cx="144016" cy="288032"/>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5" name="Slide Number Placeholder 54"/>
          <p:cNvSpPr>
            <a:spLocks noGrp="1"/>
          </p:cNvSpPr>
          <p:nvPr>
            <p:ph type="sldNum" sz="quarter" idx="11"/>
          </p:nvPr>
        </p:nvSpPr>
        <p:spPr/>
        <p:txBody>
          <a:bodyPr/>
          <a:lstStyle/>
          <a:p>
            <a:fld id="{C3331D4D-F3B1-4660-8B3D-126A38C6A0EE}" type="slidenum">
              <a:rPr lang="en-US" altLang="ja-JP" smtClean="0"/>
              <a:pPr/>
              <a:t>13</a:t>
            </a:fld>
            <a:endParaRPr lang="en-US" altLang="ja-JP"/>
          </a:p>
        </p:txBody>
      </p:sp>
      <p:sp>
        <p:nvSpPr>
          <p:cNvPr id="60" name="TextBox 59"/>
          <p:cNvSpPr txBox="1"/>
          <p:nvPr/>
        </p:nvSpPr>
        <p:spPr bwMode="auto">
          <a:xfrm>
            <a:off x="5724128" y="3356992"/>
            <a:ext cx="1357313" cy="246063"/>
          </a:xfrm>
          <a:prstGeom prst="rect">
            <a:avLst/>
          </a:prstGeom>
          <a:solidFill>
            <a:schemeClr val="bg1"/>
          </a:solidFill>
          <a:ln w="15875">
            <a:solidFill>
              <a:schemeClr val="tx1"/>
            </a:solidFill>
            <a:prstDash val="dash"/>
          </a:ln>
        </p:spPr>
        <p:txBody>
          <a:bodyPr>
            <a:spAutoFit/>
          </a:bodyPr>
          <a:lstStyle/>
          <a:p>
            <a:pPr>
              <a:defRPr/>
            </a:pPr>
            <a:r>
              <a:rPr lang="en-US" sz="1000" dirty="0">
                <a:effectLst>
                  <a:outerShdw blurRad="38100" dist="38100" dir="2700000" algn="tl">
                    <a:srgbClr val="000000">
                      <a:alpha val="43137"/>
                    </a:srgbClr>
                  </a:outerShdw>
                </a:effectLst>
                <a:latin typeface="+mn-lt"/>
                <a:cs typeface="+mn-cs"/>
              </a:rPr>
              <a:t>ANQP </a:t>
            </a:r>
            <a:r>
              <a:rPr lang="en-US" sz="1000" dirty="0" smtClean="0">
                <a:effectLst>
                  <a:outerShdw blurRad="38100" dist="38100" dir="2700000" algn="tl">
                    <a:srgbClr val="000000">
                      <a:alpha val="43137"/>
                    </a:srgbClr>
                  </a:outerShdw>
                </a:effectLst>
                <a:latin typeface="+mn-lt"/>
                <a:cs typeface="+mn-cs"/>
              </a:rPr>
              <a:t>Request</a:t>
            </a:r>
            <a:endParaRPr lang="en-US" sz="1000" dirty="0">
              <a:effectLst>
                <a:outerShdw blurRad="38100" dist="38100" dir="2700000" algn="tl">
                  <a:srgbClr val="000000">
                    <a:alpha val="43137"/>
                  </a:srgbClr>
                </a:outerShdw>
              </a:effectLst>
              <a:latin typeface="+mn-lt"/>
              <a:cs typeface="+mn-cs"/>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29" name="Rectangle 2"/>
          <p:cNvSpPr>
            <a:spLocks noGrp="1" noChangeArrowheads="1"/>
          </p:cNvSpPr>
          <p:nvPr>
            <p:ph type="body" sz="half" idx="1"/>
          </p:nvPr>
        </p:nvSpPr>
        <p:spPr>
          <a:xfrm>
            <a:off x="251520" y="1196752"/>
            <a:ext cx="8564562" cy="4968551"/>
          </a:xfrm>
        </p:spPr>
        <p:txBody>
          <a:bodyPr/>
          <a:lstStyle/>
          <a:p>
            <a:r>
              <a:rPr lang="en-US" altLang="ko-KR" sz="2500" dirty="0" smtClean="0">
                <a:ea typeface="Gulim" pitchFamily="34" charset="-127"/>
              </a:rPr>
              <a:t>802.11u </a:t>
            </a:r>
            <a:r>
              <a:rPr lang="en-US" altLang="ko-KR" sz="2500" b="1" dirty="0" smtClean="0">
                <a:ea typeface="Gulim" pitchFamily="34" charset="-127"/>
              </a:rPr>
              <a:t>supports </a:t>
            </a:r>
            <a:r>
              <a:rPr lang="en-US" altLang="ko-KR" sz="2500" dirty="0" smtClean="0">
                <a:ea typeface="Gulim" pitchFamily="34" charset="-127"/>
              </a:rPr>
              <a:t>MIH </a:t>
            </a:r>
            <a:r>
              <a:rPr lang="en-US" altLang="ko-KR" sz="2500" dirty="0" smtClean="0">
                <a:ea typeface="Gulim" pitchFamily="34" charset="-127"/>
              </a:rPr>
              <a:t>Function through GAS (Generic Advertisement </a:t>
            </a:r>
            <a:r>
              <a:rPr lang="en-US" altLang="ko-KR" sz="2500" dirty="0" smtClean="0">
                <a:ea typeface="Gulim" pitchFamily="34" charset="-127"/>
              </a:rPr>
              <a:t>Service) </a:t>
            </a:r>
          </a:p>
          <a:p>
            <a:pPr>
              <a:buNone/>
            </a:pPr>
            <a:endParaRPr lang="en-US" altLang="ko-KR" sz="2500" dirty="0" smtClean="0">
              <a:ea typeface="Gulim" pitchFamily="34" charset="-127"/>
            </a:endParaRPr>
          </a:p>
          <a:p>
            <a:r>
              <a:rPr lang="en-US" sz="2500" dirty="0" smtClean="0"/>
              <a:t>Generic Advertisement Service (GAS) provides a </a:t>
            </a:r>
            <a:r>
              <a:rPr lang="en-US" sz="2500" b="1" dirty="0" smtClean="0"/>
              <a:t>L2 access </a:t>
            </a:r>
            <a:r>
              <a:rPr lang="en-US" sz="2500" dirty="0" smtClean="0"/>
              <a:t>to an information server (e.g. an IEEE 802.21 IS</a:t>
            </a:r>
            <a:r>
              <a:rPr lang="en-US" sz="2500" dirty="0" smtClean="0"/>
              <a:t>) </a:t>
            </a:r>
          </a:p>
          <a:p>
            <a:pPr lvl="1"/>
            <a:r>
              <a:rPr lang="en-US" sz="2000" dirty="0" smtClean="0"/>
              <a:t>While selecting Wi-Fi networks, 3G/4G connected device may prefer L3 connectivity instead</a:t>
            </a:r>
          </a:p>
          <a:p>
            <a:pPr>
              <a:buNone/>
            </a:pPr>
            <a:endParaRPr lang="en-US" altLang="ko-KR" sz="2500" dirty="0" smtClean="0">
              <a:ea typeface="Gulim" pitchFamily="34" charset="-127"/>
            </a:endParaRPr>
          </a:p>
          <a:p>
            <a:r>
              <a:rPr lang="en-US" altLang="ko-KR" sz="2500" dirty="0" smtClean="0">
                <a:ea typeface="Gulim" pitchFamily="34" charset="-127"/>
              </a:rPr>
              <a:t>802.11u supports </a:t>
            </a:r>
            <a:r>
              <a:rPr lang="en-US" altLang="ko-KR" sz="2500" b="1" dirty="0" smtClean="0">
                <a:ea typeface="Gulim" pitchFamily="34" charset="-127"/>
              </a:rPr>
              <a:t>MIH </a:t>
            </a:r>
            <a:r>
              <a:rPr lang="en-US" altLang="ko-KR" sz="2500" b="1" dirty="0" smtClean="0">
                <a:ea typeface="Gulim" pitchFamily="34" charset="-127"/>
              </a:rPr>
              <a:t>query</a:t>
            </a:r>
            <a:r>
              <a:rPr lang="en-US" altLang="ko-KR" sz="2500" b="1" dirty="0" smtClean="0">
                <a:ea typeface="Gulim" pitchFamily="34" charset="-127"/>
              </a:rPr>
              <a:t>  </a:t>
            </a:r>
            <a:r>
              <a:rPr lang="en-US" altLang="ko-KR" sz="2500" dirty="0" smtClean="0">
                <a:ea typeface="Gulim" pitchFamily="34" charset="-127"/>
              </a:rPr>
              <a:t>to an external source through higher layer transport </a:t>
            </a:r>
            <a:endParaRPr lang="en-US" altLang="ko-KR" sz="2100" dirty="0" smtClean="0">
              <a:solidFill>
                <a:srgbClr val="000000"/>
              </a:solidFill>
              <a:ea typeface="Gulim" pitchFamily="34" charset="-127"/>
            </a:endParaRPr>
          </a:p>
          <a:p>
            <a:pPr lvl="1"/>
            <a:r>
              <a:rPr lang="en-US" altLang="ko-KR" dirty="0" smtClean="0">
                <a:ea typeface="Gulim" pitchFamily="34" charset="-127"/>
              </a:rPr>
              <a:t>The </a:t>
            </a:r>
            <a:r>
              <a:rPr lang="en-US" altLang="ko-KR" dirty="0" smtClean="0">
                <a:ea typeface="Gulim" pitchFamily="34" charset="-127"/>
              </a:rPr>
              <a:t>802.21 IS </a:t>
            </a:r>
            <a:r>
              <a:rPr lang="en-US" altLang="ko-KR" dirty="0" smtClean="0">
                <a:ea typeface="Gulim" pitchFamily="34" charset="-127"/>
              </a:rPr>
              <a:t>could be accessed over L3 after </a:t>
            </a:r>
            <a:r>
              <a:rPr lang="en-US" altLang="ko-KR" dirty="0" smtClean="0">
                <a:ea typeface="Gulim" pitchFamily="34" charset="-127"/>
              </a:rPr>
              <a:t>‘Association’</a:t>
            </a:r>
            <a:r>
              <a:rPr lang="en-US" altLang="ko-KR" dirty="0" smtClean="0">
                <a:ea typeface="Gulim" pitchFamily="34" charset="-127"/>
              </a:rPr>
              <a:t> </a:t>
            </a:r>
            <a:r>
              <a:rPr lang="en-US" altLang="ko-KR" dirty="0" smtClean="0">
                <a:ea typeface="Gulim" pitchFamily="34" charset="-127"/>
              </a:rPr>
              <a:t> </a:t>
            </a:r>
            <a:r>
              <a:rPr lang="en-US" altLang="ko-KR" dirty="0" smtClean="0">
                <a:ea typeface="Gulim" pitchFamily="34" charset="-127"/>
              </a:rPr>
              <a:t>has been </a:t>
            </a:r>
            <a:r>
              <a:rPr lang="en-US" altLang="ko-KR" dirty="0" smtClean="0">
                <a:ea typeface="Gulim" pitchFamily="34" charset="-127"/>
              </a:rPr>
              <a:t>achieved  </a:t>
            </a:r>
            <a:endParaRPr lang="en-US" altLang="ko-KR" dirty="0" smtClean="0">
              <a:ea typeface="Gulim" pitchFamily="34" charset="-127"/>
            </a:endParaRPr>
          </a:p>
        </p:txBody>
      </p:sp>
      <p:sp>
        <p:nvSpPr>
          <p:cNvPr id="560130" name="Slide Number Placeholder 7"/>
          <p:cNvSpPr>
            <a:spLocks noGrp="1"/>
          </p:cNvSpPr>
          <p:nvPr>
            <p:ph type="sldNum" sz="quarter" idx="12"/>
          </p:nvPr>
        </p:nvSpPr>
        <p:spPr bwMode="auto">
          <a:xfrm>
            <a:off x="8728075" y="6553200"/>
            <a:ext cx="415925" cy="304800"/>
          </a:xfrm>
          <a:noFill/>
          <a:ln>
            <a:miter lim="800000"/>
            <a:headEnd/>
            <a:tailEnd/>
          </a:ln>
        </p:spPr>
        <p:txBody>
          <a:bodyPr wrap="square" lIns="91440" tIns="45720" rIns="91440" bIns="45720" numCol="1" anchorCtr="0" compatLnSpc="1">
            <a:prstTxWarp prst="textNoShape">
              <a:avLst/>
            </a:prstTxWarp>
          </a:bodyPr>
          <a:lstStyle/>
          <a:p>
            <a:fld id="{BA261F2C-8296-4FAD-ADA5-91D588203034}" type="slidenum">
              <a:rPr lang="ko-KR" altLang="en-US" smtClean="0">
                <a:cs typeface="맑은 고딕"/>
              </a:rPr>
              <a:pPr/>
              <a:t>14</a:t>
            </a:fld>
            <a:endParaRPr lang="en-US" altLang="ko-KR" smtClean="0">
              <a:cs typeface="맑은 고딕"/>
            </a:endParaRPr>
          </a:p>
        </p:txBody>
      </p:sp>
      <p:sp>
        <p:nvSpPr>
          <p:cNvPr id="560131" name="Rectangle 3"/>
          <p:cNvSpPr>
            <a:spLocks noChangeArrowheads="1"/>
          </p:cNvSpPr>
          <p:nvPr/>
        </p:nvSpPr>
        <p:spPr bwMode="auto">
          <a:xfrm>
            <a:off x="971600" y="400050"/>
            <a:ext cx="7562800" cy="427038"/>
          </a:xfrm>
          <a:prstGeom prst="rect">
            <a:avLst/>
          </a:prstGeom>
          <a:noFill/>
          <a:ln w="9525">
            <a:noFill/>
            <a:miter lim="800000"/>
            <a:headEnd/>
            <a:tailEnd/>
          </a:ln>
        </p:spPr>
        <p:txBody>
          <a:bodyPr lIns="92075" tIns="46038" rIns="92075" bIns="46038" anchor="ctr"/>
          <a:lstStyle/>
          <a:p>
            <a:r>
              <a:rPr lang="en-US" altLang="ko-KR" sz="2800" b="1" dirty="0">
                <a:solidFill>
                  <a:srgbClr val="000000"/>
                </a:solidFill>
                <a:latin typeface="Tahoma" pitchFamily="34" charset="0"/>
                <a:ea typeface="Gulim" pitchFamily="34" charset="-127"/>
              </a:rPr>
              <a:t>MIH Capability Discovery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ctrTitle"/>
          </p:nvPr>
        </p:nvSpPr>
        <p:spPr/>
        <p:txBody>
          <a:bodyPr/>
          <a:lstStyle/>
          <a:p>
            <a:r>
              <a:rPr lang="en-US" altLang="ja-JP" dirty="0" smtClean="0">
                <a:ea typeface="ＭＳ Ｐゴシック" pitchFamily="50" charset="-128"/>
              </a:rPr>
              <a:t>IEEE </a:t>
            </a:r>
            <a:r>
              <a:rPr lang="en-US" altLang="ja-JP" dirty="0" smtClean="0">
                <a:ea typeface="ＭＳ Ｐゴシック" pitchFamily="50" charset="-128"/>
              </a:rPr>
              <a:t>802.21 </a:t>
            </a:r>
            <a:r>
              <a:rPr lang="en-US" altLang="ja-JP" dirty="0" smtClean="0">
                <a:ea typeface="ＭＳ Ｐゴシック" pitchFamily="50" charset="-128"/>
              </a:rPr>
              <a:t>Complements 802.11u  from a System Perspective </a:t>
            </a:r>
            <a:endParaRPr lang="en-US" altLang="ja-JP" dirty="0" smtClean="0">
              <a:ea typeface="ＭＳ Ｐゴシック" pitchFamily="50" charset="-128"/>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ko-KR" dirty="0" smtClean="0">
                <a:ea typeface="Gulim" pitchFamily="34" charset="-127"/>
              </a:rPr>
              <a:t>802.21 Information Service Features </a:t>
            </a:r>
            <a:endParaRPr lang="ko-KR" altLang="en-US" dirty="0" smtClean="0">
              <a:ea typeface="Gulim" pitchFamily="34" charset="-127"/>
            </a:endParaRPr>
          </a:p>
        </p:txBody>
      </p:sp>
      <p:sp>
        <p:nvSpPr>
          <p:cNvPr id="953347" name="Rectangle 3"/>
          <p:cNvSpPr>
            <a:spLocks noGrp="1" noChangeArrowheads="1"/>
          </p:cNvSpPr>
          <p:nvPr>
            <p:ph type="body" idx="1"/>
          </p:nvPr>
        </p:nvSpPr>
        <p:spPr>
          <a:xfrm>
            <a:off x="419100" y="1300163"/>
            <a:ext cx="8407400" cy="5009157"/>
          </a:xfrm>
          <a:ln>
            <a:solidFill>
              <a:schemeClr val="bg1"/>
            </a:solidFill>
          </a:ln>
        </p:spPr>
        <p:txBody>
          <a:bodyPr/>
          <a:lstStyle/>
          <a:p>
            <a:pPr eaLnBrk="1" hangingPunct="1">
              <a:defRPr/>
            </a:pPr>
            <a:r>
              <a:rPr lang="en-US" altLang="ko-KR" dirty="0" smtClean="0">
                <a:ea typeface="Gulim" pitchFamily="34" charset="-127"/>
              </a:rPr>
              <a:t>802.21 Network Discovery and Selection function provides Information Service  which </a:t>
            </a:r>
            <a:r>
              <a:rPr lang="en-US" altLang="ko-KR" dirty="0" smtClean="0">
                <a:ea typeface="Gulim" pitchFamily="34" charset="-127"/>
              </a:rPr>
              <a:t>is a </a:t>
            </a:r>
            <a:r>
              <a:rPr lang="en-US" altLang="ko-KR" b="1" dirty="0" smtClean="0">
                <a:ea typeface="Gulim" pitchFamily="34" charset="-127"/>
              </a:rPr>
              <a:t>MIH Information Server </a:t>
            </a:r>
            <a:r>
              <a:rPr lang="en-US" altLang="ko-KR" dirty="0" smtClean="0">
                <a:ea typeface="Gulim" pitchFamily="34" charset="-127"/>
              </a:rPr>
              <a:t>in the </a:t>
            </a:r>
            <a:r>
              <a:rPr lang="en-US" altLang="ko-KR" dirty="0" smtClean="0">
                <a:ea typeface="Gulim" pitchFamily="34" charset="-127"/>
              </a:rPr>
              <a:t>architecture</a:t>
            </a:r>
          </a:p>
          <a:p>
            <a:pPr eaLnBrk="1" hangingPunct="1">
              <a:defRPr/>
            </a:pPr>
            <a:r>
              <a:rPr lang="en-US" altLang="ko-KR" dirty="0" smtClean="0">
                <a:ea typeface="Gulim" pitchFamily="34" charset="-127"/>
              </a:rPr>
              <a:t>MIH protocol supports both  </a:t>
            </a:r>
            <a:r>
              <a:rPr lang="en-US" altLang="ko-KR" b="1" dirty="0" smtClean="0">
                <a:ea typeface="Gulim" pitchFamily="34" charset="-127"/>
              </a:rPr>
              <a:t>L2 and L3</a:t>
            </a:r>
            <a:r>
              <a:rPr lang="en-US" altLang="ko-KR" dirty="0" smtClean="0">
                <a:ea typeface="Gulim" pitchFamily="34" charset="-127"/>
              </a:rPr>
              <a:t> transports </a:t>
            </a:r>
          </a:p>
          <a:p>
            <a:pPr lvl="2" eaLnBrk="1" hangingPunct="1">
              <a:defRPr/>
            </a:pPr>
            <a:r>
              <a:rPr lang="en-US" altLang="ko-KR" sz="1600" dirty="0" err="1" smtClean="0">
                <a:ea typeface="Gulim" pitchFamily="34" charset="-127"/>
              </a:rPr>
              <a:t>E</a:t>
            </a:r>
            <a:r>
              <a:rPr lang="en-US" altLang="ko-KR" sz="1600" dirty="0" err="1" smtClean="0">
                <a:ea typeface="Gulim" pitchFamily="34" charset="-127"/>
              </a:rPr>
              <a:t>thertype</a:t>
            </a:r>
            <a:r>
              <a:rPr lang="en-US" altLang="ko-KR" sz="1600" dirty="0" smtClean="0">
                <a:ea typeface="Gulim" pitchFamily="34" charset="-127"/>
              </a:rPr>
              <a:t> is defined (IEEE Registry)</a:t>
            </a:r>
          </a:p>
          <a:p>
            <a:pPr lvl="2" eaLnBrk="1" hangingPunct="1">
              <a:defRPr/>
            </a:pPr>
            <a:r>
              <a:rPr lang="en-US" altLang="ko-KR" sz="1600" dirty="0" smtClean="0">
                <a:ea typeface="Gulim" pitchFamily="34" charset="-127"/>
              </a:rPr>
              <a:t>UDP/TCP transport and ports are assigned by IANA (RFC 5677) </a:t>
            </a:r>
            <a:endParaRPr lang="en-US" altLang="ko-KR" sz="1600" dirty="0" smtClean="0">
              <a:ea typeface="Gulim" pitchFamily="34" charset="-127"/>
            </a:endParaRPr>
          </a:p>
          <a:p>
            <a:pPr eaLnBrk="1" hangingPunct="1">
              <a:defRPr/>
            </a:pPr>
            <a:r>
              <a:rPr lang="en-US" altLang="ko-KR" dirty="0" smtClean="0">
                <a:ea typeface="Gulim" pitchFamily="34" charset="-127"/>
              </a:rPr>
              <a:t>Similar to ANQP, MIH protocol defines a </a:t>
            </a:r>
            <a:r>
              <a:rPr lang="en-US" altLang="ko-KR" b="1" dirty="0" smtClean="0">
                <a:ea typeface="Gulim" pitchFamily="34" charset="-127"/>
              </a:rPr>
              <a:t>container</a:t>
            </a:r>
            <a:r>
              <a:rPr lang="en-US" altLang="ko-KR" dirty="0" smtClean="0">
                <a:ea typeface="Gulim" pitchFamily="34" charset="-127"/>
              </a:rPr>
              <a:t> to carry other messages</a:t>
            </a:r>
            <a:endParaRPr lang="en-US" dirty="0" smtClean="0">
              <a:ea typeface="Gulim" pitchFamily="34" charset="-127"/>
            </a:endParaRPr>
          </a:p>
          <a:p>
            <a:pPr eaLnBrk="1" hangingPunct="1">
              <a:defRPr/>
            </a:pPr>
            <a:r>
              <a:rPr lang="en-US" dirty="0" smtClean="0">
                <a:ea typeface="Gulim" pitchFamily="34" charset="-127"/>
              </a:rPr>
              <a:t>Information Service defines a number of </a:t>
            </a:r>
            <a:r>
              <a:rPr lang="en-US" b="1" dirty="0" smtClean="0">
                <a:ea typeface="Gulim" pitchFamily="34" charset="-127"/>
              </a:rPr>
              <a:t>Information Elements </a:t>
            </a:r>
          </a:p>
          <a:p>
            <a:pPr lvl="1" eaLnBrk="1" hangingPunct="1">
              <a:defRPr/>
            </a:pPr>
            <a:r>
              <a:rPr lang="en-US" dirty="0" smtClean="0">
                <a:ea typeface="Gulim" pitchFamily="34" charset="-127"/>
              </a:rPr>
              <a:t>Vendor specific namespace is defined </a:t>
            </a:r>
          </a:p>
          <a:p>
            <a:pPr lvl="1" eaLnBrk="1" hangingPunct="1">
              <a:defRPr/>
            </a:pPr>
            <a:r>
              <a:rPr lang="en-US" dirty="0" smtClean="0">
                <a:ea typeface="Gulim" pitchFamily="34" charset="-127"/>
              </a:rPr>
              <a:t>Provide both TLV and XML/RDF encodings </a:t>
            </a:r>
          </a:p>
          <a:p>
            <a:pPr eaLnBrk="1" hangingPunct="1">
              <a:defRPr/>
            </a:pPr>
            <a:r>
              <a:rPr lang="en-US" dirty="0" smtClean="0"/>
              <a:t>The </a:t>
            </a:r>
            <a:r>
              <a:rPr lang="en-US" dirty="0" smtClean="0"/>
              <a:t>multiple available IEs should not be a deterrent but viewed as an opportunity to use as/if </a:t>
            </a:r>
            <a:r>
              <a:rPr lang="en-US" dirty="0" smtClean="0"/>
              <a:t>desired </a:t>
            </a:r>
            <a:endParaRPr lang="en-US" dirty="0" smtClean="0">
              <a:ea typeface="Gulim" pitchFamily="34" charset="-127"/>
            </a:endParaRPr>
          </a:p>
          <a:p>
            <a:pPr lvl="1" eaLnBrk="1" hangingPunct="1">
              <a:buNone/>
              <a:defRPr/>
            </a:pPr>
            <a:r>
              <a:rPr lang="en-US" dirty="0" smtClean="0">
                <a:ea typeface="Gulim" pitchFamily="34" charset="-127"/>
              </a:rPr>
              <a:t> </a:t>
            </a:r>
            <a:endParaRPr lang="en-US" dirty="0"/>
          </a:p>
          <a:p>
            <a:pPr eaLnBrk="1" hangingPunct="1">
              <a:defRPr/>
            </a:pPr>
            <a:endParaRPr lang="en-US" altLang="ko-KR" sz="1800" dirty="0" smtClean="0">
              <a:solidFill>
                <a:srgbClr val="FF0000"/>
              </a:solidFill>
              <a:ea typeface="Gulim" pitchFamily="34" charset="-127"/>
            </a:endParaRPr>
          </a:p>
          <a:p>
            <a:pPr eaLnBrk="1" hangingPunct="1">
              <a:defRPr/>
            </a:pPr>
            <a:endParaRPr lang="en-US" altLang="ko-KR" sz="1800" dirty="0" smtClean="0">
              <a:solidFill>
                <a:srgbClr val="FF0000"/>
              </a:solidFill>
              <a:ea typeface="Gulim" pitchFamily="34" charset="-127"/>
            </a:endParaRPr>
          </a:p>
          <a:p>
            <a:pPr eaLnBrk="1" hangingPunct="1">
              <a:defRPr/>
            </a:pPr>
            <a:endParaRPr lang="en-US" altLang="ko-KR" sz="1800" dirty="0" smtClean="0">
              <a:ea typeface="Gulim" pitchFamily="34" charset="-127"/>
            </a:endParaRPr>
          </a:p>
        </p:txBody>
      </p:sp>
      <p:sp>
        <p:nvSpPr>
          <p:cNvPr id="5" name="Slide Number Placeholder 4"/>
          <p:cNvSpPr>
            <a:spLocks noGrp="1"/>
          </p:cNvSpPr>
          <p:nvPr>
            <p:ph type="sldNum" sz="quarter" idx="11"/>
          </p:nvPr>
        </p:nvSpPr>
        <p:spPr/>
        <p:txBody>
          <a:bodyPr/>
          <a:lstStyle/>
          <a:p>
            <a:fld id="{C3331D4D-F3B1-4660-8B3D-126A38C6A0EE}" type="slidenum">
              <a:rPr lang="en-US" altLang="ja-JP" smtClean="0"/>
              <a:pPr/>
              <a:t>16</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altLang="ko-KR" dirty="0" smtClean="0">
                <a:ea typeface="Gulim" pitchFamily="34" charset="-127"/>
              </a:rPr>
              <a:t>  </a:t>
            </a:r>
            <a:endParaRPr lang="ko-KR" altLang="en-US" dirty="0" smtClean="0">
              <a:ea typeface="Gulim" pitchFamily="34" charset="-127"/>
            </a:endParaRPr>
          </a:p>
        </p:txBody>
      </p:sp>
      <p:sp>
        <p:nvSpPr>
          <p:cNvPr id="953347" name="Rectangle 3"/>
          <p:cNvSpPr>
            <a:spLocks noGrp="1" noChangeArrowheads="1"/>
          </p:cNvSpPr>
          <p:nvPr>
            <p:ph type="body" idx="1"/>
          </p:nvPr>
        </p:nvSpPr>
        <p:spPr>
          <a:xfrm>
            <a:off x="419100" y="1300163"/>
            <a:ext cx="8407400" cy="5009157"/>
          </a:xfrm>
          <a:ln>
            <a:solidFill>
              <a:schemeClr val="bg1"/>
            </a:solidFill>
          </a:ln>
        </p:spPr>
        <p:txBody>
          <a:bodyPr/>
          <a:lstStyle/>
          <a:p>
            <a:pPr eaLnBrk="1" hangingPunct="1">
              <a:defRPr/>
            </a:pPr>
            <a:r>
              <a:rPr lang="en-US" altLang="ko-KR" dirty="0" smtClean="0">
                <a:ea typeface="Gulim" pitchFamily="34" charset="-127"/>
              </a:rPr>
              <a:t>MIH Server requires </a:t>
            </a:r>
            <a:r>
              <a:rPr lang="en-US" altLang="ko-KR" b="1" dirty="0" smtClean="0">
                <a:ea typeface="Gulim" pitchFamily="34" charset="-127"/>
              </a:rPr>
              <a:t>registration</a:t>
            </a:r>
            <a:r>
              <a:rPr lang="en-US" altLang="ko-KR" dirty="0" smtClean="0">
                <a:ea typeface="Gulim" pitchFamily="34" charset="-127"/>
              </a:rPr>
              <a:t> by the client to provide the  service </a:t>
            </a:r>
          </a:p>
          <a:p>
            <a:pPr eaLnBrk="1" hangingPunct="1">
              <a:defRPr/>
            </a:pPr>
            <a:endParaRPr lang="en-US" altLang="ko-KR" dirty="0" smtClean="0">
              <a:ea typeface="Gulim" pitchFamily="34" charset="-127"/>
            </a:endParaRPr>
          </a:p>
          <a:p>
            <a:pPr eaLnBrk="1" hangingPunct="1">
              <a:defRPr/>
            </a:pPr>
            <a:r>
              <a:rPr lang="en-US" altLang="ko-KR" dirty="0" smtClean="0">
                <a:ea typeface="Gulim" pitchFamily="34" charset="-127"/>
              </a:rPr>
              <a:t>MIH </a:t>
            </a:r>
            <a:r>
              <a:rPr lang="en-US" altLang="ko-KR" b="1" dirty="0" smtClean="0">
                <a:ea typeface="Gulim" pitchFamily="34" charset="-127"/>
              </a:rPr>
              <a:t>security</a:t>
            </a:r>
            <a:r>
              <a:rPr lang="en-US" altLang="ko-KR" dirty="0" smtClean="0">
                <a:ea typeface="Gulim" pitchFamily="34" charset="-127"/>
              </a:rPr>
              <a:t> is defined in IEEE 802.21a </a:t>
            </a:r>
          </a:p>
          <a:p>
            <a:pPr lvl="1" eaLnBrk="1" hangingPunct="1">
              <a:defRPr/>
            </a:pPr>
            <a:r>
              <a:rPr lang="en-US" altLang="ko-KR" dirty="0" smtClean="0">
                <a:ea typeface="Gulim" pitchFamily="34" charset="-127"/>
              </a:rPr>
              <a:t>S</a:t>
            </a:r>
            <a:r>
              <a:rPr lang="en-US" altLang="ko-KR" dirty="0" smtClean="0">
                <a:ea typeface="Gulim" pitchFamily="34" charset="-127"/>
              </a:rPr>
              <a:t>pecification  is  in </a:t>
            </a:r>
            <a:r>
              <a:rPr lang="en-US" altLang="ko-KR" dirty="0" err="1" smtClean="0">
                <a:ea typeface="Gulim" pitchFamily="34" charset="-127"/>
              </a:rPr>
              <a:t>RevCom’s</a:t>
            </a:r>
            <a:r>
              <a:rPr lang="en-US" altLang="ko-KR" dirty="0" smtClean="0">
                <a:ea typeface="Gulim" pitchFamily="34" charset="-127"/>
              </a:rPr>
              <a:t> March agenda  </a:t>
            </a:r>
          </a:p>
          <a:p>
            <a:pPr eaLnBrk="1" hangingPunct="1">
              <a:defRPr/>
            </a:pPr>
            <a:endParaRPr lang="en-US" altLang="ko-KR" dirty="0" smtClean="0">
              <a:ea typeface="Gulim" pitchFamily="34" charset="-127"/>
            </a:endParaRPr>
          </a:p>
          <a:p>
            <a:pPr eaLnBrk="1" hangingPunct="1">
              <a:defRPr/>
            </a:pPr>
            <a:r>
              <a:rPr lang="en-US" b="1" dirty="0" smtClean="0">
                <a:ea typeface="Gulim" pitchFamily="34" charset="-127"/>
              </a:rPr>
              <a:t>Discovery</a:t>
            </a:r>
            <a:r>
              <a:rPr lang="en-US" dirty="0" smtClean="0">
                <a:ea typeface="Gulim" pitchFamily="34" charset="-127"/>
              </a:rPr>
              <a:t> of  MIH Server is defined in IETF </a:t>
            </a:r>
          </a:p>
          <a:p>
            <a:pPr lvl="1" eaLnBrk="1" hangingPunct="1">
              <a:defRPr/>
            </a:pPr>
            <a:r>
              <a:rPr lang="en-US" dirty="0" smtClean="0">
                <a:ea typeface="Gulim" pitchFamily="34" charset="-127"/>
              </a:rPr>
              <a:t>DHCP Option (RFC 5678)</a:t>
            </a:r>
          </a:p>
          <a:p>
            <a:pPr lvl="1" eaLnBrk="1" hangingPunct="1">
              <a:defRPr/>
            </a:pPr>
            <a:r>
              <a:rPr lang="en-US" dirty="0" smtClean="0">
                <a:ea typeface="Gulim" pitchFamily="34" charset="-127"/>
              </a:rPr>
              <a:t>DNS Option (RFC 5679)</a:t>
            </a:r>
          </a:p>
          <a:p>
            <a:pPr lvl="1" eaLnBrk="1" hangingPunct="1">
              <a:defRPr/>
            </a:pPr>
            <a:endParaRPr lang="en-US" altLang="ko-KR" sz="1800" dirty="0" smtClean="0">
              <a:solidFill>
                <a:srgbClr val="FF0000"/>
              </a:solidFill>
              <a:ea typeface="Gulim" pitchFamily="34" charset="-127"/>
            </a:endParaRPr>
          </a:p>
          <a:p>
            <a:pPr eaLnBrk="1" hangingPunct="1">
              <a:defRPr/>
            </a:pPr>
            <a:endParaRPr lang="en-US" altLang="ko-KR" sz="1800" dirty="0" smtClean="0">
              <a:solidFill>
                <a:srgbClr val="FF0000"/>
              </a:solidFill>
              <a:ea typeface="Gulim" pitchFamily="34" charset="-127"/>
            </a:endParaRPr>
          </a:p>
          <a:p>
            <a:pPr eaLnBrk="1" hangingPunct="1">
              <a:defRPr/>
            </a:pPr>
            <a:endParaRPr lang="en-US" altLang="ko-KR" sz="1800" dirty="0" smtClean="0">
              <a:solidFill>
                <a:srgbClr val="FF0000"/>
              </a:solidFill>
              <a:ea typeface="Gulim" pitchFamily="34" charset="-127"/>
            </a:endParaRPr>
          </a:p>
          <a:p>
            <a:pPr eaLnBrk="1" hangingPunct="1">
              <a:defRPr/>
            </a:pPr>
            <a:endParaRPr lang="en-US" altLang="ko-KR" sz="1800" dirty="0" smtClean="0">
              <a:ea typeface="Gulim" pitchFamily="34" charset="-127"/>
            </a:endParaRPr>
          </a:p>
        </p:txBody>
      </p:sp>
      <p:sp>
        <p:nvSpPr>
          <p:cNvPr id="4" name="Rectangle 2"/>
          <p:cNvSpPr txBox="1">
            <a:spLocks noChangeArrowheads="1"/>
          </p:cNvSpPr>
          <p:nvPr/>
        </p:nvSpPr>
        <p:spPr bwMode="auto">
          <a:xfrm>
            <a:off x="574675" y="381000"/>
            <a:ext cx="8270875" cy="685800"/>
          </a:xfrm>
          <a:prstGeom prst="rect">
            <a:avLst/>
          </a:prstGeom>
          <a:noFill/>
          <a:ln w="12700">
            <a:noFill/>
            <a:miter lim="800000"/>
            <a:headEnd/>
            <a:tailEnd/>
          </a:ln>
        </p:spPr>
        <p:txBody>
          <a:bodyPr vert="horz" wrap="square" lIns="90488" tIns="44450" rIns="90488" bIns="44450" numCol="1" anchor="ctr" anchorCtr="0" compatLnSpc="1">
            <a:prstTxWarp prst="textNoShape">
              <a:avLst/>
            </a:prstTxWarp>
          </a:bodyPr>
          <a:lstStyle/>
          <a:p>
            <a:pPr marL="0" marR="0" lvl="0" indent="0" algn="ctr" defTabSz="762000" rtl="0" eaLnBrk="1" fontAlgn="base" latinLnBrk="0" hangingPunct="1">
              <a:lnSpc>
                <a:spcPct val="90000"/>
              </a:lnSpc>
              <a:spcBef>
                <a:spcPct val="0"/>
              </a:spcBef>
              <a:spcAft>
                <a:spcPct val="0"/>
              </a:spcAft>
              <a:buClrTx/>
              <a:buSzTx/>
              <a:buFontTx/>
              <a:buNone/>
              <a:tabLst/>
              <a:defRPr/>
            </a:pPr>
            <a:r>
              <a:rPr kumimoji="0" lang="en-US" altLang="ko-KR" sz="3600" b="1" i="0" u="none" strike="noStrike" kern="0" cap="none" spc="0" normalizeH="0" baseline="0" noProof="0" dirty="0" smtClean="0">
                <a:ln>
                  <a:noFill/>
                </a:ln>
                <a:solidFill>
                  <a:schemeClr val="tx1"/>
                </a:solidFill>
                <a:effectLst/>
                <a:uLnTx/>
                <a:uFillTx/>
                <a:latin typeface="+mj-lt"/>
                <a:ea typeface="Gulim" pitchFamily="34" charset="-127"/>
                <a:cs typeface="ＭＳ Ｐゴシック" charset="0"/>
              </a:rPr>
              <a:t>802.21 Information Service Features Contd.. </a:t>
            </a:r>
            <a:endParaRPr kumimoji="0" lang="ko-KR" altLang="en-US" sz="3600" b="1" i="0" u="none" strike="noStrike" kern="0" cap="none" spc="0" normalizeH="0" baseline="0" noProof="0" dirty="0" smtClean="0">
              <a:ln>
                <a:noFill/>
              </a:ln>
              <a:solidFill>
                <a:schemeClr val="tx1"/>
              </a:solidFill>
              <a:effectLst/>
              <a:uLnTx/>
              <a:uFillTx/>
              <a:latin typeface="+mj-lt"/>
              <a:ea typeface="Gulim" pitchFamily="34" charset="-127"/>
              <a:cs typeface="ＭＳ Ｐゴシック" charset="0"/>
            </a:endParaRPr>
          </a:p>
        </p:txBody>
      </p:sp>
      <p:sp>
        <p:nvSpPr>
          <p:cNvPr id="5" name="Slide Number Placeholder 4"/>
          <p:cNvSpPr>
            <a:spLocks noGrp="1"/>
          </p:cNvSpPr>
          <p:nvPr>
            <p:ph type="sldNum" sz="quarter" idx="11"/>
          </p:nvPr>
        </p:nvSpPr>
        <p:spPr/>
        <p:txBody>
          <a:bodyPr/>
          <a:lstStyle/>
          <a:p>
            <a:fld id="{C3331D4D-F3B1-4660-8B3D-126A38C6A0EE}" type="slidenum">
              <a:rPr lang="en-US" altLang="ja-JP" smtClean="0"/>
              <a:pPr/>
              <a:t>17</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683568" y="1196752"/>
          <a:ext cx="7632848" cy="4883583"/>
        </p:xfrm>
        <a:graphic>
          <a:graphicData uri="http://schemas.openxmlformats.org/drawingml/2006/table">
            <a:tbl>
              <a:tblPr firstRow="1" bandRow="1">
                <a:tableStyleId>{5C22544A-7EE6-4342-B048-85BDC9FD1C3A}</a:tableStyleId>
              </a:tblPr>
              <a:tblGrid>
                <a:gridCol w="2544344"/>
                <a:gridCol w="2513567"/>
                <a:gridCol w="2574937"/>
              </a:tblGrid>
              <a:tr h="428079">
                <a:tc>
                  <a:txBody>
                    <a:bodyPr/>
                    <a:lstStyle/>
                    <a:p>
                      <a:r>
                        <a:rPr lang="en-US" dirty="0" smtClean="0"/>
                        <a:t>Attribute</a:t>
                      </a:r>
                      <a:endParaRPr lang="en-US" dirty="0"/>
                    </a:p>
                  </a:txBody>
                  <a:tcPr/>
                </a:tc>
                <a:tc>
                  <a:txBody>
                    <a:bodyPr/>
                    <a:lstStyle/>
                    <a:p>
                      <a:r>
                        <a:rPr lang="en-US" dirty="0" smtClean="0"/>
                        <a:t>MIH</a:t>
                      </a:r>
                      <a:endParaRPr lang="en-US" dirty="0"/>
                    </a:p>
                  </a:txBody>
                  <a:tcPr/>
                </a:tc>
                <a:tc>
                  <a:txBody>
                    <a:bodyPr/>
                    <a:lstStyle/>
                    <a:p>
                      <a:r>
                        <a:rPr lang="en-US" dirty="0" smtClean="0"/>
                        <a:t>802.11u</a:t>
                      </a:r>
                      <a:endParaRPr lang="en-US" dirty="0"/>
                    </a:p>
                  </a:txBody>
                  <a:tcPr/>
                </a:tc>
              </a:tr>
              <a:tr h="571055">
                <a:tc>
                  <a:txBody>
                    <a:bodyPr/>
                    <a:lstStyle/>
                    <a:p>
                      <a:r>
                        <a:rPr lang="en-US" sz="1600" dirty="0" smtClean="0"/>
                        <a:t>Inter-access (WLAN, 3G/4G)</a:t>
                      </a:r>
                      <a:endParaRPr lang="en-US" sz="1600" dirty="0"/>
                    </a:p>
                  </a:txBody>
                  <a:tcPr/>
                </a:tc>
                <a:tc>
                  <a:txBody>
                    <a:bodyPr/>
                    <a:lstStyle/>
                    <a:p>
                      <a:r>
                        <a:rPr lang="en-US" sz="1600" dirty="0" smtClean="0"/>
                        <a:t>Yes </a:t>
                      </a:r>
                      <a:endParaRPr lang="en-US" sz="1600" dirty="0"/>
                    </a:p>
                  </a:txBody>
                  <a:tcPr/>
                </a:tc>
                <a:tc>
                  <a:txBody>
                    <a:bodyPr/>
                    <a:lstStyle/>
                    <a:p>
                      <a:r>
                        <a:rPr lang="en-US" sz="1600" dirty="0" smtClean="0"/>
                        <a:t>802.11 </a:t>
                      </a:r>
                      <a:r>
                        <a:rPr lang="en-US" sz="1600" dirty="0" smtClean="0"/>
                        <a:t>focused</a:t>
                      </a:r>
                      <a:endParaRPr lang="en-US" sz="1600" dirty="0"/>
                    </a:p>
                  </a:txBody>
                  <a:tcPr/>
                </a:tc>
              </a:tr>
              <a:tr h="384563">
                <a:tc>
                  <a:txBody>
                    <a:bodyPr/>
                    <a:lstStyle/>
                    <a:p>
                      <a:r>
                        <a:rPr lang="en-US" sz="1600" dirty="0" smtClean="0"/>
                        <a:t>AP Dependency</a:t>
                      </a:r>
                      <a:endParaRPr lang="en-US" sz="1600" dirty="0"/>
                    </a:p>
                  </a:txBody>
                  <a:tcPr/>
                </a:tc>
                <a:tc>
                  <a:txBody>
                    <a:bodyPr/>
                    <a:lstStyle/>
                    <a:p>
                      <a:r>
                        <a:rPr lang="en-US" sz="1600" dirty="0" smtClean="0"/>
                        <a:t>Yes</a:t>
                      </a:r>
                      <a:endParaRPr lang="en-US" sz="1600" dirty="0"/>
                    </a:p>
                  </a:txBody>
                  <a:tcPr/>
                </a:tc>
                <a:tc>
                  <a:txBody>
                    <a:bodyPr/>
                    <a:lstStyle/>
                    <a:p>
                      <a:r>
                        <a:rPr lang="en-US" sz="1600" dirty="0" smtClean="0"/>
                        <a:t>Yes </a:t>
                      </a:r>
                      <a:endParaRPr lang="en-US" sz="1600" dirty="0"/>
                    </a:p>
                  </a:txBody>
                  <a:tcPr/>
                </a:tc>
              </a:tr>
              <a:tr h="571055">
                <a:tc>
                  <a:txBody>
                    <a:bodyPr/>
                    <a:lstStyle/>
                    <a:p>
                      <a:r>
                        <a:rPr lang="en-US" sz="1600" dirty="0" smtClean="0"/>
                        <a:t>UE</a:t>
                      </a:r>
                      <a:r>
                        <a:rPr lang="en-US" sz="1600" baseline="0" dirty="0" smtClean="0"/>
                        <a:t> Dependency</a:t>
                      </a:r>
                      <a:endParaRPr lang="en-US" sz="1600" dirty="0"/>
                    </a:p>
                  </a:txBody>
                  <a:tcPr/>
                </a:tc>
                <a:tc>
                  <a:txBody>
                    <a:bodyPr/>
                    <a:lstStyle/>
                    <a:p>
                      <a:r>
                        <a:rPr lang="en-US" sz="1600" dirty="0" smtClean="0"/>
                        <a:t>Yes (Connection Mgr or client)</a:t>
                      </a:r>
                      <a:endParaRPr lang="en-US" sz="1600" dirty="0"/>
                    </a:p>
                  </a:txBody>
                  <a:tcPr/>
                </a:tc>
                <a:tc>
                  <a:txBody>
                    <a:bodyPr/>
                    <a:lstStyle/>
                    <a:p>
                      <a:r>
                        <a:rPr lang="en-US" sz="1600" dirty="0" smtClean="0"/>
                        <a:t>Yes</a:t>
                      </a:r>
                      <a:r>
                        <a:rPr lang="en-US" sz="1600" baseline="0" dirty="0" smtClean="0"/>
                        <a:t> (Connection Mgr)</a:t>
                      </a:r>
                      <a:endParaRPr lang="en-US" sz="1600" dirty="0"/>
                    </a:p>
                  </a:txBody>
                  <a:tcPr/>
                </a:tc>
              </a:tr>
              <a:tr h="370320">
                <a:tc>
                  <a:txBody>
                    <a:bodyPr/>
                    <a:lstStyle/>
                    <a:p>
                      <a:r>
                        <a:rPr lang="en-US" sz="1600" dirty="0" smtClean="0"/>
                        <a:t>AP Upgrade </a:t>
                      </a:r>
                      <a:endParaRPr lang="en-US" sz="1600" dirty="0"/>
                    </a:p>
                  </a:txBody>
                  <a:tcPr/>
                </a:tc>
                <a:tc>
                  <a:txBody>
                    <a:bodyPr/>
                    <a:lstStyle/>
                    <a:p>
                      <a:r>
                        <a:rPr lang="en-US" sz="1600" dirty="0" smtClean="0"/>
                        <a:t>SW upgrade</a:t>
                      </a:r>
                      <a:endParaRPr lang="en-US" sz="1600" dirty="0"/>
                    </a:p>
                  </a:txBody>
                  <a:tcPr/>
                </a:tc>
                <a:tc>
                  <a:txBody>
                    <a:bodyPr/>
                    <a:lstStyle/>
                    <a:p>
                      <a:r>
                        <a:rPr lang="en-US" sz="1600" dirty="0" smtClean="0"/>
                        <a:t>Software</a:t>
                      </a:r>
                      <a:r>
                        <a:rPr lang="en-US" sz="1600" baseline="0" dirty="0" smtClean="0"/>
                        <a:t> upgrade</a:t>
                      </a:r>
                      <a:endParaRPr lang="en-US" sz="1600" dirty="0"/>
                    </a:p>
                  </a:txBody>
                  <a:tcPr/>
                </a:tc>
              </a:tr>
              <a:tr h="370319">
                <a:tc>
                  <a:txBody>
                    <a:bodyPr/>
                    <a:lstStyle/>
                    <a:p>
                      <a:r>
                        <a:rPr lang="en-US" sz="1600" dirty="0" smtClean="0"/>
                        <a:t>UE Upgrade</a:t>
                      </a:r>
                      <a:endParaRPr lang="en-US" sz="1600" dirty="0"/>
                    </a:p>
                  </a:txBody>
                  <a:tcPr/>
                </a:tc>
                <a:tc>
                  <a:txBody>
                    <a:bodyPr/>
                    <a:lstStyle/>
                    <a:p>
                      <a:r>
                        <a:rPr lang="en-US" sz="1600" dirty="0" smtClean="0"/>
                        <a:t>Software</a:t>
                      </a:r>
                      <a:r>
                        <a:rPr lang="en-US" sz="1600" baseline="0" dirty="0" smtClean="0"/>
                        <a:t> Upgrade</a:t>
                      </a:r>
                      <a:endParaRPr lang="en-US" sz="1600" dirty="0"/>
                    </a:p>
                  </a:txBody>
                  <a:tcPr/>
                </a:tc>
                <a:tc>
                  <a:txBody>
                    <a:bodyPr/>
                    <a:lstStyle/>
                    <a:p>
                      <a:r>
                        <a:rPr lang="en-US" sz="1600" dirty="0" smtClean="0"/>
                        <a:t>Software</a:t>
                      </a:r>
                      <a:r>
                        <a:rPr lang="en-US" sz="1600" baseline="0" dirty="0" smtClean="0"/>
                        <a:t> Upgrade</a:t>
                      </a:r>
                      <a:endParaRPr lang="en-US" sz="1600" dirty="0"/>
                    </a:p>
                  </a:txBody>
                  <a:tcPr/>
                </a:tc>
              </a:tr>
              <a:tr h="1021887">
                <a:tc>
                  <a:txBody>
                    <a:bodyPr/>
                    <a:lstStyle/>
                    <a:p>
                      <a:r>
                        <a:rPr lang="en-US" sz="1600" kern="1200" dirty="0" smtClean="0">
                          <a:solidFill>
                            <a:schemeClr val="dk1"/>
                          </a:solidFill>
                          <a:latin typeface="+mn-lt"/>
                          <a:ea typeface="+mn-ea"/>
                          <a:cs typeface="+mn-cs"/>
                        </a:rPr>
                        <a:t>Access selection based on Operator Policy</a:t>
                      </a:r>
                      <a:r>
                        <a:rPr lang="en-US" sz="1600" kern="1200" baseline="0" dirty="0" smtClean="0">
                          <a:solidFill>
                            <a:schemeClr val="dk1"/>
                          </a:solidFill>
                          <a:latin typeface="+mn-lt"/>
                          <a:ea typeface="+mn-ea"/>
                          <a:cs typeface="+mn-cs"/>
                        </a:rPr>
                        <a:t> </a:t>
                      </a:r>
                      <a:r>
                        <a:rPr lang="en-US" sz="1000" kern="1200" baseline="0" dirty="0" smtClean="0">
                          <a:solidFill>
                            <a:schemeClr val="dk1"/>
                          </a:solidFill>
                          <a:latin typeface="+mn-lt"/>
                          <a:ea typeface="+mn-ea"/>
                          <a:cs typeface="+mn-cs"/>
                        </a:rPr>
                        <a:t>(</a:t>
                      </a:r>
                      <a:r>
                        <a:rPr lang="en-US" sz="1000" kern="1200" dirty="0" smtClean="0">
                          <a:solidFill>
                            <a:schemeClr val="dk1"/>
                          </a:solidFill>
                          <a:latin typeface="+mn-lt"/>
                          <a:ea typeface="+mn-ea"/>
                          <a:cs typeface="+mn-cs"/>
                        </a:rPr>
                        <a:t>access </a:t>
                      </a:r>
                      <a:r>
                        <a:rPr lang="en-US" sz="1000" kern="1200" dirty="0" smtClean="0">
                          <a:solidFill>
                            <a:schemeClr val="dk1"/>
                          </a:solidFill>
                          <a:latin typeface="+mn-lt"/>
                          <a:ea typeface="+mn-ea"/>
                          <a:cs typeface="+mn-cs"/>
                        </a:rPr>
                        <a:t>characteristics,</a:t>
                      </a:r>
                      <a:r>
                        <a:rPr lang="en-US" sz="1000" kern="1200" baseline="0" dirty="0" smtClean="0">
                          <a:solidFill>
                            <a:schemeClr val="dk1"/>
                          </a:solidFill>
                          <a:latin typeface="+mn-lt"/>
                          <a:ea typeface="+mn-ea"/>
                          <a:cs typeface="+mn-cs"/>
                        </a:rPr>
                        <a:t> </a:t>
                      </a:r>
                      <a:r>
                        <a:rPr lang="en-US" sz="1000" kern="1200" dirty="0" smtClean="0">
                          <a:solidFill>
                            <a:schemeClr val="dk1"/>
                          </a:solidFill>
                          <a:latin typeface="+mn-lt"/>
                          <a:ea typeface="+mn-ea"/>
                          <a:cs typeface="+mn-cs"/>
                        </a:rPr>
                        <a:t>application </a:t>
                      </a:r>
                      <a:r>
                        <a:rPr lang="en-US" sz="1000" kern="1200" dirty="0" smtClean="0">
                          <a:solidFill>
                            <a:schemeClr val="dk1"/>
                          </a:solidFill>
                          <a:latin typeface="+mn-lt"/>
                          <a:ea typeface="+mn-ea"/>
                          <a:cs typeface="+mn-cs"/>
                        </a:rPr>
                        <a:t>requirements, subscriber profile, charging info., etc.)</a:t>
                      </a:r>
                      <a:endParaRPr lang="en-US" sz="1000" dirty="0"/>
                    </a:p>
                  </a:txBody>
                  <a:tcPr/>
                </a:tc>
                <a:tc>
                  <a:txBody>
                    <a:bodyPr/>
                    <a:lstStyle/>
                    <a:p>
                      <a:r>
                        <a:rPr lang="en-US" sz="1600" dirty="0" smtClean="0"/>
                        <a:t>Yes. WAN elements can be loaded through MIH exchange</a:t>
                      </a:r>
                      <a:endParaRPr lang="en-US" sz="1600" dirty="0"/>
                    </a:p>
                  </a:txBody>
                  <a:tcPr/>
                </a:tc>
                <a:tc>
                  <a:txBody>
                    <a:bodyPr/>
                    <a:lstStyle/>
                    <a:p>
                      <a:r>
                        <a:rPr lang="en-US" sz="1600" dirty="0" smtClean="0"/>
                        <a:t>Yes. WAN elements</a:t>
                      </a:r>
                      <a:r>
                        <a:rPr lang="en-US" sz="1600" baseline="0" dirty="0" smtClean="0"/>
                        <a:t> can be loaded through ANQP inquiry</a:t>
                      </a:r>
                      <a:endParaRPr lang="en-US" sz="1600" dirty="0"/>
                    </a:p>
                  </a:txBody>
                  <a:tcPr/>
                </a:tc>
              </a:tr>
              <a:tr h="571055">
                <a:tc>
                  <a:txBody>
                    <a:bodyPr/>
                    <a:lstStyle/>
                    <a:p>
                      <a:r>
                        <a:rPr lang="en-US" sz="1600" dirty="0" smtClean="0"/>
                        <a:t>Per APN Decision granularity</a:t>
                      </a:r>
                      <a:endParaRPr lang="en-US" sz="1600" dirty="0"/>
                    </a:p>
                  </a:txBody>
                  <a:tcPr/>
                </a:tc>
                <a:tc>
                  <a:txBody>
                    <a:bodyPr/>
                    <a:lstStyle/>
                    <a:p>
                      <a:r>
                        <a:rPr lang="en-US" sz="1600" dirty="0" smtClean="0"/>
                        <a:t>No</a:t>
                      </a:r>
                      <a:endParaRPr lang="en-US" sz="1600" dirty="0"/>
                    </a:p>
                  </a:txBody>
                  <a:tcPr/>
                </a:tc>
                <a:tc>
                  <a:txBody>
                    <a:bodyPr/>
                    <a:lstStyle/>
                    <a:p>
                      <a:r>
                        <a:rPr lang="en-US" sz="1600" dirty="0" smtClean="0"/>
                        <a:t>No</a:t>
                      </a:r>
                      <a:endParaRPr lang="en-US" sz="1600" dirty="0"/>
                    </a:p>
                  </a:txBody>
                  <a:tcPr/>
                </a:tc>
              </a:tr>
              <a:tr h="571055">
                <a:tc>
                  <a:txBody>
                    <a:bodyPr/>
                    <a:lstStyle/>
                    <a:p>
                      <a:r>
                        <a:rPr lang="en-US" sz="1600" dirty="0" smtClean="0"/>
                        <a:t>Standardization</a:t>
                      </a:r>
                      <a:endParaRPr lang="en-US" sz="1600" dirty="0"/>
                    </a:p>
                  </a:txBody>
                  <a:tcPr/>
                </a:tc>
                <a:tc>
                  <a:txBody>
                    <a:bodyPr/>
                    <a:lstStyle/>
                    <a:p>
                      <a:r>
                        <a:rPr lang="en-US" sz="1600" dirty="0" smtClean="0"/>
                        <a:t>IEEE-802.21-2009</a:t>
                      </a:r>
                      <a:endParaRPr lang="en-US" sz="1600" dirty="0"/>
                    </a:p>
                  </a:txBody>
                  <a:tcPr/>
                </a:tc>
                <a:tc>
                  <a:txBody>
                    <a:bodyPr/>
                    <a:lstStyle/>
                    <a:p>
                      <a:r>
                        <a:rPr lang="en-US" sz="1600" dirty="0" smtClean="0"/>
                        <a:t>IEEE 802.11 -2011</a:t>
                      </a:r>
                      <a:endParaRPr lang="en-US" sz="1600" dirty="0"/>
                    </a:p>
                  </a:txBody>
                  <a:tcPr/>
                </a:tc>
              </a:tr>
            </a:tbl>
          </a:graphicData>
        </a:graphic>
      </p:graphicFrame>
      <p:sp>
        <p:nvSpPr>
          <p:cNvPr id="3" name="Rectangle 2"/>
          <p:cNvSpPr>
            <a:spLocks noGrp="1" noChangeArrowheads="1"/>
          </p:cNvSpPr>
          <p:nvPr>
            <p:ph type="title"/>
          </p:nvPr>
        </p:nvSpPr>
        <p:spPr>
          <a:xfrm>
            <a:off x="323528" y="188640"/>
            <a:ext cx="8270875" cy="829816"/>
          </a:xfrm>
        </p:spPr>
        <p:txBody>
          <a:bodyPr/>
          <a:lstStyle/>
          <a:p>
            <a:pPr eaLnBrk="1" hangingPunct="1"/>
            <a:r>
              <a:rPr lang="en-US" altLang="ko-KR" dirty="0" smtClean="0">
                <a:ea typeface="Gulim" pitchFamily="34" charset="-127"/>
              </a:rPr>
              <a:t>Similarities between 802.21 IS and 802.11u</a:t>
            </a:r>
            <a:endParaRPr lang="ko-KR" altLang="en-US" dirty="0" smtClean="0">
              <a:ea typeface="Gulim" pitchFamily="34" charset="-127"/>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Oval 49"/>
          <p:cNvSpPr/>
          <p:nvPr/>
        </p:nvSpPr>
        <p:spPr>
          <a:xfrm rot="3206854">
            <a:off x="2147641" y="2063216"/>
            <a:ext cx="3168352" cy="129614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Cloud 16"/>
          <p:cNvSpPr>
            <a:spLocks/>
          </p:cNvSpPr>
          <p:nvPr/>
        </p:nvSpPr>
        <p:spPr bwMode="auto">
          <a:xfrm rot="2531415">
            <a:off x="3830473" y="1193988"/>
            <a:ext cx="3024187" cy="1746089"/>
          </a:xfrm>
          <a:custGeom>
            <a:avLst/>
            <a:gdLst>
              <a:gd name="T0" fmla="*/ 22999712 w 43200"/>
              <a:gd name="T1" fmla="*/ 29086033 h 43200"/>
              <a:gd name="T2" fmla="*/ 10585845 w 43200"/>
              <a:gd name="T3" fmla="*/ 28200450 h 43200"/>
              <a:gd name="T4" fmla="*/ 33953079 w 43200"/>
              <a:gd name="T5" fmla="*/ 38777277 h 43200"/>
              <a:gd name="T6" fmla="*/ 28522914 w 43200"/>
              <a:gd name="T7" fmla="*/ 39200637 h 43200"/>
              <a:gd name="T8" fmla="*/ 80756154 w 43200"/>
              <a:gd name="T9" fmla="*/ 43434034 h 43200"/>
              <a:gd name="T10" fmla="*/ 77482401 w 43200"/>
              <a:gd name="T11" fmla="*/ 41500651 h 43200"/>
              <a:gd name="T12" fmla="*/ 141276716 w 43200"/>
              <a:gd name="T13" fmla="*/ 38612826 h 43200"/>
              <a:gd name="T14" fmla="*/ 139968195 w 43200"/>
              <a:gd name="T15" fmla="*/ 40733991 h 43200"/>
              <a:gd name="T16" fmla="*/ 167260993 w 43200"/>
              <a:gd name="T17" fmla="*/ 25504840 h 43200"/>
              <a:gd name="T18" fmla="*/ 183193698 w 43200"/>
              <a:gd name="T19" fmla="*/ 33433852 h 43200"/>
              <a:gd name="T20" fmla="*/ 204845617 w 43200"/>
              <a:gd name="T21" fmla="*/ 17060277 h 43200"/>
              <a:gd name="T22" fmla="*/ 197749208 w 43200"/>
              <a:gd name="T23" fmla="*/ 20033661 h 43200"/>
              <a:gd name="T24" fmla="*/ 187820074 w 43200"/>
              <a:gd name="T25" fmla="*/ 6028993 h 43200"/>
              <a:gd name="T26" fmla="*/ 188192567 w 43200"/>
              <a:gd name="T27" fmla="*/ 7433459 h 43200"/>
              <a:gd name="T28" fmla="*/ 142506832 w 43200"/>
              <a:gd name="T29" fmla="*/ 4391182 h 43200"/>
              <a:gd name="T30" fmla="*/ 146143277 w 43200"/>
              <a:gd name="T31" fmla="*/ 2600053 h 43200"/>
              <a:gd name="T32" fmla="*/ 108509650 w 43200"/>
              <a:gd name="T33" fmla="*/ 5244534 h 43200"/>
              <a:gd name="T34" fmla="*/ 110269068 w 43200"/>
              <a:gd name="T35" fmla="*/ 3700048 h 43200"/>
              <a:gd name="T36" fmla="*/ 68611873 w 43200"/>
              <a:gd name="T37" fmla="*/ 5768984 h 43200"/>
              <a:gd name="T38" fmla="*/ 74982967 w 43200"/>
              <a:gd name="T39" fmla="*/ 7266775 h 43200"/>
              <a:gd name="T40" fmla="*/ 20225791 w 43200"/>
              <a:gd name="T41" fmla="*/ 17543597 h 43200"/>
              <a:gd name="T42" fmla="*/ 19113282 w 43200"/>
              <a:gd name="T43" fmla="*/ 1596691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dist="23000" dir="5400000" rotWithShape="0">
              <a:srgbClr val="808080">
                <a:alpha val="34998"/>
              </a:srgbClr>
            </a:outerShdw>
          </a:effectLst>
        </p:spPr>
        <p:txBody>
          <a:bodyPr anchor="ctr"/>
          <a:lstStyle/>
          <a:p>
            <a:pPr algn="ctr">
              <a:defRPr/>
            </a:pPr>
            <a:r>
              <a:rPr lang="en-US" dirty="0" smtClean="0">
                <a:solidFill>
                  <a:schemeClr val="lt1"/>
                </a:solidFill>
                <a:latin typeface="+mn-lt"/>
                <a:ea typeface="+mn-ea"/>
              </a:rPr>
              <a:t>Core  network</a:t>
            </a:r>
          </a:p>
          <a:p>
            <a:pPr algn="ctr">
              <a:defRPr/>
            </a:pPr>
            <a:endParaRPr lang="en-US" dirty="0">
              <a:solidFill>
                <a:schemeClr val="lt1"/>
              </a:solidFill>
              <a:latin typeface="+mn-lt"/>
              <a:ea typeface="+mn-ea"/>
            </a:endParaRPr>
          </a:p>
          <a:p>
            <a:pPr algn="ctr">
              <a:defRPr/>
            </a:pPr>
            <a:endParaRPr lang="en-US" dirty="0" smtClean="0">
              <a:solidFill>
                <a:schemeClr val="lt1"/>
              </a:solidFill>
              <a:latin typeface="+mn-lt"/>
              <a:ea typeface="+mn-ea"/>
            </a:endParaRPr>
          </a:p>
          <a:p>
            <a:pPr algn="ctr">
              <a:defRPr/>
            </a:pPr>
            <a:r>
              <a:rPr lang="en-US" dirty="0" smtClean="0">
                <a:solidFill>
                  <a:schemeClr val="lt1"/>
                </a:solidFill>
                <a:latin typeface="+mn-lt"/>
                <a:ea typeface="+mn-ea"/>
              </a:rPr>
              <a:t> </a:t>
            </a:r>
            <a:endParaRPr lang="en-US" dirty="0">
              <a:solidFill>
                <a:schemeClr val="lt1"/>
              </a:solidFill>
              <a:latin typeface="+mn-lt"/>
              <a:ea typeface="+mn-ea"/>
            </a:endParaRPr>
          </a:p>
        </p:txBody>
      </p:sp>
      <p:sp>
        <p:nvSpPr>
          <p:cNvPr id="55" name="Cloud 16"/>
          <p:cNvSpPr>
            <a:spLocks/>
          </p:cNvSpPr>
          <p:nvPr/>
        </p:nvSpPr>
        <p:spPr bwMode="auto">
          <a:xfrm rot="2531415">
            <a:off x="1270137" y="2735977"/>
            <a:ext cx="3024187" cy="1439863"/>
          </a:xfrm>
          <a:custGeom>
            <a:avLst/>
            <a:gdLst>
              <a:gd name="T0" fmla="*/ 22999712 w 43200"/>
              <a:gd name="T1" fmla="*/ 29086033 h 43200"/>
              <a:gd name="T2" fmla="*/ 10585845 w 43200"/>
              <a:gd name="T3" fmla="*/ 28200450 h 43200"/>
              <a:gd name="T4" fmla="*/ 33953079 w 43200"/>
              <a:gd name="T5" fmla="*/ 38777277 h 43200"/>
              <a:gd name="T6" fmla="*/ 28522914 w 43200"/>
              <a:gd name="T7" fmla="*/ 39200637 h 43200"/>
              <a:gd name="T8" fmla="*/ 80756154 w 43200"/>
              <a:gd name="T9" fmla="*/ 43434034 h 43200"/>
              <a:gd name="T10" fmla="*/ 77482401 w 43200"/>
              <a:gd name="T11" fmla="*/ 41500651 h 43200"/>
              <a:gd name="T12" fmla="*/ 141276716 w 43200"/>
              <a:gd name="T13" fmla="*/ 38612826 h 43200"/>
              <a:gd name="T14" fmla="*/ 139968195 w 43200"/>
              <a:gd name="T15" fmla="*/ 40733991 h 43200"/>
              <a:gd name="T16" fmla="*/ 167260993 w 43200"/>
              <a:gd name="T17" fmla="*/ 25504840 h 43200"/>
              <a:gd name="T18" fmla="*/ 183193698 w 43200"/>
              <a:gd name="T19" fmla="*/ 33433852 h 43200"/>
              <a:gd name="T20" fmla="*/ 204845617 w 43200"/>
              <a:gd name="T21" fmla="*/ 17060277 h 43200"/>
              <a:gd name="T22" fmla="*/ 197749208 w 43200"/>
              <a:gd name="T23" fmla="*/ 20033661 h 43200"/>
              <a:gd name="T24" fmla="*/ 187820074 w 43200"/>
              <a:gd name="T25" fmla="*/ 6028993 h 43200"/>
              <a:gd name="T26" fmla="*/ 188192567 w 43200"/>
              <a:gd name="T27" fmla="*/ 7433459 h 43200"/>
              <a:gd name="T28" fmla="*/ 142506832 w 43200"/>
              <a:gd name="T29" fmla="*/ 4391182 h 43200"/>
              <a:gd name="T30" fmla="*/ 146143277 w 43200"/>
              <a:gd name="T31" fmla="*/ 2600053 h 43200"/>
              <a:gd name="T32" fmla="*/ 108509650 w 43200"/>
              <a:gd name="T33" fmla="*/ 5244534 h 43200"/>
              <a:gd name="T34" fmla="*/ 110269068 w 43200"/>
              <a:gd name="T35" fmla="*/ 3700048 h 43200"/>
              <a:gd name="T36" fmla="*/ 68611873 w 43200"/>
              <a:gd name="T37" fmla="*/ 5768984 h 43200"/>
              <a:gd name="T38" fmla="*/ 74982967 w 43200"/>
              <a:gd name="T39" fmla="*/ 7266775 h 43200"/>
              <a:gd name="T40" fmla="*/ 20225791 w 43200"/>
              <a:gd name="T41" fmla="*/ 17543597 h 43200"/>
              <a:gd name="T42" fmla="*/ 19113282 w 43200"/>
              <a:gd name="T43" fmla="*/ 15966914 h 432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3200"/>
              <a:gd name="T67" fmla="*/ 0 h 43200"/>
              <a:gd name="T68" fmla="*/ 43200 w 43200"/>
              <a:gd name="T69" fmla="*/ 43200 h 4320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3200" h="43200">
                <a:moveTo>
                  <a:pt x="3900" y="14370"/>
                </a:moveTo>
                <a:cubicBezTo>
                  <a:pt x="3629" y="11657"/>
                  <a:pt x="4261" y="8921"/>
                  <a:pt x="5623" y="6907"/>
                </a:cubicBezTo>
                <a:cubicBezTo>
                  <a:pt x="7775" y="3726"/>
                  <a:pt x="11264" y="3017"/>
                  <a:pt x="14005" y="5202"/>
                </a:cubicBezTo>
                <a:cubicBezTo>
                  <a:pt x="15678" y="909"/>
                  <a:pt x="19914" y="22"/>
                  <a:pt x="22456" y="3432"/>
                </a:cubicBezTo>
                <a:cubicBezTo>
                  <a:pt x="23097" y="1683"/>
                  <a:pt x="24328" y="474"/>
                  <a:pt x="25749" y="200"/>
                </a:cubicBezTo>
                <a:cubicBezTo>
                  <a:pt x="27313" y="-102"/>
                  <a:pt x="28875" y="770"/>
                  <a:pt x="29833" y="2481"/>
                </a:cubicBezTo>
                <a:cubicBezTo>
                  <a:pt x="31215" y="267"/>
                  <a:pt x="33501" y="-460"/>
                  <a:pt x="35463" y="690"/>
                </a:cubicBezTo>
                <a:cubicBezTo>
                  <a:pt x="36958" y="1566"/>
                  <a:pt x="38030" y="3400"/>
                  <a:pt x="38318" y="5576"/>
                </a:cubicBezTo>
                <a:cubicBezTo>
                  <a:pt x="40046" y="6218"/>
                  <a:pt x="41422" y="7998"/>
                  <a:pt x="41982" y="10318"/>
                </a:cubicBezTo>
                <a:cubicBezTo>
                  <a:pt x="42389" y="12002"/>
                  <a:pt x="42331" y="13831"/>
                  <a:pt x="41818" y="15460"/>
                </a:cubicBezTo>
                <a:cubicBezTo>
                  <a:pt x="43079" y="17694"/>
                  <a:pt x="43520" y="20590"/>
                  <a:pt x="43016" y="23322"/>
                </a:cubicBezTo>
                <a:cubicBezTo>
                  <a:pt x="42346" y="26954"/>
                  <a:pt x="40128" y="29674"/>
                  <a:pt x="37404" y="30204"/>
                </a:cubicBezTo>
                <a:cubicBezTo>
                  <a:pt x="37391" y="32471"/>
                  <a:pt x="36658" y="34621"/>
                  <a:pt x="35395" y="36101"/>
                </a:cubicBezTo>
                <a:cubicBezTo>
                  <a:pt x="33476" y="38350"/>
                  <a:pt x="30704" y="38639"/>
                  <a:pt x="28555" y="36815"/>
                </a:cubicBezTo>
                <a:cubicBezTo>
                  <a:pt x="27860" y="39948"/>
                  <a:pt x="25999" y="42343"/>
                  <a:pt x="23667" y="43106"/>
                </a:cubicBezTo>
                <a:cubicBezTo>
                  <a:pt x="20919" y="44005"/>
                  <a:pt x="18051" y="42473"/>
                  <a:pt x="16480" y="39266"/>
                </a:cubicBezTo>
                <a:cubicBezTo>
                  <a:pt x="12772" y="42310"/>
                  <a:pt x="7956" y="40599"/>
                  <a:pt x="5804" y="35472"/>
                </a:cubicBezTo>
                <a:cubicBezTo>
                  <a:pt x="3690" y="35809"/>
                  <a:pt x="1705" y="34024"/>
                  <a:pt x="1110" y="31250"/>
                </a:cubicBezTo>
                <a:cubicBezTo>
                  <a:pt x="679" y="29243"/>
                  <a:pt x="1060" y="27077"/>
                  <a:pt x="2113" y="25551"/>
                </a:cubicBezTo>
                <a:cubicBezTo>
                  <a:pt x="619" y="24354"/>
                  <a:pt x="-213" y="22057"/>
                  <a:pt x="-5" y="19704"/>
                </a:cubicBezTo>
                <a:cubicBezTo>
                  <a:pt x="239" y="16949"/>
                  <a:pt x="1845" y="14791"/>
                  <a:pt x="3863" y="14507"/>
                </a:cubicBezTo>
                <a:cubicBezTo>
                  <a:pt x="3875" y="14461"/>
                  <a:pt x="3888" y="14416"/>
                  <a:pt x="3900" y="14370"/>
                </a:cubicBezTo>
                <a:close/>
              </a:path>
              <a:path w="43200" h="43200" fill="none">
                <a:moveTo>
                  <a:pt x="4693" y="26177"/>
                </a:moveTo>
                <a:cubicBezTo>
                  <a:pt x="3809" y="26271"/>
                  <a:pt x="2925" y="25993"/>
                  <a:pt x="2160" y="25380"/>
                </a:cubicBezTo>
                <a:moveTo>
                  <a:pt x="6928" y="34899"/>
                </a:moveTo>
                <a:cubicBezTo>
                  <a:pt x="6573" y="35092"/>
                  <a:pt x="6200" y="35220"/>
                  <a:pt x="5820" y="35280"/>
                </a:cubicBezTo>
                <a:moveTo>
                  <a:pt x="16478" y="39090"/>
                </a:moveTo>
                <a:cubicBezTo>
                  <a:pt x="16211" y="38544"/>
                  <a:pt x="15987" y="37961"/>
                  <a:pt x="15810" y="37350"/>
                </a:cubicBezTo>
                <a:moveTo>
                  <a:pt x="28827" y="34751"/>
                </a:moveTo>
                <a:cubicBezTo>
                  <a:pt x="28788" y="35398"/>
                  <a:pt x="28698" y="36038"/>
                  <a:pt x="28560" y="36660"/>
                </a:cubicBezTo>
                <a:moveTo>
                  <a:pt x="34129" y="22954"/>
                </a:moveTo>
                <a:cubicBezTo>
                  <a:pt x="36133" y="24282"/>
                  <a:pt x="37398" y="27058"/>
                  <a:pt x="37380" y="30090"/>
                </a:cubicBezTo>
                <a:moveTo>
                  <a:pt x="41798" y="15354"/>
                </a:moveTo>
                <a:cubicBezTo>
                  <a:pt x="41473" y="16386"/>
                  <a:pt x="40978" y="17302"/>
                  <a:pt x="40350" y="18030"/>
                </a:cubicBezTo>
                <a:moveTo>
                  <a:pt x="38324" y="5426"/>
                </a:moveTo>
                <a:cubicBezTo>
                  <a:pt x="38379" y="5843"/>
                  <a:pt x="38405" y="6266"/>
                  <a:pt x="38400" y="6690"/>
                </a:cubicBezTo>
                <a:moveTo>
                  <a:pt x="29078" y="3952"/>
                </a:moveTo>
                <a:cubicBezTo>
                  <a:pt x="29267" y="3369"/>
                  <a:pt x="29516" y="2826"/>
                  <a:pt x="29820" y="2340"/>
                </a:cubicBezTo>
                <a:moveTo>
                  <a:pt x="22141" y="4720"/>
                </a:moveTo>
                <a:cubicBezTo>
                  <a:pt x="22218" y="4238"/>
                  <a:pt x="22339" y="3771"/>
                  <a:pt x="22500" y="3330"/>
                </a:cubicBezTo>
                <a:moveTo>
                  <a:pt x="14000" y="5192"/>
                </a:moveTo>
                <a:cubicBezTo>
                  <a:pt x="14472" y="5568"/>
                  <a:pt x="14908" y="6021"/>
                  <a:pt x="15300" y="6540"/>
                </a:cubicBezTo>
                <a:moveTo>
                  <a:pt x="4127" y="15789"/>
                </a:moveTo>
                <a:cubicBezTo>
                  <a:pt x="4024" y="15325"/>
                  <a:pt x="3948" y="14851"/>
                  <a:pt x="3900" y="14370"/>
                </a:cubicBezTo>
              </a:path>
            </a:pathLst>
          </a:custGeom>
          <a:gradFill rotWithShape="1">
            <a:gsLst>
              <a:gs pos="0">
                <a:srgbClr val="4480FF"/>
              </a:gs>
              <a:gs pos="20000">
                <a:srgbClr val="4781FF"/>
              </a:gs>
              <a:gs pos="100000">
                <a:srgbClr val="3461CD"/>
              </a:gs>
            </a:gsLst>
            <a:lin ang="5400000"/>
          </a:gradFill>
          <a:ln w="9525">
            <a:solidFill>
              <a:srgbClr val="5B8AFB"/>
            </a:solidFill>
            <a:miter lim="800000"/>
            <a:headEnd/>
            <a:tailEnd/>
          </a:ln>
          <a:effectLst>
            <a:outerShdw dist="23000" dir="5400000" rotWithShape="0">
              <a:srgbClr val="808080">
                <a:alpha val="34998"/>
              </a:srgbClr>
            </a:outerShdw>
          </a:effectLst>
        </p:spPr>
        <p:txBody>
          <a:bodyPr anchor="ctr"/>
          <a:lstStyle/>
          <a:p>
            <a:pPr algn="ctr">
              <a:defRPr/>
            </a:pPr>
            <a:r>
              <a:rPr lang="en-US" dirty="0" smtClean="0">
                <a:solidFill>
                  <a:schemeClr val="lt1"/>
                </a:solidFill>
                <a:latin typeface="+mn-lt"/>
                <a:ea typeface="+mn-ea"/>
              </a:rPr>
              <a:t>Access network </a:t>
            </a:r>
            <a:endParaRPr lang="en-US" dirty="0">
              <a:solidFill>
                <a:schemeClr val="lt1"/>
              </a:solidFill>
              <a:latin typeface="+mn-lt"/>
              <a:ea typeface="+mn-ea"/>
            </a:endParaRPr>
          </a:p>
        </p:txBody>
      </p:sp>
      <p:sp>
        <p:nvSpPr>
          <p:cNvPr id="49" name="Oval 48"/>
          <p:cNvSpPr/>
          <p:nvPr/>
        </p:nvSpPr>
        <p:spPr>
          <a:xfrm rot="2045034">
            <a:off x="294868" y="3559328"/>
            <a:ext cx="3168352" cy="1158857"/>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9279" name="Slide Number Placeholder 3"/>
          <p:cNvSpPr>
            <a:spLocks noGrp="1"/>
          </p:cNvSpPr>
          <p:nvPr>
            <p:ph type="sldNum" sz="quarter" idx="4294967295"/>
          </p:nvPr>
        </p:nvSpPr>
        <p:spPr bwMode="auto">
          <a:xfrm>
            <a:off x="8604448" y="6492875"/>
            <a:ext cx="366712" cy="365125"/>
          </a:xfrm>
          <a:prstGeom prst="rect">
            <a:avLst/>
          </a:prstGeom>
          <a:noFill/>
          <a:ln>
            <a:miter lim="800000"/>
            <a:headEnd/>
            <a:tailEnd/>
          </a:ln>
        </p:spPr>
        <p:txBody>
          <a:bodyPr wrap="square" lIns="91440" tIns="45720" rIns="91440" bIns="45720" numCol="1" anchorCtr="0" compatLnSpc="1">
            <a:prstTxWarp prst="textNoShape">
              <a:avLst/>
            </a:prstTxWarp>
          </a:bodyPr>
          <a:lstStyle/>
          <a:p>
            <a:fld id="{48184663-6D41-4AFC-BDE4-E931890658AF}" type="slidenum">
              <a:rPr lang="ko-KR" altLang="en-US">
                <a:cs typeface="맑은 고딕"/>
              </a:rPr>
              <a:pPr/>
              <a:t>19</a:t>
            </a:fld>
            <a:endParaRPr lang="en-US" altLang="ko-KR">
              <a:cs typeface="맑은 고딕"/>
            </a:endParaRPr>
          </a:p>
        </p:txBody>
      </p:sp>
      <p:sp>
        <p:nvSpPr>
          <p:cNvPr id="309250" name="AutoShape 2"/>
          <p:cNvSpPr>
            <a:spLocks noChangeArrowheads="1"/>
          </p:cNvSpPr>
          <p:nvPr/>
        </p:nvSpPr>
        <p:spPr bwMode="auto">
          <a:xfrm>
            <a:off x="4418750" y="1618953"/>
            <a:ext cx="1387475" cy="1308100"/>
          </a:xfrm>
          <a:prstGeom prst="can">
            <a:avLst>
              <a:gd name="adj" fmla="val 25000"/>
            </a:avLst>
          </a:prstGeom>
          <a:gradFill rotWithShape="1">
            <a:gsLst>
              <a:gs pos="0">
                <a:srgbClr val="808080"/>
              </a:gs>
              <a:gs pos="50000">
                <a:srgbClr val="808080">
                  <a:gamma/>
                  <a:tint val="34902"/>
                  <a:invGamma/>
                </a:srgbClr>
              </a:gs>
              <a:gs pos="100000">
                <a:srgbClr val="808080"/>
              </a:gs>
            </a:gsLst>
            <a:lin ang="0" scaled="1"/>
          </a:gradFill>
          <a:ln w="12700">
            <a:solidFill>
              <a:schemeClr val="tx1"/>
            </a:solidFill>
            <a:round/>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endParaRPr lang="en-US"/>
          </a:p>
        </p:txBody>
      </p:sp>
      <p:sp>
        <p:nvSpPr>
          <p:cNvPr id="309251" name="AutoShape 3"/>
          <p:cNvSpPr>
            <a:spLocks noChangeArrowheads="1"/>
          </p:cNvSpPr>
          <p:nvPr/>
        </p:nvSpPr>
        <p:spPr bwMode="auto">
          <a:xfrm rot="-2934735">
            <a:off x="4402428" y="1698552"/>
            <a:ext cx="3546475" cy="2876550"/>
          </a:xfrm>
          <a:prstGeom prst="flowChartExtract">
            <a:avLst/>
          </a:prstGeom>
          <a:gradFill rotWithShape="1">
            <a:gsLst>
              <a:gs pos="0">
                <a:schemeClr val="tx1"/>
              </a:gs>
              <a:gs pos="100000">
                <a:srgbClr val="3366FF">
                  <a:alpha val="0"/>
                </a:srgbClr>
              </a:gs>
            </a:gsLst>
            <a:lin ang="5400000" scaled="1"/>
          </a:gradFill>
          <a:ln w="12700" algn="ctr">
            <a:noFill/>
            <a:miter lim="800000"/>
            <a:headEnd/>
            <a:tailEnd/>
          </a:ln>
        </p:spPr>
        <p:txBody>
          <a:bodyPr anchor="ctr">
            <a:spAutoFit/>
          </a:bodyPr>
          <a:lstStyle/>
          <a:p>
            <a:pPr algn="ctr" eaLnBrk="0" hangingPunct="0"/>
            <a:endParaRPr lang="en-US"/>
          </a:p>
        </p:txBody>
      </p:sp>
      <p:sp>
        <p:nvSpPr>
          <p:cNvPr id="309282" name="Text Box 4"/>
          <p:cNvSpPr txBox="1">
            <a:spLocks noChangeArrowheads="1"/>
          </p:cNvSpPr>
          <p:nvPr/>
        </p:nvSpPr>
        <p:spPr bwMode="auto">
          <a:xfrm>
            <a:off x="4490758" y="1906985"/>
            <a:ext cx="1497012" cy="92333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ko-KR" sz="1800" b="1" dirty="0" smtClean="0">
                <a:solidFill>
                  <a:schemeClr val="bg1"/>
                </a:solidFill>
                <a:latin typeface="Arial" charset="0"/>
                <a:ea typeface="Gulim" pitchFamily="34" charset="-127"/>
              </a:rPr>
              <a:t>MIH Information </a:t>
            </a:r>
            <a:r>
              <a:rPr lang="en-US" altLang="ko-KR" sz="1800" b="1" dirty="0">
                <a:solidFill>
                  <a:schemeClr val="bg1"/>
                </a:solidFill>
                <a:latin typeface="Arial" charset="0"/>
                <a:ea typeface="Gulim" pitchFamily="34" charset="-127"/>
              </a:rPr>
              <a:t>Server</a:t>
            </a:r>
          </a:p>
        </p:txBody>
      </p:sp>
      <p:sp>
        <p:nvSpPr>
          <p:cNvPr id="309283" name="Rectangle 5"/>
          <p:cNvSpPr>
            <a:spLocks noChangeArrowheads="1"/>
          </p:cNvSpPr>
          <p:nvPr/>
        </p:nvSpPr>
        <p:spPr bwMode="auto">
          <a:xfrm>
            <a:off x="733425" y="188640"/>
            <a:ext cx="8410575" cy="666750"/>
          </a:xfrm>
          <a:prstGeom prst="rect">
            <a:avLst/>
          </a:prstGeom>
          <a:noFill/>
          <a:ln w="9525">
            <a:noFill/>
            <a:miter lim="800000"/>
            <a:headEnd/>
            <a:tailEnd/>
          </a:ln>
        </p:spPr>
        <p:txBody>
          <a:bodyPr lIns="92063" tIns="46032" rIns="92063" bIns="46032" anchor="ctr"/>
          <a:lstStyle/>
          <a:p>
            <a:r>
              <a:rPr lang="en-US" altLang="ko-KR" sz="2800" b="1" dirty="0">
                <a:solidFill>
                  <a:srgbClr val="000000"/>
                </a:solidFill>
                <a:latin typeface="Tahoma" pitchFamily="34" charset="0"/>
                <a:ea typeface="Gulim" pitchFamily="34" charset="-127"/>
              </a:rPr>
              <a:t> </a:t>
            </a:r>
            <a:r>
              <a:rPr lang="en-US" altLang="ko-KR" sz="2800" b="1" dirty="0" smtClean="0">
                <a:solidFill>
                  <a:srgbClr val="000000"/>
                </a:solidFill>
                <a:latin typeface="Tahoma" pitchFamily="34" charset="0"/>
                <a:ea typeface="Gulim" pitchFamily="34" charset="-127"/>
              </a:rPr>
              <a:t>A System </a:t>
            </a:r>
            <a:r>
              <a:rPr lang="en-US" altLang="ko-KR" sz="2800" b="1" dirty="0" smtClean="0">
                <a:solidFill>
                  <a:srgbClr val="000000"/>
                </a:solidFill>
                <a:latin typeface="Tahoma" pitchFamily="34" charset="0"/>
                <a:ea typeface="Gulim" pitchFamily="34" charset="-127"/>
              </a:rPr>
              <a:t>Architecture [802.11+802.21]</a:t>
            </a:r>
            <a:endParaRPr lang="en-US" altLang="ko-KR" sz="2800" b="1" dirty="0">
              <a:solidFill>
                <a:srgbClr val="000000"/>
              </a:solidFill>
              <a:latin typeface="Tahoma" pitchFamily="34" charset="0"/>
              <a:ea typeface="Gulim" pitchFamily="34" charset="-127"/>
            </a:endParaRPr>
          </a:p>
        </p:txBody>
      </p:sp>
      <p:graphicFrame>
        <p:nvGraphicFramePr>
          <p:cNvPr id="309278" name="Object 30"/>
          <p:cNvGraphicFramePr>
            <a:graphicFrameLocks noChangeAspect="1"/>
          </p:cNvGraphicFramePr>
          <p:nvPr/>
        </p:nvGraphicFramePr>
        <p:xfrm>
          <a:off x="186436" y="4631953"/>
          <a:ext cx="1320800" cy="847725"/>
        </p:xfrm>
        <a:graphic>
          <a:graphicData uri="http://schemas.openxmlformats.org/presentationml/2006/ole">
            <p:oleObj spid="_x0000_s88066" name="Image" r:id="rId4" imgW="3809524" imgH="3009524" progId="">
              <p:embed/>
            </p:oleObj>
          </a:graphicData>
        </a:graphic>
      </p:graphicFrame>
      <p:pic>
        <p:nvPicPr>
          <p:cNvPr id="309287" name="Picture 31" descr="Everest Face 3D Left on"/>
          <p:cNvPicPr>
            <a:picLocks noChangeAspect="1" noChangeArrowheads="1"/>
          </p:cNvPicPr>
          <p:nvPr/>
        </p:nvPicPr>
        <p:blipFill>
          <a:blip r:embed="rId5" cstate="print"/>
          <a:srcRect/>
          <a:stretch>
            <a:fillRect/>
          </a:stretch>
        </p:blipFill>
        <p:spPr bwMode="auto">
          <a:xfrm>
            <a:off x="966757" y="5253336"/>
            <a:ext cx="646112" cy="566737"/>
          </a:xfrm>
          <a:prstGeom prst="rect">
            <a:avLst/>
          </a:prstGeom>
          <a:noFill/>
          <a:ln w="9525">
            <a:noFill/>
            <a:miter lim="800000"/>
            <a:headEnd/>
            <a:tailEnd/>
          </a:ln>
        </p:spPr>
      </p:pic>
      <p:pic>
        <p:nvPicPr>
          <p:cNvPr id="309288" name="Picture 32"/>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rot="-857928">
            <a:off x="1290607" y="4553248"/>
            <a:ext cx="627062" cy="941388"/>
          </a:xfrm>
          <a:prstGeom prst="rect">
            <a:avLst/>
          </a:prstGeom>
          <a:noFill/>
          <a:ln w="9525">
            <a:noFill/>
            <a:miter lim="800000"/>
            <a:headEnd/>
            <a:tailEnd/>
          </a:ln>
        </p:spPr>
      </p:pic>
      <p:sp>
        <p:nvSpPr>
          <p:cNvPr id="309454" name="AutoShape 206"/>
          <p:cNvSpPr>
            <a:spLocks noChangeArrowheads="1"/>
          </p:cNvSpPr>
          <p:nvPr/>
        </p:nvSpPr>
        <p:spPr bwMode="auto">
          <a:xfrm>
            <a:off x="5210838" y="3214465"/>
            <a:ext cx="3756025" cy="1932880"/>
          </a:xfrm>
          <a:prstGeom prst="roundRect">
            <a:avLst>
              <a:gd name="adj" fmla="val 16667"/>
            </a:avLst>
          </a:prstGeom>
          <a:solidFill>
            <a:srgbClr val="339966"/>
          </a:solidFill>
          <a:ln w="12700" algn="ctr">
            <a:solidFill>
              <a:schemeClr val="tx1"/>
            </a:solidFill>
            <a:round/>
            <a:headEnd/>
            <a:tailEnd/>
          </a:ln>
        </p:spPr>
        <p:txBody>
          <a:bodyPr anchor="ctr"/>
          <a:lstStyle/>
          <a:p>
            <a:pPr algn="ctr" eaLnBrk="0" hangingPunct="0"/>
            <a:endParaRPr lang="ko-KR" altLang="en-US" sz="1800" b="1">
              <a:latin typeface="Arial" charset="0"/>
              <a:ea typeface="Gulim" pitchFamily="34" charset="-127"/>
            </a:endParaRPr>
          </a:p>
        </p:txBody>
      </p:sp>
      <p:sp>
        <p:nvSpPr>
          <p:cNvPr id="309455" name="Rectangle 207"/>
          <p:cNvSpPr>
            <a:spLocks noChangeArrowheads="1"/>
          </p:cNvSpPr>
          <p:nvPr/>
        </p:nvSpPr>
        <p:spPr bwMode="auto">
          <a:xfrm>
            <a:off x="5148064" y="3140968"/>
            <a:ext cx="3733800" cy="546100"/>
          </a:xfrm>
          <a:prstGeom prst="rect">
            <a:avLst/>
          </a:prstGeom>
          <a:noFill/>
          <a:ln w="9525">
            <a:noFill/>
            <a:miter lim="800000"/>
            <a:headEnd/>
            <a:tailEnd/>
          </a:ln>
        </p:spPr>
        <p:txBody>
          <a:bodyPr lIns="91429" tIns="45715" rIns="91429" bIns="45715" anchorCtr="1"/>
          <a:lstStyle/>
          <a:p>
            <a:pPr marL="225425" indent="-225425">
              <a:spcBef>
                <a:spcPct val="60000"/>
              </a:spcBef>
              <a:buClr>
                <a:srgbClr val="000000"/>
              </a:buClr>
              <a:buFont typeface="Wingdings" pitchFamily="2" charset="2"/>
              <a:buNone/>
              <a:tabLst>
                <a:tab pos="6629400" algn="l"/>
              </a:tabLst>
            </a:pPr>
            <a:r>
              <a:rPr lang="en-US" altLang="ko-KR" b="1">
                <a:solidFill>
                  <a:srgbClr val="000000"/>
                </a:solidFill>
                <a:latin typeface="Arial" charset="0"/>
                <a:ea typeface="Gulim" pitchFamily="34" charset="-127"/>
              </a:rPr>
              <a:t> Network Map</a:t>
            </a:r>
          </a:p>
        </p:txBody>
      </p:sp>
      <p:sp>
        <p:nvSpPr>
          <p:cNvPr id="309456" name="Rectangle 208"/>
          <p:cNvSpPr>
            <a:spLocks noChangeArrowheads="1"/>
          </p:cNvSpPr>
          <p:nvPr/>
        </p:nvSpPr>
        <p:spPr bwMode="auto">
          <a:xfrm>
            <a:off x="5354854" y="3585539"/>
            <a:ext cx="3528392" cy="1231106"/>
          </a:xfrm>
          <a:prstGeom prst="rect">
            <a:avLst/>
          </a:prstGeom>
          <a:solidFill>
            <a:srgbClr val="CCFFCC"/>
          </a:solidFill>
          <a:ln w="12700" algn="ctr">
            <a:noFill/>
            <a:miter lim="800000"/>
            <a:headEnd/>
            <a:tailEnd/>
          </a:ln>
        </p:spPr>
        <p:txBody>
          <a:bodyPr wrap="square" anchor="ctr">
            <a:spAutoFit/>
          </a:bodyPr>
          <a:lstStyle/>
          <a:p>
            <a:pPr eaLnBrk="0" hangingPunct="0"/>
            <a:r>
              <a:rPr lang="en-US" altLang="ko-KR" sz="2000" b="1" dirty="0">
                <a:solidFill>
                  <a:srgbClr val="000000"/>
                </a:solidFill>
                <a:latin typeface="Arial" charset="0"/>
                <a:ea typeface="Gulim" pitchFamily="34" charset="-127"/>
              </a:rPr>
              <a:t>List of Available Networks</a:t>
            </a:r>
            <a:br>
              <a:rPr lang="en-US" altLang="ko-KR" sz="2000" b="1" dirty="0">
                <a:solidFill>
                  <a:srgbClr val="000000"/>
                </a:solidFill>
                <a:latin typeface="Arial" charset="0"/>
                <a:ea typeface="Gulim" pitchFamily="34" charset="-127"/>
              </a:rPr>
            </a:br>
            <a:r>
              <a:rPr lang="en-US" altLang="ko-KR" sz="1800" b="1" dirty="0">
                <a:solidFill>
                  <a:srgbClr val="000000"/>
                </a:solidFill>
                <a:latin typeface="Arial" charset="0"/>
                <a:ea typeface="Gulim" pitchFamily="34" charset="-127"/>
              </a:rPr>
              <a:t>    </a:t>
            </a:r>
            <a:r>
              <a:rPr lang="en-US" altLang="ko-KR" sz="1800" b="1" dirty="0" smtClean="0">
                <a:solidFill>
                  <a:srgbClr val="000000"/>
                </a:solidFill>
                <a:latin typeface="Arial" charset="0"/>
                <a:ea typeface="Gulim" pitchFamily="34" charset="-127"/>
              </a:rPr>
              <a:t>802.11</a:t>
            </a:r>
          </a:p>
          <a:p>
            <a:pPr eaLnBrk="0" hangingPunct="0"/>
            <a:r>
              <a:rPr lang="en-US" altLang="ko-KR" sz="1800" b="1" dirty="0" smtClean="0">
                <a:solidFill>
                  <a:srgbClr val="000000"/>
                </a:solidFill>
                <a:latin typeface="Arial" charset="0"/>
                <a:ea typeface="Gulim" pitchFamily="34" charset="-127"/>
              </a:rPr>
              <a:t>Server assisted Network Discovery </a:t>
            </a:r>
            <a:endParaRPr lang="en-US" altLang="ko-KR" sz="1800" b="1" dirty="0">
              <a:solidFill>
                <a:srgbClr val="000000"/>
              </a:solidFill>
              <a:latin typeface="Arial" charset="0"/>
              <a:ea typeface="Gulim" pitchFamily="34" charset="-127"/>
            </a:endParaRPr>
          </a:p>
        </p:txBody>
      </p:sp>
      <p:sp>
        <p:nvSpPr>
          <p:cNvPr id="42" name="Rectangle 41"/>
          <p:cNvSpPr/>
          <p:nvPr/>
        </p:nvSpPr>
        <p:spPr>
          <a:xfrm rot="19768398">
            <a:off x="1430165" y="4175366"/>
            <a:ext cx="1897059" cy="338554"/>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GAS/ANQP request </a:t>
            </a:r>
            <a:endParaRPr lang="en-US" sz="1600" dirty="0">
              <a:solidFill>
                <a:srgbClr val="FF0000"/>
              </a:solidFill>
              <a:effectLst>
                <a:outerShdw blurRad="38100" dist="38100" dir="2700000" algn="tl">
                  <a:srgbClr val="000000">
                    <a:alpha val="43137"/>
                  </a:srgbClr>
                </a:outerShdw>
              </a:effectLst>
            </a:endParaRPr>
          </a:p>
        </p:txBody>
      </p:sp>
      <p:sp>
        <p:nvSpPr>
          <p:cNvPr id="43" name="Rectangle 42"/>
          <p:cNvSpPr/>
          <p:nvPr/>
        </p:nvSpPr>
        <p:spPr>
          <a:xfrm rot="19429738">
            <a:off x="3316736" y="3131121"/>
            <a:ext cx="1661032" cy="584775"/>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MIH [ANQP(IE)]</a:t>
            </a:r>
          </a:p>
          <a:p>
            <a:pPr algn="ctr">
              <a:defRPr/>
            </a:pPr>
            <a:r>
              <a:rPr lang="en-US" sz="1600" dirty="0" smtClean="0">
                <a:solidFill>
                  <a:srgbClr val="FF0000"/>
                </a:solidFill>
                <a:effectLst>
                  <a:outerShdw blurRad="38100" dist="38100" dir="2700000" algn="tl">
                    <a:srgbClr val="000000">
                      <a:alpha val="43137"/>
                    </a:srgbClr>
                  </a:outerShdw>
                </a:effectLst>
              </a:rPr>
              <a:t>Request </a:t>
            </a:r>
            <a:endParaRPr lang="en-US" sz="1600" dirty="0">
              <a:solidFill>
                <a:srgbClr val="FF0000"/>
              </a:solidFill>
              <a:effectLst>
                <a:outerShdw blurRad="38100" dist="38100" dir="2700000" algn="tl">
                  <a:srgbClr val="000000">
                    <a:alpha val="43137"/>
                  </a:srgbClr>
                </a:outerShdw>
              </a:effectLst>
            </a:endParaRPr>
          </a:p>
        </p:txBody>
      </p:sp>
      <p:sp>
        <p:nvSpPr>
          <p:cNvPr id="44" name="Line 20"/>
          <p:cNvSpPr>
            <a:spLocks noChangeShapeType="1"/>
          </p:cNvSpPr>
          <p:nvPr/>
        </p:nvSpPr>
        <p:spPr bwMode="auto">
          <a:xfrm flipV="1">
            <a:off x="3266622" y="2206353"/>
            <a:ext cx="990600" cy="508000"/>
          </a:xfrm>
          <a:prstGeom prst="line">
            <a:avLst/>
          </a:prstGeom>
          <a:noFill/>
          <a:ln w="63500">
            <a:solidFill>
              <a:schemeClr val="tx2"/>
            </a:solidFill>
            <a:prstDash val="sysDot"/>
            <a:round/>
            <a:headEnd type="triangle"/>
            <a:tailEnd type="none" w="med" len="lg"/>
          </a:ln>
        </p:spPr>
        <p:txBody>
          <a:bodyPr anchor="ctr">
            <a:spAutoFit/>
          </a:bodyPr>
          <a:lstStyle/>
          <a:p>
            <a:endParaRPr lang="en-US"/>
          </a:p>
        </p:txBody>
      </p:sp>
      <p:sp>
        <p:nvSpPr>
          <p:cNvPr id="45" name="Line 20"/>
          <p:cNvSpPr>
            <a:spLocks noChangeShapeType="1"/>
          </p:cNvSpPr>
          <p:nvPr/>
        </p:nvSpPr>
        <p:spPr bwMode="auto">
          <a:xfrm flipV="1">
            <a:off x="1482580" y="3923209"/>
            <a:ext cx="990600" cy="508000"/>
          </a:xfrm>
          <a:prstGeom prst="line">
            <a:avLst/>
          </a:prstGeom>
          <a:noFill/>
          <a:ln w="63500">
            <a:solidFill>
              <a:schemeClr val="tx2"/>
            </a:solidFill>
            <a:prstDash val="sysDot"/>
            <a:round/>
            <a:headEnd/>
            <a:tailEnd type="triangle" w="med" len="lg"/>
          </a:ln>
        </p:spPr>
        <p:txBody>
          <a:bodyPr anchor="ctr">
            <a:spAutoFit/>
          </a:bodyPr>
          <a:lstStyle/>
          <a:p>
            <a:endParaRPr lang="en-US"/>
          </a:p>
        </p:txBody>
      </p:sp>
      <p:sp>
        <p:nvSpPr>
          <p:cNvPr id="46" name="Line 20"/>
          <p:cNvSpPr>
            <a:spLocks noChangeShapeType="1"/>
          </p:cNvSpPr>
          <p:nvPr/>
        </p:nvSpPr>
        <p:spPr bwMode="auto">
          <a:xfrm flipV="1">
            <a:off x="1194548" y="3707185"/>
            <a:ext cx="990600" cy="508000"/>
          </a:xfrm>
          <a:prstGeom prst="line">
            <a:avLst/>
          </a:prstGeom>
          <a:noFill/>
          <a:ln w="63500">
            <a:solidFill>
              <a:schemeClr val="tx2"/>
            </a:solidFill>
            <a:prstDash val="sysDot"/>
            <a:round/>
            <a:headEnd type="triangle"/>
            <a:tailEnd type="none" w="med" len="lg"/>
          </a:ln>
        </p:spPr>
        <p:txBody>
          <a:bodyPr anchor="ctr">
            <a:spAutoFit/>
          </a:bodyPr>
          <a:lstStyle/>
          <a:p>
            <a:endParaRPr lang="en-US"/>
          </a:p>
        </p:txBody>
      </p:sp>
      <p:sp>
        <p:nvSpPr>
          <p:cNvPr id="47" name="Rectangle 46"/>
          <p:cNvSpPr/>
          <p:nvPr/>
        </p:nvSpPr>
        <p:spPr>
          <a:xfrm rot="19649873">
            <a:off x="242286" y="3491161"/>
            <a:ext cx="2073389" cy="338554"/>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GAS/ANQP response  </a:t>
            </a:r>
            <a:endParaRPr lang="en-US" sz="1600" dirty="0">
              <a:solidFill>
                <a:srgbClr val="FF0000"/>
              </a:solidFill>
              <a:effectLst>
                <a:outerShdw blurRad="38100" dist="38100" dir="2700000" algn="tl">
                  <a:srgbClr val="000000">
                    <a:alpha val="43137"/>
                  </a:srgbClr>
                </a:outerShdw>
              </a:effectLst>
            </a:endParaRPr>
          </a:p>
        </p:txBody>
      </p:sp>
      <p:sp>
        <p:nvSpPr>
          <p:cNvPr id="48" name="Rectangle 47"/>
          <p:cNvSpPr/>
          <p:nvPr/>
        </p:nvSpPr>
        <p:spPr>
          <a:xfrm rot="19522972">
            <a:off x="2308624" y="1990329"/>
            <a:ext cx="1661032" cy="584775"/>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MIH [ANQP(IE)]</a:t>
            </a:r>
          </a:p>
          <a:p>
            <a:pPr algn="ctr">
              <a:defRPr/>
            </a:pPr>
            <a:r>
              <a:rPr lang="en-US" sz="1600" dirty="0" smtClean="0">
                <a:solidFill>
                  <a:srgbClr val="FF0000"/>
                </a:solidFill>
                <a:effectLst>
                  <a:outerShdw blurRad="38100" dist="38100" dir="2700000" algn="tl">
                    <a:srgbClr val="000000">
                      <a:alpha val="43137"/>
                    </a:srgbClr>
                  </a:outerShdw>
                </a:effectLst>
              </a:rPr>
              <a:t>Response</a:t>
            </a:r>
            <a:endParaRPr lang="en-US" sz="1600" dirty="0">
              <a:solidFill>
                <a:srgbClr val="FF0000"/>
              </a:solidFill>
              <a:effectLst>
                <a:outerShdw blurRad="38100" dist="38100" dir="2700000" algn="tl">
                  <a:srgbClr val="000000">
                    <a:alpha val="43137"/>
                  </a:srgbClr>
                </a:outerShdw>
              </a:effectLst>
            </a:endParaRPr>
          </a:p>
        </p:txBody>
      </p:sp>
      <p:sp>
        <p:nvSpPr>
          <p:cNvPr id="53" name="Rectangle 52"/>
          <p:cNvSpPr/>
          <p:nvPr/>
        </p:nvSpPr>
        <p:spPr>
          <a:xfrm>
            <a:off x="1751409" y="6299473"/>
            <a:ext cx="1903150" cy="369332"/>
          </a:xfrm>
          <a:prstGeom prst="rect">
            <a:avLst/>
          </a:prstGeom>
        </p:spPr>
        <p:txBody>
          <a:bodyPr wrap="none">
            <a:spAutoFit/>
          </a:bodyPr>
          <a:lstStyle/>
          <a:p>
            <a:pPr algn="ctr">
              <a:defRPr/>
            </a:pPr>
            <a:r>
              <a:rPr lang="en-US" sz="1800" b="1" dirty="0" smtClean="0">
                <a:solidFill>
                  <a:schemeClr val="accent1"/>
                </a:solidFill>
                <a:effectLst>
                  <a:outerShdw blurRad="38100" dist="38100" dir="2700000" algn="tl">
                    <a:srgbClr val="000000">
                      <a:alpha val="43137"/>
                    </a:srgbClr>
                  </a:outerShdw>
                </a:effectLst>
              </a:rPr>
              <a:t>802.11 Standard  </a:t>
            </a:r>
            <a:endParaRPr lang="en-US" sz="1800" b="1" dirty="0">
              <a:solidFill>
                <a:schemeClr val="accent1"/>
              </a:solidFill>
              <a:effectLst>
                <a:outerShdw blurRad="38100" dist="38100" dir="2700000" algn="tl">
                  <a:srgbClr val="000000">
                    <a:alpha val="43137"/>
                  </a:srgbClr>
                </a:outerShdw>
              </a:effectLst>
            </a:endParaRPr>
          </a:p>
        </p:txBody>
      </p:sp>
      <p:sp>
        <p:nvSpPr>
          <p:cNvPr id="54" name="Rectangle 53"/>
          <p:cNvSpPr/>
          <p:nvPr/>
        </p:nvSpPr>
        <p:spPr>
          <a:xfrm>
            <a:off x="3965736" y="5363369"/>
            <a:ext cx="1858202" cy="369332"/>
          </a:xfrm>
          <a:prstGeom prst="rect">
            <a:avLst/>
          </a:prstGeom>
        </p:spPr>
        <p:txBody>
          <a:bodyPr wrap="none">
            <a:spAutoFit/>
          </a:bodyPr>
          <a:lstStyle/>
          <a:p>
            <a:pPr algn="ctr">
              <a:defRPr/>
            </a:pPr>
            <a:r>
              <a:rPr lang="en-US" sz="1800" b="1" dirty="0" smtClean="0">
                <a:solidFill>
                  <a:schemeClr val="accent1"/>
                </a:solidFill>
                <a:effectLst>
                  <a:outerShdw blurRad="38100" dist="38100" dir="2700000" algn="tl">
                    <a:srgbClr val="000000">
                      <a:alpha val="43137"/>
                    </a:srgbClr>
                  </a:outerShdw>
                </a:effectLst>
              </a:rPr>
              <a:t>802.21 Standard </a:t>
            </a:r>
            <a:endParaRPr lang="en-US" sz="1800" b="1" dirty="0">
              <a:solidFill>
                <a:schemeClr val="accent1"/>
              </a:solidFill>
              <a:effectLst>
                <a:outerShdw blurRad="38100" dist="38100" dir="2700000" algn="tl">
                  <a:srgbClr val="000000">
                    <a:alpha val="43137"/>
                  </a:srgbClr>
                </a:outerShdw>
              </a:effectLst>
            </a:endParaRPr>
          </a:p>
        </p:txBody>
      </p:sp>
      <p:sp>
        <p:nvSpPr>
          <p:cNvPr id="57" name="AutoShape 209"/>
          <p:cNvSpPr>
            <a:spLocks noChangeArrowheads="1"/>
          </p:cNvSpPr>
          <p:nvPr/>
        </p:nvSpPr>
        <p:spPr bwMode="auto">
          <a:xfrm rot="4201313">
            <a:off x="1826588" y="5472370"/>
            <a:ext cx="1508125" cy="290512"/>
          </a:xfrm>
          <a:prstGeom prst="leftArrow">
            <a:avLst>
              <a:gd name="adj1" fmla="val 50000"/>
              <a:gd name="adj2" fmla="val 129782"/>
            </a:avLst>
          </a:prstGeom>
          <a:solidFill>
            <a:srgbClr val="FF9933"/>
          </a:solidFill>
          <a:ln w="12700" algn="ctr">
            <a:solidFill>
              <a:schemeClr val="tx1"/>
            </a:solidFill>
            <a:miter lim="800000"/>
            <a:headEnd/>
            <a:tailEnd/>
          </a:ln>
        </p:spPr>
        <p:txBody>
          <a:bodyPr anchor="ctr">
            <a:spAutoFit/>
          </a:bodyPr>
          <a:lstStyle/>
          <a:p>
            <a:pPr algn="ctr" eaLnBrk="0" hangingPunct="0"/>
            <a:endParaRPr lang="en-US" dirty="0"/>
          </a:p>
        </p:txBody>
      </p:sp>
      <p:sp>
        <p:nvSpPr>
          <p:cNvPr id="58" name="AutoShape 209"/>
          <p:cNvSpPr>
            <a:spLocks noChangeArrowheads="1"/>
          </p:cNvSpPr>
          <p:nvPr/>
        </p:nvSpPr>
        <p:spPr bwMode="auto">
          <a:xfrm rot="4201313">
            <a:off x="4058836" y="4536267"/>
            <a:ext cx="1508125" cy="290512"/>
          </a:xfrm>
          <a:prstGeom prst="leftArrow">
            <a:avLst>
              <a:gd name="adj1" fmla="val 50000"/>
              <a:gd name="adj2" fmla="val 129782"/>
            </a:avLst>
          </a:prstGeom>
          <a:solidFill>
            <a:srgbClr val="FF9933"/>
          </a:solidFill>
          <a:ln w="12700" algn="ctr">
            <a:solidFill>
              <a:schemeClr val="tx1"/>
            </a:solidFill>
            <a:miter lim="800000"/>
            <a:headEnd/>
            <a:tailEnd/>
          </a:ln>
        </p:spPr>
        <p:txBody>
          <a:bodyPr anchor="ctr">
            <a:spAutoFit/>
          </a:bodyPr>
          <a:lstStyle/>
          <a:p>
            <a:pPr algn="ctr" eaLnBrk="0" hangingPunct="0"/>
            <a:endParaRPr lang="en-US" dirty="0"/>
          </a:p>
        </p:txBody>
      </p:sp>
      <p:grpSp>
        <p:nvGrpSpPr>
          <p:cNvPr id="6" name="Group 16"/>
          <p:cNvGrpSpPr>
            <a:grpSpLocks/>
          </p:cNvGrpSpPr>
          <p:nvPr/>
        </p:nvGrpSpPr>
        <p:grpSpPr bwMode="auto">
          <a:xfrm>
            <a:off x="2186502" y="2492897"/>
            <a:ext cx="2241482" cy="1205162"/>
            <a:chOff x="1419" y="1160"/>
            <a:chExt cx="1333" cy="720"/>
          </a:xfrm>
        </p:grpSpPr>
        <p:pic>
          <p:nvPicPr>
            <p:cNvPr id="2" name="Picture 17"/>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1419" y="1229"/>
              <a:ext cx="693" cy="651"/>
            </a:xfrm>
            <a:prstGeom prst="rect">
              <a:avLst/>
            </a:prstGeom>
            <a:noFill/>
            <a:ln w="9525">
              <a:noFill/>
              <a:miter lim="800000"/>
              <a:headEnd/>
              <a:tailEnd/>
            </a:ln>
          </p:spPr>
        </p:pic>
        <p:sp>
          <p:nvSpPr>
            <p:cNvPr id="309469" name="Line 20"/>
            <p:cNvSpPr>
              <a:spLocks noChangeShapeType="1"/>
            </p:cNvSpPr>
            <p:nvPr/>
          </p:nvSpPr>
          <p:spPr bwMode="auto">
            <a:xfrm flipV="1">
              <a:off x="2128" y="1160"/>
              <a:ext cx="624" cy="320"/>
            </a:xfrm>
            <a:prstGeom prst="line">
              <a:avLst/>
            </a:prstGeom>
            <a:noFill/>
            <a:ln w="63500">
              <a:solidFill>
                <a:schemeClr val="tx2"/>
              </a:solidFill>
              <a:prstDash val="sysDot"/>
              <a:round/>
              <a:headEnd/>
              <a:tailEnd type="triangle" w="med" len="lg"/>
            </a:ln>
          </p:spPr>
          <p:txBody>
            <a:bodyPr anchor="ctr">
              <a:spAutoFit/>
            </a:bodyPr>
            <a:lstStyle/>
            <a:p>
              <a:endParaRPr lang="en-US"/>
            </a:p>
          </p:txBody>
        </p:sp>
      </p:gr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Slide Number Placeholder 4"/>
          <p:cNvSpPr>
            <a:spLocks noGrp="1"/>
          </p:cNvSpPr>
          <p:nvPr>
            <p:ph type="sldNum" sz="quarter" idx="11"/>
          </p:nvPr>
        </p:nvSpPr>
        <p:spPr>
          <a:noFill/>
        </p:spPr>
        <p:txBody>
          <a:bodyPr/>
          <a:lstStyle/>
          <a:p>
            <a:fld id="{4040B446-96B0-46A8-A19E-84CFDF64BE18}" type="slidenum">
              <a:rPr lang="en-US" altLang="ja-JP"/>
              <a:pPr/>
              <a:t>2</a:t>
            </a:fld>
            <a:endParaRPr lang="en-US" altLang="ja-JP"/>
          </a:p>
        </p:txBody>
      </p:sp>
      <p:sp>
        <p:nvSpPr>
          <p:cNvPr id="3076" name="Rectangle 3"/>
          <p:cNvSpPr>
            <a:spLocks noChangeArrowheads="1"/>
          </p:cNvSpPr>
          <p:nvPr/>
        </p:nvSpPr>
        <p:spPr bwMode="auto">
          <a:xfrm>
            <a:off x="381000" y="990600"/>
            <a:ext cx="8493125" cy="5334000"/>
          </a:xfrm>
          <a:prstGeom prst="rect">
            <a:avLst/>
          </a:prstGeom>
          <a:solidFill>
            <a:srgbClr val="66CCFF"/>
          </a:solidFill>
          <a:ln w="12700">
            <a:noFill/>
            <a:miter lim="800000"/>
            <a:headEnd/>
            <a:tailEnd/>
          </a:ln>
        </p:spPr>
        <p:txBody>
          <a:bodyPr lIns="90488" tIns="44450" rIns="90488" bIns="44450"/>
          <a:lstStyle/>
          <a:p>
            <a:pPr marL="666750" lvl="1" indent="-195263" defTabSz="762000">
              <a:lnSpc>
                <a:spcPct val="80000"/>
              </a:lnSpc>
              <a:buClr>
                <a:schemeClr val="accent1"/>
              </a:buClr>
              <a:buSzPct val="75000"/>
            </a:pPr>
            <a:r>
              <a:rPr lang="en-US" altLang="ja-JP" b="1">
                <a:cs typeface="Times New Roman" pitchFamily="18" charset="0"/>
              </a:rPr>
              <a:t>IEEE 802.21 presentation release statements</a:t>
            </a:r>
            <a:endParaRPr lang="en-US" altLang="ja-JP">
              <a:cs typeface="Times New Roman" pitchFamily="18" charset="0"/>
            </a:endParaRPr>
          </a:p>
          <a:p>
            <a:pPr marL="280988" indent="-280988" algn="just" defTabSz="762000">
              <a:lnSpc>
                <a:spcPct val="80000"/>
              </a:lnSpc>
              <a:spcBef>
                <a:spcPct val="40000"/>
              </a:spcBef>
              <a:buClr>
                <a:srgbClr val="FAFD00"/>
              </a:buClr>
              <a:buSzPct val="200000"/>
            </a:pPr>
            <a:r>
              <a:rPr lang="en-US" altLang="ja-JP" sz="1600">
                <a:cs typeface="Times New Roman" pitchFamily="18" charset="0"/>
              </a:rPr>
              <a:t>This document has been prepared to assist the IEEE 802.21 Working Group.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p>
          <a:p>
            <a:pPr marL="280988" indent="-280988" algn="just" defTabSz="762000">
              <a:lnSpc>
                <a:spcPct val="80000"/>
              </a:lnSpc>
              <a:spcBef>
                <a:spcPct val="40000"/>
              </a:spcBef>
              <a:buClr>
                <a:srgbClr val="FAFD00"/>
              </a:buClr>
              <a:buSzPct val="200000"/>
            </a:pPr>
            <a:r>
              <a:rPr lang="en-US" altLang="ja-JP" sz="1600">
                <a:cs typeface="Times New Roman" pitchFamily="18" charset="0"/>
              </a:rPr>
              <a:t>The contributor grants a free, irrevocable license to the IEEE to incorporate material contained in this contribution, and any modifications thereof, in the creation of an IEEE Standards publication; to copyright in the IEEE’s name any IEEE Standards publication even though it may include portions of this contribution; and at the IEEE’s sole discretion to permit others to reproduce in whole or in part the resulting IEEE Standards publication. The contributor also acknowledges and accepts that this contribution may be made public by IEEE 802.21.</a:t>
            </a:r>
          </a:p>
          <a:p>
            <a:pPr marL="280988" indent="-280988" defTabSz="762000">
              <a:lnSpc>
                <a:spcPct val="80000"/>
              </a:lnSpc>
              <a:spcBef>
                <a:spcPct val="40000"/>
              </a:spcBef>
              <a:buClr>
                <a:srgbClr val="FAFD00"/>
              </a:buClr>
              <a:buSzPct val="200000"/>
            </a:pPr>
            <a:r>
              <a:rPr lang="en-US" altLang="ja-JP" sz="1600">
                <a:cs typeface="Times New Roman" pitchFamily="18" charset="0"/>
              </a:rPr>
              <a:t>The contributor is familiar with IEEE patent policy, as stated in </a:t>
            </a:r>
            <a:r>
              <a:rPr lang="en-US" altLang="ja-JP" sz="1600">
                <a:cs typeface="Times New Roman" pitchFamily="18" charset="0"/>
                <a:hlinkClick r:id="rId3"/>
              </a:rPr>
              <a:t>Section 6 of the IEEE-SA Standards Board bylaws</a:t>
            </a:r>
            <a:r>
              <a:rPr lang="en-US" altLang="ja-JP" sz="1600">
                <a:solidFill>
                  <a:srgbClr val="000099"/>
                </a:solidFill>
                <a:cs typeface="Times New Roman" pitchFamily="18" charset="0"/>
              </a:rPr>
              <a:t> </a:t>
            </a:r>
            <a:r>
              <a:rPr lang="en-US" altLang="ja-JP" sz="1600">
                <a:cs typeface="Times New Roman" pitchFamily="18" charset="0"/>
              </a:rPr>
              <a:t>&lt;</a:t>
            </a:r>
            <a:r>
              <a:rPr lang="en-US" altLang="ja-JP" sz="1600">
                <a:cs typeface="Times New Roman" pitchFamily="18" charset="0"/>
                <a:hlinkClick r:id="rId4"/>
              </a:rPr>
              <a:t>http://standards.ieee.org/guides/bylaws/sect6-7.html#6</a:t>
            </a:r>
            <a:r>
              <a:rPr lang="en-US" altLang="ja-JP" sz="1600">
                <a:cs typeface="Times New Roman" pitchFamily="18" charset="0"/>
              </a:rPr>
              <a:t>&gt; and in </a:t>
            </a:r>
            <a:r>
              <a:rPr lang="en-US" altLang="ja-JP" sz="1600" i="1">
                <a:cs typeface="Times New Roman" pitchFamily="18" charset="0"/>
              </a:rPr>
              <a:t>Understanding Patent Issues During IEEE Standards Development</a:t>
            </a:r>
            <a:r>
              <a:rPr lang="en-US" altLang="ja-JP" sz="1600">
                <a:cs typeface="Times New Roman" pitchFamily="18" charset="0"/>
              </a:rPr>
              <a:t> </a:t>
            </a:r>
            <a:r>
              <a:rPr lang="en-US" altLang="ja-JP" sz="1600">
                <a:cs typeface="Times New Roman" pitchFamily="18" charset="0"/>
                <a:hlinkClick r:id="rId5"/>
              </a:rPr>
              <a:t>http://standards.ieee.org/board/pat/faq.pdf</a:t>
            </a:r>
            <a:r>
              <a:rPr lang="en-US" altLang="ja-JP" sz="1600">
                <a:cs typeface="Times New Roman" pitchFamily="18" charset="0"/>
              </a:rPr>
              <a:t>&gt; </a:t>
            </a: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1331640" y="152400"/>
            <a:ext cx="6755085" cy="762000"/>
          </a:xfrm>
        </p:spPr>
        <p:txBody>
          <a:bodyPr/>
          <a:lstStyle/>
          <a:p>
            <a:pPr eaLnBrk="1" hangingPunct="1"/>
            <a:r>
              <a:rPr lang="en-US" altLang="ja-JP" sz="2400" dirty="0" smtClean="0">
                <a:ea typeface="ＭＳ Ｐゴシック" pitchFamily="50" charset="-128"/>
              </a:rPr>
              <a:t>GAS/ANQP with MIH call Flow </a:t>
            </a:r>
            <a:endParaRPr lang="en-US" sz="2400" dirty="0" smtClean="0">
              <a:ea typeface="ＭＳ Ｐゴシック" pitchFamily="50" charset="-128"/>
            </a:endParaRPr>
          </a:p>
        </p:txBody>
      </p:sp>
      <p:cxnSp>
        <p:nvCxnSpPr>
          <p:cNvPr id="10243" name="Straight Connector 6"/>
          <p:cNvCxnSpPr>
            <a:cxnSpLocks noChangeShapeType="1"/>
          </p:cNvCxnSpPr>
          <p:nvPr/>
        </p:nvCxnSpPr>
        <p:spPr bwMode="auto">
          <a:xfrm rot="5400000">
            <a:off x="334962" y="3792538"/>
            <a:ext cx="4416425" cy="0"/>
          </a:xfrm>
          <a:prstGeom prst="line">
            <a:avLst/>
          </a:prstGeom>
          <a:noFill/>
          <a:ln w="9525" algn="ctr">
            <a:solidFill>
              <a:schemeClr val="tx1"/>
            </a:solidFill>
            <a:round/>
            <a:headEnd/>
            <a:tailEnd/>
          </a:ln>
        </p:spPr>
      </p:cxnSp>
      <p:sp>
        <p:nvSpPr>
          <p:cNvPr id="9" name="TextBox 8"/>
          <p:cNvSpPr txBox="1"/>
          <p:nvPr/>
        </p:nvSpPr>
        <p:spPr>
          <a:xfrm>
            <a:off x="1343025" y="1152525"/>
            <a:ext cx="2484438" cy="430213"/>
          </a:xfrm>
          <a:prstGeom prst="rect">
            <a:avLst/>
          </a:prstGeom>
          <a:noFill/>
          <a:ln>
            <a:solidFill>
              <a:schemeClr val="tx1"/>
            </a:solidFill>
          </a:ln>
        </p:spPr>
        <p:txBody>
          <a:bodyPr>
            <a:spAutoFit/>
          </a:bodyPr>
          <a:lstStyle/>
          <a:p>
            <a:pPr algn="ctr">
              <a:defRPr/>
            </a:pPr>
            <a:r>
              <a:rPr lang="en-US" sz="1200" dirty="0">
                <a:effectLst>
                  <a:outerShdw blurRad="38100" dist="38100" dir="2700000" algn="tl">
                    <a:srgbClr val="000000">
                      <a:alpha val="43137"/>
                    </a:srgbClr>
                  </a:outerShdw>
                </a:effectLst>
                <a:latin typeface="+mn-lt"/>
                <a:cs typeface="+mn-cs"/>
              </a:rPr>
              <a:t>STA </a:t>
            </a:r>
          </a:p>
          <a:p>
            <a:pPr algn="ctr">
              <a:defRPr/>
            </a:pPr>
            <a:r>
              <a:rPr lang="en-US" sz="1000" dirty="0">
                <a:effectLst>
                  <a:outerShdw blurRad="38100" dist="38100" dir="2700000" algn="tl">
                    <a:srgbClr val="000000">
                      <a:alpha val="43137"/>
                    </a:srgbClr>
                  </a:outerShdw>
                </a:effectLst>
                <a:latin typeface="+mn-lt"/>
                <a:cs typeface="+mn-cs"/>
              </a:rPr>
              <a:t>Provisioned Home Realm; FQDN</a:t>
            </a:r>
          </a:p>
        </p:txBody>
      </p:sp>
      <p:cxnSp>
        <p:nvCxnSpPr>
          <p:cNvPr id="10245" name="Straight Connector 11"/>
          <p:cNvCxnSpPr>
            <a:cxnSpLocks noChangeShapeType="1"/>
          </p:cNvCxnSpPr>
          <p:nvPr/>
        </p:nvCxnSpPr>
        <p:spPr bwMode="auto">
          <a:xfrm rot="5400000">
            <a:off x="3533775" y="3829050"/>
            <a:ext cx="4362450" cy="0"/>
          </a:xfrm>
          <a:prstGeom prst="line">
            <a:avLst/>
          </a:prstGeom>
          <a:noFill/>
          <a:ln w="9525" algn="ctr">
            <a:solidFill>
              <a:schemeClr val="tx1"/>
            </a:solidFill>
            <a:round/>
            <a:headEnd/>
            <a:tailEnd/>
          </a:ln>
        </p:spPr>
      </p:cxnSp>
      <p:sp>
        <p:nvSpPr>
          <p:cNvPr id="13" name="TextBox 12"/>
          <p:cNvSpPr txBox="1"/>
          <p:nvPr/>
        </p:nvSpPr>
        <p:spPr>
          <a:xfrm>
            <a:off x="4762500" y="1162050"/>
            <a:ext cx="2133600" cy="430213"/>
          </a:xfrm>
          <a:prstGeom prst="rect">
            <a:avLst/>
          </a:prstGeom>
          <a:noFill/>
          <a:ln>
            <a:solidFill>
              <a:schemeClr val="tx1"/>
            </a:solidFill>
          </a:ln>
        </p:spPr>
        <p:txBody>
          <a:bodyPr>
            <a:spAutoFit/>
          </a:bodyPr>
          <a:lstStyle/>
          <a:p>
            <a:pPr algn="ctr">
              <a:defRPr/>
            </a:pPr>
            <a:r>
              <a:rPr lang="en-US" sz="1200" dirty="0">
                <a:effectLst>
                  <a:outerShdw blurRad="38100" dist="38100" dir="2700000" algn="tl">
                    <a:srgbClr val="000000">
                      <a:alpha val="43137"/>
                    </a:srgbClr>
                  </a:outerShdw>
                </a:effectLst>
                <a:latin typeface="+mn-lt"/>
                <a:cs typeface="+mn-cs"/>
              </a:rPr>
              <a:t>AP </a:t>
            </a:r>
          </a:p>
          <a:p>
            <a:pPr algn="ctr">
              <a:defRPr/>
            </a:pPr>
            <a:r>
              <a:rPr lang="en-US" sz="1000" dirty="0">
                <a:effectLst>
                  <a:outerShdw blurRad="38100" dist="38100" dir="2700000" algn="tl">
                    <a:srgbClr val="000000">
                      <a:alpha val="43137"/>
                    </a:srgbClr>
                  </a:outerShdw>
                </a:effectLst>
                <a:latin typeface="+mn-lt"/>
                <a:cs typeface="+mn-cs"/>
              </a:rPr>
              <a:t>Configured SSID</a:t>
            </a:r>
          </a:p>
        </p:txBody>
      </p:sp>
      <p:cxnSp>
        <p:nvCxnSpPr>
          <p:cNvPr id="10247" name="Straight Arrow Connector 14"/>
          <p:cNvCxnSpPr>
            <a:cxnSpLocks noChangeShapeType="1"/>
          </p:cNvCxnSpPr>
          <p:nvPr/>
        </p:nvCxnSpPr>
        <p:spPr bwMode="auto">
          <a:xfrm>
            <a:off x="2562225" y="1933575"/>
            <a:ext cx="3114675" cy="1588"/>
          </a:xfrm>
          <a:prstGeom prst="straightConnector1">
            <a:avLst/>
          </a:prstGeom>
          <a:noFill/>
          <a:ln w="9525" algn="ctr">
            <a:solidFill>
              <a:schemeClr val="tx1"/>
            </a:solidFill>
            <a:round/>
            <a:headEnd/>
            <a:tailEnd type="arrow" w="med" len="med"/>
          </a:ln>
        </p:spPr>
      </p:cxnSp>
      <p:cxnSp>
        <p:nvCxnSpPr>
          <p:cNvPr id="10248" name="Straight Arrow Connector 16"/>
          <p:cNvCxnSpPr>
            <a:cxnSpLocks noChangeShapeType="1"/>
          </p:cNvCxnSpPr>
          <p:nvPr/>
        </p:nvCxnSpPr>
        <p:spPr bwMode="auto">
          <a:xfrm rot="10800000">
            <a:off x="2524125" y="2181225"/>
            <a:ext cx="3171825" cy="1588"/>
          </a:xfrm>
          <a:prstGeom prst="straightConnector1">
            <a:avLst/>
          </a:prstGeom>
          <a:noFill/>
          <a:ln w="9525" algn="ctr">
            <a:solidFill>
              <a:schemeClr val="tx1"/>
            </a:solidFill>
            <a:round/>
            <a:headEnd/>
            <a:tailEnd type="arrow" w="med" len="med"/>
          </a:ln>
        </p:spPr>
      </p:cxnSp>
      <p:sp>
        <p:nvSpPr>
          <p:cNvPr id="18" name="TextBox 17"/>
          <p:cNvSpPr txBox="1"/>
          <p:nvPr/>
        </p:nvSpPr>
        <p:spPr>
          <a:xfrm>
            <a:off x="3590925" y="1809750"/>
            <a:ext cx="1071563" cy="261938"/>
          </a:xfrm>
          <a:prstGeom prst="rect">
            <a:avLst/>
          </a:prstGeom>
          <a:solidFill>
            <a:schemeClr val="bg1"/>
          </a:solidFill>
        </p:spPr>
        <p:txBody>
          <a:bodyPr wrap="none">
            <a:spAutoFit/>
          </a:bodyPr>
          <a:lstStyle/>
          <a:p>
            <a:pPr>
              <a:defRPr/>
            </a:pPr>
            <a:r>
              <a:rPr lang="en-US" sz="1050" dirty="0">
                <a:effectLst>
                  <a:outerShdw blurRad="38100" dist="38100" dir="2700000" algn="tl">
                    <a:srgbClr val="000000">
                      <a:alpha val="43137"/>
                    </a:srgbClr>
                  </a:outerShdw>
                </a:effectLst>
                <a:latin typeface="+mn-lt"/>
                <a:cs typeface="+mn-cs"/>
              </a:rPr>
              <a:t>Scan Request</a:t>
            </a:r>
          </a:p>
        </p:txBody>
      </p:sp>
      <p:sp>
        <p:nvSpPr>
          <p:cNvPr id="19" name="TextBox 18"/>
          <p:cNvSpPr txBox="1"/>
          <p:nvPr/>
        </p:nvSpPr>
        <p:spPr>
          <a:xfrm>
            <a:off x="3676650" y="2028825"/>
            <a:ext cx="1181100" cy="261938"/>
          </a:xfrm>
          <a:prstGeom prst="rect">
            <a:avLst/>
          </a:prstGeom>
          <a:solidFill>
            <a:schemeClr val="bg1"/>
          </a:solidFill>
        </p:spPr>
        <p:txBody>
          <a:bodyPr wrap="none">
            <a:spAutoFit/>
          </a:bodyPr>
          <a:lstStyle/>
          <a:p>
            <a:pPr>
              <a:defRPr/>
            </a:pPr>
            <a:r>
              <a:rPr lang="en-US" sz="1050" dirty="0">
                <a:effectLst>
                  <a:outerShdw blurRad="38100" dist="38100" dir="2700000" algn="tl">
                    <a:srgbClr val="000000">
                      <a:alpha val="43137"/>
                    </a:srgbClr>
                  </a:outerShdw>
                </a:effectLst>
                <a:latin typeface="+mn-lt"/>
                <a:cs typeface="+mn-cs"/>
              </a:rPr>
              <a:t>Scan Response</a:t>
            </a:r>
          </a:p>
        </p:txBody>
      </p:sp>
      <p:sp>
        <p:nvSpPr>
          <p:cNvPr id="20" name="TextBox 19"/>
          <p:cNvSpPr txBox="1"/>
          <p:nvPr/>
        </p:nvSpPr>
        <p:spPr>
          <a:xfrm>
            <a:off x="1952625" y="2257425"/>
            <a:ext cx="1165225" cy="646113"/>
          </a:xfrm>
          <a:prstGeom prst="rect">
            <a:avLst/>
          </a:prstGeom>
          <a:solidFill>
            <a:schemeClr val="bg1"/>
          </a:solidFill>
        </p:spPr>
        <p:txBody>
          <a:bodyPr wrap="none">
            <a:spAutoFit/>
          </a:bodyPr>
          <a:lstStyle/>
          <a:p>
            <a:pPr>
              <a:defRPr/>
            </a:pPr>
            <a:r>
              <a:rPr lang="en-US" sz="900" dirty="0">
                <a:effectLst>
                  <a:outerShdw blurRad="38100" dist="38100" dir="2700000" algn="tl">
                    <a:srgbClr val="000000">
                      <a:alpha val="43137"/>
                    </a:srgbClr>
                  </a:outerShdw>
                </a:effectLst>
                <a:latin typeface="+mn-lt"/>
                <a:cs typeface="+mn-cs"/>
              </a:rPr>
              <a:t>Build the scan list; </a:t>
            </a:r>
          </a:p>
          <a:p>
            <a:pPr>
              <a:defRPr/>
            </a:pPr>
            <a:r>
              <a:rPr lang="en-US" sz="900" dirty="0">
                <a:effectLst>
                  <a:outerShdw blurRad="38100" dist="38100" dir="2700000" algn="tl">
                    <a:srgbClr val="000000">
                      <a:alpha val="43137"/>
                    </a:srgbClr>
                  </a:outerShdw>
                </a:effectLst>
                <a:latin typeface="+mn-lt"/>
                <a:cs typeface="+mn-cs"/>
              </a:rPr>
              <a:t>Analyze SSIDs, </a:t>
            </a:r>
          </a:p>
          <a:p>
            <a:pPr>
              <a:defRPr/>
            </a:pPr>
            <a:r>
              <a:rPr lang="en-US" sz="900" dirty="0">
                <a:effectLst>
                  <a:outerShdw blurRad="38100" dist="38100" dir="2700000" algn="tl">
                    <a:srgbClr val="000000">
                      <a:alpha val="43137"/>
                    </a:srgbClr>
                  </a:outerShdw>
                </a:effectLst>
                <a:latin typeface="+mn-lt"/>
                <a:cs typeface="+mn-cs"/>
              </a:rPr>
              <a:t>No AP to associate</a:t>
            </a:r>
          </a:p>
          <a:p>
            <a:pPr>
              <a:defRPr/>
            </a:pPr>
            <a:r>
              <a:rPr lang="en-US" sz="900" dirty="0">
                <a:effectLst>
                  <a:outerShdw blurRad="38100" dist="38100" dir="2700000" algn="tl">
                    <a:srgbClr val="000000">
                      <a:alpha val="43137"/>
                    </a:srgbClr>
                  </a:outerShdw>
                </a:effectLst>
                <a:latin typeface="+mn-lt"/>
                <a:cs typeface="+mn-cs"/>
              </a:rPr>
              <a:t>Generated ANQP</a:t>
            </a:r>
          </a:p>
        </p:txBody>
      </p:sp>
      <p:grpSp>
        <p:nvGrpSpPr>
          <p:cNvPr id="2" name="Group 23"/>
          <p:cNvGrpSpPr>
            <a:grpSpLocks/>
          </p:cNvGrpSpPr>
          <p:nvPr/>
        </p:nvGrpSpPr>
        <p:grpSpPr bwMode="auto">
          <a:xfrm>
            <a:off x="2581275" y="2847975"/>
            <a:ext cx="3114675" cy="246063"/>
            <a:chOff x="2628900" y="4629150"/>
            <a:chExt cx="3114675" cy="246221"/>
          </a:xfrm>
        </p:grpSpPr>
        <p:cxnSp>
          <p:nvCxnSpPr>
            <p:cNvPr id="10281" name="Straight Arrow Connector 20"/>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22" name="TextBox 21"/>
            <p:cNvSpPr txBox="1"/>
            <p:nvPr/>
          </p:nvSpPr>
          <p:spPr>
            <a:xfrm>
              <a:off x="2895600" y="4629150"/>
              <a:ext cx="2757488"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Init Req (bundled ANQP NAI + WAN…)</a:t>
              </a:r>
            </a:p>
          </p:txBody>
        </p:sp>
      </p:grpSp>
      <p:grpSp>
        <p:nvGrpSpPr>
          <p:cNvPr id="3" name="Group 26"/>
          <p:cNvGrpSpPr>
            <a:grpSpLocks/>
          </p:cNvGrpSpPr>
          <p:nvPr/>
        </p:nvGrpSpPr>
        <p:grpSpPr bwMode="auto">
          <a:xfrm>
            <a:off x="2581275" y="3105150"/>
            <a:ext cx="3114675" cy="246063"/>
            <a:chOff x="2628900" y="4629150"/>
            <a:chExt cx="3114675" cy="246221"/>
          </a:xfrm>
        </p:grpSpPr>
        <p:cxnSp>
          <p:nvCxnSpPr>
            <p:cNvPr id="10279" name="Straight Arrow Connector 27"/>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33" name="TextBox 32"/>
            <p:cNvSpPr txBox="1"/>
            <p:nvPr/>
          </p:nvSpPr>
          <p:spPr>
            <a:xfrm>
              <a:off x="2828925" y="4629150"/>
              <a:ext cx="2779713"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Init </a:t>
              </a:r>
              <a:r>
                <a:rPr lang="en-US" sz="1000" dirty="0" err="1">
                  <a:effectLst>
                    <a:outerShdw blurRad="38100" dist="38100" dir="2700000" algn="tl">
                      <a:srgbClr val="000000">
                        <a:alpha val="43137"/>
                      </a:srgbClr>
                    </a:outerShdw>
                  </a:effectLst>
                  <a:latin typeface="+mn-lt"/>
                  <a:cs typeface="+mn-cs"/>
                </a:rPr>
                <a:t>Resp</a:t>
              </a:r>
              <a:r>
                <a:rPr lang="en-US" sz="1000" dirty="0">
                  <a:effectLst>
                    <a:outerShdw blurRad="38100" dist="38100" dir="2700000" algn="tl">
                      <a:srgbClr val="000000">
                        <a:alpha val="43137"/>
                      </a:srgbClr>
                    </a:outerShdw>
                  </a:effectLst>
                  <a:latin typeface="+mn-lt"/>
                  <a:cs typeface="+mn-cs"/>
                </a:rPr>
                <a:t> (Comeback Delay=1000TU …)</a:t>
              </a:r>
            </a:p>
          </p:txBody>
        </p:sp>
      </p:grpSp>
      <p:cxnSp>
        <p:nvCxnSpPr>
          <p:cNvPr id="10277" name="Straight Arrow Connector 36"/>
          <p:cNvCxnSpPr>
            <a:cxnSpLocks noChangeShapeType="1"/>
          </p:cNvCxnSpPr>
          <p:nvPr/>
        </p:nvCxnSpPr>
        <p:spPr bwMode="auto">
          <a:xfrm>
            <a:off x="5734050" y="3419396"/>
            <a:ext cx="2510358" cy="9604"/>
          </a:xfrm>
          <a:prstGeom prst="straightConnector1">
            <a:avLst/>
          </a:prstGeom>
          <a:noFill/>
          <a:ln w="15875" algn="ctr">
            <a:solidFill>
              <a:schemeClr val="tx1"/>
            </a:solidFill>
            <a:prstDash val="dash"/>
            <a:round/>
            <a:headEnd/>
            <a:tailEnd type="arrow" w="med" len="med"/>
          </a:ln>
        </p:spPr>
      </p:cxnSp>
      <p:sp>
        <p:nvSpPr>
          <p:cNvPr id="38" name="TextBox 37"/>
          <p:cNvSpPr txBox="1"/>
          <p:nvPr/>
        </p:nvSpPr>
        <p:spPr bwMode="auto">
          <a:xfrm>
            <a:off x="6300192" y="3284984"/>
            <a:ext cx="1577676" cy="246221"/>
          </a:xfrm>
          <a:prstGeom prst="rect">
            <a:avLst/>
          </a:prstGeom>
          <a:solidFill>
            <a:schemeClr val="bg1"/>
          </a:solidFill>
        </p:spPr>
        <p:txBody>
          <a:bodyPr wrap="none">
            <a:spAutoFit/>
          </a:bodyPr>
          <a:lstStyle/>
          <a:p>
            <a:pPr>
              <a:defRPr/>
            </a:pPr>
            <a:r>
              <a:rPr lang="en-US" sz="1000" dirty="0" smtClean="0">
                <a:effectLst>
                  <a:outerShdw blurRad="38100" dist="38100" dir="2700000" algn="tl">
                    <a:srgbClr val="000000">
                      <a:alpha val="43137"/>
                    </a:srgbClr>
                  </a:outerShdw>
                </a:effectLst>
                <a:latin typeface="+mn-lt"/>
                <a:cs typeface="+mn-cs"/>
              </a:rPr>
              <a:t>MIH [ANQP (IE)</a:t>
            </a:r>
            <a:r>
              <a:rPr lang="en-US" sz="1000" dirty="0" smtClean="0">
                <a:effectLst>
                  <a:outerShdw blurRad="38100" dist="38100" dir="2700000" algn="tl">
                    <a:srgbClr val="000000">
                      <a:alpha val="43137"/>
                    </a:srgbClr>
                  </a:outerShdw>
                </a:effectLst>
                <a:latin typeface="+mn-lt"/>
              </a:rPr>
              <a:t> Request </a:t>
            </a:r>
            <a:endParaRPr lang="en-US" sz="1000" dirty="0">
              <a:effectLst>
                <a:outerShdw blurRad="38100" dist="38100" dir="2700000" algn="tl">
                  <a:srgbClr val="000000">
                    <a:alpha val="43137"/>
                  </a:srgbClr>
                </a:outerShdw>
              </a:effectLst>
              <a:latin typeface="+mn-lt"/>
              <a:cs typeface="+mn-cs"/>
            </a:endParaRPr>
          </a:p>
        </p:txBody>
      </p:sp>
      <p:cxnSp>
        <p:nvCxnSpPr>
          <p:cNvPr id="10275" name="Straight Arrow Connector 42"/>
          <p:cNvCxnSpPr>
            <a:cxnSpLocks noChangeShapeType="1"/>
          </p:cNvCxnSpPr>
          <p:nvPr/>
        </p:nvCxnSpPr>
        <p:spPr bwMode="auto">
          <a:xfrm>
            <a:off x="5705475" y="3828971"/>
            <a:ext cx="2538933" cy="32077"/>
          </a:xfrm>
          <a:prstGeom prst="straightConnector1">
            <a:avLst/>
          </a:prstGeom>
          <a:noFill/>
          <a:ln w="15875" algn="ctr">
            <a:solidFill>
              <a:schemeClr val="tx1"/>
            </a:solidFill>
            <a:prstDash val="dash"/>
            <a:round/>
            <a:headEnd type="arrow" w="med" len="med"/>
            <a:tailEnd/>
          </a:ln>
        </p:spPr>
      </p:cxnSp>
      <p:sp>
        <p:nvSpPr>
          <p:cNvPr id="44" name="TextBox 43"/>
          <p:cNvSpPr txBox="1"/>
          <p:nvPr/>
        </p:nvSpPr>
        <p:spPr bwMode="auto">
          <a:xfrm>
            <a:off x="6134100" y="3705225"/>
            <a:ext cx="1678260" cy="246221"/>
          </a:xfrm>
          <a:prstGeom prst="rect">
            <a:avLst/>
          </a:prstGeom>
          <a:solidFill>
            <a:schemeClr val="bg1"/>
          </a:solidFill>
          <a:ln w="15875">
            <a:solidFill>
              <a:schemeClr val="tx1"/>
            </a:solidFill>
            <a:prstDash val="dash"/>
          </a:ln>
        </p:spPr>
        <p:txBody>
          <a:bodyPr wrap="square">
            <a:spAutoFit/>
          </a:bodyPr>
          <a:lstStyle/>
          <a:p>
            <a:pPr>
              <a:defRPr/>
            </a:pPr>
            <a:r>
              <a:rPr lang="en-US" sz="1000" dirty="0" smtClean="0">
                <a:effectLst>
                  <a:outerShdw blurRad="38100" dist="38100" dir="2700000" algn="tl">
                    <a:srgbClr val="000000">
                      <a:alpha val="43137"/>
                    </a:srgbClr>
                  </a:outerShdw>
                </a:effectLst>
                <a:latin typeface="+mn-lt"/>
                <a:cs typeface="+mn-cs"/>
              </a:rPr>
              <a:t>MIH[ANQP(IE)] Response</a:t>
            </a:r>
            <a:endParaRPr lang="en-US" sz="1000" dirty="0">
              <a:effectLst>
                <a:outerShdw blurRad="38100" dist="38100" dir="2700000" algn="tl">
                  <a:srgbClr val="000000">
                    <a:alpha val="43137"/>
                  </a:srgbClr>
                </a:outerShdw>
              </a:effectLst>
              <a:latin typeface="+mn-lt"/>
              <a:cs typeface="+mn-cs"/>
            </a:endParaRPr>
          </a:p>
        </p:txBody>
      </p:sp>
      <p:grpSp>
        <p:nvGrpSpPr>
          <p:cNvPr id="4" name="Group 47"/>
          <p:cNvGrpSpPr>
            <a:grpSpLocks/>
          </p:cNvGrpSpPr>
          <p:nvPr/>
        </p:nvGrpSpPr>
        <p:grpSpPr bwMode="auto">
          <a:xfrm>
            <a:off x="2581275" y="3886200"/>
            <a:ext cx="3114675" cy="246063"/>
            <a:chOff x="2628900" y="4629150"/>
            <a:chExt cx="3114675" cy="246221"/>
          </a:xfrm>
        </p:grpSpPr>
        <p:cxnSp>
          <p:nvCxnSpPr>
            <p:cNvPr id="10273" name="Straight Arrow Connector 48"/>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50" name="TextBox 49"/>
            <p:cNvSpPr txBox="1"/>
            <p:nvPr/>
          </p:nvSpPr>
          <p:spPr>
            <a:xfrm>
              <a:off x="3267075" y="4629150"/>
              <a:ext cx="1447800"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Req </a:t>
              </a:r>
            </a:p>
          </p:txBody>
        </p:sp>
      </p:grpSp>
      <p:grpSp>
        <p:nvGrpSpPr>
          <p:cNvPr id="5" name="Group 50"/>
          <p:cNvGrpSpPr>
            <a:grpSpLocks/>
          </p:cNvGrpSpPr>
          <p:nvPr/>
        </p:nvGrpSpPr>
        <p:grpSpPr bwMode="auto">
          <a:xfrm>
            <a:off x="2581275" y="4086225"/>
            <a:ext cx="3114675" cy="246063"/>
            <a:chOff x="2628900" y="4629150"/>
            <a:chExt cx="3114675" cy="246221"/>
          </a:xfrm>
        </p:grpSpPr>
        <p:cxnSp>
          <p:nvCxnSpPr>
            <p:cNvPr id="10271" name="Straight Arrow Connector 51"/>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53" name="TextBox 52"/>
            <p:cNvSpPr txBox="1"/>
            <p:nvPr/>
          </p:nvSpPr>
          <p:spPr>
            <a:xfrm>
              <a:off x="3305175" y="4629150"/>
              <a:ext cx="1476375"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a:t>
              </a:r>
              <a:r>
                <a:rPr lang="en-US" sz="1000" dirty="0" err="1">
                  <a:effectLst>
                    <a:outerShdw blurRad="38100" dist="38100" dir="2700000" algn="tl">
                      <a:srgbClr val="000000">
                        <a:alpha val="43137"/>
                      </a:srgbClr>
                    </a:outerShdw>
                  </a:effectLst>
                  <a:latin typeface="+mn-lt"/>
                  <a:cs typeface="+mn-cs"/>
                </a:rPr>
                <a:t>Resp</a:t>
              </a:r>
              <a:endParaRPr lang="en-US" sz="1000" dirty="0">
                <a:effectLst>
                  <a:outerShdw blurRad="38100" dist="38100" dir="2700000" algn="tl">
                    <a:srgbClr val="000000">
                      <a:alpha val="43137"/>
                    </a:srgbClr>
                  </a:outerShdw>
                </a:effectLst>
                <a:latin typeface="+mn-lt"/>
                <a:cs typeface="+mn-cs"/>
              </a:endParaRPr>
            </a:p>
          </p:txBody>
        </p:sp>
      </p:grpSp>
      <p:grpSp>
        <p:nvGrpSpPr>
          <p:cNvPr id="6" name="Group 56"/>
          <p:cNvGrpSpPr>
            <a:grpSpLocks/>
          </p:cNvGrpSpPr>
          <p:nvPr/>
        </p:nvGrpSpPr>
        <p:grpSpPr bwMode="auto">
          <a:xfrm>
            <a:off x="2600325" y="4333875"/>
            <a:ext cx="3114675" cy="246063"/>
            <a:chOff x="2628900" y="4629150"/>
            <a:chExt cx="3114675" cy="246221"/>
          </a:xfrm>
        </p:grpSpPr>
        <p:cxnSp>
          <p:nvCxnSpPr>
            <p:cNvPr id="10269" name="Straight Arrow Connector 57"/>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59" name="TextBox 58"/>
            <p:cNvSpPr txBox="1"/>
            <p:nvPr/>
          </p:nvSpPr>
          <p:spPr>
            <a:xfrm>
              <a:off x="3267075" y="4629150"/>
              <a:ext cx="1447800"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Req </a:t>
              </a:r>
            </a:p>
          </p:txBody>
        </p:sp>
      </p:grpSp>
      <p:grpSp>
        <p:nvGrpSpPr>
          <p:cNvPr id="7" name="Group 59"/>
          <p:cNvGrpSpPr>
            <a:grpSpLocks/>
          </p:cNvGrpSpPr>
          <p:nvPr/>
        </p:nvGrpSpPr>
        <p:grpSpPr bwMode="auto">
          <a:xfrm>
            <a:off x="2590800" y="4543425"/>
            <a:ext cx="3114675" cy="246063"/>
            <a:chOff x="2628900" y="4629150"/>
            <a:chExt cx="3114675" cy="246221"/>
          </a:xfrm>
        </p:grpSpPr>
        <p:cxnSp>
          <p:nvCxnSpPr>
            <p:cNvPr id="10267" name="Straight Arrow Connector 60"/>
            <p:cNvCxnSpPr>
              <a:cxnSpLocks noChangeShapeType="1"/>
            </p:cNvCxnSpPr>
            <p:nvPr/>
          </p:nvCxnSpPr>
          <p:spPr bwMode="auto">
            <a:xfrm>
              <a:off x="2628900" y="4752975"/>
              <a:ext cx="3114675" cy="1588"/>
            </a:xfrm>
            <a:prstGeom prst="straightConnector1">
              <a:avLst/>
            </a:prstGeom>
            <a:noFill/>
            <a:ln w="9525" algn="ctr">
              <a:solidFill>
                <a:schemeClr val="tx1"/>
              </a:solidFill>
              <a:round/>
              <a:headEnd type="arrow" w="med" len="med"/>
              <a:tailEnd/>
            </a:ln>
          </p:spPr>
        </p:cxnSp>
        <p:sp>
          <p:nvSpPr>
            <p:cNvPr id="62" name="TextBox 61"/>
            <p:cNvSpPr txBox="1"/>
            <p:nvPr/>
          </p:nvSpPr>
          <p:spPr>
            <a:xfrm>
              <a:off x="3305175" y="4629150"/>
              <a:ext cx="1476375"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GAS Comeback </a:t>
              </a:r>
              <a:r>
                <a:rPr lang="en-US" sz="1000" dirty="0" err="1">
                  <a:effectLst>
                    <a:outerShdw blurRad="38100" dist="38100" dir="2700000" algn="tl">
                      <a:srgbClr val="000000">
                        <a:alpha val="43137"/>
                      </a:srgbClr>
                    </a:outerShdw>
                  </a:effectLst>
                  <a:latin typeface="+mn-lt"/>
                  <a:cs typeface="+mn-cs"/>
                </a:rPr>
                <a:t>Resp</a:t>
              </a:r>
              <a:endParaRPr lang="en-US" sz="1000" dirty="0">
                <a:effectLst>
                  <a:outerShdw blurRad="38100" dist="38100" dir="2700000" algn="tl">
                    <a:srgbClr val="000000">
                      <a:alpha val="43137"/>
                    </a:srgbClr>
                  </a:outerShdw>
                </a:effectLst>
                <a:latin typeface="+mn-lt"/>
                <a:cs typeface="+mn-cs"/>
              </a:endParaRPr>
            </a:p>
          </p:txBody>
        </p:sp>
      </p:grpSp>
      <p:sp>
        <p:nvSpPr>
          <p:cNvPr id="63" name="TextBox 62"/>
          <p:cNvSpPr txBox="1"/>
          <p:nvPr/>
        </p:nvSpPr>
        <p:spPr>
          <a:xfrm>
            <a:off x="2085975" y="4733925"/>
            <a:ext cx="2185988" cy="646113"/>
          </a:xfrm>
          <a:prstGeom prst="rect">
            <a:avLst/>
          </a:prstGeom>
          <a:solidFill>
            <a:schemeClr val="bg1"/>
          </a:solidFill>
        </p:spPr>
        <p:txBody>
          <a:bodyPr wrap="none">
            <a:spAutoFit/>
          </a:bodyPr>
          <a:lstStyle/>
          <a:p>
            <a:pPr>
              <a:defRPr/>
            </a:pPr>
            <a:r>
              <a:rPr lang="en-US" sz="900" dirty="0">
                <a:effectLst>
                  <a:outerShdw blurRad="38100" dist="38100" dir="2700000" algn="tl">
                    <a:srgbClr val="000000">
                      <a:alpha val="43137"/>
                    </a:srgbClr>
                  </a:outerShdw>
                </a:effectLst>
                <a:latin typeface="+mn-lt"/>
                <a:cs typeface="+mn-cs"/>
              </a:rPr>
              <a:t>Defrag ANQP; </a:t>
            </a:r>
          </a:p>
          <a:p>
            <a:pPr>
              <a:defRPr/>
            </a:pPr>
            <a:r>
              <a:rPr lang="en-US" sz="900" dirty="0">
                <a:effectLst>
                  <a:outerShdw blurRad="38100" dist="38100" dir="2700000" algn="tl">
                    <a:srgbClr val="000000">
                      <a:alpha val="43137"/>
                    </a:srgbClr>
                  </a:outerShdw>
                </a:effectLst>
                <a:latin typeface="+mn-lt"/>
                <a:cs typeface="+mn-cs"/>
              </a:rPr>
              <a:t>Consolidate all inputs from all networks</a:t>
            </a:r>
          </a:p>
          <a:p>
            <a:pPr>
              <a:defRPr/>
            </a:pPr>
            <a:r>
              <a:rPr lang="en-US" sz="900" dirty="0">
                <a:effectLst>
                  <a:outerShdw blurRad="38100" dist="38100" dir="2700000" algn="tl">
                    <a:srgbClr val="000000">
                      <a:alpha val="43137"/>
                    </a:srgbClr>
                  </a:outerShdw>
                </a:effectLst>
                <a:latin typeface="+mn-lt"/>
                <a:cs typeface="+mn-cs"/>
              </a:rPr>
              <a:t>Analyze ANQP;</a:t>
            </a:r>
          </a:p>
          <a:p>
            <a:pPr>
              <a:defRPr/>
            </a:pPr>
            <a:r>
              <a:rPr lang="en-US" sz="900" dirty="0">
                <a:effectLst>
                  <a:outerShdw blurRad="38100" dist="38100" dir="2700000" algn="tl">
                    <a:srgbClr val="000000">
                      <a:alpha val="43137"/>
                    </a:srgbClr>
                  </a:outerShdw>
                </a:effectLst>
                <a:latin typeface="+mn-lt"/>
                <a:cs typeface="+mn-cs"/>
              </a:rPr>
              <a:t>Discover &amp; select network</a:t>
            </a:r>
          </a:p>
        </p:txBody>
      </p:sp>
      <p:grpSp>
        <p:nvGrpSpPr>
          <p:cNvPr id="8" name="Group 67"/>
          <p:cNvGrpSpPr>
            <a:grpSpLocks/>
          </p:cNvGrpSpPr>
          <p:nvPr/>
        </p:nvGrpSpPr>
        <p:grpSpPr bwMode="auto">
          <a:xfrm>
            <a:off x="2590800" y="5429250"/>
            <a:ext cx="3114675" cy="246063"/>
            <a:chOff x="2628900" y="4629150"/>
            <a:chExt cx="3114675" cy="246221"/>
          </a:xfrm>
        </p:grpSpPr>
        <p:cxnSp>
          <p:nvCxnSpPr>
            <p:cNvPr id="10265" name="Straight Arrow Connector 68"/>
            <p:cNvCxnSpPr>
              <a:cxnSpLocks noChangeShapeType="1"/>
            </p:cNvCxnSpPr>
            <p:nvPr/>
          </p:nvCxnSpPr>
          <p:spPr bwMode="auto">
            <a:xfrm>
              <a:off x="2628900" y="4752975"/>
              <a:ext cx="3114675" cy="1588"/>
            </a:xfrm>
            <a:prstGeom prst="straightConnector1">
              <a:avLst/>
            </a:prstGeom>
            <a:noFill/>
            <a:ln w="9525" algn="ctr">
              <a:solidFill>
                <a:schemeClr val="tx1"/>
              </a:solidFill>
              <a:round/>
              <a:headEnd/>
              <a:tailEnd type="arrow" w="med" len="med"/>
            </a:ln>
          </p:spPr>
        </p:cxnSp>
        <p:sp>
          <p:nvSpPr>
            <p:cNvPr id="70" name="TextBox 69"/>
            <p:cNvSpPr txBox="1"/>
            <p:nvPr/>
          </p:nvSpPr>
          <p:spPr>
            <a:xfrm>
              <a:off x="3267075" y="4629150"/>
              <a:ext cx="1141413" cy="246221"/>
            </a:xfrm>
            <a:prstGeom prst="rect">
              <a:avLst/>
            </a:prstGeom>
            <a:solidFill>
              <a:schemeClr val="bg1"/>
            </a:solidFill>
          </p:spPr>
          <p:txBody>
            <a:bodyPr wrap="none">
              <a:spAutoFit/>
            </a:bodyPr>
            <a:lstStyle/>
            <a:p>
              <a:pPr>
                <a:defRPr/>
              </a:pPr>
              <a:r>
                <a:rPr lang="en-US" sz="1000" dirty="0">
                  <a:effectLst>
                    <a:outerShdw blurRad="38100" dist="38100" dir="2700000" algn="tl">
                      <a:srgbClr val="000000">
                        <a:alpha val="43137"/>
                      </a:srgbClr>
                    </a:outerShdw>
                  </a:effectLst>
                  <a:latin typeface="+mn-lt"/>
                  <a:cs typeface="+mn-cs"/>
                </a:rPr>
                <a:t>Association Req</a:t>
              </a:r>
            </a:p>
          </p:txBody>
        </p:sp>
      </p:grpSp>
      <p:cxnSp>
        <p:nvCxnSpPr>
          <p:cNvPr id="46" name="Straight Arrow Connector 45"/>
          <p:cNvCxnSpPr/>
          <p:nvPr/>
        </p:nvCxnSpPr>
        <p:spPr>
          <a:xfrm flipH="1">
            <a:off x="7308304" y="4077072"/>
            <a:ext cx="144016" cy="360040"/>
          </a:xfrm>
          <a:prstGeom prst="straightConnector1">
            <a:avLst/>
          </a:prstGeom>
          <a:ln w="2222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6156176" y="4365104"/>
            <a:ext cx="1843774" cy="338554"/>
          </a:xfrm>
          <a:prstGeom prst="rect">
            <a:avLst/>
          </a:prstGeom>
        </p:spPr>
        <p:txBody>
          <a:bodyPr wrap="none">
            <a:spAutoFit/>
          </a:bodyPr>
          <a:lstStyle/>
          <a:p>
            <a:pPr algn="ctr">
              <a:defRPr/>
            </a:pPr>
            <a:r>
              <a:rPr lang="en-US" sz="1600" dirty="0" smtClean="0">
                <a:solidFill>
                  <a:srgbClr val="FF0000"/>
                </a:solidFill>
                <a:effectLst>
                  <a:outerShdw blurRad="38100" dist="38100" dir="2700000" algn="tl">
                    <a:srgbClr val="000000">
                      <a:alpha val="43137"/>
                    </a:srgbClr>
                  </a:outerShdw>
                </a:effectLst>
              </a:rPr>
              <a:t>Use of 802.21 MIH </a:t>
            </a:r>
            <a:endParaRPr lang="en-US" sz="1600" dirty="0">
              <a:solidFill>
                <a:srgbClr val="FF0000"/>
              </a:solidFill>
              <a:effectLst>
                <a:outerShdw blurRad="38100" dist="38100" dir="2700000" algn="tl">
                  <a:srgbClr val="000000">
                    <a:alpha val="43137"/>
                  </a:srgbClr>
                </a:outerShdw>
              </a:effectLst>
            </a:endParaRPr>
          </a:p>
        </p:txBody>
      </p:sp>
      <p:sp>
        <p:nvSpPr>
          <p:cNvPr id="45" name="AutoShape 2"/>
          <p:cNvSpPr>
            <a:spLocks noChangeArrowheads="1"/>
          </p:cNvSpPr>
          <p:nvPr/>
        </p:nvSpPr>
        <p:spPr bwMode="auto">
          <a:xfrm>
            <a:off x="7596336" y="1052736"/>
            <a:ext cx="1368152" cy="1080120"/>
          </a:xfrm>
          <a:prstGeom prst="can">
            <a:avLst>
              <a:gd name="adj" fmla="val 25000"/>
            </a:avLst>
          </a:prstGeom>
          <a:gradFill rotWithShape="1">
            <a:gsLst>
              <a:gs pos="0">
                <a:srgbClr val="808080"/>
              </a:gs>
              <a:gs pos="50000">
                <a:srgbClr val="808080">
                  <a:gamma/>
                  <a:tint val="34902"/>
                  <a:invGamma/>
                </a:srgbClr>
              </a:gs>
              <a:gs pos="100000">
                <a:srgbClr val="808080"/>
              </a:gs>
            </a:gsLst>
            <a:lin ang="0" scaled="1"/>
          </a:gradFill>
          <a:ln w="12700">
            <a:solidFill>
              <a:schemeClr val="tx1"/>
            </a:solidFill>
            <a:round/>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endParaRPr lang="en-US"/>
          </a:p>
        </p:txBody>
      </p:sp>
      <p:sp>
        <p:nvSpPr>
          <p:cNvPr id="48" name="Text Box 4"/>
          <p:cNvSpPr txBox="1">
            <a:spLocks noChangeArrowheads="1"/>
          </p:cNvSpPr>
          <p:nvPr/>
        </p:nvSpPr>
        <p:spPr bwMode="auto">
          <a:xfrm>
            <a:off x="7646988" y="1340768"/>
            <a:ext cx="1497012" cy="738664"/>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ko-KR" sz="1400" b="1" dirty="0" smtClean="0">
                <a:solidFill>
                  <a:schemeClr val="bg1"/>
                </a:solidFill>
                <a:latin typeface="Arial" charset="0"/>
                <a:ea typeface="Gulim" pitchFamily="34" charset="-127"/>
              </a:rPr>
              <a:t>MIH </a:t>
            </a:r>
            <a:r>
              <a:rPr lang="en-US" altLang="ko-KR" sz="1400" b="1" dirty="0" smtClean="0">
                <a:solidFill>
                  <a:schemeClr val="bg1"/>
                </a:solidFill>
                <a:latin typeface="Arial" charset="0"/>
                <a:ea typeface="Gulim" pitchFamily="34" charset="-127"/>
              </a:rPr>
              <a:t>Information Server</a:t>
            </a:r>
            <a:endParaRPr lang="en-US" altLang="ko-KR" sz="1400" b="1" dirty="0">
              <a:solidFill>
                <a:schemeClr val="bg1"/>
              </a:solidFill>
              <a:latin typeface="Arial" charset="0"/>
              <a:ea typeface="Gulim" pitchFamily="34" charset="-127"/>
            </a:endParaRPr>
          </a:p>
        </p:txBody>
      </p:sp>
      <p:cxnSp>
        <p:nvCxnSpPr>
          <p:cNvPr id="51" name="Straight Connector 11"/>
          <p:cNvCxnSpPr>
            <a:cxnSpLocks noChangeShapeType="1"/>
          </p:cNvCxnSpPr>
          <p:nvPr/>
        </p:nvCxnSpPr>
        <p:spPr bwMode="auto">
          <a:xfrm rot="5400000">
            <a:off x="6063183" y="4314081"/>
            <a:ext cx="4362450" cy="0"/>
          </a:xfrm>
          <a:prstGeom prst="line">
            <a:avLst/>
          </a:prstGeom>
          <a:noFill/>
          <a:ln w="9525" algn="ctr">
            <a:solidFill>
              <a:schemeClr val="tx1"/>
            </a:solidFill>
            <a:round/>
            <a:headEnd/>
            <a:tailEnd/>
          </a:ln>
        </p:spPr>
      </p:cxnSp>
      <p:sp>
        <p:nvSpPr>
          <p:cNvPr id="55" name="Oval 54"/>
          <p:cNvSpPr/>
          <p:nvPr/>
        </p:nvSpPr>
        <p:spPr>
          <a:xfrm>
            <a:off x="5508104" y="3140968"/>
            <a:ext cx="2664296" cy="10081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Slide Number Placeholder 56"/>
          <p:cNvSpPr>
            <a:spLocks noGrp="1"/>
          </p:cNvSpPr>
          <p:nvPr>
            <p:ph type="sldNum" sz="quarter" idx="11"/>
          </p:nvPr>
        </p:nvSpPr>
        <p:spPr/>
        <p:txBody>
          <a:bodyPr/>
          <a:lstStyle/>
          <a:p>
            <a:fld id="{C3331D4D-F3B1-4660-8B3D-126A38C6A0EE}" type="slidenum">
              <a:rPr lang="en-US" altLang="ja-JP" smtClean="0"/>
              <a:pPr/>
              <a:t>20</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ja-JP" dirty="0" smtClean="0">
                <a:latin typeface="Calibri" pitchFamily="34" charset="0"/>
                <a:ea typeface="ＭＳ Ｐゴシック" pitchFamily="50" charset="-128"/>
              </a:rPr>
              <a:t>Conclusion </a:t>
            </a:r>
            <a:endParaRPr lang="en-US" altLang="ja-JP" dirty="0" smtClean="0">
              <a:latin typeface="Calibri" pitchFamily="34" charset="0"/>
              <a:ea typeface="ＭＳ Ｐゴシック" pitchFamily="50" charset="-128"/>
            </a:endParaRPr>
          </a:p>
        </p:txBody>
      </p:sp>
      <p:sp>
        <p:nvSpPr>
          <p:cNvPr id="36867" name="Content Placeholder 2"/>
          <p:cNvSpPr>
            <a:spLocks noGrp="1"/>
          </p:cNvSpPr>
          <p:nvPr>
            <p:ph idx="1"/>
          </p:nvPr>
        </p:nvSpPr>
        <p:spPr>
          <a:xfrm>
            <a:off x="467544" y="1268760"/>
            <a:ext cx="8496944" cy="5112568"/>
          </a:xfrm>
        </p:spPr>
        <p:txBody>
          <a:bodyPr/>
          <a:lstStyle/>
          <a:p>
            <a:pPr eaLnBrk="1" hangingPunct="1"/>
            <a:r>
              <a:rPr lang="en-US" altLang="ja-JP" sz="2800" dirty="0" smtClean="0">
                <a:latin typeface="Calibri" pitchFamily="34" charset="0"/>
                <a:ea typeface="ＭＳ Ｐゴシック" pitchFamily="50" charset="-128"/>
              </a:rPr>
              <a:t>A </a:t>
            </a:r>
            <a:r>
              <a:rPr lang="en-US" altLang="ja-JP" sz="2800" b="1" dirty="0" smtClean="0">
                <a:latin typeface="Calibri" pitchFamily="34" charset="0"/>
                <a:ea typeface="ＭＳ Ｐゴシック" pitchFamily="50" charset="-128"/>
              </a:rPr>
              <a:t>system architecture </a:t>
            </a:r>
            <a:r>
              <a:rPr lang="en-US" altLang="ja-JP" sz="2800" dirty="0" smtClean="0">
                <a:latin typeface="Calibri" pitchFamily="34" charset="0"/>
                <a:ea typeface="ＭＳ Ｐゴシック" pitchFamily="50" charset="-128"/>
              </a:rPr>
              <a:t>comprising 802.11 and 802.21 is  already captured in 802.11u and straightforward  </a:t>
            </a:r>
            <a:endParaRPr lang="en-US" altLang="ja-JP" sz="2800" dirty="0" smtClean="0">
              <a:latin typeface="Calibri" pitchFamily="34" charset="0"/>
              <a:ea typeface="ＭＳ Ｐゴシック" pitchFamily="50" charset="-128"/>
            </a:endParaRPr>
          </a:p>
          <a:p>
            <a:pPr eaLnBrk="1" hangingPunct="1"/>
            <a:r>
              <a:rPr lang="en-US" altLang="ja-JP" sz="2800" dirty="0" smtClean="0">
                <a:latin typeface="Calibri" pitchFamily="34" charset="0"/>
                <a:ea typeface="ＭＳ Ｐゴシック" pitchFamily="50" charset="-128"/>
              </a:rPr>
              <a:t>I</a:t>
            </a:r>
            <a:r>
              <a:rPr lang="en-US" altLang="ja-JP" sz="2800" dirty="0" smtClean="0">
                <a:latin typeface="Calibri" pitchFamily="34" charset="0"/>
                <a:ea typeface="ＭＳ Ｐゴシック" pitchFamily="50" charset="-128"/>
              </a:rPr>
              <a:t>ndustry </a:t>
            </a:r>
            <a:r>
              <a:rPr lang="en-US" altLang="ja-JP" sz="2800" b="1" dirty="0" smtClean="0">
                <a:latin typeface="Calibri" pitchFamily="34" charset="0"/>
                <a:ea typeface="ＭＳ Ｐゴシック" pitchFamily="50" charset="-128"/>
              </a:rPr>
              <a:t>requires</a:t>
            </a:r>
            <a:r>
              <a:rPr lang="en-US" altLang="ja-JP" sz="2800" dirty="0" smtClean="0">
                <a:latin typeface="Calibri" pitchFamily="34" charset="0"/>
                <a:ea typeface="ＭＳ Ｐゴシック" pitchFamily="50" charset="-128"/>
              </a:rPr>
              <a:t> such a capability </a:t>
            </a:r>
            <a:endParaRPr lang="en-US" altLang="ja-JP" sz="2800" dirty="0" smtClean="0">
              <a:latin typeface="Calibri" pitchFamily="34" charset="0"/>
              <a:ea typeface="ＭＳ Ｐゴシック" pitchFamily="50" charset="-128"/>
            </a:endParaRPr>
          </a:p>
          <a:p>
            <a:pPr eaLnBrk="1" hangingPunct="1"/>
            <a:r>
              <a:rPr lang="en-US" altLang="ja-JP" sz="2800" dirty="0" smtClean="0">
                <a:latin typeface="Calibri" pitchFamily="34" charset="0"/>
                <a:ea typeface="ＭＳ Ｐゴシック" pitchFamily="50" charset="-128"/>
              </a:rPr>
              <a:t>This an opportunity  for IEEE 802  to provide a </a:t>
            </a:r>
            <a:r>
              <a:rPr lang="en-US" altLang="ja-JP" sz="2800" b="1" dirty="0" smtClean="0">
                <a:latin typeface="Calibri" pitchFamily="34" charset="0"/>
                <a:ea typeface="ＭＳ Ｐゴシック" pitchFamily="50" charset="-128"/>
              </a:rPr>
              <a:t>complete system  </a:t>
            </a:r>
            <a:r>
              <a:rPr lang="en-US" altLang="ja-JP" sz="2800" dirty="0" smtClean="0">
                <a:latin typeface="Calibri" pitchFamily="34" charset="0"/>
                <a:ea typeface="ＭＳ Ｐゴシック" pitchFamily="50" charset="-128"/>
              </a:rPr>
              <a:t>solution </a:t>
            </a:r>
          </a:p>
          <a:p>
            <a:pPr eaLnBrk="1" hangingPunct="1"/>
            <a:r>
              <a:rPr lang="en-US" altLang="ja-JP" sz="2800" dirty="0" smtClean="0">
                <a:latin typeface="Calibri" pitchFamily="34" charset="0"/>
                <a:ea typeface="ＭＳ Ｐゴシック" pitchFamily="50" charset="-128"/>
              </a:rPr>
              <a:t>Some additional work may be required and it is an </a:t>
            </a:r>
            <a:r>
              <a:rPr lang="en-US" altLang="ja-JP" sz="2800" b="1" dirty="0" smtClean="0">
                <a:latin typeface="Calibri" pitchFamily="34" charset="0"/>
                <a:ea typeface="ＭＳ Ｐゴシック" pitchFamily="50" charset="-128"/>
              </a:rPr>
              <a:t>opportunity</a:t>
            </a:r>
            <a:r>
              <a:rPr lang="en-US" altLang="ja-JP" sz="2800" dirty="0" smtClean="0">
                <a:latin typeface="Calibri" pitchFamily="34" charset="0"/>
                <a:ea typeface="ＭＳ Ｐゴシック" pitchFamily="50" charset="-128"/>
              </a:rPr>
              <a:t> to work together </a:t>
            </a:r>
          </a:p>
          <a:p>
            <a:pPr lvl="1" eaLnBrk="1" hangingPunct="1"/>
            <a:r>
              <a:rPr lang="en-US" altLang="ja-JP" dirty="0" smtClean="0">
                <a:latin typeface="Calibri" pitchFamily="34" charset="0"/>
                <a:ea typeface="ＭＳ Ｐゴシック" pitchFamily="50" charset="-128"/>
              </a:rPr>
              <a:t>802.21 is discussing a work item  </a:t>
            </a:r>
          </a:p>
          <a:p>
            <a:pPr lvl="1" eaLnBrk="1" hangingPunct="1"/>
            <a:r>
              <a:rPr lang="en-US" altLang="ja-JP" dirty="0" smtClean="0">
                <a:latin typeface="Calibri" pitchFamily="34" charset="0"/>
                <a:ea typeface="ＭＳ Ｐゴシック" pitchFamily="50" charset="-128"/>
              </a:rPr>
              <a:t>802.11 ISD SG work seems to be inline with 802.21 work item </a:t>
            </a:r>
          </a:p>
          <a:p>
            <a:pPr eaLnBrk="1" hangingPunct="1"/>
            <a:r>
              <a:rPr lang="en-US" dirty="0" smtClean="0">
                <a:latin typeface="Calibri" pitchFamily="34" charset="0"/>
              </a:rPr>
              <a:t>We would like to understand and address any reasoning contradicting the apparent synergy of ANQP and MIH queries to the IS</a:t>
            </a:r>
            <a:endParaRPr lang="en-US" altLang="ja-JP" dirty="0" smtClean="0">
              <a:latin typeface="Calibri" pitchFamily="34" charset="0"/>
              <a:ea typeface="ＭＳ Ｐゴシック" pitchFamily="50" charset="-128"/>
            </a:endParaRPr>
          </a:p>
          <a:p>
            <a:pPr eaLnBrk="1" hangingPunct="1">
              <a:buNone/>
            </a:pPr>
            <a:endParaRPr lang="en-US" altLang="ja-JP" dirty="0" smtClean="0">
              <a:latin typeface="Calibri" pitchFamily="34" charset="0"/>
              <a:ea typeface="ＭＳ Ｐゴシック" pitchFamily="50" charset="-128"/>
            </a:endParaRPr>
          </a:p>
        </p:txBody>
      </p:sp>
      <p:sp>
        <p:nvSpPr>
          <p:cNvPr id="4" name="Slide Number Placeholder 3"/>
          <p:cNvSpPr>
            <a:spLocks noGrp="1"/>
          </p:cNvSpPr>
          <p:nvPr>
            <p:ph type="sldNum" sz="quarter" idx="11"/>
          </p:nvPr>
        </p:nvSpPr>
        <p:spPr/>
        <p:txBody>
          <a:bodyPr/>
          <a:lstStyle/>
          <a:p>
            <a:fld id="{C3331D4D-F3B1-4660-8B3D-126A38C6A0EE}" type="slidenum">
              <a:rPr lang="en-US" altLang="ja-JP" smtClean="0"/>
              <a:pPr/>
              <a:t>21</a:t>
            </a:fld>
            <a:endParaRPr lang="en-US" altLang="ja-JP"/>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タイトル 1"/>
          <p:cNvSpPr>
            <a:spLocks noGrp="1"/>
          </p:cNvSpPr>
          <p:nvPr>
            <p:ph type="title"/>
          </p:nvPr>
        </p:nvSpPr>
        <p:spPr/>
        <p:txBody>
          <a:bodyPr/>
          <a:lstStyle/>
          <a:p>
            <a:r>
              <a:rPr kumimoji="1" lang="en-US" altLang="ja-JP" smtClean="0">
                <a:ea typeface="ＭＳ Ｐゴシック" pitchFamily="50" charset="-128"/>
              </a:rPr>
              <a:t>Outline</a:t>
            </a:r>
            <a:endParaRPr kumimoji="1" lang="ja-JP" altLang="en-US" smtClean="0">
              <a:ea typeface="ＭＳ Ｐゴシック" pitchFamily="50" charset="-128"/>
            </a:endParaRPr>
          </a:p>
        </p:txBody>
      </p:sp>
      <p:sp>
        <p:nvSpPr>
          <p:cNvPr id="4099" name="コンテンツ プレースホルダ 2"/>
          <p:cNvSpPr>
            <a:spLocks noGrp="1"/>
          </p:cNvSpPr>
          <p:nvPr>
            <p:ph idx="1"/>
          </p:nvPr>
        </p:nvSpPr>
        <p:spPr>
          <a:xfrm>
            <a:off x="395288" y="1125538"/>
            <a:ext cx="8299450" cy="5181600"/>
          </a:xfrm>
        </p:spPr>
        <p:txBody>
          <a:bodyPr/>
          <a:lstStyle/>
          <a:p>
            <a:r>
              <a:rPr kumimoji="1" lang="en-US" altLang="ja-JP" dirty="0" smtClean="0">
                <a:ea typeface="ＭＳ Ｐゴシック" pitchFamily="50" charset="-128"/>
              </a:rPr>
              <a:t>Overview </a:t>
            </a:r>
            <a:r>
              <a:rPr kumimoji="1" lang="en-US" altLang="ja-JP" dirty="0" smtClean="0">
                <a:ea typeface="ＭＳ Ｐゴシック" pitchFamily="50" charset="-128"/>
              </a:rPr>
              <a:t>of </a:t>
            </a:r>
            <a:r>
              <a:rPr kumimoji="1" lang="en-US" altLang="ja-JP" dirty="0" smtClean="0">
                <a:ea typeface="ＭＳ Ｐゴシック" pitchFamily="50" charset="-128"/>
              </a:rPr>
              <a:t>IEEE 802.21 </a:t>
            </a:r>
          </a:p>
          <a:p>
            <a:endParaRPr kumimoji="1" lang="en-US" altLang="ja-JP" dirty="0" smtClean="0">
              <a:ea typeface="ＭＳ Ｐゴシック" pitchFamily="50" charset="-128"/>
            </a:endParaRPr>
          </a:p>
          <a:p>
            <a:r>
              <a:rPr kumimoji="1" lang="en-US" altLang="ja-JP" dirty="0" smtClean="0">
                <a:ea typeface="ＭＳ Ｐゴシック" pitchFamily="50" charset="-128"/>
              </a:rPr>
              <a:t>Relationship with IEEE 802.11 Internetworking features (e.g., 802.11u) </a:t>
            </a:r>
          </a:p>
          <a:p>
            <a:endParaRPr kumimoji="1" lang="en-US" altLang="ja-JP" dirty="0" smtClean="0">
              <a:ea typeface="ＭＳ Ｐゴシック" pitchFamily="50" charset="-128"/>
            </a:endParaRPr>
          </a:p>
          <a:p>
            <a:r>
              <a:rPr kumimoji="1" lang="en-US" altLang="ja-JP" dirty="0" smtClean="0">
                <a:ea typeface="ＭＳ Ｐゴシック" pitchFamily="50" charset="-128"/>
              </a:rPr>
              <a:t>A complete system architectural view </a:t>
            </a:r>
          </a:p>
          <a:p>
            <a:endParaRPr kumimoji="1" lang="en-US" altLang="ja-JP" dirty="0" smtClean="0">
              <a:ea typeface="ＭＳ Ｐゴシック" pitchFamily="50" charset="-128"/>
            </a:endParaRPr>
          </a:p>
          <a:p>
            <a:r>
              <a:rPr kumimoji="1" lang="en-US" altLang="ja-JP" dirty="0" smtClean="0">
                <a:ea typeface="ＭＳ Ｐゴシック" pitchFamily="50" charset="-128"/>
              </a:rPr>
              <a:t>Conclusion </a:t>
            </a:r>
            <a:endParaRPr kumimoji="1" lang="en-US" altLang="ja-JP" dirty="0" smtClean="0">
              <a:ea typeface="ＭＳ Ｐゴシック" pitchFamily="50" charset="-128"/>
            </a:endParaRPr>
          </a:p>
          <a:p>
            <a:endParaRPr kumimoji="1" lang="en-US" altLang="ja-JP" dirty="0" smtClean="0">
              <a:ea typeface="ＭＳ Ｐゴシック" pitchFamily="50" charset="-128"/>
            </a:endParaRPr>
          </a:p>
        </p:txBody>
      </p:sp>
      <p:sp>
        <p:nvSpPr>
          <p:cNvPr id="4101" name="スライド番号プレースホルダ 4"/>
          <p:cNvSpPr>
            <a:spLocks noGrp="1"/>
          </p:cNvSpPr>
          <p:nvPr>
            <p:ph type="sldNum" sz="quarter" idx="11"/>
          </p:nvPr>
        </p:nvSpPr>
        <p:spPr>
          <a:noFill/>
        </p:spPr>
        <p:txBody>
          <a:bodyPr/>
          <a:lstStyle/>
          <a:p>
            <a:fld id="{D8BF2506-BF4C-4E4B-A9B7-67AFB87BB366}" type="slidenum">
              <a:rPr lang="en-US" altLang="ja-JP"/>
              <a:pPr/>
              <a:t>3</a:t>
            </a:fld>
            <a:endParaRPr lang="en-US" altLang="ja-JP"/>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5"/>
          <p:cNvSpPr>
            <a:spLocks noGrp="1"/>
          </p:cNvSpPr>
          <p:nvPr>
            <p:ph type="ctrTitle"/>
          </p:nvPr>
        </p:nvSpPr>
        <p:spPr/>
        <p:txBody>
          <a:bodyPr/>
          <a:lstStyle/>
          <a:p>
            <a:r>
              <a:rPr lang="en-US" altLang="ja-JP" smtClean="0">
                <a:ea typeface="ＭＳ Ｐゴシック" pitchFamily="50" charset="-128"/>
              </a:rPr>
              <a:t>IEEE 802.21 Overview</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ChangeArrowheads="1"/>
          </p:cNvSpPr>
          <p:nvPr>
            <p:ph type="title" sz="quarter"/>
          </p:nvPr>
        </p:nvSpPr>
        <p:spPr>
          <a:xfrm>
            <a:off x="193675" y="433388"/>
            <a:ext cx="8680450" cy="762000"/>
          </a:xfrm>
        </p:spPr>
        <p:txBody>
          <a:bodyPr/>
          <a:lstStyle/>
          <a:p>
            <a:pPr algn="ctr" fontAlgn="auto">
              <a:spcAft>
                <a:spcPts val="0"/>
              </a:spcAft>
              <a:defRPr/>
            </a:pPr>
            <a:r>
              <a:rPr lang="en-US" altLang="ko-KR" sz="3200" dirty="0">
                <a:ea typeface="굴림" pitchFamily="50" charset="-127"/>
              </a:rPr>
              <a:t>Handovers: Who makes the Decision ?</a:t>
            </a:r>
          </a:p>
        </p:txBody>
      </p:sp>
      <p:sp>
        <p:nvSpPr>
          <p:cNvPr id="316469" name="Slide Number Placeholder 8"/>
          <p:cNvSpPr>
            <a:spLocks noGrp="1"/>
          </p:cNvSpPr>
          <p:nvPr>
            <p:ph type="sldNum" sz="quarter" idx="12"/>
          </p:nvPr>
        </p:nvSpPr>
        <p:spPr bwMode="auto">
          <a:xfrm>
            <a:off x="8728075" y="6553200"/>
            <a:ext cx="415925" cy="304800"/>
          </a:xfrm>
          <a:noFill/>
          <a:ln>
            <a:miter lim="800000"/>
            <a:headEnd/>
            <a:tailEnd/>
          </a:ln>
        </p:spPr>
        <p:txBody>
          <a:bodyPr wrap="square" lIns="91440" tIns="45720" rIns="91440" bIns="45720" numCol="1" anchorCtr="0" compatLnSpc="1">
            <a:prstTxWarp prst="textNoShape">
              <a:avLst/>
            </a:prstTxWarp>
          </a:bodyPr>
          <a:lstStyle/>
          <a:p>
            <a:fld id="{1ED66570-D3D6-4374-BC71-100ADE5146EC}" type="slidenum">
              <a:rPr lang="ko-KR" altLang="en-US" smtClean="0">
                <a:cs typeface="맑은 고딕"/>
              </a:rPr>
              <a:pPr/>
              <a:t>5</a:t>
            </a:fld>
            <a:endParaRPr lang="en-US" altLang="ko-KR" smtClean="0">
              <a:cs typeface="맑은 고딕"/>
            </a:endParaRPr>
          </a:p>
        </p:txBody>
      </p:sp>
      <p:sp>
        <p:nvSpPr>
          <p:cNvPr id="316419" name="AutoShape 3"/>
          <p:cNvSpPr>
            <a:spLocks noChangeArrowheads="1"/>
          </p:cNvSpPr>
          <p:nvPr/>
        </p:nvSpPr>
        <p:spPr bwMode="auto">
          <a:xfrm>
            <a:off x="693738" y="5195888"/>
            <a:ext cx="7988300" cy="1009650"/>
          </a:xfrm>
          <a:prstGeom prst="roundRect">
            <a:avLst>
              <a:gd name="adj" fmla="val 16667"/>
            </a:avLst>
          </a:prstGeom>
          <a:solidFill>
            <a:srgbClr val="FF9900"/>
          </a:solidFill>
          <a:ln w="12700">
            <a:noFill/>
            <a:round/>
            <a:headEnd type="none" w="sm" len="sm"/>
            <a:tailEnd type="none" w="sm" len="sm"/>
          </a:ln>
        </p:spPr>
        <p:txBody>
          <a:bodyPr wrap="none" anchor="ctr"/>
          <a:lstStyle/>
          <a:p>
            <a:pPr algn="ctr" eaLnBrk="0" hangingPunct="0"/>
            <a:r>
              <a:rPr lang="en-US" altLang="ko-KR" sz="3200" b="1">
                <a:solidFill>
                  <a:srgbClr val="000000"/>
                </a:solidFill>
                <a:latin typeface="Arial" charset="0"/>
                <a:ea typeface="Gulim" pitchFamily="34" charset="-127"/>
                <a:cs typeface="Arial" charset="0"/>
              </a:rPr>
              <a:t>IEEE 802.21 enables Co-operative </a:t>
            </a:r>
          </a:p>
          <a:p>
            <a:pPr algn="ctr" eaLnBrk="0" hangingPunct="0"/>
            <a:r>
              <a:rPr lang="en-US" altLang="ko-KR" sz="3200" b="1">
                <a:solidFill>
                  <a:srgbClr val="000000"/>
                </a:solidFill>
                <a:latin typeface="Arial" charset="0"/>
                <a:ea typeface="Gulim" pitchFamily="34" charset="-127"/>
                <a:cs typeface="Arial" charset="0"/>
              </a:rPr>
              <a:t>Handover Decision Making</a:t>
            </a:r>
            <a:endParaRPr lang="en-US" altLang="ko-KR" sz="3200" b="1">
              <a:solidFill>
                <a:srgbClr val="000000"/>
              </a:solidFill>
              <a:latin typeface="Arial" charset="0"/>
              <a:ea typeface="Gulim" pitchFamily="34" charset="-127"/>
              <a:cs typeface="Arial" charset="0"/>
              <a:sym typeface="Wingdings" pitchFamily="2" charset="2"/>
            </a:endParaRPr>
          </a:p>
        </p:txBody>
      </p:sp>
      <p:grpSp>
        <p:nvGrpSpPr>
          <p:cNvPr id="4" name="Group 4"/>
          <p:cNvGrpSpPr>
            <a:grpSpLocks/>
          </p:cNvGrpSpPr>
          <p:nvPr/>
        </p:nvGrpSpPr>
        <p:grpSpPr bwMode="auto">
          <a:xfrm>
            <a:off x="6223000" y="2776538"/>
            <a:ext cx="2630488" cy="1382712"/>
            <a:chOff x="4090" y="1337"/>
            <a:chExt cx="1197" cy="578"/>
          </a:xfrm>
        </p:grpSpPr>
        <p:sp>
          <p:nvSpPr>
            <p:cNvPr id="316480" name="Cloud"/>
            <p:cNvSpPr>
              <a:spLocks noChangeAspect="1" noEditPoints="1" noChangeArrowheads="1"/>
            </p:cNvSpPr>
            <p:nvPr/>
          </p:nvSpPr>
          <p:spPr bwMode="auto">
            <a:xfrm>
              <a:off x="4090" y="1337"/>
              <a:ext cx="1197" cy="578"/>
            </a:xfrm>
            <a:custGeom>
              <a:avLst/>
              <a:gdLst>
                <a:gd name="T0" fmla="*/ 4 w 21600"/>
                <a:gd name="T1" fmla="*/ 289 h 21600"/>
                <a:gd name="T2" fmla="*/ 599 w 21600"/>
                <a:gd name="T3" fmla="*/ 577 h 21600"/>
                <a:gd name="T4" fmla="*/ 1196 w 21600"/>
                <a:gd name="T5" fmla="*/ 289 h 21600"/>
                <a:gd name="T6" fmla="*/ 599 w 21600"/>
                <a:gd name="T7" fmla="*/ 33 h 21600"/>
                <a:gd name="T8" fmla="*/ 0 60000 65536"/>
                <a:gd name="T9" fmla="*/ 0 60000 65536"/>
                <a:gd name="T10" fmla="*/ 0 60000 65536"/>
                <a:gd name="T11" fmla="*/ 0 60000 65536"/>
                <a:gd name="T12" fmla="*/ 2977 w 21600"/>
                <a:gd name="T13" fmla="*/ 3251 h 21600"/>
                <a:gd name="T14" fmla="*/ 17089 w 21600"/>
                <a:gd name="T15" fmla="*/ 17340 h 21600"/>
              </a:gdLst>
              <a:ahLst/>
              <a:cxnLst>
                <a:cxn ang="T8">
                  <a:pos x="T0" y="T1"/>
                </a:cxn>
                <a:cxn ang="T9">
                  <a:pos x="T2" y="T3"/>
                </a:cxn>
                <a:cxn ang="T10">
                  <a:pos x="T4" y="T5"/>
                </a:cxn>
                <a:cxn ang="T11">
                  <a:pos x="T6" y="T7"/>
                </a:cxn>
              </a:cxnLst>
              <a:rect l="T12" t="T13" r="T14" b="T15"/>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FFB84F"/>
            </a:solidFill>
            <a:ln w="19050" algn="ctr">
              <a:solidFill>
                <a:schemeClr val="accent1"/>
              </a:solidFill>
              <a:miter lim="800000"/>
              <a:headEnd/>
              <a:tailEnd/>
            </a:ln>
          </p:spPr>
          <p:txBody>
            <a:bodyPr lIns="0" rIns="0" anchor="ctr"/>
            <a:lstStyle/>
            <a:p>
              <a:endParaRPr lang="en-US"/>
            </a:p>
          </p:txBody>
        </p:sp>
        <p:pic>
          <p:nvPicPr>
            <p:cNvPr id="316481" name="Picture 6" descr="chugach"/>
            <p:cNvPicPr>
              <a:picLocks noChangeAspect="1" noChangeArrowheads="1"/>
            </p:cNvPicPr>
            <p:nvPr/>
          </p:nvPicPr>
          <p:blipFill>
            <a:blip r:embed="rId4" cstate="print"/>
            <a:srcRect/>
            <a:stretch>
              <a:fillRect/>
            </a:stretch>
          </p:blipFill>
          <p:spPr bwMode="auto">
            <a:xfrm>
              <a:off x="4897" y="1376"/>
              <a:ext cx="285" cy="202"/>
            </a:xfrm>
            <a:prstGeom prst="rect">
              <a:avLst/>
            </a:prstGeom>
            <a:noFill/>
            <a:ln w="9525">
              <a:noFill/>
              <a:miter lim="800000"/>
              <a:headEnd/>
              <a:tailEnd/>
            </a:ln>
          </p:spPr>
        </p:pic>
        <p:grpSp>
          <p:nvGrpSpPr>
            <p:cNvPr id="5" name="Group 7"/>
            <p:cNvGrpSpPr>
              <a:grpSpLocks/>
            </p:cNvGrpSpPr>
            <p:nvPr/>
          </p:nvGrpSpPr>
          <p:grpSpPr bwMode="auto">
            <a:xfrm>
              <a:off x="4188" y="1489"/>
              <a:ext cx="150" cy="202"/>
              <a:chOff x="5726" y="10976"/>
              <a:chExt cx="247" cy="629"/>
            </a:xfrm>
          </p:grpSpPr>
          <p:sp>
            <p:nvSpPr>
              <p:cNvPr id="316513" name="Freeform 8"/>
              <p:cNvSpPr>
                <a:spLocks/>
              </p:cNvSpPr>
              <p:nvPr/>
            </p:nvSpPr>
            <p:spPr bwMode="auto">
              <a:xfrm>
                <a:off x="5726" y="11499"/>
                <a:ext cx="247" cy="53"/>
              </a:xfrm>
              <a:custGeom>
                <a:avLst/>
                <a:gdLst>
                  <a:gd name="T0" fmla="*/ 0 w 247"/>
                  <a:gd name="T1" fmla="*/ 53 h 53"/>
                  <a:gd name="T2" fmla="*/ 124 w 247"/>
                  <a:gd name="T3" fmla="*/ 0 h 53"/>
                  <a:gd name="T4" fmla="*/ 247 w 247"/>
                  <a:gd name="T5" fmla="*/ 53 h 53"/>
                  <a:gd name="T6" fmla="*/ 0 60000 65536"/>
                  <a:gd name="T7" fmla="*/ 0 60000 65536"/>
                  <a:gd name="T8" fmla="*/ 0 60000 65536"/>
                  <a:gd name="T9" fmla="*/ 0 w 247"/>
                  <a:gd name="T10" fmla="*/ 0 h 53"/>
                  <a:gd name="T11" fmla="*/ 247 w 247"/>
                  <a:gd name="T12" fmla="*/ 53 h 53"/>
                </a:gdLst>
                <a:ahLst/>
                <a:cxnLst>
                  <a:cxn ang="T6">
                    <a:pos x="T0" y="T1"/>
                  </a:cxn>
                  <a:cxn ang="T7">
                    <a:pos x="T2" y="T3"/>
                  </a:cxn>
                  <a:cxn ang="T8">
                    <a:pos x="T4" y="T5"/>
                  </a:cxn>
                </a:cxnLst>
                <a:rect l="T9" t="T10" r="T11" b="T12"/>
                <a:pathLst>
                  <a:path w="247" h="53">
                    <a:moveTo>
                      <a:pt x="0" y="53"/>
                    </a:moveTo>
                    <a:lnTo>
                      <a:pt x="124" y="0"/>
                    </a:lnTo>
                    <a:lnTo>
                      <a:pt x="247" y="53"/>
                    </a:lnTo>
                  </a:path>
                </a:pathLst>
              </a:custGeom>
              <a:noFill/>
              <a:ln w="6985">
                <a:solidFill>
                  <a:srgbClr val="000000"/>
                </a:solidFill>
                <a:prstDash val="solid"/>
                <a:round/>
                <a:headEnd/>
                <a:tailEnd/>
              </a:ln>
            </p:spPr>
            <p:txBody>
              <a:bodyPr/>
              <a:lstStyle/>
              <a:p>
                <a:endParaRPr lang="en-US"/>
              </a:p>
            </p:txBody>
          </p:sp>
          <p:sp>
            <p:nvSpPr>
              <p:cNvPr id="316514" name="Freeform 9"/>
              <p:cNvSpPr>
                <a:spLocks/>
              </p:cNvSpPr>
              <p:nvPr/>
            </p:nvSpPr>
            <p:spPr bwMode="auto">
              <a:xfrm>
                <a:off x="5726" y="10976"/>
                <a:ext cx="247" cy="629"/>
              </a:xfrm>
              <a:custGeom>
                <a:avLst/>
                <a:gdLst>
                  <a:gd name="T0" fmla="*/ 124 w 247"/>
                  <a:gd name="T1" fmla="*/ 0 h 629"/>
                  <a:gd name="T2" fmla="*/ 124 w 247"/>
                  <a:gd name="T3" fmla="*/ 629 h 629"/>
                  <a:gd name="T4" fmla="*/ 0 w 247"/>
                  <a:gd name="T5" fmla="*/ 576 h 629"/>
                  <a:gd name="T6" fmla="*/ 124 w 247"/>
                  <a:gd name="T7" fmla="*/ 0 h 629"/>
                  <a:gd name="T8" fmla="*/ 247 w 247"/>
                  <a:gd name="T9" fmla="*/ 576 h 629"/>
                  <a:gd name="T10" fmla="*/ 124 w 247"/>
                  <a:gd name="T11" fmla="*/ 629 h 629"/>
                  <a:gd name="T12" fmla="*/ 0 60000 65536"/>
                  <a:gd name="T13" fmla="*/ 0 60000 65536"/>
                  <a:gd name="T14" fmla="*/ 0 60000 65536"/>
                  <a:gd name="T15" fmla="*/ 0 60000 65536"/>
                  <a:gd name="T16" fmla="*/ 0 60000 65536"/>
                  <a:gd name="T17" fmla="*/ 0 60000 65536"/>
                  <a:gd name="T18" fmla="*/ 0 w 247"/>
                  <a:gd name="T19" fmla="*/ 0 h 629"/>
                  <a:gd name="T20" fmla="*/ 247 w 247"/>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247" h="629">
                    <a:moveTo>
                      <a:pt x="124" y="0"/>
                    </a:moveTo>
                    <a:lnTo>
                      <a:pt x="124" y="629"/>
                    </a:lnTo>
                    <a:lnTo>
                      <a:pt x="0" y="576"/>
                    </a:lnTo>
                    <a:lnTo>
                      <a:pt x="124" y="0"/>
                    </a:lnTo>
                    <a:lnTo>
                      <a:pt x="247" y="576"/>
                    </a:lnTo>
                    <a:lnTo>
                      <a:pt x="124" y="629"/>
                    </a:lnTo>
                  </a:path>
                </a:pathLst>
              </a:custGeom>
              <a:noFill/>
              <a:ln w="6985">
                <a:solidFill>
                  <a:srgbClr val="000000"/>
                </a:solidFill>
                <a:prstDash val="solid"/>
                <a:round/>
                <a:headEnd/>
                <a:tailEnd/>
              </a:ln>
            </p:spPr>
            <p:txBody>
              <a:bodyPr/>
              <a:lstStyle/>
              <a:p>
                <a:endParaRPr lang="en-US"/>
              </a:p>
            </p:txBody>
          </p:sp>
          <p:sp>
            <p:nvSpPr>
              <p:cNvPr id="316515" name="Freeform 10"/>
              <p:cNvSpPr>
                <a:spLocks/>
              </p:cNvSpPr>
              <p:nvPr/>
            </p:nvSpPr>
            <p:spPr bwMode="auto">
              <a:xfrm>
                <a:off x="5819" y="11121"/>
                <a:ext cx="61" cy="13"/>
              </a:xfrm>
              <a:custGeom>
                <a:avLst/>
                <a:gdLst>
                  <a:gd name="T0" fmla="*/ 0 w 61"/>
                  <a:gd name="T1" fmla="*/ 0 h 13"/>
                  <a:gd name="T2" fmla="*/ 31 w 61"/>
                  <a:gd name="T3" fmla="*/ 13 h 13"/>
                  <a:gd name="T4" fmla="*/ 61 w 61"/>
                  <a:gd name="T5" fmla="*/ 0 h 13"/>
                  <a:gd name="T6" fmla="*/ 0 60000 65536"/>
                  <a:gd name="T7" fmla="*/ 0 60000 65536"/>
                  <a:gd name="T8" fmla="*/ 0 60000 65536"/>
                  <a:gd name="T9" fmla="*/ 0 w 61"/>
                  <a:gd name="T10" fmla="*/ 0 h 13"/>
                  <a:gd name="T11" fmla="*/ 61 w 61"/>
                  <a:gd name="T12" fmla="*/ 13 h 13"/>
                </a:gdLst>
                <a:ahLst/>
                <a:cxnLst>
                  <a:cxn ang="T6">
                    <a:pos x="T0" y="T1"/>
                  </a:cxn>
                  <a:cxn ang="T7">
                    <a:pos x="T2" y="T3"/>
                  </a:cxn>
                  <a:cxn ang="T8">
                    <a:pos x="T4" y="T5"/>
                  </a:cxn>
                </a:cxnLst>
                <a:rect l="T9" t="T10" r="T11" b="T12"/>
                <a:pathLst>
                  <a:path w="61" h="13">
                    <a:moveTo>
                      <a:pt x="0" y="0"/>
                    </a:moveTo>
                    <a:lnTo>
                      <a:pt x="31" y="13"/>
                    </a:lnTo>
                    <a:lnTo>
                      <a:pt x="61" y="0"/>
                    </a:lnTo>
                  </a:path>
                </a:pathLst>
              </a:custGeom>
              <a:noFill/>
              <a:ln w="6985">
                <a:solidFill>
                  <a:srgbClr val="000000"/>
                </a:solidFill>
                <a:prstDash val="solid"/>
                <a:round/>
                <a:headEnd/>
                <a:tailEnd/>
              </a:ln>
            </p:spPr>
            <p:txBody>
              <a:bodyPr/>
              <a:lstStyle/>
              <a:p>
                <a:endParaRPr lang="en-US"/>
              </a:p>
            </p:txBody>
          </p:sp>
          <p:sp>
            <p:nvSpPr>
              <p:cNvPr id="316516" name="Freeform 11"/>
              <p:cNvSpPr>
                <a:spLocks/>
              </p:cNvSpPr>
              <p:nvPr/>
            </p:nvSpPr>
            <p:spPr bwMode="auto">
              <a:xfrm>
                <a:off x="5808" y="11167"/>
                <a:ext cx="84" cy="19"/>
              </a:xfrm>
              <a:custGeom>
                <a:avLst/>
                <a:gdLst>
                  <a:gd name="T0" fmla="*/ 0 w 84"/>
                  <a:gd name="T1" fmla="*/ 0 h 19"/>
                  <a:gd name="T2" fmla="*/ 42 w 84"/>
                  <a:gd name="T3" fmla="*/ 19 h 19"/>
                  <a:gd name="T4" fmla="*/ 84 w 84"/>
                  <a:gd name="T5" fmla="*/ 2 h 19"/>
                  <a:gd name="T6" fmla="*/ 0 60000 65536"/>
                  <a:gd name="T7" fmla="*/ 0 60000 65536"/>
                  <a:gd name="T8" fmla="*/ 0 60000 65536"/>
                  <a:gd name="T9" fmla="*/ 0 w 84"/>
                  <a:gd name="T10" fmla="*/ 0 h 19"/>
                  <a:gd name="T11" fmla="*/ 84 w 84"/>
                  <a:gd name="T12" fmla="*/ 19 h 19"/>
                </a:gdLst>
                <a:ahLst/>
                <a:cxnLst>
                  <a:cxn ang="T6">
                    <a:pos x="T0" y="T1"/>
                  </a:cxn>
                  <a:cxn ang="T7">
                    <a:pos x="T2" y="T3"/>
                  </a:cxn>
                  <a:cxn ang="T8">
                    <a:pos x="T4" y="T5"/>
                  </a:cxn>
                </a:cxnLst>
                <a:rect l="T9" t="T10" r="T11" b="T12"/>
                <a:pathLst>
                  <a:path w="84" h="19">
                    <a:moveTo>
                      <a:pt x="0" y="0"/>
                    </a:moveTo>
                    <a:lnTo>
                      <a:pt x="42" y="19"/>
                    </a:lnTo>
                    <a:lnTo>
                      <a:pt x="84" y="2"/>
                    </a:lnTo>
                  </a:path>
                </a:pathLst>
              </a:custGeom>
              <a:noFill/>
              <a:ln w="6985">
                <a:solidFill>
                  <a:srgbClr val="000000"/>
                </a:solidFill>
                <a:prstDash val="solid"/>
                <a:round/>
                <a:headEnd/>
                <a:tailEnd/>
              </a:ln>
            </p:spPr>
            <p:txBody>
              <a:bodyPr/>
              <a:lstStyle/>
              <a:p>
                <a:endParaRPr lang="en-US"/>
              </a:p>
            </p:txBody>
          </p:sp>
          <p:sp>
            <p:nvSpPr>
              <p:cNvPr id="316517" name="Freeform 12"/>
              <p:cNvSpPr>
                <a:spLocks/>
              </p:cNvSpPr>
              <p:nvPr/>
            </p:nvSpPr>
            <p:spPr bwMode="auto">
              <a:xfrm>
                <a:off x="5796" y="11215"/>
                <a:ext cx="104" cy="22"/>
              </a:xfrm>
              <a:custGeom>
                <a:avLst/>
                <a:gdLst>
                  <a:gd name="T0" fmla="*/ 0 w 104"/>
                  <a:gd name="T1" fmla="*/ 0 h 22"/>
                  <a:gd name="T2" fmla="*/ 54 w 104"/>
                  <a:gd name="T3" fmla="*/ 22 h 22"/>
                  <a:gd name="T4" fmla="*/ 104 w 104"/>
                  <a:gd name="T5" fmla="*/ 0 h 22"/>
                  <a:gd name="T6" fmla="*/ 0 60000 65536"/>
                  <a:gd name="T7" fmla="*/ 0 60000 65536"/>
                  <a:gd name="T8" fmla="*/ 0 60000 65536"/>
                  <a:gd name="T9" fmla="*/ 0 w 104"/>
                  <a:gd name="T10" fmla="*/ 0 h 22"/>
                  <a:gd name="T11" fmla="*/ 104 w 104"/>
                  <a:gd name="T12" fmla="*/ 22 h 22"/>
                </a:gdLst>
                <a:ahLst/>
                <a:cxnLst>
                  <a:cxn ang="T6">
                    <a:pos x="T0" y="T1"/>
                  </a:cxn>
                  <a:cxn ang="T7">
                    <a:pos x="T2" y="T3"/>
                  </a:cxn>
                  <a:cxn ang="T8">
                    <a:pos x="T4" y="T5"/>
                  </a:cxn>
                </a:cxnLst>
                <a:rect l="T9" t="T10" r="T11" b="T12"/>
                <a:pathLst>
                  <a:path w="104" h="22">
                    <a:moveTo>
                      <a:pt x="0" y="0"/>
                    </a:moveTo>
                    <a:lnTo>
                      <a:pt x="54" y="22"/>
                    </a:lnTo>
                    <a:lnTo>
                      <a:pt x="104" y="0"/>
                    </a:lnTo>
                  </a:path>
                </a:pathLst>
              </a:custGeom>
              <a:noFill/>
              <a:ln w="6985">
                <a:solidFill>
                  <a:srgbClr val="000000"/>
                </a:solidFill>
                <a:prstDash val="solid"/>
                <a:round/>
                <a:headEnd/>
                <a:tailEnd/>
              </a:ln>
            </p:spPr>
            <p:txBody>
              <a:bodyPr/>
              <a:lstStyle/>
              <a:p>
                <a:endParaRPr lang="en-US"/>
              </a:p>
            </p:txBody>
          </p:sp>
          <p:sp>
            <p:nvSpPr>
              <p:cNvPr id="316518" name="Freeform 13"/>
              <p:cNvSpPr>
                <a:spLocks/>
              </p:cNvSpPr>
              <p:nvPr/>
            </p:nvSpPr>
            <p:spPr bwMode="auto">
              <a:xfrm>
                <a:off x="5785" y="11263"/>
                <a:ext cx="126" cy="27"/>
              </a:xfrm>
              <a:custGeom>
                <a:avLst/>
                <a:gdLst>
                  <a:gd name="T0" fmla="*/ 0 w 126"/>
                  <a:gd name="T1" fmla="*/ 0 h 27"/>
                  <a:gd name="T2" fmla="*/ 65 w 126"/>
                  <a:gd name="T3" fmla="*/ 27 h 27"/>
                  <a:gd name="T4" fmla="*/ 126 w 126"/>
                  <a:gd name="T5" fmla="*/ 0 h 27"/>
                  <a:gd name="T6" fmla="*/ 0 60000 65536"/>
                  <a:gd name="T7" fmla="*/ 0 60000 65536"/>
                  <a:gd name="T8" fmla="*/ 0 60000 65536"/>
                  <a:gd name="T9" fmla="*/ 0 w 126"/>
                  <a:gd name="T10" fmla="*/ 0 h 27"/>
                  <a:gd name="T11" fmla="*/ 126 w 126"/>
                  <a:gd name="T12" fmla="*/ 27 h 27"/>
                </a:gdLst>
                <a:ahLst/>
                <a:cxnLst>
                  <a:cxn ang="T6">
                    <a:pos x="T0" y="T1"/>
                  </a:cxn>
                  <a:cxn ang="T7">
                    <a:pos x="T2" y="T3"/>
                  </a:cxn>
                  <a:cxn ang="T8">
                    <a:pos x="T4" y="T5"/>
                  </a:cxn>
                </a:cxnLst>
                <a:rect l="T9" t="T10" r="T11" b="T12"/>
                <a:pathLst>
                  <a:path w="126" h="27">
                    <a:moveTo>
                      <a:pt x="0" y="0"/>
                    </a:moveTo>
                    <a:lnTo>
                      <a:pt x="65" y="27"/>
                    </a:lnTo>
                    <a:lnTo>
                      <a:pt x="126" y="0"/>
                    </a:lnTo>
                  </a:path>
                </a:pathLst>
              </a:custGeom>
              <a:noFill/>
              <a:ln w="6985">
                <a:solidFill>
                  <a:srgbClr val="000000"/>
                </a:solidFill>
                <a:prstDash val="solid"/>
                <a:round/>
                <a:headEnd/>
                <a:tailEnd/>
              </a:ln>
            </p:spPr>
            <p:txBody>
              <a:bodyPr/>
              <a:lstStyle/>
              <a:p>
                <a:endParaRPr lang="en-US"/>
              </a:p>
            </p:txBody>
          </p:sp>
          <p:sp>
            <p:nvSpPr>
              <p:cNvPr id="316519" name="Freeform 14"/>
              <p:cNvSpPr>
                <a:spLocks/>
              </p:cNvSpPr>
              <p:nvPr/>
            </p:nvSpPr>
            <p:spPr bwMode="auto">
              <a:xfrm>
                <a:off x="5777" y="11312"/>
                <a:ext cx="146" cy="30"/>
              </a:xfrm>
              <a:custGeom>
                <a:avLst/>
                <a:gdLst>
                  <a:gd name="T0" fmla="*/ 0 w 146"/>
                  <a:gd name="T1" fmla="*/ 0 h 30"/>
                  <a:gd name="T2" fmla="*/ 73 w 146"/>
                  <a:gd name="T3" fmla="*/ 30 h 30"/>
                  <a:gd name="T4" fmla="*/ 146 w 146"/>
                  <a:gd name="T5" fmla="*/ 0 h 30"/>
                  <a:gd name="T6" fmla="*/ 0 60000 65536"/>
                  <a:gd name="T7" fmla="*/ 0 60000 65536"/>
                  <a:gd name="T8" fmla="*/ 0 60000 65536"/>
                  <a:gd name="T9" fmla="*/ 0 w 146"/>
                  <a:gd name="T10" fmla="*/ 0 h 30"/>
                  <a:gd name="T11" fmla="*/ 146 w 146"/>
                  <a:gd name="T12" fmla="*/ 30 h 30"/>
                </a:gdLst>
                <a:ahLst/>
                <a:cxnLst>
                  <a:cxn ang="T6">
                    <a:pos x="T0" y="T1"/>
                  </a:cxn>
                  <a:cxn ang="T7">
                    <a:pos x="T2" y="T3"/>
                  </a:cxn>
                  <a:cxn ang="T8">
                    <a:pos x="T4" y="T5"/>
                  </a:cxn>
                </a:cxnLst>
                <a:rect l="T9" t="T10" r="T11" b="T12"/>
                <a:pathLst>
                  <a:path w="146" h="30">
                    <a:moveTo>
                      <a:pt x="0" y="0"/>
                    </a:moveTo>
                    <a:lnTo>
                      <a:pt x="73" y="30"/>
                    </a:lnTo>
                    <a:lnTo>
                      <a:pt x="146" y="0"/>
                    </a:lnTo>
                  </a:path>
                </a:pathLst>
              </a:custGeom>
              <a:noFill/>
              <a:ln w="6985">
                <a:solidFill>
                  <a:srgbClr val="000000"/>
                </a:solidFill>
                <a:prstDash val="solid"/>
                <a:round/>
                <a:headEnd/>
                <a:tailEnd/>
              </a:ln>
            </p:spPr>
            <p:txBody>
              <a:bodyPr/>
              <a:lstStyle/>
              <a:p>
                <a:endParaRPr lang="en-US"/>
              </a:p>
            </p:txBody>
          </p:sp>
          <p:sp>
            <p:nvSpPr>
              <p:cNvPr id="316520" name="Freeform 15"/>
              <p:cNvSpPr>
                <a:spLocks/>
              </p:cNvSpPr>
              <p:nvPr/>
            </p:nvSpPr>
            <p:spPr bwMode="auto">
              <a:xfrm>
                <a:off x="5765" y="11358"/>
                <a:ext cx="166" cy="37"/>
              </a:xfrm>
              <a:custGeom>
                <a:avLst/>
                <a:gdLst>
                  <a:gd name="T0" fmla="*/ 0 w 166"/>
                  <a:gd name="T1" fmla="*/ 1 h 37"/>
                  <a:gd name="T2" fmla="*/ 85 w 166"/>
                  <a:gd name="T3" fmla="*/ 37 h 37"/>
                  <a:gd name="T4" fmla="*/ 166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1"/>
                    </a:moveTo>
                    <a:lnTo>
                      <a:pt x="85" y="37"/>
                    </a:lnTo>
                    <a:lnTo>
                      <a:pt x="166" y="0"/>
                    </a:lnTo>
                  </a:path>
                </a:pathLst>
              </a:custGeom>
              <a:noFill/>
              <a:ln w="6985">
                <a:solidFill>
                  <a:srgbClr val="000000"/>
                </a:solidFill>
                <a:prstDash val="solid"/>
                <a:round/>
                <a:headEnd/>
                <a:tailEnd/>
              </a:ln>
            </p:spPr>
            <p:txBody>
              <a:bodyPr/>
              <a:lstStyle/>
              <a:p>
                <a:endParaRPr lang="en-US"/>
              </a:p>
            </p:txBody>
          </p:sp>
          <p:sp>
            <p:nvSpPr>
              <p:cNvPr id="316521" name="Freeform 16"/>
              <p:cNvSpPr>
                <a:spLocks/>
              </p:cNvSpPr>
              <p:nvPr/>
            </p:nvSpPr>
            <p:spPr bwMode="auto">
              <a:xfrm>
                <a:off x="5754" y="11408"/>
                <a:ext cx="191" cy="39"/>
              </a:xfrm>
              <a:custGeom>
                <a:avLst/>
                <a:gdLst>
                  <a:gd name="T0" fmla="*/ 0 w 191"/>
                  <a:gd name="T1" fmla="*/ 0 h 39"/>
                  <a:gd name="T2" fmla="*/ 96 w 191"/>
                  <a:gd name="T3" fmla="*/ 39 h 39"/>
                  <a:gd name="T4" fmla="*/ 191 w 191"/>
                  <a:gd name="T5" fmla="*/ 0 h 39"/>
                  <a:gd name="T6" fmla="*/ 0 60000 65536"/>
                  <a:gd name="T7" fmla="*/ 0 60000 65536"/>
                  <a:gd name="T8" fmla="*/ 0 60000 65536"/>
                  <a:gd name="T9" fmla="*/ 0 w 191"/>
                  <a:gd name="T10" fmla="*/ 0 h 39"/>
                  <a:gd name="T11" fmla="*/ 191 w 191"/>
                  <a:gd name="T12" fmla="*/ 39 h 39"/>
                </a:gdLst>
                <a:ahLst/>
                <a:cxnLst>
                  <a:cxn ang="T6">
                    <a:pos x="T0" y="T1"/>
                  </a:cxn>
                  <a:cxn ang="T7">
                    <a:pos x="T2" y="T3"/>
                  </a:cxn>
                  <a:cxn ang="T8">
                    <a:pos x="T4" y="T5"/>
                  </a:cxn>
                </a:cxnLst>
                <a:rect l="T9" t="T10" r="T11" b="T12"/>
                <a:pathLst>
                  <a:path w="191" h="39">
                    <a:moveTo>
                      <a:pt x="0" y="0"/>
                    </a:moveTo>
                    <a:lnTo>
                      <a:pt x="96" y="39"/>
                    </a:lnTo>
                    <a:lnTo>
                      <a:pt x="191" y="0"/>
                    </a:lnTo>
                  </a:path>
                </a:pathLst>
              </a:custGeom>
              <a:noFill/>
              <a:ln w="6985">
                <a:solidFill>
                  <a:srgbClr val="000000"/>
                </a:solidFill>
                <a:prstDash val="solid"/>
                <a:round/>
                <a:headEnd/>
                <a:tailEnd/>
              </a:ln>
            </p:spPr>
            <p:txBody>
              <a:bodyPr/>
              <a:lstStyle/>
              <a:p>
                <a:endParaRPr lang="en-US"/>
              </a:p>
            </p:txBody>
          </p:sp>
          <p:sp>
            <p:nvSpPr>
              <p:cNvPr id="316522" name="Freeform 17"/>
              <p:cNvSpPr>
                <a:spLocks/>
              </p:cNvSpPr>
              <p:nvPr/>
            </p:nvSpPr>
            <p:spPr bwMode="auto">
              <a:xfrm>
                <a:off x="5746" y="11456"/>
                <a:ext cx="207" cy="43"/>
              </a:xfrm>
              <a:custGeom>
                <a:avLst/>
                <a:gdLst>
                  <a:gd name="T0" fmla="*/ 0 w 207"/>
                  <a:gd name="T1" fmla="*/ 0 h 43"/>
                  <a:gd name="T2" fmla="*/ 104 w 207"/>
                  <a:gd name="T3" fmla="*/ 43 h 43"/>
                  <a:gd name="T4" fmla="*/ 207 w 207"/>
                  <a:gd name="T5" fmla="*/ 0 h 43"/>
                  <a:gd name="T6" fmla="*/ 0 60000 65536"/>
                  <a:gd name="T7" fmla="*/ 0 60000 65536"/>
                  <a:gd name="T8" fmla="*/ 0 60000 65536"/>
                  <a:gd name="T9" fmla="*/ 0 w 207"/>
                  <a:gd name="T10" fmla="*/ 0 h 43"/>
                  <a:gd name="T11" fmla="*/ 207 w 207"/>
                  <a:gd name="T12" fmla="*/ 43 h 43"/>
                </a:gdLst>
                <a:ahLst/>
                <a:cxnLst>
                  <a:cxn ang="T6">
                    <a:pos x="T0" y="T1"/>
                  </a:cxn>
                  <a:cxn ang="T7">
                    <a:pos x="T2" y="T3"/>
                  </a:cxn>
                  <a:cxn ang="T8">
                    <a:pos x="T4" y="T5"/>
                  </a:cxn>
                </a:cxnLst>
                <a:rect l="T9" t="T10" r="T11" b="T12"/>
                <a:pathLst>
                  <a:path w="207" h="43">
                    <a:moveTo>
                      <a:pt x="0" y="0"/>
                    </a:moveTo>
                    <a:lnTo>
                      <a:pt x="104" y="43"/>
                    </a:lnTo>
                    <a:lnTo>
                      <a:pt x="207" y="0"/>
                    </a:lnTo>
                  </a:path>
                </a:pathLst>
              </a:custGeom>
              <a:noFill/>
              <a:ln w="6985">
                <a:solidFill>
                  <a:srgbClr val="000000"/>
                </a:solidFill>
                <a:prstDash val="solid"/>
                <a:round/>
                <a:headEnd/>
                <a:tailEnd/>
              </a:ln>
            </p:spPr>
            <p:txBody>
              <a:bodyPr/>
              <a:lstStyle/>
              <a:p>
                <a:endParaRPr lang="en-US"/>
              </a:p>
            </p:txBody>
          </p:sp>
          <p:sp>
            <p:nvSpPr>
              <p:cNvPr id="316523" name="Freeform 18"/>
              <p:cNvSpPr>
                <a:spLocks/>
              </p:cNvSpPr>
              <p:nvPr/>
            </p:nvSpPr>
            <p:spPr bwMode="auto">
              <a:xfrm>
                <a:off x="5735" y="11503"/>
                <a:ext cx="227" cy="49"/>
              </a:xfrm>
              <a:custGeom>
                <a:avLst/>
                <a:gdLst>
                  <a:gd name="T0" fmla="*/ 0 w 227"/>
                  <a:gd name="T1" fmla="*/ 1 h 49"/>
                  <a:gd name="T2" fmla="*/ 115 w 227"/>
                  <a:gd name="T3" fmla="*/ 49 h 49"/>
                  <a:gd name="T4" fmla="*/ 227 w 227"/>
                  <a:gd name="T5" fmla="*/ 0 h 49"/>
                  <a:gd name="T6" fmla="*/ 0 60000 65536"/>
                  <a:gd name="T7" fmla="*/ 0 60000 65536"/>
                  <a:gd name="T8" fmla="*/ 0 60000 65536"/>
                  <a:gd name="T9" fmla="*/ 0 w 227"/>
                  <a:gd name="T10" fmla="*/ 0 h 49"/>
                  <a:gd name="T11" fmla="*/ 227 w 227"/>
                  <a:gd name="T12" fmla="*/ 49 h 49"/>
                </a:gdLst>
                <a:ahLst/>
                <a:cxnLst>
                  <a:cxn ang="T6">
                    <a:pos x="T0" y="T1"/>
                  </a:cxn>
                  <a:cxn ang="T7">
                    <a:pos x="T2" y="T3"/>
                  </a:cxn>
                  <a:cxn ang="T8">
                    <a:pos x="T4" y="T5"/>
                  </a:cxn>
                </a:cxnLst>
                <a:rect l="T9" t="T10" r="T11" b="T12"/>
                <a:pathLst>
                  <a:path w="227" h="49">
                    <a:moveTo>
                      <a:pt x="0" y="1"/>
                    </a:moveTo>
                    <a:lnTo>
                      <a:pt x="115" y="49"/>
                    </a:lnTo>
                    <a:lnTo>
                      <a:pt x="227" y="0"/>
                    </a:lnTo>
                  </a:path>
                </a:pathLst>
              </a:custGeom>
              <a:noFill/>
              <a:ln w="6985">
                <a:solidFill>
                  <a:srgbClr val="000000"/>
                </a:solidFill>
                <a:prstDash val="solid"/>
                <a:round/>
                <a:headEnd/>
                <a:tailEnd/>
              </a:ln>
            </p:spPr>
            <p:txBody>
              <a:bodyPr/>
              <a:lstStyle/>
              <a:p>
                <a:endParaRPr lang="en-US"/>
              </a:p>
            </p:txBody>
          </p:sp>
        </p:grpSp>
        <p:pic>
          <p:nvPicPr>
            <p:cNvPr id="316483" name="Picture 19" descr="2011B_accesspoin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285" y="1677"/>
              <a:ext cx="215" cy="149"/>
            </a:xfrm>
            <a:prstGeom prst="rect">
              <a:avLst/>
            </a:prstGeom>
            <a:noFill/>
            <a:ln w="9525">
              <a:noFill/>
              <a:miter lim="800000"/>
              <a:headEnd/>
              <a:tailEnd/>
            </a:ln>
          </p:spPr>
        </p:pic>
        <p:grpSp>
          <p:nvGrpSpPr>
            <p:cNvPr id="6" name="Group 20"/>
            <p:cNvGrpSpPr>
              <a:grpSpLocks/>
            </p:cNvGrpSpPr>
            <p:nvPr/>
          </p:nvGrpSpPr>
          <p:grpSpPr bwMode="auto">
            <a:xfrm>
              <a:off x="4571" y="1381"/>
              <a:ext cx="162" cy="181"/>
              <a:chOff x="2543" y="751"/>
              <a:chExt cx="388" cy="459"/>
            </a:xfrm>
          </p:grpSpPr>
          <p:pic>
            <p:nvPicPr>
              <p:cNvPr id="316510" name="Picture 21" descr="MSC"/>
              <p:cNvPicPr>
                <a:picLocks noChangeAspect="1" noChangeArrowheads="1"/>
              </p:cNvPicPr>
              <p:nvPr/>
            </p:nvPicPr>
            <p:blipFill>
              <a:blip r:embed="rId6" cstate="print"/>
              <a:srcRect/>
              <a:stretch>
                <a:fillRect/>
              </a:stretch>
            </p:blipFill>
            <p:spPr bwMode="auto">
              <a:xfrm>
                <a:off x="2543" y="751"/>
                <a:ext cx="167" cy="399"/>
              </a:xfrm>
              <a:prstGeom prst="rect">
                <a:avLst/>
              </a:prstGeom>
              <a:noFill/>
              <a:ln w="9525">
                <a:noFill/>
                <a:miter lim="800000"/>
                <a:headEnd/>
                <a:tailEnd/>
              </a:ln>
            </p:spPr>
          </p:pic>
          <p:pic>
            <p:nvPicPr>
              <p:cNvPr id="316511" name="Picture 22" descr="MSC"/>
              <p:cNvPicPr>
                <a:picLocks noChangeAspect="1" noChangeArrowheads="1"/>
              </p:cNvPicPr>
              <p:nvPr/>
            </p:nvPicPr>
            <p:blipFill>
              <a:blip r:embed="rId6" cstate="print"/>
              <a:srcRect/>
              <a:stretch>
                <a:fillRect/>
              </a:stretch>
            </p:blipFill>
            <p:spPr bwMode="auto">
              <a:xfrm>
                <a:off x="2654" y="780"/>
                <a:ext cx="166" cy="401"/>
              </a:xfrm>
              <a:prstGeom prst="rect">
                <a:avLst/>
              </a:prstGeom>
              <a:noFill/>
              <a:ln w="9525">
                <a:noFill/>
                <a:miter lim="800000"/>
                <a:headEnd/>
                <a:tailEnd/>
              </a:ln>
            </p:spPr>
          </p:pic>
          <p:pic>
            <p:nvPicPr>
              <p:cNvPr id="316512" name="Picture 23" descr="MSC"/>
              <p:cNvPicPr>
                <a:picLocks noChangeAspect="1" noChangeArrowheads="1"/>
              </p:cNvPicPr>
              <p:nvPr/>
            </p:nvPicPr>
            <p:blipFill>
              <a:blip r:embed="rId6" cstate="print"/>
              <a:srcRect/>
              <a:stretch>
                <a:fillRect/>
              </a:stretch>
            </p:blipFill>
            <p:spPr bwMode="auto">
              <a:xfrm>
                <a:off x="2764" y="811"/>
                <a:ext cx="167" cy="399"/>
              </a:xfrm>
              <a:prstGeom prst="rect">
                <a:avLst/>
              </a:prstGeom>
              <a:noFill/>
              <a:ln w="9525">
                <a:noFill/>
                <a:miter lim="800000"/>
                <a:headEnd/>
                <a:tailEnd/>
              </a:ln>
            </p:spPr>
          </p:pic>
        </p:grpSp>
        <p:grpSp>
          <p:nvGrpSpPr>
            <p:cNvPr id="7" name="Group 24"/>
            <p:cNvGrpSpPr>
              <a:grpSpLocks/>
            </p:cNvGrpSpPr>
            <p:nvPr/>
          </p:nvGrpSpPr>
          <p:grpSpPr bwMode="auto">
            <a:xfrm>
              <a:off x="4599" y="1625"/>
              <a:ext cx="150" cy="202"/>
              <a:chOff x="5726" y="10976"/>
              <a:chExt cx="247" cy="629"/>
            </a:xfrm>
          </p:grpSpPr>
          <p:sp>
            <p:nvSpPr>
              <p:cNvPr id="316499" name="Freeform 25"/>
              <p:cNvSpPr>
                <a:spLocks/>
              </p:cNvSpPr>
              <p:nvPr/>
            </p:nvSpPr>
            <p:spPr bwMode="auto">
              <a:xfrm>
                <a:off x="5726" y="11499"/>
                <a:ext cx="247" cy="53"/>
              </a:xfrm>
              <a:custGeom>
                <a:avLst/>
                <a:gdLst>
                  <a:gd name="T0" fmla="*/ 0 w 247"/>
                  <a:gd name="T1" fmla="*/ 53 h 53"/>
                  <a:gd name="T2" fmla="*/ 124 w 247"/>
                  <a:gd name="T3" fmla="*/ 0 h 53"/>
                  <a:gd name="T4" fmla="*/ 247 w 247"/>
                  <a:gd name="T5" fmla="*/ 53 h 53"/>
                  <a:gd name="T6" fmla="*/ 0 60000 65536"/>
                  <a:gd name="T7" fmla="*/ 0 60000 65536"/>
                  <a:gd name="T8" fmla="*/ 0 60000 65536"/>
                  <a:gd name="T9" fmla="*/ 0 w 247"/>
                  <a:gd name="T10" fmla="*/ 0 h 53"/>
                  <a:gd name="T11" fmla="*/ 247 w 247"/>
                  <a:gd name="T12" fmla="*/ 53 h 53"/>
                </a:gdLst>
                <a:ahLst/>
                <a:cxnLst>
                  <a:cxn ang="T6">
                    <a:pos x="T0" y="T1"/>
                  </a:cxn>
                  <a:cxn ang="T7">
                    <a:pos x="T2" y="T3"/>
                  </a:cxn>
                  <a:cxn ang="T8">
                    <a:pos x="T4" y="T5"/>
                  </a:cxn>
                </a:cxnLst>
                <a:rect l="T9" t="T10" r="T11" b="T12"/>
                <a:pathLst>
                  <a:path w="247" h="53">
                    <a:moveTo>
                      <a:pt x="0" y="53"/>
                    </a:moveTo>
                    <a:lnTo>
                      <a:pt x="124" y="0"/>
                    </a:lnTo>
                    <a:lnTo>
                      <a:pt x="247" y="53"/>
                    </a:lnTo>
                  </a:path>
                </a:pathLst>
              </a:custGeom>
              <a:noFill/>
              <a:ln w="6985">
                <a:solidFill>
                  <a:srgbClr val="000000"/>
                </a:solidFill>
                <a:prstDash val="solid"/>
                <a:round/>
                <a:headEnd/>
                <a:tailEnd/>
              </a:ln>
            </p:spPr>
            <p:txBody>
              <a:bodyPr/>
              <a:lstStyle/>
              <a:p>
                <a:endParaRPr lang="en-US"/>
              </a:p>
            </p:txBody>
          </p:sp>
          <p:sp>
            <p:nvSpPr>
              <p:cNvPr id="316500" name="Freeform 26"/>
              <p:cNvSpPr>
                <a:spLocks/>
              </p:cNvSpPr>
              <p:nvPr/>
            </p:nvSpPr>
            <p:spPr bwMode="auto">
              <a:xfrm>
                <a:off x="5726" y="10976"/>
                <a:ext cx="247" cy="629"/>
              </a:xfrm>
              <a:custGeom>
                <a:avLst/>
                <a:gdLst>
                  <a:gd name="T0" fmla="*/ 124 w 247"/>
                  <a:gd name="T1" fmla="*/ 0 h 629"/>
                  <a:gd name="T2" fmla="*/ 124 w 247"/>
                  <a:gd name="T3" fmla="*/ 629 h 629"/>
                  <a:gd name="T4" fmla="*/ 0 w 247"/>
                  <a:gd name="T5" fmla="*/ 576 h 629"/>
                  <a:gd name="T6" fmla="*/ 124 w 247"/>
                  <a:gd name="T7" fmla="*/ 0 h 629"/>
                  <a:gd name="T8" fmla="*/ 247 w 247"/>
                  <a:gd name="T9" fmla="*/ 576 h 629"/>
                  <a:gd name="T10" fmla="*/ 124 w 247"/>
                  <a:gd name="T11" fmla="*/ 629 h 629"/>
                  <a:gd name="T12" fmla="*/ 0 60000 65536"/>
                  <a:gd name="T13" fmla="*/ 0 60000 65536"/>
                  <a:gd name="T14" fmla="*/ 0 60000 65536"/>
                  <a:gd name="T15" fmla="*/ 0 60000 65536"/>
                  <a:gd name="T16" fmla="*/ 0 60000 65536"/>
                  <a:gd name="T17" fmla="*/ 0 60000 65536"/>
                  <a:gd name="T18" fmla="*/ 0 w 247"/>
                  <a:gd name="T19" fmla="*/ 0 h 629"/>
                  <a:gd name="T20" fmla="*/ 247 w 247"/>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247" h="629">
                    <a:moveTo>
                      <a:pt x="124" y="0"/>
                    </a:moveTo>
                    <a:lnTo>
                      <a:pt x="124" y="629"/>
                    </a:lnTo>
                    <a:lnTo>
                      <a:pt x="0" y="576"/>
                    </a:lnTo>
                    <a:lnTo>
                      <a:pt x="124" y="0"/>
                    </a:lnTo>
                    <a:lnTo>
                      <a:pt x="247" y="576"/>
                    </a:lnTo>
                    <a:lnTo>
                      <a:pt x="124" y="629"/>
                    </a:lnTo>
                  </a:path>
                </a:pathLst>
              </a:custGeom>
              <a:noFill/>
              <a:ln w="6985">
                <a:solidFill>
                  <a:srgbClr val="000000"/>
                </a:solidFill>
                <a:prstDash val="solid"/>
                <a:round/>
                <a:headEnd/>
                <a:tailEnd/>
              </a:ln>
            </p:spPr>
            <p:txBody>
              <a:bodyPr/>
              <a:lstStyle/>
              <a:p>
                <a:endParaRPr lang="en-US"/>
              </a:p>
            </p:txBody>
          </p:sp>
          <p:sp>
            <p:nvSpPr>
              <p:cNvPr id="316501" name="Freeform 27"/>
              <p:cNvSpPr>
                <a:spLocks/>
              </p:cNvSpPr>
              <p:nvPr/>
            </p:nvSpPr>
            <p:spPr bwMode="auto">
              <a:xfrm>
                <a:off x="5819" y="11121"/>
                <a:ext cx="61" cy="13"/>
              </a:xfrm>
              <a:custGeom>
                <a:avLst/>
                <a:gdLst>
                  <a:gd name="T0" fmla="*/ 0 w 61"/>
                  <a:gd name="T1" fmla="*/ 0 h 13"/>
                  <a:gd name="T2" fmla="*/ 31 w 61"/>
                  <a:gd name="T3" fmla="*/ 13 h 13"/>
                  <a:gd name="T4" fmla="*/ 61 w 61"/>
                  <a:gd name="T5" fmla="*/ 0 h 13"/>
                  <a:gd name="T6" fmla="*/ 0 60000 65536"/>
                  <a:gd name="T7" fmla="*/ 0 60000 65536"/>
                  <a:gd name="T8" fmla="*/ 0 60000 65536"/>
                  <a:gd name="T9" fmla="*/ 0 w 61"/>
                  <a:gd name="T10" fmla="*/ 0 h 13"/>
                  <a:gd name="T11" fmla="*/ 61 w 61"/>
                  <a:gd name="T12" fmla="*/ 13 h 13"/>
                </a:gdLst>
                <a:ahLst/>
                <a:cxnLst>
                  <a:cxn ang="T6">
                    <a:pos x="T0" y="T1"/>
                  </a:cxn>
                  <a:cxn ang="T7">
                    <a:pos x="T2" y="T3"/>
                  </a:cxn>
                  <a:cxn ang="T8">
                    <a:pos x="T4" y="T5"/>
                  </a:cxn>
                </a:cxnLst>
                <a:rect l="T9" t="T10" r="T11" b="T12"/>
                <a:pathLst>
                  <a:path w="61" h="13">
                    <a:moveTo>
                      <a:pt x="0" y="0"/>
                    </a:moveTo>
                    <a:lnTo>
                      <a:pt x="31" y="13"/>
                    </a:lnTo>
                    <a:lnTo>
                      <a:pt x="61" y="0"/>
                    </a:lnTo>
                  </a:path>
                </a:pathLst>
              </a:custGeom>
              <a:noFill/>
              <a:ln w="6985">
                <a:solidFill>
                  <a:srgbClr val="000000"/>
                </a:solidFill>
                <a:prstDash val="solid"/>
                <a:round/>
                <a:headEnd/>
                <a:tailEnd/>
              </a:ln>
            </p:spPr>
            <p:txBody>
              <a:bodyPr/>
              <a:lstStyle/>
              <a:p>
                <a:endParaRPr lang="en-US"/>
              </a:p>
            </p:txBody>
          </p:sp>
          <p:sp>
            <p:nvSpPr>
              <p:cNvPr id="316502" name="Freeform 28"/>
              <p:cNvSpPr>
                <a:spLocks/>
              </p:cNvSpPr>
              <p:nvPr/>
            </p:nvSpPr>
            <p:spPr bwMode="auto">
              <a:xfrm>
                <a:off x="5808" y="11167"/>
                <a:ext cx="84" cy="19"/>
              </a:xfrm>
              <a:custGeom>
                <a:avLst/>
                <a:gdLst>
                  <a:gd name="T0" fmla="*/ 0 w 84"/>
                  <a:gd name="T1" fmla="*/ 0 h 19"/>
                  <a:gd name="T2" fmla="*/ 42 w 84"/>
                  <a:gd name="T3" fmla="*/ 19 h 19"/>
                  <a:gd name="T4" fmla="*/ 84 w 84"/>
                  <a:gd name="T5" fmla="*/ 2 h 19"/>
                  <a:gd name="T6" fmla="*/ 0 60000 65536"/>
                  <a:gd name="T7" fmla="*/ 0 60000 65536"/>
                  <a:gd name="T8" fmla="*/ 0 60000 65536"/>
                  <a:gd name="T9" fmla="*/ 0 w 84"/>
                  <a:gd name="T10" fmla="*/ 0 h 19"/>
                  <a:gd name="T11" fmla="*/ 84 w 84"/>
                  <a:gd name="T12" fmla="*/ 19 h 19"/>
                </a:gdLst>
                <a:ahLst/>
                <a:cxnLst>
                  <a:cxn ang="T6">
                    <a:pos x="T0" y="T1"/>
                  </a:cxn>
                  <a:cxn ang="T7">
                    <a:pos x="T2" y="T3"/>
                  </a:cxn>
                  <a:cxn ang="T8">
                    <a:pos x="T4" y="T5"/>
                  </a:cxn>
                </a:cxnLst>
                <a:rect l="T9" t="T10" r="T11" b="T12"/>
                <a:pathLst>
                  <a:path w="84" h="19">
                    <a:moveTo>
                      <a:pt x="0" y="0"/>
                    </a:moveTo>
                    <a:lnTo>
                      <a:pt x="42" y="19"/>
                    </a:lnTo>
                    <a:lnTo>
                      <a:pt x="84" y="2"/>
                    </a:lnTo>
                  </a:path>
                </a:pathLst>
              </a:custGeom>
              <a:noFill/>
              <a:ln w="6985">
                <a:solidFill>
                  <a:srgbClr val="000000"/>
                </a:solidFill>
                <a:prstDash val="solid"/>
                <a:round/>
                <a:headEnd/>
                <a:tailEnd/>
              </a:ln>
            </p:spPr>
            <p:txBody>
              <a:bodyPr/>
              <a:lstStyle/>
              <a:p>
                <a:endParaRPr lang="en-US"/>
              </a:p>
            </p:txBody>
          </p:sp>
          <p:sp>
            <p:nvSpPr>
              <p:cNvPr id="316503" name="Freeform 29"/>
              <p:cNvSpPr>
                <a:spLocks/>
              </p:cNvSpPr>
              <p:nvPr/>
            </p:nvSpPr>
            <p:spPr bwMode="auto">
              <a:xfrm>
                <a:off x="5796" y="11215"/>
                <a:ext cx="104" cy="22"/>
              </a:xfrm>
              <a:custGeom>
                <a:avLst/>
                <a:gdLst>
                  <a:gd name="T0" fmla="*/ 0 w 104"/>
                  <a:gd name="T1" fmla="*/ 0 h 22"/>
                  <a:gd name="T2" fmla="*/ 54 w 104"/>
                  <a:gd name="T3" fmla="*/ 22 h 22"/>
                  <a:gd name="T4" fmla="*/ 104 w 104"/>
                  <a:gd name="T5" fmla="*/ 0 h 22"/>
                  <a:gd name="T6" fmla="*/ 0 60000 65536"/>
                  <a:gd name="T7" fmla="*/ 0 60000 65536"/>
                  <a:gd name="T8" fmla="*/ 0 60000 65536"/>
                  <a:gd name="T9" fmla="*/ 0 w 104"/>
                  <a:gd name="T10" fmla="*/ 0 h 22"/>
                  <a:gd name="T11" fmla="*/ 104 w 104"/>
                  <a:gd name="T12" fmla="*/ 22 h 22"/>
                </a:gdLst>
                <a:ahLst/>
                <a:cxnLst>
                  <a:cxn ang="T6">
                    <a:pos x="T0" y="T1"/>
                  </a:cxn>
                  <a:cxn ang="T7">
                    <a:pos x="T2" y="T3"/>
                  </a:cxn>
                  <a:cxn ang="T8">
                    <a:pos x="T4" y="T5"/>
                  </a:cxn>
                </a:cxnLst>
                <a:rect l="T9" t="T10" r="T11" b="T12"/>
                <a:pathLst>
                  <a:path w="104" h="22">
                    <a:moveTo>
                      <a:pt x="0" y="0"/>
                    </a:moveTo>
                    <a:lnTo>
                      <a:pt x="54" y="22"/>
                    </a:lnTo>
                    <a:lnTo>
                      <a:pt x="104" y="0"/>
                    </a:lnTo>
                  </a:path>
                </a:pathLst>
              </a:custGeom>
              <a:noFill/>
              <a:ln w="6985">
                <a:solidFill>
                  <a:srgbClr val="000000"/>
                </a:solidFill>
                <a:prstDash val="solid"/>
                <a:round/>
                <a:headEnd/>
                <a:tailEnd/>
              </a:ln>
            </p:spPr>
            <p:txBody>
              <a:bodyPr/>
              <a:lstStyle/>
              <a:p>
                <a:endParaRPr lang="en-US"/>
              </a:p>
            </p:txBody>
          </p:sp>
          <p:sp>
            <p:nvSpPr>
              <p:cNvPr id="316504" name="Freeform 30"/>
              <p:cNvSpPr>
                <a:spLocks/>
              </p:cNvSpPr>
              <p:nvPr/>
            </p:nvSpPr>
            <p:spPr bwMode="auto">
              <a:xfrm>
                <a:off x="5785" y="11263"/>
                <a:ext cx="126" cy="27"/>
              </a:xfrm>
              <a:custGeom>
                <a:avLst/>
                <a:gdLst>
                  <a:gd name="T0" fmla="*/ 0 w 126"/>
                  <a:gd name="T1" fmla="*/ 0 h 27"/>
                  <a:gd name="T2" fmla="*/ 65 w 126"/>
                  <a:gd name="T3" fmla="*/ 27 h 27"/>
                  <a:gd name="T4" fmla="*/ 126 w 126"/>
                  <a:gd name="T5" fmla="*/ 0 h 27"/>
                  <a:gd name="T6" fmla="*/ 0 60000 65536"/>
                  <a:gd name="T7" fmla="*/ 0 60000 65536"/>
                  <a:gd name="T8" fmla="*/ 0 60000 65536"/>
                  <a:gd name="T9" fmla="*/ 0 w 126"/>
                  <a:gd name="T10" fmla="*/ 0 h 27"/>
                  <a:gd name="T11" fmla="*/ 126 w 126"/>
                  <a:gd name="T12" fmla="*/ 27 h 27"/>
                </a:gdLst>
                <a:ahLst/>
                <a:cxnLst>
                  <a:cxn ang="T6">
                    <a:pos x="T0" y="T1"/>
                  </a:cxn>
                  <a:cxn ang="T7">
                    <a:pos x="T2" y="T3"/>
                  </a:cxn>
                  <a:cxn ang="T8">
                    <a:pos x="T4" y="T5"/>
                  </a:cxn>
                </a:cxnLst>
                <a:rect l="T9" t="T10" r="T11" b="T12"/>
                <a:pathLst>
                  <a:path w="126" h="27">
                    <a:moveTo>
                      <a:pt x="0" y="0"/>
                    </a:moveTo>
                    <a:lnTo>
                      <a:pt x="65" y="27"/>
                    </a:lnTo>
                    <a:lnTo>
                      <a:pt x="126" y="0"/>
                    </a:lnTo>
                  </a:path>
                </a:pathLst>
              </a:custGeom>
              <a:noFill/>
              <a:ln w="6985">
                <a:solidFill>
                  <a:srgbClr val="000000"/>
                </a:solidFill>
                <a:prstDash val="solid"/>
                <a:round/>
                <a:headEnd/>
                <a:tailEnd/>
              </a:ln>
            </p:spPr>
            <p:txBody>
              <a:bodyPr/>
              <a:lstStyle/>
              <a:p>
                <a:endParaRPr lang="en-US"/>
              </a:p>
            </p:txBody>
          </p:sp>
          <p:sp>
            <p:nvSpPr>
              <p:cNvPr id="316505" name="Freeform 31"/>
              <p:cNvSpPr>
                <a:spLocks/>
              </p:cNvSpPr>
              <p:nvPr/>
            </p:nvSpPr>
            <p:spPr bwMode="auto">
              <a:xfrm>
                <a:off x="5777" y="11312"/>
                <a:ext cx="146" cy="30"/>
              </a:xfrm>
              <a:custGeom>
                <a:avLst/>
                <a:gdLst>
                  <a:gd name="T0" fmla="*/ 0 w 146"/>
                  <a:gd name="T1" fmla="*/ 0 h 30"/>
                  <a:gd name="T2" fmla="*/ 73 w 146"/>
                  <a:gd name="T3" fmla="*/ 30 h 30"/>
                  <a:gd name="T4" fmla="*/ 146 w 146"/>
                  <a:gd name="T5" fmla="*/ 0 h 30"/>
                  <a:gd name="T6" fmla="*/ 0 60000 65536"/>
                  <a:gd name="T7" fmla="*/ 0 60000 65536"/>
                  <a:gd name="T8" fmla="*/ 0 60000 65536"/>
                  <a:gd name="T9" fmla="*/ 0 w 146"/>
                  <a:gd name="T10" fmla="*/ 0 h 30"/>
                  <a:gd name="T11" fmla="*/ 146 w 146"/>
                  <a:gd name="T12" fmla="*/ 30 h 30"/>
                </a:gdLst>
                <a:ahLst/>
                <a:cxnLst>
                  <a:cxn ang="T6">
                    <a:pos x="T0" y="T1"/>
                  </a:cxn>
                  <a:cxn ang="T7">
                    <a:pos x="T2" y="T3"/>
                  </a:cxn>
                  <a:cxn ang="T8">
                    <a:pos x="T4" y="T5"/>
                  </a:cxn>
                </a:cxnLst>
                <a:rect l="T9" t="T10" r="T11" b="T12"/>
                <a:pathLst>
                  <a:path w="146" h="30">
                    <a:moveTo>
                      <a:pt x="0" y="0"/>
                    </a:moveTo>
                    <a:lnTo>
                      <a:pt x="73" y="30"/>
                    </a:lnTo>
                    <a:lnTo>
                      <a:pt x="146" y="0"/>
                    </a:lnTo>
                  </a:path>
                </a:pathLst>
              </a:custGeom>
              <a:noFill/>
              <a:ln w="6985">
                <a:solidFill>
                  <a:srgbClr val="000000"/>
                </a:solidFill>
                <a:prstDash val="solid"/>
                <a:round/>
                <a:headEnd/>
                <a:tailEnd/>
              </a:ln>
            </p:spPr>
            <p:txBody>
              <a:bodyPr/>
              <a:lstStyle/>
              <a:p>
                <a:endParaRPr lang="en-US"/>
              </a:p>
            </p:txBody>
          </p:sp>
          <p:sp>
            <p:nvSpPr>
              <p:cNvPr id="316506" name="Freeform 32"/>
              <p:cNvSpPr>
                <a:spLocks/>
              </p:cNvSpPr>
              <p:nvPr/>
            </p:nvSpPr>
            <p:spPr bwMode="auto">
              <a:xfrm>
                <a:off x="5765" y="11358"/>
                <a:ext cx="166" cy="37"/>
              </a:xfrm>
              <a:custGeom>
                <a:avLst/>
                <a:gdLst>
                  <a:gd name="T0" fmla="*/ 0 w 166"/>
                  <a:gd name="T1" fmla="*/ 1 h 37"/>
                  <a:gd name="T2" fmla="*/ 85 w 166"/>
                  <a:gd name="T3" fmla="*/ 37 h 37"/>
                  <a:gd name="T4" fmla="*/ 166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1"/>
                    </a:moveTo>
                    <a:lnTo>
                      <a:pt x="85" y="37"/>
                    </a:lnTo>
                    <a:lnTo>
                      <a:pt x="166" y="0"/>
                    </a:lnTo>
                  </a:path>
                </a:pathLst>
              </a:custGeom>
              <a:noFill/>
              <a:ln w="6985">
                <a:solidFill>
                  <a:srgbClr val="000000"/>
                </a:solidFill>
                <a:prstDash val="solid"/>
                <a:round/>
                <a:headEnd/>
                <a:tailEnd/>
              </a:ln>
            </p:spPr>
            <p:txBody>
              <a:bodyPr/>
              <a:lstStyle/>
              <a:p>
                <a:endParaRPr lang="en-US"/>
              </a:p>
            </p:txBody>
          </p:sp>
          <p:sp>
            <p:nvSpPr>
              <p:cNvPr id="316507" name="Freeform 33"/>
              <p:cNvSpPr>
                <a:spLocks/>
              </p:cNvSpPr>
              <p:nvPr/>
            </p:nvSpPr>
            <p:spPr bwMode="auto">
              <a:xfrm>
                <a:off x="5754" y="11408"/>
                <a:ext cx="191" cy="39"/>
              </a:xfrm>
              <a:custGeom>
                <a:avLst/>
                <a:gdLst>
                  <a:gd name="T0" fmla="*/ 0 w 191"/>
                  <a:gd name="T1" fmla="*/ 0 h 39"/>
                  <a:gd name="T2" fmla="*/ 96 w 191"/>
                  <a:gd name="T3" fmla="*/ 39 h 39"/>
                  <a:gd name="T4" fmla="*/ 191 w 191"/>
                  <a:gd name="T5" fmla="*/ 0 h 39"/>
                  <a:gd name="T6" fmla="*/ 0 60000 65536"/>
                  <a:gd name="T7" fmla="*/ 0 60000 65536"/>
                  <a:gd name="T8" fmla="*/ 0 60000 65536"/>
                  <a:gd name="T9" fmla="*/ 0 w 191"/>
                  <a:gd name="T10" fmla="*/ 0 h 39"/>
                  <a:gd name="T11" fmla="*/ 191 w 191"/>
                  <a:gd name="T12" fmla="*/ 39 h 39"/>
                </a:gdLst>
                <a:ahLst/>
                <a:cxnLst>
                  <a:cxn ang="T6">
                    <a:pos x="T0" y="T1"/>
                  </a:cxn>
                  <a:cxn ang="T7">
                    <a:pos x="T2" y="T3"/>
                  </a:cxn>
                  <a:cxn ang="T8">
                    <a:pos x="T4" y="T5"/>
                  </a:cxn>
                </a:cxnLst>
                <a:rect l="T9" t="T10" r="T11" b="T12"/>
                <a:pathLst>
                  <a:path w="191" h="39">
                    <a:moveTo>
                      <a:pt x="0" y="0"/>
                    </a:moveTo>
                    <a:lnTo>
                      <a:pt x="96" y="39"/>
                    </a:lnTo>
                    <a:lnTo>
                      <a:pt x="191" y="0"/>
                    </a:lnTo>
                  </a:path>
                </a:pathLst>
              </a:custGeom>
              <a:noFill/>
              <a:ln w="6985">
                <a:solidFill>
                  <a:srgbClr val="000000"/>
                </a:solidFill>
                <a:prstDash val="solid"/>
                <a:round/>
                <a:headEnd/>
                <a:tailEnd/>
              </a:ln>
            </p:spPr>
            <p:txBody>
              <a:bodyPr/>
              <a:lstStyle/>
              <a:p>
                <a:endParaRPr lang="en-US"/>
              </a:p>
            </p:txBody>
          </p:sp>
          <p:sp>
            <p:nvSpPr>
              <p:cNvPr id="316508" name="Freeform 34"/>
              <p:cNvSpPr>
                <a:spLocks/>
              </p:cNvSpPr>
              <p:nvPr/>
            </p:nvSpPr>
            <p:spPr bwMode="auto">
              <a:xfrm>
                <a:off x="5746" y="11456"/>
                <a:ext cx="207" cy="43"/>
              </a:xfrm>
              <a:custGeom>
                <a:avLst/>
                <a:gdLst>
                  <a:gd name="T0" fmla="*/ 0 w 207"/>
                  <a:gd name="T1" fmla="*/ 0 h 43"/>
                  <a:gd name="T2" fmla="*/ 104 w 207"/>
                  <a:gd name="T3" fmla="*/ 43 h 43"/>
                  <a:gd name="T4" fmla="*/ 207 w 207"/>
                  <a:gd name="T5" fmla="*/ 0 h 43"/>
                  <a:gd name="T6" fmla="*/ 0 60000 65536"/>
                  <a:gd name="T7" fmla="*/ 0 60000 65536"/>
                  <a:gd name="T8" fmla="*/ 0 60000 65536"/>
                  <a:gd name="T9" fmla="*/ 0 w 207"/>
                  <a:gd name="T10" fmla="*/ 0 h 43"/>
                  <a:gd name="T11" fmla="*/ 207 w 207"/>
                  <a:gd name="T12" fmla="*/ 43 h 43"/>
                </a:gdLst>
                <a:ahLst/>
                <a:cxnLst>
                  <a:cxn ang="T6">
                    <a:pos x="T0" y="T1"/>
                  </a:cxn>
                  <a:cxn ang="T7">
                    <a:pos x="T2" y="T3"/>
                  </a:cxn>
                  <a:cxn ang="T8">
                    <a:pos x="T4" y="T5"/>
                  </a:cxn>
                </a:cxnLst>
                <a:rect l="T9" t="T10" r="T11" b="T12"/>
                <a:pathLst>
                  <a:path w="207" h="43">
                    <a:moveTo>
                      <a:pt x="0" y="0"/>
                    </a:moveTo>
                    <a:lnTo>
                      <a:pt x="104" y="43"/>
                    </a:lnTo>
                    <a:lnTo>
                      <a:pt x="207" y="0"/>
                    </a:lnTo>
                  </a:path>
                </a:pathLst>
              </a:custGeom>
              <a:noFill/>
              <a:ln w="6985">
                <a:solidFill>
                  <a:srgbClr val="000000"/>
                </a:solidFill>
                <a:prstDash val="solid"/>
                <a:round/>
                <a:headEnd/>
                <a:tailEnd/>
              </a:ln>
            </p:spPr>
            <p:txBody>
              <a:bodyPr/>
              <a:lstStyle/>
              <a:p>
                <a:endParaRPr lang="en-US"/>
              </a:p>
            </p:txBody>
          </p:sp>
          <p:sp>
            <p:nvSpPr>
              <p:cNvPr id="316509" name="Freeform 35"/>
              <p:cNvSpPr>
                <a:spLocks/>
              </p:cNvSpPr>
              <p:nvPr/>
            </p:nvSpPr>
            <p:spPr bwMode="auto">
              <a:xfrm>
                <a:off x="5735" y="11503"/>
                <a:ext cx="227" cy="49"/>
              </a:xfrm>
              <a:custGeom>
                <a:avLst/>
                <a:gdLst>
                  <a:gd name="T0" fmla="*/ 0 w 227"/>
                  <a:gd name="T1" fmla="*/ 1 h 49"/>
                  <a:gd name="T2" fmla="*/ 115 w 227"/>
                  <a:gd name="T3" fmla="*/ 49 h 49"/>
                  <a:gd name="T4" fmla="*/ 227 w 227"/>
                  <a:gd name="T5" fmla="*/ 0 h 49"/>
                  <a:gd name="T6" fmla="*/ 0 60000 65536"/>
                  <a:gd name="T7" fmla="*/ 0 60000 65536"/>
                  <a:gd name="T8" fmla="*/ 0 60000 65536"/>
                  <a:gd name="T9" fmla="*/ 0 w 227"/>
                  <a:gd name="T10" fmla="*/ 0 h 49"/>
                  <a:gd name="T11" fmla="*/ 227 w 227"/>
                  <a:gd name="T12" fmla="*/ 49 h 49"/>
                </a:gdLst>
                <a:ahLst/>
                <a:cxnLst>
                  <a:cxn ang="T6">
                    <a:pos x="T0" y="T1"/>
                  </a:cxn>
                  <a:cxn ang="T7">
                    <a:pos x="T2" y="T3"/>
                  </a:cxn>
                  <a:cxn ang="T8">
                    <a:pos x="T4" y="T5"/>
                  </a:cxn>
                </a:cxnLst>
                <a:rect l="T9" t="T10" r="T11" b="T12"/>
                <a:pathLst>
                  <a:path w="227" h="49">
                    <a:moveTo>
                      <a:pt x="0" y="1"/>
                    </a:moveTo>
                    <a:lnTo>
                      <a:pt x="115" y="49"/>
                    </a:lnTo>
                    <a:lnTo>
                      <a:pt x="227" y="0"/>
                    </a:lnTo>
                  </a:path>
                </a:pathLst>
              </a:custGeom>
              <a:noFill/>
              <a:ln w="6985">
                <a:solidFill>
                  <a:srgbClr val="000000"/>
                </a:solidFill>
                <a:prstDash val="solid"/>
                <a:round/>
                <a:headEnd/>
                <a:tailEnd/>
              </a:ln>
            </p:spPr>
            <p:txBody>
              <a:bodyPr/>
              <a:lstStyle/>
              <a:p>
                <a:endParaRPr lang="en-US"/>
              </a:p>
            </p:txBody>
          </p:sp>
        </p:grpSp>
        <p:grpSp>
          <p:nvGrpSpPr>
            <p:cNvPr id="8" name="Group 36"/>
            <p:cNvGrpSpPr>
              <a:grpSpLocks/>
            </p:cNvGrpSpPr>
            <p:nvPr/>
          </p:nvGrpSpPr>
          <p:grpSpPr bwMode="auto">
            <a:xfrm>
              <a:off x="4784" y="1586"/>
              <a:ext cx="150" cy="201"/>
              <a:chOff x="5726" y="10976"/>
              <a:chExt cx="247" cy="629"/>
            </a:xfrm>
          </p:grpSpPr>
          <p:sp>
            <p:nvSpPr>
              <p:cNvPr id="316488" name="Freeform 37"/>
              <p:cNvSpPr>
                <a:spLocks/>
              </p:cNvSpPr>
              <p:nvPr/>
            </p:nvSpPr>
            <p:spPr bwMode="auto">
              <a:xfrm>
                <a:off x="5726" y="11499"/>
                <a:ext cx="247" cy="53"/>
              </a:xfrm>
              <a:custGeom>
                <a:avLst/>
                <a:gdLst>
                  <a:gd name="T0" fmla="*/ 0 w 247"/>
                  <a:gd name="T1" fmla="*/ 53 h 53"/>
                  <a:gd name="T2" fmla="*/ 124 w 247"/>
                  <a:gd name="T3" fmla="*/ 0 h 53"/>
                  <a:gd name="T4" fmla="*/ 247 w 247"/>
                  <a:gd name="T5" fmla="*/ 53 h 53"/>
                  <a:gd name="T6" fmla="*/ 0 60000 65536"/>
                  <a:gd name="T7" fmla="*/ 0 60000 65536"/>
                  <a:gd name="T8" fmla="*/ 0 60000 65536"/>
                  <a:gd name="T9" fmla="*/ 0 w 247"/>
                  <a:gd name="T10" fmla="*/ 0 h 53"/>
                  <a:gd name="T11" fmla="*/ 247 w 247"/>
                  <a:gd name="T12" fmla="*/ 53 h 53"/>
                </a:gdLst>
                <a:ahLst/>
                <a:cxnLst>
                  <a:cxn ang="T6">
                    <a:pos x="T0" y="T1"/>
                  </a:cxn>
                  <a:cxn ang="T7">
                    <a:pos x="T2" y="T3"/>
                  </a:cxn>
                  <a:cxn ang="T8">
                    <a:pos x="T4" y="T5"/>
                  </a:cxn>
                </a:cxnLst>
                <a:rect l="T9" t="T10" r="T11" b="T12"/>
                <a:pathLst>
                  <a:path w="247" h="53">
                    <a:moveTo>
                      <a:pt x="0" y="53"/>
                    </a:moveTo>
                    <a:lnTo>
                      <a:pt x="124" y="0"/>
                    </a:lnTo>
                    <a:lnTo>
                      <a:pt x="247" y="53"/>
                    </a:lnTo>
                  </a:path>
                </a:pathLst>
              </a:custGeom>
              <a:noFill/>
              <a:ln w="6985">
                <a:solidFill>
                  <a:srgbClr val="000000"/>
                </a:solidFill>
                <a:prstDash val="solid"/>
                <a:round/>
                <a:headEnd/>
                <a:tailEnd/>
              </a:ln>
            </p:spPr>
            <p:txBody>
              <a:bodyPr/>
              <a:lstStyle/>
              <a:p>
                <a:endParaRPr lang="en-US"/>
              </a:p>
            </p:txBody>
          </p:sp>
          <p:sp>
            <p:nvSpPr>
              <p:cNvPr id="316489" name="Freeform 38"/>
              <p:cNvSpPr>
                <a:spLocks/>
              </p:cNvSpPr>
              <p:nvPr/>
            </p:nvSpPr>
            <p:spPr bwMode="auto">
              <a:xfrm>
                <a:off x="5726" y="10976"/>
                <a:ext cx="247" cy="629"/>
              </a:xfrm>
              <a:custGeom>
                <a:avLst/>
                <a:gdLst>
                  <a:gd name="T0" fmla="*/ 124 w 247"/>
                  <a:gd name="T1" fmla="*/ 0 h 629"/>
                  <a:gd name="T2" fmla="*/ 124 w 247"/>
                  <a:gd name="T3" fmla="*/ 629 h 629"/>
                  <a:gd name="T4" fmla="*/ 0 w 247"/>
                  <a:gd name="T5" fmla="*/ 576 h 629"/>
                  <a:gd name="T6" fmla="*/ 124 w 247"/>
                  <a:gd name="T7" fmla="*/ 0 h 629"/>
                  <a:gd name="T8" fmla="*/ 247 w 247"/>
                  <a:gd name="T9" fmla="*/ 576 h 629"/>
                  <a:gd name="T10" fmla="*/ 124 w 247"/>
                  <a:gd name="T11" fmla="*/ 629 h 629"/>
                  <a:gd name="T12" fmla="*/ 0 60000 65536"/>
                  <a:gd name="T13" fmla="*/ 0 60000 65536"/>
                  <a:gd name="T14" fmla="*/ 0 60000 65536"/>
                  <a:gd name="T15" fmla="*/ 0 60000 65536"/>
                  <a:gd name="T16" fmla="*/ 0 60000 65536"/>
                  <a:gd name="T17" fmla="*/ 0 60000 65536"/>
                  <a:gd name="T18" fmla="*/ 0 w 247"/>
                  <a:gd name="T19" fmla="*/ 0 h 629"/>
                  <a:gd name="T20" fmla="*/ 247 w 247"/>
                  <a:gd name="T21" fmla="*/ 629 h 629"/>
                </a:gdLst>
                <a:ahLst/>
                <a:cxnLst>
                  <a:cxn ang="T12">
                    <a:pos x="T0" y="T1"/>
                  </a:cxn>
                  <a:cxn ang="T13">
                    <a:pos x="T2" y="T3"/>
                  </a:cxn>
                  <a:cxn ang="T14">
                    <a:pos x="T4" y="T5"/>
                  </a:cxn>
                  <a:cxn ang="T15">
                    <a:pos x="T6" y="T7"/>
                  </a:cxn>
                  <a:cxn ang="T16">
                    <a:pos x="T8" y="T9"/>
                  </a:cxn>
                  <a:cxn ang="T17">
                    <a:pos x="T10" y="T11"/>
                  </a:cxn>
                </a:cxnLst>
                <a:rect l="T18" t="T19" r="T20" b="T21"/>
                <a:pathLst>
                  <a:path w="247" h="629">
                    <a:moveTo>
                      <a:pt x="124" y="0"/>
                    </a:moveTo>
                    <a:lnTo>
                      <a:pt x="124" y="629"/>
                    </a:lnTo>
                    <a:lnTo>
                      <a:pt x="0" y="576"/>
                    </a:lnTo>
                    <a:lnTo>
                      <a:pt x="124" y="0"/>
                    </a:lnTo>
                    <a:lnTo>
                      <a:pt x="247" y="576"/>
                    </a:lnTo>
                    <a:lnTo>
                      <a:pt x="124" y="629"/>
                    </a:lnTo>
                  </a:path>
                </a:pathLst>
              </a:custGeom>
              <a:noFill/>
              <a:ln w="6985">
                <a:solidFill>
                  <a:srgbClr val="000000"/>
                </a:solidFill>
                <a:prstDash val="solid"/>
                <a:round/>
                <a:headEnd/>
                <a:tailEnd/>
              </a:ln>
            </p:spPr>
            <p:txBody>
              <a:bodyPr/>
              <a:lstStyle/>
              <a:p>
                <a:endParaRPr lang="en-US"/>
              </a:p>
            </p:txBody>
          </p:sp>
          <p:sp>
            <p:nvSpPr>
              <p:cNvPr id="316490" name="Freeform 39"/>
              <p:cNvSpPr>
                <a:spLocks/>
              </p:cNvSpPr>
              <p:nvPr/>
            </p:nvSpPr>
            <p:spPr bwMode="auto">
              <a:xfrm>
                <a:off x="5819" y="11121"/>
                <a:ext cx="61" cy="13"/>
              </a:xfrm>
              <a:custGeom>
                <a:avLst/>
                <a:gdLst>
                  <a:gd name="T0" fmla="*/ 0 w 61"/>
                  <a:gd name="T1" fmla="*/ 0 h 13"/>
                  <a:gd name="T2" fmla="*/ 31 w 61"/>
                  <a:gd name="T3" fmla="*/ 13 h 13"/>
                  <a:gd name="T4" fmla="*/ 61 w 61"/>
                  <a:gd name="T5" fmla="*/ 0 h 13"/>
                  <a:gd name="T6" fmla="*/ 0 60000 65536"/>
                  <a:gd name="T7" fmla="*/ 0 60000 65536"/>
                  <a:gd name="T8" fmla="*/ 0 60000 65536"/>
                  <a:gd name="T9" fmla="*/ 0 w 61"/>
                  <a:gd name="T10" fmla="*/ 0 h 13"/>
                  <a:gd name="T11" fmla="*/ 61 w 61"/>
                  <a:gd name="T12" fmla="*/ 13 h 13"/>
                </a:gdLst>
                <a:ahLst/>
                <a:cxnLst>
                  <a:cxn ang="T6">
                    <a:pos x="T0" y="T1"/>
                  </a:cxn>
                  <a:cxn ang="T7">
                    <a:pos x="T2" y="T3"/>
                  </a:cxn>
                  <a:cxn ang="T8">
                    <a:pos x="T4" y="T5"/>
                  </a:cxn>
                </a:cxnLst>
                <a:rect l="T9" t="T10" r="T11" b="T12"/>
                <a:pathLst>
                  <a:path w="61" h="13">
                    <a:moveTo>
                      <a:pt x="0" y="0"/>
                    </a:moveTo>
                    <a:lnTo>
                      <a:pt x="31" y="13"/>
                    </a:lnTo>
                    <a:lnTo>
                      <a:pt x="61" y="0"/>
                    </a:lnTo>
                  </a:path>
                </a:pathLst>
              </a:custGeom>
              <a:noFill/>
              <a:ln w="6985">
                <a:solidFill>
                  <a:srgbClr val="000000"/>
                </a:solidFill>
                <a:prstDash val="solid"/>
                <a:round/>
                <a:headEnd/>
                <a:tailEnd/>
              </a:ln>
            </p:spPr>
            <p:txBody>
              <a:bodyPr/>
              <a:lstStyle/>
              <a:p>
                <a:endParaRPr lang="en-US"/>
              </a:p>
            </p:txBody>
          </p:sp>
          <p:sp>
            <p:nvSpPr>
              <p:cNvPr id="316491" name="Freeform 40"/>
              <p:cNvSpPr>
                <a:spLocks/>
              </p:cNvSpPr>
              <p:nvPr/>
            </p:nvSpPr>
            <p:spPr bwMode="auto">
              <a:xfrm>
                <a:off x="5808" y="11167"/>
                <a:ext cx="84" cy="19"/>
              </a:xfrm>
              <a:custGeom>
                <a:avLst/>
                <a:gdLst>
                  <a:gd name="T0" fmla="*/ 0 w 84"/>
                  <a:gd name="T1" fmla="*/ 0 h 19"/>
                  <a:gd name="T2" fmla="*/ 42 w 84"/>
                  <a:gd name="T3" fmla="*/ 19 h 19"/>
                  <a:gd name="T4" fmla="*/ 84 w 84"/>
                  <a:gd name="T5" fmla="*/ 2 h 19"/>
                  <a:gd name="T6" fmla="*/ 0 60000 65536"/>
                  <a:gd name="T7" fmla="*/ 0 60000 65536"/>
                  <a:gd name="T8" fmla="*/ 0 60000 65536"/>
                  <a:gd name="T9" fmla="*/ 0 w 84"/>
                  <a:gd name="T10" fmla="*/ 0 h 19"/>
                  <a:gd name="T11" fmla="*/ 84 w 84"/>
                  <a:gd name="T12" fmla="*/ 19 h 19"/>
                </a:gdLst>
                <a:ahLst/>
                <a:cxnLst>
                  <a:cxn ang="T6">
                    <a:pos x="T0" y="T1"/>
                  </a:cxn>
                  <a:cxn ang="T7">
                    <a:pos x="T2" y="T3"/>
                  </a:cxn>
                  <a:cxn ang="T8">
                    <a:pos x="T4" y="T5"/>
                  </a:cxn>
                </a:cxnLst>
                <a:rect l="T9" t="T10" r="T11" b="T12"/>
                <a:pathLst>
                  <a:path w="84" h="19">
                    <a:moveTo>
                      <a:pt x="0" y="0"/>
                    </a:moveTo>
                    <a:lnTo>
                      <a:pt x="42" y="19"/>
                    </a:lnTo>
                    <a:lnTo>
                      <a:pt x="84" y="2"/>
                    </a:lnTo>
                  </a:path>
                </a:pathLst>
              </a:custGeom>
              <a:noFill/>
              <a:ln w="6985">
                <a:solidFill>
                  <a:srgbClr val="000000"/>
                </a:solidFill>
                <a:prstDash val="solid"/>
                <a:round/>
                <a:headEnd/>
                <a:tailEnd/>
              </a:ln>
            </p:spPr>
            <p:txBody>
              <a:bodyPr/>
              <a:lstStyle/>
              <a:p>
                <a:endParaRPr lang="en-US"/>
              </a:p>
            </p:txBody>
          </p:sp>
          <p:sp>
            <p:nvSpPr>
              <p:cNvPr id="316492" name="Freeform 41"/>
              <p:cNvSpPr>
                <a:spLocks/>
              </p:cNvSpPr>
              <p:nvPr/>
            </p:nvSpPr>
            <p:spPr bwMode="auto">
              <a:xfrm>
                <a:off x="5796" y="11215"/>
                <a:ext cx="104" cy="22"/>
              </a:xfrm>
              <a:custGeom>
                <a:avLst/>
                <a:gdLst>
                  <a:gd name="T0" fmla="*/ 0 w 104"/>
                  <a:gd name="T1" fmla="*/ 0 h 22"/>
                  <a:gd name="T2" fmla="*/ 54 w 104"/>
                  <a:gd name="T3" fmla="*/ 22 h 22"/>
                  <a:gd name="T4" fmla="*/ 104 w 104"/>
                  <a:gd name="T5" fmla="*/ 0 h 22"/>
                  <a:gd name="T6" fmla="*/ 0 60000 65536"/>
                  <a:gd name="T7" fmla="*/ 0 60000 65536"/>
                  <a:gd name="T8" fmla="*/ 0 60000 65536"/>
                  <a:gd name="T9" fmla="*/ 0 w 104"/>
                  <a:gd name="T10" fmla="*/ 0 h 22"/>
                  <a:gd name="T11" fmla="*/ 104 w 104"/>
                  <a:gd name="T12" fmla="*/ 22 h 22"/>
                </a:gdLst>
                <a:ahLst/>
                <a:cxnLst>
                  <a:cxn ang="T6">
                    <a:pos x="T0" y="T1"/>
                  </a:cxn>
                  <a:cxn ang="T7">
                    <a:pos x="T2" y="T3"/>
                  </a:cxn>
                  <a:cxn ang="T8">
                    <a:pos x="T4" y="T5"/>
                  </a:cxn>
                </a:cxnLst>
                <a:rect l="T9" t="T10" r="T11" b="T12"/>
                <a:pathLst>
                  <a:path w="104" h="22">
                    <a:moveTo>
                      <a:pt x="0" y="0"/>
                    </a:moveTo>
                    <a:lnTo>
                      <a:pt x="54" y="22"/>
                    </a:lnTo>
                    <a:lnTo>
                      <a:pt x="104" y="0"/>
                    </a:lnTo>
                  </a:path>
                </a:pathLst>
              </a:custGeom>
              <a:noFill/>
              <a:ln w="6985">
                <a:solidFill>
                  <a:srgbClr val="000000"/>
                </a:solidFill>
                <a:prstDash val="solid"/>
                <a:round/>
                <a:headEnd/>
                <a:tailEnd/>
              </a:ln>
            </p:spPr>
            <p:txBody>
              <a:bodyPr/>
              <a:lstStyle/>
              <a:p>
                <a:endParaRPr lang="en-US"/>
              </a:p>
            </p:txBody>
          </p:sp>
          <p:sp>
            <p:nvSpPr>
              <p:cNvPr id="316493" name="Freeform 42"/>
              <p:cNvSpPr>
                <a:spLocks/>
              </p:cNvSpPr>
              <p:nvPr/>
            </p:nvSpPr>
            <p:spPr bwMode="auto">
              <a:xfrm>
                <a:off x="5785" y="11263"/>
                <a:ext cx="126" cy="27"/>
              </a:xfrm>
              <a:custGeom>
                <a:avLst/>
                <a:gdLst>
                  <a:gd name="T0" fmla="*/ 0 w 126"/>
                  <a:gd name="T1" fmla="*/ 0 h 27"/>
                  <a:gd name="T2" fmla="*/ 65 w 126"/>
                  <a:gd name="T3" fmla="*/ 27 h 27"/>
                  <a:gd name="T4" fmla="*/ 126 w 126"/>
                  <a:gd name="T5" fmla="*/ 0 h 27"/>
                  <a:gd name="T6" fmla="*/ 0 60000 65536"/>
                  <a:gd name="T7" fmla="*/ 0 60000 65536"/>
                  <a:gd name="T8" fmla="*/ 0 60000 65536"/>
                  <a:gd name="T9" fmla="*/ 0 w 126"/>
                  <a:gd name="T10" fmla="*/ 0 h 27"/>
                  <a:gd name="T11" fmla="*/ 126 w 126"/>
                  <a:gd name="T12" fmla="*/ 27 h 27"/>
                </a:gdLst>
                <a:ahLst/>
                <a:cxnLst>
                  <a:cxn ang="T6">
                    <a:pos x="T0" y="T1"/>
                  </a:cxn>
                  <a:cxn ang="T7">
                    <a:pos x="T2" y="T3"/>
                  </a:cxn>
                  <a:cxn ang="T8">
                    <a:pos x="T4" y="T5"/>
                  </a:cxn>
                </a:cxnLst>
                <a:rect l="T9" t="T10" r="T11" b="T12"/>
                <a:pathLst>
                  <a:path w="126" h="27">
                    <a:moveTo>
                      <a:pt x="0" y="0"/>
                    </a:moveTo>
                    <a:lnTo>
                      <a:pt x="65" y="27"/>
                    </a:lnTo>
                    <a:lnTo>
                      <a:pt x="126" y="0"/>
                    </a:lnTo>
                  </a:path>
                </a:pathLst>
              </a:custGeom>
              <a:noFill/>
              <a:ln w="6985">
                <a:solidFill>
                  <a:srgbClr val="000000"/>
                </a:solidFill>
                <a:prstDash val="solid"/>
                <a:round/>
                <a:headEnd/>
                <a:tailEnd/>
              </a:ln>
            </p:spPr>
            <p:txBody>
              <a:bodyPr/>
              <a:lstStyle/>
              <a:p>
                <a:endParaRPr lang="en-US"/>
              </a:p>
            </p:txBody>
          </p:sp>
          <p:sp>
            <p:nvSpPr>
              <p:cNvPr id="316494" name="Freeform 43"/>
              <p:cNvSpPr>
                <a:spLocks/>
              </p:cNvSpPr>
              <p:nvPr/>
            </p:nvSpPr>
            <p:spPr bwMode="auto">
              <a:xfrm>
                <a:off x="5777" y="11312"/>
                <a:ext cx="146" cy="30"/>
              </a:xfrm>
              <a:custGeom>
                <a:avLst/>
                <a:gdLst>
                  <a:gd name="T0" fmla="*/ 0 w 146"/>
                  <a:gd name="T1" fmla="*/ 0 h 30"/>
                  <a:gd name="T2" fmla="*/ 73 w 146"/>
                  <a:gd name="T3" fmla="*/ 30 h 30"/>
                  <a:gd name="T4" fmla="*/ 146 w 146"/>
                  <a:gd name="T5" fmla="*/ 0 h 30"/>
                  <a:gd name="T6" fmla="*/ 0 60000 65536"/>
                  <a:gd name="T7" fmla="*/ 0 60000 65536"/>
                  <a:gd name="T8" fmla="*/ 0 60000 65536"/>
                  <a:gd name="T9" fmla="*/ 0 w 146"/>
                  <a:gd name="T10" fmla="*/ 0 h 30"/>
                  <a:gd name="T11" fmla="*/ 146 w 146"/>
                  <a:gd name="T12" fmla="*/ 30 h 30"/>
                </a:gdLst>
                <a:ahLst/>
                <a:cxnLst>
                  <a:cxn ang="T6">
                    <a:pos x="T0" y="T1"/>
                  </a:cxn>
                  <a:cxn ang="T7">
                    <a:pos x="T2" y="T3"/>
                  </a:cxn>
                  <a:cxn ang="T8">
                    <a:pos x="T4" y="T5"/>
                  </a:cxn>
                </a:cxnLst>
                <a:rect l="T9" t="T10" r="T11" b="T12"/>
                <a:pathLst>
                  <a:path w="146" h="30">
                    <a:moveTo>
                      <a:pt x="0" y="0"/>
                    </a:moveTo>
                    <a:lnTo>
                      <a:pt x="73" y="30"/>
                    </a:lnTo>
                    <a:lnTo>
                      <a:pt x="146" y="0"/>
                    </a:lnTo>
                  </a:path>
                </a:pathLst>
              </a:custGeom>
              <a:noFill/>
              <a:ln w="6985">
                <a:solidFill>
                  <a:srgbClr val="000000"/>
                </a:solidFill>
                <a:prstDash val="solid"/>
                <a:round/>
                <a:headEnd/>
                <a:tailEnd/>
              </a:ln>
            </p:spPr>
            <p:txBody>
              <a:bodyPr/>
              <a:lstStyle/>
              <a:p>
                <a:endParaRPr lang="en-US"/>
              </a:p>
            </p:txBody>
          </p:sp>
          <p:sp>
            <p:nvSpPr>
              <p:cNvPr id="316495" name="Freeform 44"/>
              <p:cNvSpPr>
                <a:spLocks/>
              </p:cNvSpPr>
              <p:nvPr/>
            </p:nvSpPr>
            <p:spPr bwMode="auto">
              <a:xfrm>
                <a:off x="5765" y="11358"/>
                <a:ext cx="166" cy="37"/>
              </a:xfrm>
              <a:custGeom>
                <a:avLst/>
                <a:gdLst>
                  <a:gd name="T0" fmla="*/ 0 w 166"/>
                  <a:gd name="T1" fmla="*/ 1 h 37"/>
                  <a:gd name="T2" fmla="*/ 85 w 166"/>
                  <a:gd name="T3" fmla="*/ 37 h 37"/>
                  <a:gd name="T4" fmla="*/ 166 w 166"/>
                  <a:gd name="T5" fmla="*/ 0 h 37"/>
                  <a:gd name="T6" fmla="*/ 0 60000 65536"/>
                  <a:gd name="T7" fmla="*/ 0 60000 65536"/>
                  <a:gd name="T8" fmla="*/ 0 60000 65536"/>
                  <a:gd name="T9" fmla="*/ 0 w 166"/>
                  <a:gd name="T10" fmla="*/ 0 h 37"/>
                  <a:gd name="T11" fmla="*/ 166 w 166"/>
                  <a:gd name="T12" fmla="*/ 37 h 37"/>
                </a:gdLst>
                <a:ahLst/>
                <a:cxnLst>
                  <a:cxn ang="T6">
                    <a:pos x="T0" y="T1"/>
                  </a:cxn>
                  <a:cxn ang="T7">
                    <a:pos x="T2" y="T3"/>
                  </a:cxn>
                  <a:cxn ang="T8">
                    <a:pos x="T4" y="T5"/>
                  </a:cxn>
                </a:cxnLst>
                <a:rect l="T9" t="T10" r="T11" b="T12"/>
                <a:pathLst>
                  <a:path w="166" h="37">
                    <a:moveTo>
                      <a:pt x="0" y="1"/>
                    </a:moveTo>
                    <a:lnTo>
                      <a:pt x="85" y="37"/>
                    </a:lnTo>
                    <a:lnTo>
                      <a:pt x="166" y="0"/>
                    </a:lnTo>
                  </a:path>
                </a:pathLst>
              </a:custGeom>
              <a:noFill/>
              <a:ln w="6985">
                <a:solidFill>
                  <a:srgbClr val="000000"/>
                </a:solidFill>
                <a:prstDash val="solid"/>
                <a:round/>
                <a:headEnd/>
                <a:tailEnd/>
              </a:ln>
            </p:spPr>
            <p:txBody>
              <a:bodyPr/>
              <a:lstStyle/>
              <a:p>
                <a:endParaRPr lang="en-US"/>
              </a:p>
            </p:txBody>
          </p:sp>
          <p:sp>
            <p:nvSpPr>
              <p:cNvPr id="316496" name="Freeform 45"/>
              <p:cNvSpPr>
                <a:spLocks/>
              </p:cNvSpPr>
              <p:nvPr/>
            </p:nvSpPr>
            <p:spPr bwMode="auto">
              <a:xfrm>
                <a:off x="5754" y="11408"/>
                <a:ext cx="191" cy="39"/>
              </a:xfrm>
              <a:custGeom>
                <a:avLst/>
                <a:gdLst>
                  <a:gd name="T0" fmla="*/ 0 w 191"/>
                  <a:gd name="T1" fmla="*/ 0 h 39"/>
                  <a:gd name="T2" fmla="*/ 96 w 191"/>
                  <a:gd name="T3" fmla="*/ 39 h 39"/>
                  <a:gd name="T4" fmla="*/ 191 w 191"/>
                  <a:gd name="T5" fmla="*/ 0 h 39"/>
                  <a:gd name="T6" fmla="*/ 0 60000 65536"/>
                  <a:gd name="T7" fmla="*/ 0 60000 65536"/>
                  <a:gd name="T8" fmla="*/ 0 60000 65536"/>
                  <a:gd name="T9" fmla="*/ 0 w 191"/>
                  <a:gd name="T10" fmla="*/ 0 h 39"/>
                  <a:gd name="T11" fmla="*/ 191 w 191"/>
                  <a:gd name="T12" fmla="*/ 39 h 39"/>
                </a:gdLst>
                <a:ahLst/>
                <a:cxnLst>
                  <a:cxn ang="T6">
                    <a:pos x="T0" y="T1"/>
                  </a:cxn>
                  <a:cxn ang="T7">
                    <a:pos x="T2" y="T3"/>
                  </a:cxn>
                  <a:cxn ang="T8">
                    <a:pos x="T4" y="T5"/>
                  </a:cxn>
                </a:cxnLst>
                <a:rect l="T9" t="T10" r="T11" b="T12"/>
                <a:pathLst>
                  <a:path w="191" h="39">
                    <a:moveTo>
                      <a:pt x="0" y="0"/>
                    </a:moveTo>
                    <a:lnTo>
                      <a:pt x="96" y="39"/>
                    </a:lnTo>
                    <a:lnTo>
                      <a:pt x="191" y="0"/>
                    </a:lnTo>
                  </a:path>
                </a:pathLst>
              </a:custGeom>
              <a:noFill/>
              <a:ln w="6985">
                <a:solidFill>
                  <a:srgbClr val="000000"/>
                </a:solidFill>
                <a:prstDash val="solid"/>
                <a:round/>
                <a:headEnd/>
                <a:tailEnd/>
              </a:ln>
            </p:spPr>
            <p:txBody>
              <a:bodyPr/>
              <a:lstStyle/>
              <a:p>
                <a:endParaRPr lang="en-US"/>
              </a:p>
            </p:txBody>
          </p:sp>
          <p:sp>
            <p:nvSpPr>
              <p:cNvPr id="316497" name="Freeform 46"/>
              <p:cNvSpPr>
                <a:spLocks/>
              </p:cNvSpPr>
              <p:nvPr/>
            </p:nvSpPr>
            <p:spPr bwMode="auto">
              <a:xfrm>
                <a:off x="5746" y="11456"/>
                <a:ext cx="207" cy="43"/>
              </a:xfrm>
              <a:custGeom>
                <a:avLst/>
                <a:gdLst>
                  <a:gd name="T0" fmla="*/ 0 w 207"/>
                  <a:gd name="T1" fmla="*/ 0 h 43"/>
                  <a:gd name="T2" fmla="*/ 104 w 207"/>
                  <a:gd name="T3" fmla="*/ 43 h 43"/>
                  <a:gd name="T4" fmla="*/ 207 w 207"/>
                  <a:gd name="T5" fmla="*/ 0 h 43"/>
                  <a:gd name="T6" fmla="*/ 0 60000 65536"/>
                  <a:gd name="T7" fmla="*/ 0 60000 65536"/>
                  <a:gd name="T8" fmla="*/ 0 60000 65536"/>
                  <a:gd name="T9" fmla="*/ 0 w 207"/>
                  <a:gd name="T10" fmla="*/ 0 h 43"/>
                  <a:gd name="T11" fmla="*/ 207 w 207"/>
                  <a:gd name="T12" fmla="*/ 43 h 43"/>
                </a:gdLst>
                <a:ahLst/>
                <a:cxnLst>
                  <a:cxn ang="T6">
                    <a:pos x="T0" y="T1"/>
                  </a:cxn>
                  <a:cxn ang="T7">
                    <a:pos x="T2" y="T3"/>
                  </a:cxn>
                  <a:cxn ang="T8">
                    <a:pos x="T4" y="T5"/>
                  </a:cxn>
                </a:cxnLst>
                <a:rect l="T9" t="T10" r="T11" b="T12"/>
                <a:pathLst>
                  <a:path w="207" h="43">
                    <a:moveTo>
                      <a:pt x="0" y="0"/>
                    </a:moveTo>
                    <a:lnTo>
                      <a:pt x="104" y="43"/>
                    </a:lnTo>
                    <a:lnTo>
                      <a:pt x="207" y="0"/>
                    </a:lnTo>
                  </a:path>
                </a:pathLst>
              </a:custGeom>
              <a:noFill/>
              <a:ln w="6985">
                <a:solidFill>
                  <a:srgbClr val="000000"/>
                </a:solidFill>
                <a:prstDash val="solid"/>
                <a:round/>
                <a:headEnd/>
                <a:tailEnd/>
              </a:ln>
            </p:spPr>
            <p:txBody>
              <a:bodyPr/>
              <a:lstStyle/>
              <a:p>
                <a:endParaRPr lang="en-US"/>
              </a:p>
            </p:txBody>
          </p:sp>
          <p:sp>
            <p:nvSpPr>
              <p:cNvPr id="316498" name="Freeform 47"/>
              <p:cNvSpPr>
                <a:spLocks/>
              </p:cNvSpPr>
              <p:nvPr/>
            </p:nvSpPr>
            <p:spPr bwMode="auto">
              <a:xfrm>
                <a:off x="5735" y="11503"/>
                <a:ext cx="227" cy="49"/>
              </a:xfrm>
              <a:custGeom>
                <a:avLst/>
                <a:gdLst>
                  <a:gd name="T0" fmla="*/ 0 w 227"/>
                  <a:gd name="T1" fmla="*/ 1 h 49"/>
                  <a:gd name="T2" fmla="*/ 115 w 227"/>
                  <a:gd name="T3" fmla="*/ 49 h 49"/>
                  <a:gd name="T4" fmla="*/ 227 w 227"/>
                  <a:gd name="T5" fmla="*/ 0 h 49"/>
                  <a:gd name="T6" fmla="*/ 0 60000 65536"/>
                  <a:gd name="T7" fmla="*/ 0 60000 65536"/>
                  <a:gd name="T8" fmla="*/ 0 60000 65536"/>
                  <a:gd name="T9" fmla="*/ 0 w 227"/>
                  <a:gd name="T10" fmla="*/ 0 h 49"/>
                  <a:gd name="T11" fmla="*/ 227 w 227"/>
                  <a:gd name="T12" fmla="*/ 49 h 49"/>
                </a:gdLst>
                <a:ahLst/>
                <a:cxnLst>
                  <a:cxn ang="T6">
                    <a:pos x="T0" y="T1"/>
                  </a:cxn>
                  <a:cxn ang="T7">
                    <a:pos x="T2" y="T3"/>
                  </a:cxn>
                  <a:cxn ang="T8">
                    <a:pos x="T4" y="T5"/>
                  </a:cxn>
                </a:cxnLst>
                <a:rect l="T9" t="T10" r="T11" b="T12"/>
                <a:pathLst>
                  <a:path w="227" h="49">
                    <a:moveTo>
                      <a:pt x="0" y="1"/>
                    </a:moveTo>
                    <a:lnTo>
                      <a:pt x="115" y="49"/>
                    </a:lnTo>
                    <a:lnTo>
                      <a:pt x="227" y="0"/>
                    </a:lnTo>
                  </a:path>
                </a:pathLst>
              </a:custGeom>
              <a:noFill/>
              <a:ln w="6985">
                <a:solidFill>
                  <a:srgbClr val="000000"/>
                </a:solidFill>
                <a:prstDash val="solid"/>
                <a:round/>
                <a:headEnd/>
                <a:tailEnd/>
              </a:ln>
            </p:spPr>
            <p:txBody>
              <a:bodyPr/>
              <a:lstStyle/>
              <a:p>
                <a:endParaRPr lang="en-US"/>
              </a:p>
            </p:txBody>
          </p:sp>
        </p:grpSp>
        <p:pic>
          <p:nvPicPr>
            <p:cNvPr id="316487" name="Picture 48" descr="2011B_accesspoint"/>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4316" y="1439"/>
              <a:ext cx="215" cy="149"/>
            </a:xfrm>
            <a:prstGeom prst="rect">
              <a:avLst/>
            </a:prstGeom>
            <a:noFill/>
            <a:ln w="9525">
              <a:noFill/>
              <a:miter lim="800000"/>
              <a:headEnd/>
              <a:tailEnd/>
            </a:ln>
          </p:spPr>
        </p:pic>
      </p:grpSp>
      <p:pic>
        <p:nvPicPr>
          <p:cNvPr id="316472" name="Picture 50" descr="avaya handheld"/>
          <p:cNvPicPr>
            <a:picLocks noChangeAspect="1" noChangeArrowheads="1"/>
          </p:cNvPicPr>
          <p:nvPr/>
        </p:nvPicPr>
        <p:blipFill>
          <a:blip r:embed="rId7" cstate="print">
            <a:clrChange>
              <a:clrFrom>
                <a:srgbClr val="756D5A"/>
              </a:clrFrom>
              <a:clrTo>
                <a:srgbClr val="756D5A">
                  <a:alpha val="0"/>
                </a:srgbClr>
              </a:clrTo>
            </a:clrChange>
          </a:blip>
          <a:srcRect/>
          <a:stretch>
            <a:fillRect/>
          </a:stretch>
        </p:blipFill>
        <p:spPr bwMode="auto">
          <a:xfrm>
            <a:off x="347663" y="3044825"/>
            <a:ext cx="773112" cy="1228725"/>
          </a:xfrm>
          <a:prstGeom prst="rect">
            <a:avLst/>
          </a:prstGeom>
          <a:noFill/>
          <a:ln w="9525">
            <a:noFill/>
            <a:miter lim="800000"/>
            <a:headEnd/>
            <a:tailEnd/>
          </a:ln>
        </p:spPr>
      </p:pic>
      <p:graphicFrame>
        <p:nvGraphicFramePr>
          <p:cNvPr id="316467" name="Object 51"/>
          <p:cNvGraphicFramePr>
            <a:graphicFrameLocks noChangeAspect="1"/>
          </p:cNvGraphicFramePr>
          <p:nvPr/>
        </p:nvGraphicFramePr>
        <p:xfrm>
          <a:off x="931863" y="2838450"/>
          <a:ext cx="1284287" cy="1303338"/>
        </p:xfrm>
        <a:graphic>
          <a:graphicData uri="http://schemas.openxmlformats.org/presentationml/2006/ole">
            <p:oleObj spid="_x0000_s86018" name="Image" r:id="rId8" imgW="3809524" imgH="3009524" progId="">
              <p:embed/>
            </p:oleObj>
          </a:graphicData>
        </a:graphic>
      </p:graphicFrame>
      <p:pic>
        <p:nvPicPr>
          <p:cNvPr id="316473" name="Picture 52" descr="uc_phone"/>
          <p:cNvPicPr>
            <a:picLocks noChangeAspect="1" noChangeArrowheads="1"/>
          </p:cNvPicPr>
          <p:nvPr/>
        </p:nvPicPr>
        <p:blipFill>
          <a:blip r:embed="rId9" cstate="print"/>
          <a:srcRect/>
          <a:stretch>
            <a:fillRect/>
          </a:stretch>
        </p:blipFill>
        <p:spPr bwMode="auto">
          <a:xfrm>
            <a:off x="769938" y="2506663"/>
            <a:ext cx="723900" cy="1492250"/>
          </a:xfrm>
          <a:prstGeom prst="rect">
            <a:avLst/>
          </a:prstGeom>
          <a:noFill/>
          <a:ln w="9525">
            <a:noFill/>
            <a:miter lim="800000"/>
            <a:headEnd/>
            <a:tailEnd/>
          </a:ln>
        </p:spPr>
      </p:pic>
      <p:sp>
        <p:nvSpPr>
          <p:cNvPr id="316474" name="Text Box 53"/>
          <p:cNvSpPr txBox="1">
            <a:spLocks noChangeArrowheads="1"/>
          </p:cNvSpPr>
          <p:nvPr/>
        </p:nvSpPr>
        <p:spPr bwMode="auto">
          <a:xfrm>
            <a:off x="193675" y="1662113"/>
            <a:ext cx="1962150" cy="762000"/>
          </a:xfrm>
          <a:prstGeom prst="rect">
            <a:avLst/>
          </a:prstGeom>
          <a:noFill/>
          <a:ln w="19050" algn="ctr">
            <a:noFill/>
            <a:miter lim="800000"/>
            <a:headEnd/>
            <a:tailEnd/>
          </a:ln>
        </p:spPr>
        <p:txBody>
          <a:bodyPr wrap="none">
            <a:spAutoFit/>
          </a:bodyPr>
          <a:lstStyle/>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Measurements</a:t>
            </a:r>
          </a:p>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Triggers</a:t>
            </a:r>
          </a:p>
        </p:txBody>
      </p:sp>
      <p:sp>
        <p:nvSpPr>
          <p:cNvPr id="316475" name="Text Box 54"/>
          <p:cNvSpPr txBox="1">
            <a:spLocks noChangeArrowheads="1"/>
          </p:cNvSpPr>
          <p:nvPr/>
        </p:nvSpPr>
        <p:spPr bwMode="auto">
          <a:xfrm>
            <a:off x="6470650" y="2008188"/>
            <a:ext cx="2552700" cy="762000"/>
          </a:xfrm>
          <a:prstGeom prst="rect">
            <a:avLst/>
          </a:prstGeom>
          <a:noFill/>
          <a:ln w="19050" algn="ctr">
            <a:noFill/>
            <a:miter lim="800000"/>
            <a:headEnd/>
            <a:tailEnd/>
          </a:ln>
        </p:spPr>
        <p:txBody>
          <a:bodyPr wrap="none">
            <a:spAutoFit/>
          </a:bodyPr>
          <a:lstStyle/>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Neighbor Maps</a:t>
            </a:r>
          </a:p>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Service Information</a:t>
            </a:r>
          </a:p>
        </p:txBody>
      </p:sp>
      <p:sp>
        <p:nvSpPr>
          <p:cNvPr id="2" name="AutoShape 55"/>
          <p:cNvSpPr>
            <a:spLocks noChangeArrowheads="1"/>
          </p:cNvSpPr>
          <p:nvPr/>
        </p:nvSpPr>
        <p:spPr bwMode="auto">
          <a:xfrm>
            <a:off x="2036763" y="1393825"/>
            <a:ext cx="4340225" cy="2381250"/>
          </a:xfrm>
          <a:prstGeom prst="leftRightArrow">
            <a:avLst>
              <a:gd name="adj1" fmla="val 50000"/>
              <a:gd name="adj2" fmla="val 36453"/>
            </a:avLst>
          </a:prstGeom>
          <a:solidFill>
            <a:srgbClr val="808000"/>
          </a:solidFill>
          <a:ln w="19050" algn="ctr">
            <a:solidFill>
              <a:schemeClr val="bg1"/>
            </a:solidFill>
            <a:miter lim="800000"/>
            <a:headEnd/>
            <a:tailEnd/>
          </a:ln>
        </p:spPr>
        <p:txBody>
          <a:bodyPr wrap="none" anchor="ctr"/>
          <a:lstStyle/>
          <a:p>
            <a:pPr marL="685800" indent="-685800" algn="ctr" eaLnBrk="0" hangingPunct="0">
              <a:lnSpc>
                <a:spcPct val="95000"/>
              </a:lnSpc>
              <a:spcBef>
                <a:spcPct val="30000"/>
              </a:spcBef>
              <a:buClr>
                <a:schemeClr val="tx2"/>
              </a:buClr>
              <a:buFont typeface="Wingdings" pitchFamily="2" charset="2"/>
              <a:buNone/>
            </a:pPr>
            <a:r>
              <a:rPr lang="en-US" altLang="ko-KR" sz="2800" b="1">
                <a:latin typeface="Arial" charset="0"/>
                <a:ea typeface="Gulim" pitchFamily="34" charset="-127"/>
                <a:cs typeface="Arial" charset="0"/>
              </a:rPr>
              <a:t>IEEE 802.21</a:t>
            </a:r>
          </a:p>
          <a:p>
            <a:pPr marL="685800" indent="-685800" algn="ctr" eaLnBrk="0" hangingPunct="0">
              <a:lnSpc>
                <a:spcPct val="95000"/>
              </a:lnSpc>
              <a:spcBef>
                <a:spcPct val="30000"/>
              </a:spcBef>
              <a:buClr>
                <a:schemeClr val="tx2"/>
              </a:buClr>
              <a:buFont typeface="Wingdings" pitchFamily="2" charset="2"/>
              <a:buNone/>
            </a:pPr>
            <a:r>
              <a:rPr lang="en-US" altLang="ko-KR" sz="2000" b="1">
                <a:latin typeface="Arial" charset="0"/>
                <a:ea typeface="Gulim" pitchFamily="34" charset="-127"/>
                <a:cs typeface="Arial" charset="0"/>
              </a:rPr>
              <a:t>Measurements, Triggers, </a:t>
            </a:r>
          </a:p>
          <a:p>
            <a:pPr marL="685800" indent="-685800" algn="ctr" eaLnBrk="0" hangingPunct="0">
              <a:lnSpc>
                <a:spcPct val="95000"/>
              </a:lnSpc>
              <a:spcBef>
                <a:spcPct val="30000"/>
              </a:spcBef>
              <a:buClr>
                <a:schemeClr val="tx2"/>
              </a:buClr>
              <a:buFont typeface="Wingdings" pitchFamily="2" charset="2"/>
              <a:buNone/>
            </a:pPr>
            <a:r>
              <a:rPr lang="en-US" altLang="ko-KR" sz="2000" b="1">
                <a:latin typeface="Arial" charset="0"/>
                <a:ea typeface="Gulim" pitchFamily="34" charset="-127"/>
                <a:cs typeface="Arial" charset="0"/>
              </a:rPr>
              <a:t>Neighbor Information</a:t>
            </a:r>
          </a:p>
        </p:txBody>
      </p:sp>
      <p:pic>
        <p:nvPicPr>
          <p:cNvPr id="3" name="Picture 56"/>
          <p:cNvPicPr>
            <a:picLocks noChangeAspect="1" noChangeArrowheads="1"/>
          </p:cNvPicPr>
          <p:nvPr/>
        </p:nvPicPr>
        <p:blipFill>
          <a:blip r:embed="rId10" cstate="print"/>
          <a:srcRect/>
          <a:stretch>
            <a:fillRect/>
          </a:stretch>
        </p:blipFill>
        <p:spPr bwMode="auto">
          <a:xfrm>
            <a:off x="2805113" y="3429000"/>
            <a:ext cx="2919412" cy="962025"/>
          </a:xfrm>
          <a:prstGeom prst="rect">
            <a:avLst/>
          </a:prstGeom>
          <a:noFill/>
          <a:ln w="9525">
            <a:noFill/>
            <a:miter lim="800000"/>
            <a:headEnd/>
            <a:tailEnd/>
          </a:ln>
        </p:spPr>
      </p:pic>
      <p:sp>
        <p:nvSpPr>
          <p:cNvPr id="316478" name="Text Box 58"/>
          <p:cNvSpPr txBox="1">
            <a:spLocks noChangeArrowheads="1"/>
          </p:cNvSpPr>
          <p:nvPr/>
        </p:nvSpPr>
        <p:spPr bwMode="auto">
          <a:xfrm>
            <a:off x="188913" y="4338638"/>
            <a:ext cx="1876425" cy="762000"/>
          </a:xfrm>
          <a:prstGeom prst="rect">
            <a:avLst/>
          </a:prstGeom>
          <a:noFill/>
          <a:ln w="19050" algn="ctr">
            <a:noFill/>
            <a:miter lim="800000"/>
            <a:headEnd/>
            <a:tailEnd/>
          </a:ln>
        </p:spPr>
        <p:txBody>
          <a:bodyPr wrap="none">
            <a:spAutoFit/>
          </a:bodyPr>
          <a:lstStyle/>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Mobile Device</a:t>
            </a:r>
          </a:p>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(User)</a:t>
            </a:r>
          </a:p>
        </p:txBody>
      </p:sp>
      <p:sp>
        <p:nvSpPr>
          <p:cNvPr id="316479" name="Text Box 59"/>
          <p:cNvSpPr txBox="1">
            <a:spLocks noChangeArrowheads="1"/>
          </p:cNvSpPr>
          <p:nvPr/>
        </p:nvSpPr>
        <p:spPr bwMode="auto">
          <a:xfrm>
            <a:off x="6710363" y="4244975"/>
            <a:ext cx="1565275" cy="762000"/>
          </a:xfrm>
          <a:prstGeom prst="rect">
            <a:avLst/>
          </a:prstGeom>
          <a:noFill/>
          <a:ln w="19050" algn="ctr">
            <a:noFill/>
            <a:miter lim="800000"/>
            <a:headEnd/>
            <a:tailEnd/>
          </a:ln>
        </p:spPr>
        <p:txBody>
          <a:bodyPr wrap="none">
            <a:spAutoFit/>
          </a:bodyPr>
          <a:lstStyle/>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Network</a:t>
            </a:r>
          </a:p>
          <a:p>
            <a:pPr marL="685800" indent="-685800" algn="ctr" eaLnBrk="0" hangingPunct="0">
              <a:lnSpc>
                <a:spcPct val="95000"/>
              </a:lnSpc>
              <a:spcBef>
                <a:spcPct val="30000"/>
              </a:spcBef>
              <a:buClr>
                <a:schemeClr val="tx2"/>
              </a:buClr>
              <a:buFont typeface="Wingdings" pitchFamily="2" charset="2"/>
              <a:buNone/>
            </a:pPr>
            <a:r>
              <a:rPr lang="en-US" altLang="ko-KR" sz="2000" b="1">
                <a:solidFill>
                  <a:srgbClr val="000000"/>
                </a:solidFill>
                <a:latin typeface="Arial" charset="0"/>
                <a:ea typeface="Gulim" pitchFamily="34" charset="-127"/>
                <a:cs typeface="Arial" charset="0"/>
              </a:rPr>
              <a:t>(Operators)</a:t>
            </a: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395288" y="115888"/>
            <a:ext cx="8496300" cy="493712"/>
          </a:xfrm>
        </p:spPr>
        <p:txBody>
          <a:bodyPr rtlCol="0">
            <a:normAutofit fontScale="90000"/>
          </a:bodyPr>
          <a:lstStyle/>
          <a:p>
            <a:pPr eaLnBrk="1" fontAlgn="auto" hangingPunct="1">
              <a:spcAft>
                <a:spcPts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mtClean="0">
                <a:ea typeface="+mj-ea"/>
                <a:cs typeface="+mj-cs"/>
              </a:rPr>
              <a:t>IEEE 802.21. Overview</a:t>
            </a:r>
          </a:p>
        </p:txBody>
      </p:sp>
      <p:pic>
        <p:nvPicPr>
          <p:cNvPr id="27651" name="Picture 2"/>
          <p:cNvPicPr>
            <a:picLocks noChangeAspect="1" noChangeArrowheads="1"/>
          </p:cNvPicPr>
          <p:nvPr/>
        </p:nvPicPr>
        <p:blipFill>
          <a:blip r:embed="rId3" cstate="print"/>
          <a:srcRect/>
          <a:stretch>
            <a:fillRect/>
          </a:stretch>
        </p:blipFill>
        <p:spPr bwMode="auto">
          <a:xfrm>
            <a:off x="0" y="1412776"/>
            <a:ext cx="4830762" cy="4608512"/>
          </a:xfrm>
          <a:prstGeom prst="rect">
            <a:avLst/>
          </a:prstGeom>
          <a:noFill/>
          <a:ln w="9525">
            <a:noFill/>
            <a:round/>
            <a:headEnd/>
            <a:tailEnd/>
          </a:ln>
        </p:spPr>
      </p:pic>
      <p:sp>
        <p:nvSpPr>
          <p:cNvPr id="5" name="Slide Number Placeholder 4"/>
          <p:cNvSpPr>
            <a:spLocks noGrp="1"/>
          </p:cNvSpPr>
          <p:nvPr>
            <p:ph type="sldNum" sz="quarter" idx="11"/>
          </p:nvPr>
        </p:nvSpPr>
        <p:spPr/>
        <p:txBody>
          <a:bodyPr/>
          <a:lstStyle/>
          <a:p>
            <a:fld id="{C3331D4D-F3B1-4660-8B3D-126A38C6A0EE}" type="slidenum">
              <a:rPr lang="en-US" altLang="ja-JP" smtClean="0"/>
              <a:pPr/>
              <a:t>6</a:t>
            </a:fld>
            <a:endParaRPr lang="en-US" altLang="ja-JP"/>
          </a:p>
        </p:txBody>
      </p:sp>
      <p:sp>
        <p:nvSpPr>
          <p:cNvPr id="8" name="Rectangle 3"/>
          <p:cNvSpPr txBox="1">
            <a:spLocks/>
          </p:cNvSpPr>
          <p:nvPr/>
        </p:nvSpPr>
        <p:spPr bwMode="auto">
          <a:xfrm>
            <a:off x="4932040" y="980728"/>
            <a:ext cx="4005262" cy="5686425"/>
          </a:xfrm>
          <a:prstGeom prst="rect">
            <a:avLst/>
          </a:prstGeom>
          <a:noFill/>
          <a:ln w="9525">
            <a:solidFill>
              <a:schemeClr val="tx1"/>
            </a:solidFill>
            <a:miter lim="800000"/>
            <a:headEnd/>
            <a:tailEnd/>
          </a:ln>
        </p:spPr>
        <p:txBody>
          <a:bodyPr lIns="91422" tIns="45711" rIns="91422" bIns="45711"/>
          <a:lstStyle/>
          <a:p>
            <a:pPr marL="212003" indent="-212003" defTabSz="915267" eaLnBrk="0" hangingPunct="0">
              <a:lnSpc>
                <a:spcPct val="90000"/>
              </a:lnSpc>
              <a:spcBef>
                <a:spcPct val="20000"/>
              </a:spcBef>
              <a:buClr>
                <a:srgbClr val="F0AB00"/>
              </a:buClr>
              <a:buFont typeface="Wingdings" pitchFamily="2" charset="2"/>
              <a:buChar char="Ø"/>
              <a:defRPr/>
            </a:pPr>
            <a:r>
              <a:rPr lang="en-US" sz="1800" kern="0" dirty="0">
                <a:solidFill>
                  <a:srgbClr val="464749"/>
                </a:solidFill>
                <a:latin typeface="+mn-lt"/>
              </a:rPr>
              <a:t>IEEE 802.21 is a </a:t>
            </a:r>
            <a:r>
              <a:rPr lang="en-US" sz="1800" kern="0" dirty="0" smtClean="0">
                <a:solidFill>
                  <a:srgbClr val="464749"/>
                </a:solidFill>
                <a:latin typeface="+mn-lt"/>
              </a:rPr>
              <a:t>published standard</a:t>
            </a:r>
            <a:endParaRPr lang="en-US" sz="1800" kern="0" dirty="0">
              <a:solidFill>
                <a:srgbClr val="464749"/>
              </a:solidFill>
              <a:latin typeface="+mn-lt"/>
            </a:endParaRPr>
          </a:p>
          <a:p>
            <a:pPr marL="175884" indent="-212003" algn="ctr" defTabSz="915267" eaLnBrk="0" hangingPunct="0">
              <a:lnSpc>
                <a:spcPct val="90000"/>
              </a:lnSpc>
              <a:spcBef>
                <a:spcPct val="20000"/>
              </a:spcBef>
              <a:buClr>
                <a:srgbClr val="F0AB00"/>
              </a:buClr>
              <a:buFont typeface="Wingdings" pitchFamily="2" charset="2"/>
              <a:buChar char="Ø"/>
              <a:defRPr/>
            </a:pPr>
            <a:r>
              <a:rPr lang="en-US" sz="1800" kern="0" dirty="0">
                <a:solidFill>
                  <a:srgbClr val="464749"/>
                </a:solidFill>
                <a:latin typeface="+mn-lt"/>
              </a:rPr>
              <a:t>The purpose is to improve the user experience of mobile device by facilitating handover between heterogeneous access networks </a:t>
            </a:r>
          </a:p>
          <a:p>
            <a:pPr marL="175884" indent="-212003" algn="ctr" defTabSz="915267" eaLnBrk="0" hangingPunct="0">
              <a:lnSpc>
                <a:spcPct val="90000"/>
              </a:lnSpc>
              <a:spcBef>
                <a:spcPct val="20000"/>
              </a:spcBef>
              <a:buClr>
                <a:srgbClr val="F0AB00"/>
              </a:buClr>
              <a:buFont typeface="Wingdings" pitchFamily="2" charset="2"/>
              <a:buChar char="Ø"/>
              <a:defRPr/>
            </a:pPr>
            <a:endParaRPr lang="en-US" sz="1800" kern="0" dirty="0">
              <a:solidFill>
                <a:srgbClr val="464749"/>
              </a:solidFill>
              <a:latin typeface="+mn-lt"/>
            </a:endParaRPr>
          </a:p>
          <a:p>
            <a:pPr marL="212003" indent="-212003" defTabSz="915267" eaLnBrk="0" hangingPunct="0">
              <a:lnSpc>
                <a:spcPct val="90000"/>
              </a:lnSpc>
              <a:spcBef>
                <a:spcPct val="20000"/>
              </a:spcBef>
              <a:buClr>
                <a:srgbClr val="F0AB00"/>
              </a:buClr>
              <a:buFont typeface="Wingdings" pitchFamily="2" charset="2"/>
              <a:buChar char="Ø"/>
              <a:defRPr/>
            </a:pPr>
            <a:r>
              <a:rPr lang="en-US" sz="1800" kern="0" dirty="0">
                <a:solidFill>
                  <a:srgbClr val="464749"/>
                </a:solidFill>
                <a:latin typeface="+mn-lt"/>
              </a:rPr>
              <a:t>Media Independent Handover </a:t>
            </a:r>
            <a:r>
              <a:rPr lang="en-US" sz="1800" kern="0" dirty="0" smtClean="0">
                <a:solidFill>
                  <a:srgbClr val="464749"/>
                </a:solidFill>
                <a:latin typeface="+mn-lt"/>
              </a:rPr>
              <a:t> Function (MIHF)</a:t>
            </a:r>
          </a:p>
          <a:p>
            <a:pPr marL="669203" lvl="1" indent="-212003" defTabSz="915267" eaLnBrk="0" hangingPunct="0">
              <a:lnSpc>
                <a:spcPct val="90000"/>
              </a:lnSpc>
              <a:spcBef>
                <a:spcPct val="20000"/>
              </a:spcBef>
              <a:buClr>
                <a:srgbClr val="F0AB00"/>
              </a:buClr>
              <a:buFont typeface="Wingdings" pitchFamily="2" charset="2"/>
              <a:buChar char="Ø"/>
              <a:defRPr/>
            </a:pPr>
            <a:r>
              <a:rPr lang="en-GB" altLang="ja-JP" sz="1900" dirty="0" smtClean="0">
                <a:latin typeface="Calibri" pitchFamily="34" charset="0"/>
              </a:rPr>
              <a:t>802.21 </a:t>
            </a:r>
            <a:r>
              <a:rPr lang="en-GB" altLang="ja-JP" sz="1900" dirty="0">
                <a:latin typeface="Calibri" pitchFamily="34" charset="0"/>
              </a:rPr>
              <a:t>provides mechanisms for network detection and selection, minimizing connectivity interruption while changing access link, and with an efficient battery </a:t>
            </a:r>
            <a:r>
              <a:rPr lang="en-GB" altLang="ja-JP" sz="1900" dirty="0" smtClean="0">
                <a:latin typeface="Calibri" pitchFamily="34" charset="0"/>
              </a:rPr>
              <a:t>usage</a:t>
            </a:r>
          </a:p>
          <a:p>
            <a:pPr marL="669203" lvl="1" indent="-212003" defTabSz="915267" eaLnBrk="0" hangingPunct="0">
              <a:lnSpc>
                <a:spcPct val="90000"/>
              </a:lnSpc>
              <a:spcBef>
                <a:spcPct val="20000"/>
              </a:spcBef>
              <a:buClr>
                <a:srgbClr val="F0AB00"/>
              </a:buClr>
              <a:buFont typeface="Wingdings" pitchFamily="2" charset="2"/>
              <a:buChar char="Ø"/>
              <a:defRPr/>
            </a:pPr>
            <a:r>
              <a:rPr lang="en-GB" altLang="ja-JP" sz="1900" dirty="0" smtClean="0">
                <a:latin typeface="Calibri" pitchFamily="34" charset="0"/>
              </a:rPr>
              <a:t>Defined Services</a:t>
            </a:r>
            <a:r>
              <a:rPr lang="en-GB" altLang="ja-JP" sz="1900" dirty="0">
                <a:latin typeface="Calibri" pitchFamily="34" charset="0"/>
              </a:rPr>
              <a:t>: Events, Commands, and </a:t>
            </a:r>
            <a:r>
              <a:rPr lang="en-GB" altLang="ja-JP" sz="1900" b="1" dirty="0" smtClean="0">
                <a:latin typeface="Calibri" pitchFamily="34" charset="0"/>
              </a:rPr>
              <a:t>Information</a:t>
            </a:r>
            <a:endParaRPr lang="en-US" sz="1800" kern="0" dirty="0" smtClean="0">
              <a:solidFill>
                <a:srgbClr val="464749"/>
              </a:solidFill>
              <a:latin typeface="+mn-lt"/>
            </a:endParaRPr>
          </a:p>
          <a:p>
            <a:pPr marL="669203" lvl="1" indent="-212003" defTabSz="915267" eaLnBrk="0" hangingPunct="0">
              <a:lnSpc>
                <a:spcPct val="90000"/>
              </a:lnSpc>
              <a:spcBef>
                <a:spcPct val="20000"/>
              </a:spcBef>
              <a:buClr>
                <a:srgbClr val="F0AB00"/>
              </a:buClr>
              <a:buFont typeface="Wingdings" pitchFamily="2" charset="2"/>
              <a:buChar char="Ø"/>
              <a:defRPr/>
            </a:pPr>
            <a:r>
              <a:rPr lang="en-GB" altLang="ja-JP" sz="1800" dirty="0">
                <a:latin typeface="Calibri" pitchFamily="34" charset="0"/>
              </a:rPr>
              <a:t>The 802.21 layer belongs to the control </a:t>
            </a:r>
            <a:r>
              <a:rPr lang="en-GB" altLang="ja-JP" sz="1800" dirty="0" smtClean="0">
                <a:latin typeface="Calibri" pitchFamily="34" charset="0"/>
              </a:rPr>
              <a:t>plane</a:t>
            </a:r>
          </a:p>
          <a:p>
            <a:pPr marL="669203" lvl="1" indent="-212003" defTabSz="915267" eaLnBrk="0" hangingPunct="0">
              <a:lnSpc>
                <a:spcPct val="90000"/>
              </a:lnSpc>
              <a:spcBef>
                <a:spcPct val="20000"/>
              </a:spcBef>
              <a:buClr>
                <a:srgbClr val="F0AB00"/>
              </a:buClr>
              <a:buFont typeface="Wingdings" pitchFamily="2" charset="2"/>
              <a:buChar char="Ø"/>
              <a:defRPr/>
            </a:pPr>
            <a:r>
              <a:rPr lang="en-GB" altLang="ja-JP" sz="1800" dirty="0" smtClean="0">
                <a:latin typeface="Calibri" pitchFamily="34" charset="0"/>
              </a:rPr>
              <a:t>Provides both L2 and L3 transports</a:t>
            </a:r>
            <a:endParaRPr lang="en-GB" altLang="ja-JP" sz="1800" dirty="0">
              <a:latin typeface="Calibri" pitchFamily="34" charset="0"/>
            </a:endParaRPr>
          </a:p>
          <a:p>
            <a:pPr marL="669203" lvl="1" indent="-212003" defTabSz="915267" eaLnBrk="0" hangingPunct="0">
              <a:lnSpc>
                <a:spcPct val="90000"/>
              </a:lnSpc>
              <a:spcBef>
                <a:spcPct val="20000"/>
              </a:spcBef>
              <a:buClr>
                <a:srgbClr val="F0AB00"/>
              </a:buClr>
              <a:buFont typeface="Wingdings" pitchFamily="2" charset="2"/>
              <a:buChar char="Ø"/>
              <a:defRPr/>
            </a:pPr>
            <a:endParaRPr lang="en-US" sz="1800" kern="0" dirty="0" smtClean="0">
              <a:solidFill>
                <a:srgbClr val="464749"/>
              </a:solidFill>
              <a:latin typeface="+mn-lt"/>
            </a:endParaRPr>
          </a:p>
          <a:p>
            <a:pPr marL="315811" lvl="1" indent="-209079" defTabSz="915267" eaLnBrk="0" hangingPunct="0">
              <a:lnSpc>
                <a:spcPct val="90000"/>
              </a:lnSpc>
              <a:spcBef>
                <a:spcPct val="20000"/>
              </a:spcBef>
              <a:buClr>
                <a:srgbClr val="F0AB00"/>
              </a:buClr>
              <a:defRPr/>
            </a:pPr>
            <a:r>
              <a:rPr lang="en-US" sz="1800" kern="0" dirty="0">
                <a:solidFill>
                  <a:srgbClr val="464749"/>
                </a:solidFill>
                <a:latin typeface="+mn-lt"/>
              </a:rPr>
              <a:t>	</a:t>
            </a:r>
            <a:endParaRPr lang="en-US" sz="1700" kern="0" dirty="0">
              <a:solidFill>
                <a:srgbClr val="464749"/>
              </a:solidFill>
              <a:latin typeface="+mn-lt"/>
            </a:endParaRPr>
          </a:p>
        </p:txBody>
      </p:sp>
    </p:spTree>
  </p:cSld>
  <p:clrMapOvr>
    <a:masterClrMapping/>
  </p:clrMapOvr>
  <p:transition/>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5" descr="fig1mih_subir.png"/>
          <p:cNvPicPr>
            <a:picLocks noChangeAspect="1"/>
          </p:cNvPicPr>
          <p:nvPr/>
        </p:nvPicPr>
        <p:blipFill>
          <a:blip r:embed="rId4" cstate="print"/>
          <a:srcRect/>
          <a:stretch>
            <a:fillRect/>
          </a:stretch>
        </p:blipFill>
        <p:spPr bwMode="auto">
          <a:xfrm>
            <a:off x="642938" y="1417638"/>
            <a:ext cx="7358062" cy="4764087"/>
          </a:xfrm>
          <a:prstGeom prst="rect">
            <a:avLst/>
          </a:prstGeom>
          <a:noFill/>
          <a:ln w="9525">
            <a:noFill/>
            <a:miter lim="800000"/>
            <a:headEnd/>
            <a:tailEnd/>
          </a:ln>
        </p:spPr>
      </p:pic>
      <p:sp>
        <p:nvSpPr>
          <p:cNvPr id="2050" name="Title 1"/>
          <p:cNvSpPr>
            <a:spLocks noGrp="1"/>
          </p:cNvSpPr>
          <p:nvPr>
            <p:ph type="title"/>
          </p:nvPr>
        </p:nvSpPr>
        <p:spPr/>
        <p:txBody>
          <a:bodyPr/>
          <a:lstStyle/>
          <a:p>
            <a:r>
              <a:rPr lang="en-US" altLang="ja-JP" dirty="0" smtClean="0">
                <a:solidFill>
                  <a:srgbClr val="004D99"/>
                </a:solidFill>
              </a:rPr>
              <a:t>IEEE 802.21 </a:t>
            </a:r>
            <a:r>
              <a:rPr lang="en-US" altLang="ja-JP" dirty="0" smtClean="0">
                <a:solidFill>
                  <a:srgbClr val="004D99"/>
                </a:solidFill>
              </a:rPr>
              <a:t>Services(Logical Diagram) </a:t>
            </a:r>
            <a:endParaRPr lang="en-US" altLang="ja-JP" dirty="0" smtClean="0">
              <a:solidFill>
                <a:srgbClr val="004D99"/>
              </a:solidFill>
            </a:endParaRPr>
          </a:p>
        </p:txBody>
      </p:sp>
      <p:grpSp>
        <p:nvGrpSpPr>
          <p:cNvPr id="2" name="Group 25"/>
          <p:cNvGrpSpPr>
            <a:grpSpLocks/>
          </p:cNvGrpSpPr>
          <p:nvPr/>
        </p:nvGrpSpPr>
        <p:grpSpPr bwMode="auto">
          <a:xfrm>
            <a:off x="2025650" y="3525838"/>
            <a:ext cx="5643563" cy="2451100"/>
            <a:chOff x="1571604" y="3643314"/>
            <a:chExt cx="5643602" cy="2451200"/>
          </a:xfrm>
        </p:grpSpPr>
        <p:sp>
          <p:nvSpPr>
            <p:cNvPr id="23" name="Rectangular Callout 22"/>
            <p:cNvSpPr>
              <a:spLocks noChangeArrowheads="1"/>
            </p:cNvSpPr>
            <p:nvPr/>
          </p:nvSpPr>
          <p:spPr bwMode="auto">
            <a:xfrm rot="5400000">
              <a:off x="3214643" y="2000275"/>
              <a:ext cx="2071772" cy="5357850"/>
            </a:xfrm>
            <a:prstGeom prst="wedgeRectCallout">
              <a:avLst>
                <a:gd name="adj1" fmla="val -20833"/>
                <a:gd name="adj2" fmla="val 62500"/>
              </a:avLst>
            </a:prstGeom>
            <a:solidFill>
              <a:schemeClr val="bg1"/>
            </a:solidFill>
            <a:ln w="25400">
              <a:solidFill>
                <a:schemeClr val="tx1"/>
              </a:solidFill>
              <a:miter lim="800000"/>
              <a:headEnd/>
              <a:tailEnd/>
            </a:ln>
            <a:effectLst>
              <a:outerShdw blurRad="63500" dist="38100" dir="13500000" algn="br" rotWithShape="0">
                <a:srgbClr val="000000">
                  <a:alpha val="39999"/>
                </a:srgbClr>
              </a:outerShdw>
            </a:effectLst>
          </p:spPr>
          <p:txBody>
            <a:bodyPr anchor="ctr"/>
            <a:lstStyle/>
            <a:p>
              <a:pPr algn="ctr" fontAlgn="auto">
                <a:spcBef>
                  <a:spcPts val="0"/>
                </a:spcBef>
                <a:spcAft>
                  <a:spcPts val="0"/>
                </a:spcAft>
                <a:defRPr/>
              </a:pPr>
              <a:endParaRPr lang="ja-JP" altLang="ja-JP">
                <a:latin typeface="Times" charset="0"/>
                <a:ea typeface="+mn-ea"/>
              </a:endParaRPr>
            </a:p>
          </p:txBody>
        </p:sp>
        <p:sp>
          <p:nvSpPr>
            <p:cNvPr id="2061" name="TextBox 23"/>
            <p:cNvSpPr txBox="1">
              <a:spLocks noChangeArrowheads="1"/>
            </p:cNvSpPr>
            <p:nvPr/>
          </p:nvSpPr>
          <p:spPr bwMode="auto">
            <a:xfrm>
              <a:off x="2000232" y="3786190"/>
              <a:ext cx="5214974" cy="2308324"/>
            </a:xfrm>
            <a:prstGeom prst="rect">
              <a:avLst/>
            </a:prstGeom>
            <a:noFill/>
            <a:ln w="9525">
              <a:noFill/>
              <a:miter lim="800000"/>
              <a:headEnd/>
              <a:tailEnd/>
            </a:ln>
          </p:spPr>
          <p:txBody>
            <a:bodyPr>
              <a:spAutoFit/>
            </a:bodyPr>
            <a:lstStyle/>
            <a:p>
              <a:pPr>
                <a:buFont typeface="Arial" pitchFamily="34" charset="0"/>
                <a:buChar char="•"/>
              </a:pPr>
              <a:r>
                <a:rPr lang="en-US" altLang="ja-JP" sz="1600">
                  <a:latin typeface="Constantia" pitchFamily="18" charset="0"/>
                </a:rPr>
                <a:t>MIES: Media Independent Event Service</a:t>
              </a:r>
            </a:p>
            <a:p>
              <a:pPr lvl="1">
                <a:buFont typeface="Arial" pitchFamily="34" charset="0"/>
                <a:buChar char="•"/>
              </a:pPr>
              <a:r>
                <a:rPr lang="en-US" altLang="ja-JP" sz="1600">
                  <a:latin typeface="Constantia" pitchFamily="18" charset="0"/>
                </a:rPr>
                <a:t>From Link layers to Upper layers</a:t>
              </a:r>
            </a:p>
            <a:p>
              <a:pPr lvl="1">
                <a:buFont typeface="Arial" pitchFamily="34" charset="0"/>
                <a:buChar char="•"/>
              </a:pPr>
              <a:r>
                <a:rPr lang="en-US" altLang="ja-JP" sz="1600">
                  <a:latin typeface="Constantia" pitchFamily="18" charset="0"/>
                </a:rPr>
                <a:t>Subscription mechanism</a:t>
              </a:r>
            </a:p>
            <a:p>
              <a:pPr lvl="1">
                <a:buFont typeface="Arial" pitchFamily="34" charset="0"/>
                <a:buChar char="•"/>
              </a:pPr>
              <a:r>
                <a:rPr lang="en-US" altLang="ja-JP" sz="1600">
                  <a:latin typeface="Constantia" pitchFamily="18" charset="0"/>
                </a:rPr>
                <a:t>L2/L3 communication</a:t>
              </a:r>
            </a:p>
            <a:p>
              <a:pPr lvl="1">
                <a:buFont typeface="Arial" pitchFamily="34" charset="0"/>
                <a:buChar char="•"/>
              </a:pPr>
              <a:r>
                <a:rPr lang="en-US" altLang="ja-JP" sz="1600">
                  <a:latin typeface="Constantia" pitchFamily="18" charset="0"/>
                </a:rPr>
                <a:t>Advisory nature, dynamic information</a:t>
              </a:r>
            </a:p>
            <a:p>
              <a:pPr lvl="1">
                <a:buFont typeface="Arial" pitchFamily="34" charset="0"/>
                <a:buChar char="•"/>
              </a:pPr>
              <a:r>
                <a:rPr lang="en-US" altLang="ja-JP" sz="1600">
                  <a:latin typeface="Constantia" pitchFamily="18" charset="0"/>
                </a:rPr>
                <a:t>Examples: Link Up, Link Down, Link Parameters change</a:t>
              </a:r>
            </a:p>
            <a:p>
              <a:pPr lvl="1"/>
              <a:endParaRPr lang="en-US" altLang="ja-JP" sz="1600">
                <a:latin typeface="Constantia" pitchFamily="18" charset="0"/>
              </a:endParaRPr>
            </a:p>
            <a:p>
              <a:pPr lvl="1">
                <a:buFont typeface="Arial" pitchFamily="34" charset="0"/>
                <a:buChar char="•"/>
              </a:pPr>
              <a:endParaRPr lang="en-US" altLang="ja-JP" sz="1600">
                <a:latin typeface="Constantia" pitchFamily="18" charset="0"/>
              </a:endParaRPr>
            </a:p>
          </p:txBody>
        </p:sp>
      </p:grpSp>
      <p:grpSp>
        <p:nvGrpSpPr>
          <p:cNvPr id="3" name="Group 28"/>
          <p:cNvGrpSpPr>
            <a:grpSpLocks/>
          </p:cNvGrpSpPr>
          <p:nvPr/>
        </p:nvGrpSpPr>
        <p:grpSpPr bwMode="auto">
          <a:xfrm>
            <a:off x="2117725" y="3668713"/>
            <a:ext cx="5643563" cy="1958975"/>
            <a:chOff x="3045885" y="4087893"/>
            <a:chExt cx="5643602" cy="1958759"/>
          </a:xfrm>
        </p:grpSpPr>
        <p:sp>
          <p:nvSpPr>
            <p:cNvPr id="27" name="Rectangular Callout 26"/>
            <p:cNvSpPr>
              <a:spLocks noChangeArrowheads="1"/>
            </p:cNvSpPr>
            <p:nvPr/>
          </p:nvSpPr>
          <p:spPr bwMode="auto">
            <a:xfrm rot="5400000">
              <a:off x="4581899" y="2551879"/>
              <a:ext cx="1642881" cy="4714908"/>
            </a:xfrm>
            <a:prstGeom prst="wedgeRectCallout">
              <a:avLst>
                <a:gd name="adj1" fmla="val -20833"/>
                <a:gd name="adj2" fmla="val 62500"/>
              </a:avLst>
            </a:prstGeom>
            <a:solidFill>
              <a:schemeClr val="bg1"/>
            </a:solidFill>
            <a:ln w="25400">
              <a:solidFill>
                <a:schemeClr val="tx1"/>
              </a:solidFill>
              <a:miter lim="800000"/>
              <a:headEnd/>
              <a:tailEnd/>
            </a:ln>
            <a:effectLst>
              <a:outerShdw blurRad="63500" dist="38100" dir="13500000" algn="br" rotWithShape="0">
                <a:srgbClr val="000000">
                  <a:alpha val="39999"/>
                </a:srgbClr>
              </a:outerShdw>
            </a:effectLst>
          </p:spPr>
          <p:txBody>
            <a:bodyPr anchor="ctr"/>
            <a:lstStyle/>
            <a:p>
              <a:pPr algn="ctr" fontAlgn="auto">
                <a:spcBef>
                  <a:spcPts val="0"/>
                </a:spcBef>
                <a:spcAft>
                  <a:spcPts val="0"/>
                </a:spcAft>
                <a:defRPr/>
              </a:pPr>
              <a:endParaRPr lang="ja-JP" altLang="ja-JP">
                <a:latin typeface="Times" charset="0"/>
                <a:ea typeface="+mn-ea"/>
              </a:endParaRPr>
            </a:p>
          </p:txBody>
        </p:sp>
        <p:sp>
          <p:nvSpPr>
            <p:cNvPr id="2059" name="TextBox 27"/>
            <p:cNvSpPr txBox="1">
              <a:spLocks noChangeArrowheads="1"/>
            </p:cNvSpPr>
            <p:nvPr/>
          </p:nvSpPr>
          <p:spPr bwMode="auto">
            <a:xfrm>
              <a:off x="3474513" y="4230770"/>
              <a:ext cx="5214974" cy="1815882"/>
            </a:xfrm>
            <a:prstGeom prst="rect">
              <a:avLst/>
            </a:prstGeom>
            <a:noFill/>
            <a:ln w="9525">
              <a:noFill/>
              <a:miter lim="800000"/>
              <a:headEnd/>
              <a:tailEnd/>
            </a:ln>
          </p:spPr>
          <p:txBody>
            <a:bodyPr>
              <a:spAutoFit/>
            </a:bodyPr>
            <a:lstStyle/>
            <a:p>
              <a:pPr>
                <a:buFont typeface="Arial" pitchFamily="34" charset="0"/>
                <a:buChar char="•"/>
              </a:pPr>
              <a:r>
                <a:rPr lang="en-US" altLang="ja-JP" sz="1600">
                  <a:latin typeface="Constantia" pitchFamily="18" charset="0"/>
                </a:rPr>
                <a:t>MICS: Media Independent Command Service</a:t>
              </a:r>
            </a:p>
            <a:p>
              <a:pPr lvl="1">
                <a:buFont typeface="Arial" pitchFamily="34" charset="0"/>
                <a:buChar char="•"/>
              </a:pPr>
              <a:r>
                <a:rPr lang="en-US" altLang="ja-JP" sz="1600">
                  <a:latin typeface="Constantia" pitchFamily="18" charset="0"/>
                </a:rPr>
                <a:t>From MIH users to Lower layers</a:t>
              </a:r>
            </a:p>
            <a:p>
              <a:pPr lvl="1">
                <a:buFont typeface="Arial" pitchFamily="34" charset="0"/>
                <a:buChar char="•"/>
              </a:pPr>
              <a:r>
                <a:rPr lang="en-US" altLang="ja-JP" sz="1600">
                  <a:latin typeface="Constantia" pitchFamily="18" charset="0"/>
                </a:rPr>
                <a:t>Local or remote</a:t>
              </a:r>
            </a:p>
            <a:p>
              <a:pPr lvl="1">
                <a:buFont typeface="Arial" pitchFamily="34" charset="0"/>
                <a:buChar char="•"/>
              </a:pPr>
              <a:r>
                <a:rPr lang="en-US" altLang="ja-JP" sz="1600">
                  <a:latin typeface="Constantia" pitchFamily="18" charset="0"/>
                </a:rPr>
                <a:t>Its reception can generate an event</a:t>
              </a:r>
            </a:p>
            <a:p>
              <a:pPr lvl="1">
                <a:buFont typeface="Arial" pitchFamily="34" charset="0"/>
                <a:buChar char="•"/>
              </a:pPr>
              <a:r>
                <a:rPr lang="en-US" altLang="ja-JP" sz="1600">
                  <a:latin typeface="Constantia" pitchFamily="18" charset="0"/>
                </a:rPr>
                <a:t>Examples: Commit, Candidate_Query</a:t>
              </a:r>
            </a:p>
            <a:p>
              <a:pPr lvl="1"/>
              <a:endParaRPr lang="en-US" altLang="ja-JP" sz="1600">
                <a:latin typeface="Constantia" pitchFamily="18" charset="0"/>
              </a:endParaRPr>
            </a:p>
            <a:p>
              <a:pPr lvl="1">
                <a:buFont typeface="Arial" pitchFamily="34" charset="0"/>
                <a:buChar char="•"/>
              </a:pPr>
              <a:endParaRPr lang="en-US" altLang="ja-JP" sz="1600">
                <a:latin typeface="Constantia" pitchFamily="18" charset="0"/>
              </a:endParaRPr>
            </a:p>
          </p:txBody>
        </p:sp>
      </p:grpSp>
      <p:grpSp>
        <p:nvGrpSpPr>
          <p:cNvPr id="4" name="Group 32"/>
          <p:cNvGrpSpPr>
            <a:grpSpLocks/>
          </p:cNvGrpSpPr>
          <p:nvPr/>
        </p:nvGrpSpPr>
        <p:grpSpPr bwMode="auto">
          <a:xfrm>
            <a:off x="2390775" y="3668713"/>
            <a:ext cx="5429250" cy="1960562"/>
            <a:chOff x="2027366" y="2274566"/>
            <a:chExt cx="5429288" cy="1960353"/>
          </a:xfrm>
        </p:grpSpPr>
        <p:sp>
          <p:nvSpPr>
            <p:cNvPr id="31" name="Rectangular Callout 30"/>
            <p:cNvSpPr>
              <a:spLocks noChangeArrowheads="1"/>
            </p:cNvSpPr>
            <p:nvPr/>
          </p:nvSpPr>
          <p:spPr bwMode="auto">
            <a:xfrm rot="5400000">
              <a:off x="3920567" y="381365"/>
              <a:ext cx="1642887" cy="5429288"/>
            </a:xfrm>
            <a:prstGeom prst="wedgeRectCallout">
              <a:avLst>
                <a:gd name="adj1" fmla="val -20833"/>
                <a:gd name="adj2" fmla="val 62500"/>
              </a:avLst>
            </a:prstGeom>
            <a:solidFill>
              <a:schemeClr val="bg1"/>
            </a:solidFill>
            <a:ln w="25400">
              <a:solidFill>
                <a:schemeClr val="tx1"/>
              </a:solidFill>
              <a:miter lim="800000"/>
              <a:headEnd/>
              <a:tailEnd/>
            </a:ln>
            <a:effectLst>
              <a:outerShdw blurRad="63500" dist="38100" dir="13500000" algn="br" rotWithShape="0">
                <a:srgbClr val="000000">
                  <a:alpha val="39999"/>
                </a:srgbClr>
              </a:outerShdw>
            </a:effectLst>
          </p:spPr>
          <p:txBody>
            <a:bodyPr anchor="ctr"/>
            <a:lstStyle/>
            <a:p>
              <a:pPr algn="ctr" fontAlgn="auto">
                <a:spcBef>
                  <a:spcPts val="0"/>
                </a:spcBef>
                <a:spcAft>
                  <a:spcPts val="0"/>
                </a:spcAft>
                <a:defRPr/>
              </a:pPr>
              <a:endParaRPr lang="ja-JP" altLang="ja-JP">
                <a:latin typeface="Times" charset="0"/>
                <a:ea typeface="+mn-ea"/>
              </a:endParaRPr>
            </a:p>
          </p:txBody>
        </p:sp>
        <p:sp>
          <p:nvSpPr>
            <p:cNvPr id="2057" name="TextBox 31"/>
            <p:cNvSpPr txBox="1">
              <a:spLocks noChangeArrowheads="1"/>
            </p:cNvSpPr>
            <p:nvPr/>
          </p:nvSpPr>
          <p:spPr bwMode="auto">
            <a:xfrm>
              <a:off x="2183134" y="2419037"/>
              <a:ext cx="5214974" cy="1815882"/>
            </a:xfrm>
            <a:prstGeom prst="rect">
              <a:avLst/>
            </a:prstGeom>
            <a:noFill/>
            <a:ln w="9525">
              <a:noFill/>
              <a:miter lim="800000"/>
              <a:headEnd/>
              <a:tailEnd/>
            </a:ln>
          </p:spPr>
          <p:txBody>
            <a:bodyPr>
              <a:spAutoFit/>
            </a:bodyPr>
            <a:lstStyle/>
            <a:p>
              <a:pPr>
                <a:buFont typeface="Arial" pitchFamily="34" charset="0"/>
                <a:buChar char="•"/>
              </a:pPr>
              <a:r>
                <a:rPr lang="en-US" altLang="ja-JP" sz="1600">
                  <a:latin typeface="Constantia" pitchFamily="18" charset="0"/>
                </a:rPr>
                <a:t>MIIS: Media Independent Information Service</a:t>
              </a:r>
            </a:p>
            <a:p>
              <a:pPr lvl="1">
                <a:buFont typeface="Arial" pitchFamily="34" charset="0"/>
                <a:buChar char="•"/>
              </a:pPr>
              <a:r>
                <a:rPr lang="en-US" altLang="ja-JP" sz="1600">
                  <a:latin typeface="Constantia" pitchFamily="18" charset="0"/>
                </a:rPr>
                <a:t>Acquire network information</a:t>
              </a:r>
            </a:p>
            <a:p>
              <a:pPr lvl="1">
                <a:buFont typeface="Arial" pitchFamily="34" charset="0"/>
                <a:buChar char="•"/>
              </a:pPr>
              <a:r>
                <a:rPr lang="en-US" altLang="ja-JP" sz="1600">
                  <a:latin typeface="Constantia" pitchFamily="18" charset="0"/>
                </a:rPr>
                <a:t>Information can be accessed from any technology</a:t>
              </a:r>
            </a:p>
            <a:p>
              <a:pPr lvl="1">
                <a:buFont typeface="Arial" pitchFamily="34" charset="0"/>
                <a:buChar char="•"/>
              </a:pPr>
              <a:r>
                <a:rPr lang="en-US" altLang="ja-JP" sz="1600">
                  <a:latin typeface="Constantia" pitchFamily="18" charset="0"/>
                </a:rPr>
                <a:t>Network selection</a:t>
              </a:r>
            </a:p>
            <a:p>
              <a:pPr lvl="1">
                <a:buFont typeface="Arial" pitchFamily="34" charset="0"/>
                <a:buChar char="•"/>
              </a:pPr>
              <a:r>
                <a:rPr lang="en-US" altLang="ja-JP" sz="1600">
                  <a:latin typeface="Constantia" pitchFamily="18" charset="0"/>
                </a:rPr>
                <a:t>Examples: neighbor maps, coverage zones, etc.</a:t>
              </a:r>
            </a:p>
            <a:p>
              <a:pPr lvl="1"/>
              <a:endParaRPr lang="en-US" altLang="ja-JP" sz="1600">
                <a:latin typeface="Constantia" pitchFamily="18" charset="0"/>
              </a:endParaRPr>
            </a:p>
            <a:p>
              <a:pPr lvl="1">
                <a:buFont typeface="Arial" pitchFamily="34" charset="0"/>
                <a:buChar char="•"/>
              </a:pPr>
              <a:endParaRPr lang="en-US" altLang="ja-JP" sz="1600">
                <a:latin typeface="Constantia" pitchFamily="18" charset="0"/>
              </a:endParaRPr>
            </a:p>
          </p:txBody>
        </p:sp>
      </p:grpSp>
      <p:sp>
        <p:nvSpPr>
          <p:cNvPr id="16" name="Slide Number Placeholder 15"/>
          <p:cNvSpPr>
            <a:spLocks noGrp="1"/>
          </p:cNvSpPr>
          <p:nvPr>
            <p:ph type="sldNum" sz="quarter" idx="4294967295"/>
          </p:nvPr>
        </p:nvSpPr>
        <p:spPr>
          <a:xfrm>
            <a:off x="3124200" y="6356350"/>
            <a:ext cx="2895600" cy="365125"/>
          </a:xfrm>
          <a:prstGeom prst="rect">
            <a:avLst/>
          </a:prstGeom>
        </p:spPr>
        <p:txBody>
          <a:bodyPr/>
          <a:lstStyle/>
          <a:p>
            <a:pPr algn="ctr"/>
            <a:fld id="{9617C3C7-00B7-4359-AAFD-638E98EDDCDB}" type="slidenum">
              <a:rPr lang="en-US" altLang="ja-JP" sz="1400"/>
              <a:pPr algn="ctr"/>
              <a:t>7</a:t>
            </a:fld>
            <a:endParaRPr lang="en-US" altLang="ja-JP" sz="1400" dirty="0"/>
          </a:p>
        </p:txBody>
      </p:sp>
    </p:spTree>
    <p:custDataLst>
      <p:tags r:id="rId1"/>
    </p:custData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xit" presetSubtype="16" fill="hold" nodeType="clickEffect">
                                  <p:stCondLst>
                                    <p:cond delay="0"/>
                                  </p:stCondLst>
                                  <p:childTnLst>
                                    <p:animEffect transition="out" filter="box(in)">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ox(i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xit" presetSubtype="16" fill="hold" nodeType="clickEffect">
                                  <p:stCondLst>
                                    <p:cond delay="0"/>
                                  </p:stCondLst>
                                  <p:childTnLst>
                                    <p:animEffect transition="out" filter="box(in)">
                                      <p:cBhvr>
                                        <p:cTn id="21" dur="500"/>
                                        <p:tgtEl>
                                          <p:spTgt spid="3"/>
                                        </p:tgtEl>
                                      </p:cBhvr>
                                    </p:animEffect>
                                    <p:set>
                                      <p:cBhvr>
                                        <p:cTn id="22" dur="1" fill="hold">
                                          <p:stCondLst>
                                            <p:cond delay="499"/>
                                          </p:stCondLst>
                                        </p:cTn>
                                        <p:tgtEl>
                                          <p:spTgt spid="3"/>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box(in)">
                                      <p:cBhvr>
                                        <p:cTn id="27" dur="500"/>
                                        <p:tgtEl>
                                          <p:spTgt spid="4"/>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xit" presetSubtype="16" fill="hold" nodeType="clickEffect">
                                  <p:stCondLst>
                                    <p:cond delay="0"/>
                                  </p:stCondLst>
                                  <p:childTnLst>
                                    <p:animEffect transition="out" filter="box(in)">
                                      <p:cBhvr>
                                        <p:cTn id="31" dur="500"/>
                                        <p:tgtEl>
                                          <p:spTgt spid="4"/>
                                        </p:tgtEl>
                                      </p:cBhvr>
                                    </p:animEffect>
                                    <p:set>
                                      <p:cBhvr>
                                        <p:cTn id="32"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AutoShape 2"/>
          <p:cNvSpPr>
            <a:spLocks noChangeArrowheads="1"/>
          </p:cNvSpPr>
          <p:nvPr/>
        </p:nvSpPr>
        <p:spPr bwMode="auto">
          <a:xfrm>
            <a:off x="4510088" y="1041400"/>
            <a:ext cx="1387475" cy="1308100"/>
          </a:xfrm>
          <a:prstGeom prst="can">
            <a:avLst>
              <a:gd name="adj" fmla="val 25000"/>
            </a:avLst>
          </a:prstGeom>
          <a:gradFill rotWithShape="1">
            <a:gsLst>
              <a:gs pos="0">
                <a:srgbClr val="808080"/>
              </a:gs>
              <a:gs pos="50000">
                <a:srgbClr val="808080">
                  <a:gamma/>
                  <a:tint val="34902"/>
                  <a:invGamma/>
                </a:srgbClr>
              </a:gs>
              <a:gs pos="100000">
                <a:srgbClr val="808080"/>
              </a:gs>
            </a:gsLst>
            <a:lin ang="0" scaled="1"/>
          </a:gradFill>
          <a:ln w="12700">
            <a:solidFill>
              <a:schemeClr val="tx1"/>
            </a:solidFill>
            <a:round/>
            <a:headEnd type="none" w="sm" len="sm"/>
            <a:tailEnd type="none" w="sm" len="sm"/>
          </a:ln>
          <a:effectLst>
            <a:outerShdw dist="107763" dir="2700000" algn="ctr" rotWithShape="0">
              <a:schemeClr val="bg2">
                <a:alpha val="50000"/>
              </a:schemeClr>
            </a:outerShdw>
          </a:effectLst>
        </p:spPr>
        <p:txBody>
          <a:bodyPr wrap="none" anchor="ctr"/>
          <a:lstStyle/>
          <a:p>
            <a:pPr algn="ctr" eaLnBrk="0" hangingPunct="0">
              <a:defRPr/>
            </a:pPr>
            <a:endParaRPr lang="en-US"/>
          </a:p>
        </p:txBody>
      </p:sp>
      <p:sp>
        <p:nvSpPr>
          <p:cNvPr id="309251" name="AutoShape 3"/>
          <p:cNvSpPr>
            <a:spLocks noChangeArrowheads="1"/>
          </p:cNvSpPr>
          <p:nvPr/>
        </p:nvSpPr>
        <p:spPr bwMode="auto">
          <a:xfrm rot="-2934735">
            <a:off x="4411662" y="1276351"/>
            <a:ext cx="3546475" cy="2876550"/>
          </a:xfrm>
          <a:prstGeom prst="flowChartExtract">
            <a:avLst/>
          </a:prstGeom>
          <a:gradFill rotWithShape="1">
            <a:gsLst>
              <a:gs pos="0">
                <a:schemeClr val="tx1"/>
              </a:gs>
              <a:gs pos="100000">
                <a:srgbClr val="3366FF">
                  <a:alpha val="0"/>
                </a:srgbClr>
              </a:gs>
            </a:gsLst>
            <a:lin ang="5400000" scaled="1"/>
          </a:gradFill>
          <a:ln w="12700" algn="ctr">
            <a:noFill/>
            <a:miter lim="800000"/>
            <a:headEnd/>
            <a:tailEnd/>
          </a:ln>
        </p:spPr>
        <p:txBody>
          <a:bodyPr anchor="ctr">
            <a:spAutoFit/>
          </a:bodyPr>
          <a:lstStyle/>
          <a:p>
            <a:pPr algn="ctr" eaLnBrk="0" hangingPunct="0"/>
            <a:endParaRPr lang="en-US"/>
          </a:p>
        </p:txBody>
      </p:sp>
      <p:sp>
        <p:nvSpPr>
          <p:cNvPr id="309282" name="Text Box 4"/>
          <p:cNvSpPr txBox="1">
            <a:spLocks noChangeArrowheads="1"/>
          </p:cNvSpPr>
          <p:nvPr/>
        </p:nvSpPr>
        <p:spPr bwMode="auto">
          <a:xfrm>
            <a:off x="4459288" y="1404938"/>
            <a:ext cx="1497012" cy="923330"/>
          </a:xfrm>
          <a:prstGeom prst="rect">
            <a:avLst/>
          </a:prstGeom>
          <a:noFill/>
          <a:ln w="12700">
            <a:noFill/>
            <a:miter lim="800000"/>
            <a:headEnd type="none" w="sm" len="sm"/>
            <a:tailEnd type="none" w="sm" len="sm"/>
          </a:ln>
        </p:spPr>
        <p:txBody>
          <a:bodyPr>
            <a:spAutoFit/>
          </a:bodyPr>
          <a:lstStyle/>
          <a:p>
            <a:pPr algn="ctr" eaLnBrk="0" hangingPunct="0">
              <a:spcBef>
                <a:spcPct val="50000"/>
              </a:spcBef>
            </a:pPr>
            <a:r>
              <a:rPr lang="en-US" altLang="ko-KR" sz="1800" b="1" dirty="0" smtClean="0">
                <a:solidFill>
                  <a:schemeClr val="bg1"/>
                </a:solidFill>
                <a:latin typeface="Arial" charset="0"/>
                <a:ea typeface="Gulim" pitchFamily="34" charset="-127"/>
              </a:rPr>
              <a:t>MIH </a:t>
            </a:r>
            <a:r>
              <a:rPr lang="en-US" altLang="ko-KR" sz="1800" b="1" dirty="0" smtClean="0">
                <a:solidFill>
                  <a:schemeClr val="bg1"/>
                </a:solidFill>
                <a:latin typeface="Arial" charset="0"/>
                <a:ea typeface="Gulim" pitchFamily="34" charset="-127"/>
              </a:rPr>
              <a:t>Information </a:t>
            </a:r>
            <a:r>
              <a:rPr lang="en-US" altLang="ko-KR" sz="1800" b="1" dirty="0">
                <a:solidFill>
                  <a:schemeClr val="bg1"/>
                </a:solidFill>
                <a:latin typeface="Arial" charset="0"/>
                <a:ea typeface="Gulim" pitchFamily="34" charset="-127"/>
              </a:rPr>
              <a:t>Server</a:t>
            </a:r>
          </a:p>
        </p:txBody>
      </p:sp>
      <p:sp>
        <p:nvSpPr>
          <p:cNvPr id="309283" name="Rectangle 5"/>
          <p:cNvSpPr>
            <a:spLocks noChangeArrowheads="1"/>
          </p:cNvSpPr>
          <p:nvPr/>
        </p:nvSpPr>
        <p:spPr bwMode="auto">
          <a:xfrm>
            <a:off x="733425" y="332656"/>
            <a:ext cx="8410575" cy="666750"/>
          </a:xfrm>
          <a:prstGeom prst="rect">
            <a:avLst/>
          </a:prstGeom>
          <a:noFill/>
          <a:ln w="9525">
            <a:noFill/>
            <a:miter lim="800000"/>
            <a:headEnd/>
            <a:tailEnd/>
          </a:ln>
        </p:spPr>
        <p:txBody>
          <a:bodyPr lIns="92063" tIns="46032" rIns="92063" bIns="46032" anchor="ctr"/>
          <a:lstStyle/>
          <a:p>
            <a:r>
              <a:rPr lang="en-US" altLang="ko-KR" sz="2800" b="1" dirty="0">
                <a:solidFill>
                  <a:srgbClr val="000000"/>
                </a:solidFill>
                <a:latin typeface="Tahoma" pitchFamily="34" charset="0"/>
                <a:ea typeface="Gulim" pitchFamily="34" charset="-127"/>
              </a:rPr>
              <a:t>Media Independent Information Service</a:t>
            </a:r>
          </a:p>
        </p:txBody>
      </p:sp>
      <p:grpSp>
        <p:nvGrpSpPr>
          <p:cNvPr id="4" name="Group 6"/>
          <p:cNvGrpSpPr>
            <a:grpSpLocks/>
          </p:cNvGrpSpPr>
          <p:nvPr/>
        </p:nvGrpSpPr>
        <p:grpSpPr bwMode="auto">
          <a:xfrm>
            <a:off x="179388" y="1498600"/>
            <a:ext cx="4318000" cy="2347913"/>
            <a:chOff x="104" y="1056"/>
            <a:chExt cx="2720" cy="1479"/>
          </a:xfrm>
        </p:grpSpPr>
        <p:grpSp>
          <p:nvGrpSpPr>
            <p:cNvPr id="5" name="Group 7"/>
            <p:cNvGrpSpPr>
              <a:grpSpLocks/>
            </p:cNvGrpSpPr>
            <p:nvPr/>
          </p:nvGrpSpPr>
          <p:grpSpPr bwMode="auto">
            <a:xfrm>
              <a:off x="428" y="1056"/>
              <a:ext cx="482" cy="1121"/>
              <a:chOff x="103" y="1379"/>
              <a:chExt cx="294" cy="786"/>
            </a:xfrm>
          </p:grpSpPr>
          <p:sp>
            <p:nvSpPr>
              <p:cNvPr id="309474" name="Freeform 8"/>
              <p:cNvSpPr>
                <a:spLocks noEditPoints="1"/>
              </p:cNvSpPr>
              <p:nvPr/>
            </p:nvSpPr>
            <p:spPr bwMode="auto">
              <a:xfrm>
                <a:off x="166" y="1390"/>
                <a:ext cx="173" cy="97"/>
              </a:xfrm>
              <a:custGeom>
                <a:avLst/>
                <a:gdLst>
                  <a:gd name="T0" fmla="*/ 65 w 173"/>
                  <a:gd name="T1" fmla="*/ 95 h 97"/>
                  <a:gd name="T2" fmla="*/ 21 w 173"/>
                  <a:gd name="T3" fmla="*/ 92 h 97"/>
                  <a:gd name="T4" fmla="*/ 44 w 173"/>
                  <a:gd name="T5" fmla="*/ 77 h 97"/>
                  <a:gd name="T6" fmla="*/ 0 w 173"/>
                  <a:gd name="T7" fmla="*/ 74 h 97"/>
                  <a:gd name="T8" fmla="*/ 173 w 173"/>
                  <a:gd name="T9" fmla="*/ 74 h 97"/>
                  <a:gd name="T10" fmla="*/ 128 w 173"/>
                  <a:gd name="T11" fmla="*/ 97 h 97"/>
                  <a:gd name="T12" fmla="*/ 142 w 173"/>
                  <a:gd name="T13" fmla="*/ 72 h 97"/>
                  <a:gd name="T14" fmla="*/ 97 w 173"/>
                  <a:gd name="T15" fmla="*/ 95 h 97"/>
                  <a:gd name="T16" fmla="*/ 86 w 173"/>
                  <a:gd name="T17" fmla="*/ 84 h 97"/>
                  <a:gd name="T18" fmla="*/ 76 w 173"/>
                  <a:gd name="T19" fmla="*/ 32 h 97"/>
                  <a:gd name="T20" fmla="*/ 97 w 173"/>
                  <a:gd name="T21" fmla="*/ 53 h 97"/>
                  <a:gd name="T22" fmla="*/ 86 w 173"/>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97"/>
                  <a:gd name="T38" fmla="*/ 173 w 17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97">
                    <a:moveTo>
                      <a:pt x="65" y="95"/>
                    </a:moveTo>
                    <a:lnTo>
                      <a:pt x="21" y="92"/>
                    </a:lnTo>
                    <a:lnTo>
                      <a:pt x="44" y="77"/>
                    </a:lnTo>
                    <a:lnTo>
                      <a:pt x="0" y="74"/>
                    </a:lnTo>
                    <a:moveTo>
                      <a:pt x="173" y="74"/>
                    </a:moveTo>
                    <a:lnTo>
                      <a:pt x="128" y="97"/>
                    </a:lnTo>
                    <a:lnTo>
                      <a:pt x="142" y="72"/>
                    </a:lnTo>
                    <a:lnTo>
                      <a:pt x="97" y="95"/>
                    </a:lnTo>
                    <a:moveTo>
                      <a:pt x="86" y="84"/>
                    </a:moveTo>
                    <a:lnTo>
                      <a:pt x="76" y="32"/>
                    </a:lnTo>
                    <a:lnTo>
                      <a:pt x="97" y="53"/>
                    </a:lnTo>
                    <a:lnTo>
                      <a:pt x="86" y="0"/>
                    </a:lnTo>
                  </a:path>
                </a:pathLst>
              </a:custGeom>
              <a:noFill/>
              <a:ln w="26988" cap="rnd">
                <a:solidFill>
                  <a:srgbClr val="FF0000"/>
                </a:solidFill>
                <a:prstDash val="solid"/>
                <a:round/>
                <a:headEnd/>
                <a:tailEnd/>
              </a:ln>
            </p:spPr>
            <p:txBody>
              <a:bodyPr/>
              <a:lstStyle/>
              <a:p>
                <a:endParaRPr lang="en-US"/>
              </a:p>
            </p:txBody>
          </p:sp>
          <p:sp>
            <p:nvSpPr>
              <p:cNvPr id="309475" name="Freeform 9"/>
              <p:cNvSpPr>
                <a:spLocks/>
              </p:cNvSpPr>
              <p:nvPr/>
            </p:nvSpPr>
            <p:spPr bwMode="auto">
              <a:xfrm>
                <a:off x="160" y="1609"/>
                <a:ext cx="173" cy="516"/>
              </a:xfrm>
              <a:custGeom>
                <a:avLst/>
                <a:gdLst>
                  <a:gd name="T0" fmla="*/ 0 w 173"/>
                  <a:gd name="T1" fmla="*/ 473 h 516"/>
                  <a:gd name="T2" fmla="*/ 86 w 173"/>
                  <a:gd name="T3" fmla="*/ 516 h 516"/>
                  <a:gd name="T4" fmla="*/ 173 w 173"/>
                  <a:gd name="T5" fmla="*/ 473 h 516"/>
                  <a:gd name="T6" fmla="*/ 86 w 173"/>
                  <a:gd name="T7" fmla="*/ 0 h 516"/>
                  <a:gd name="T8" fmla="*/ 0 w 173"/>
                  <a:gd name="T9" fmla="*/ 473 h 516"/>
                  <a:gd name="T10" fmla="*/ 0 60000 65536"/>
                  <a:gd name="T11" fmla="*/ 0 60000 65536"/>
                  <a:gd name="T12" fmla="*/ 0 60000 65536"/>
                  <a:gd name="T13" fmla="*/ 0 60000 65536"/>
                  <a:gd name="T14" fmla="*/ 0 60000 65536"/>
                  <a:gd name="T15" fmla="*/ 0 w 173"/>
                  <a:gd name="T16" fmla="*/ 0 h 516"/>
                  <a:gd name="T17" fmla="*/ 173 w 173"/>
                  <a:gd name="T18" fmla="*/ 516 h 516"/>
                </a:gdLst>
                <a:ahLst/>
                <a:cxnLst>
                  <a:cxn ang="T10">
                    <a:pos x="T0" y="T1"/>
                  </a:cxn>
                  <a:cxn ang="T11">
                    <a:pos x="T2" y="T3"/>
                  </a:cxn>
                  <a:cxn ang="T12">
                    <a:pos x="T4" y="T5"/>
                  </a:cxn>
                  <a:cxn ang="T13">
                    <a:pos x="T6" y="T7"/>
                  </a:cxn>
                  <a:cxn ang="T14">
                    <a:pos x="T8" y="T9"/>
                  </a:cxn>
                </a:cxnLst>
                <a:rect l="T15" t="T16" r="T17" b="T18"/>
                <a:pathLst>
                  <a:path w="173" h="516">
                    <a:moveTo>
                      <a:pt x="0" y="473"/>
                    </a:moveTo>
                    <a:lnTo>
                      <a:pt x="86" y="516"/>
                    </a:lnTo>
                    <a:lnTo>
                      <a:pt x="173" y="473"/>
                    </a:lnTo>
                    <a:lnTo>
                      <a:pt x="86" y="0"/>
                    </a:lnTo>
                    <a:lnTo>
                      <a:pt x="0" y="473"/>
                    </a:lnTo>
                  </a:path>
                </a:pathLst>
              </a:custGeom>
              <a:noFill/>
              <a:ln w="15875" cap="rnd">
                <a:solidFill>
                  <a:srgbClr val="000000"/>
                </a:solidFill>
                <a:prstDash val="solid"/>
                <a:round/>
                <a:headEnd/>
                <a:tailEnd/>
              </a:ln>
            </p:spPr>
            <p:txBody>
              <a:bodyPr/>
              <a:lstStyle/>
              <a:p>
                <a:endParaRPr lang="en-US"/>
              </a:p>
            </p:txBody>
          </p:sp>
          <p:sp>
            <p:nvSpPr>
              <p:cNvPr id="309476" name="Freeform 10"/>
              <p:cNvSpPr>
                <a:spLocks/>
              </p:cNvSpPr>
              <p:nvPr/>
            </p:nvSpPr>
            <p:spPr bwMode="auto">
              <a:xfrm>
                <a:off x="173" y="1514"/>
                <a:ext cx="33" cy="54"/>
              </a:xfrm>
              <a:custGeom>
                <a:avLst/>
                <a:gdLst>
                  <a:gd name="T0" fmla="*/ 6 w 33"/>
                  <a:gd name="T1" fmla="*/ 12 h 54"/>
                  <a:gd name="T2" fmla="*/ 16 w 33"/>
                  <a:gd name="T3" fmla="*/ 0 h 54"/>
                  <a:gd name="T4" fmla="*/ 27 w 33"/>
                  <a:gd name="T5" fmla="*/ 12 h 54"/>
                  <a:gd name="T6" fmla="*/ 33 w 33"/>
                  <a:gd name="T7" fmla="*/ 44 h 54"/>
                  <a:gd name="T8" fmla="*/ 16 w 33"/>
                  <a:gd name="T9" fmla="*/ 54 h 54"/>
                  <a:gd name="T10" fmla="*/ 0 w 33"/>
                  <a:gd name="T11" fmla="*/ 44 h 54"/>
                  <a:gd name="T12" fmla="*/ 6 w 33"/>
                  <a:gd name="T13" fmla="*/ 12 h 54"/>
                  <a:gd name="T14" fmla="*/ 0 60000 65536"/>
                  <a:gd name="T15" fmla="*/ 0 60000 65536"/>
                  <a:gd name="T16" fmla="*/ 0 60000 65536"/>
                  <a:gd name="T17" fmla="*/ 0 60000 65536"/>
                  <a:gd name="T18" fmla="*/ 0 60000 65536"/>
                  <a:gd name="T19" fmla="*/ 0 60000 65536"/>
                  <a:gd name="T20" fmla="*/ 0 60000 65536"/>
                  <a:gd name="T21" fmla="*/ 0 w 33"/>
                  <a:gd name="T22" fmla="*/ 0 h 54"/>
                  <a:gd name="T23" fmla="*/ 33 w 33"/>
                  <a:gd name="T24" fmla="*/ 54 h 54"/>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3" h="54">
                    <a:moveTo>
                      <a:pt x="6" y="12"/>
                    </a:moveTo>
                    <a:lnTo>
                      <a:pt x="16" y="0"/>
                    </a:lnTo>
                    <a:lnTo>
                      <a:pt x="27" y="12"/>
                    </a:lnTo>
                    <a:lnTo>
                      <a:pt x="33" y="44"/>
                    </a:lnTo>
                    <a:lnTo>
                      <a:pt x="16" y="54"/>
                    </a:lnTo>
                    <a:lnTo>
                      <a:pt x="0" y="44"/>
                    </a:lnTo>
                    <a:lnTo>
                      <a:pt x="6" y="12"/>
                    </a:lnTo>
                    <a:close/>
                  </a:path>
                </a:pathLst>
              </a:custGeom>
              <a:solidFill>
                <a:srgbClr val="666666"/>
              </a:solidFill>
              <a:ln w="9525">
                <a:noFill/>
                <a:round/>
                <a:headEnd/>
                <a:tailEnd/>
              </a:ln>
            </p:spPr>
            <p:txBody>
              <a:bodyPr/>
              <a:lstStyle/>
              <a:p>
                <a:endParaRPr lang="en-US"/>
              </a:p>
            </p:txBody>
          </p:sp>
          <p:sp>
            <p:nvSpPr>
              <p:cNvPr id="309477" name="Freeform 11"/>
              <p:cNvSpPr>
                <a:spLocks noEditPoints="1"/>
              </p:cNvSpPr>
              <p:nvPr/>
            </p:nvSpPr>
            <p:spPr bwMode="auto">
              <a:xfrm>
                <a:off x="103" y="1493"/>
                <a:ext cx="294" cy="672"/>
              </a:xfrm>
              <a:custGeom>
                <a:avLst/>
                <a:gdLst>
                  <a:gd name="T0" fmla="*/ 0 w 173"/>
                  <a:gd name="T1" fmla="*/ 473 h 516"/>
                  <a:gd name="T2" fmla="*/ 86 w 173"/>
                  <a:gd name="T3" fmla="*/ 430 h 516"/>
                  <a:gd name="T4" fmla="*/ 173 w 173"/>
                  <a:gd name="T5" fmla="*/ 473 h 516"/>
                  <a:gd name="T6" fmla="*/ 86 w 173"/>
                  <a:gd name="T7" fmla="*/ 0 h 516"/>
                  <a:gd name="T8" fmla="*/ 86 w 173"/>
                  <a:gd name="T9" fmla="*/ 516 h 516"/>
                  <a:gd name="T10" fmla="*/ 0 w 173"/>
                  <a:gd name="T11" fmla="*/ 473 h 516"/>
                  <a:gd name="T12" fmla="*/ 86 w 173"/>
                  <a:gd name="T13" fmla="*/ 0 h 516"/>
                  <a:gd name="T14" fmla="*/ 173 w 173"/>
                  <a:gd name="T15" fmla="*/ 473 h 516"/>
                  <a:gd name="T16" fmla="*/ 86 w 173"/>
                  <a:gd name="T17" fmla="*/ 516 h 516"/>
                  <a:gd name="T18" fmla="*/ 65 w 173"/>
                  <a:gd name="T19" fmla="*/ 118 h 516"/>
                  <a:gd name="T20" fmla="*/ 86 w 173"/>
                  <a:gd name="T21" fmla="*/ 129 h 516"/>
                  <a:gd name="T22" fmla="*/ 108 w 173"/>
                  <a:gd name="T23" fmla="*/ 118 h 516"/>
                  <a:gd name="T24" fmla="*/ 58 w 173"/>
                  <a:gd name="T25" fmla="*/ 158 h 516"/>
                  <a:gd name="T26" fmla="*/ 86 w 173"/>
                  <a:gd name="T27" fmla="*/ 172 h 516"/>
                  <a:gd name="T28" fmla="*/ 115 w 173"/>
                  <a:gd name="T29" fmla="*/ 158 h 516"/>
                  <a:gd name="T30" fmla="*/ 50 w 173"/>
                  <a:gd name="T31" fmla="*/ 198 h 516"/>
                  <a:gd name="T32" fmla="*/ 86 w 173"/>
                  <a:gd name="T33" fmla="*/ 215 h 516"/>
                  <a:gd name="T34" fmla="*/ 121 w 173"/>
                  <a:gd name="T35" fmla="*/ 197 h 516"/>
                  <a:gd name="T36" fmla="*/ 43 w 173"/>
                  <a:gd name="T37" fmla="*/ 236 h 516"/>
                  <a:gd name="T38" fmla="*/ 86 w 173"/>
                  <a:gd name="T39" fmla="*/ 259 h 516"/>
                  <a:gd name="T40" fmla="*/ 130 w 173"/>
                  <a:gd name="T41" fmla="*/ 236 h 516"/>
                  <a:gd name="T42" fmla="*/ 36 w 173"/>
                  <a:gd name="T43" fmla="*/ 276 h 516"/>
                  <a:gd name="T44" fmla="*/ 86 w 173"/>
                  <a:gd name="T45" fmla="*/ 301 h 516"/>
                  <a:gd name="T46" fmla="*/ 137 w 173"/>
                  <a:gd name="T47" fmla="*/ 276 h 516"/>
                  <a:gd name="T48" fmla="*/ 29 w 173"/>
                  <a:gd name="T49" fmla="*/ 316 h 516"/>
                  <a:gd name="T50" fmla="*/ 86 w 173"/>
                  <a:gd name="T51" fmla="*/ 344 h 516"/>
                  <a:gd name="T52" fmla="*/ 143 w 173"/>
                  <a:gd name="T53" fmla="*/ 315 h 516"/>
                  <a:gd name="T54" fmla="*/ 22 w 173"/>
                  <a:gd name="T55" fmla="*/ 355 h 516"/>
                  <a:gd name="T56" fmla="*/ 86 w 173"/>
                  <a:gd name="T57" fmla="*/ 387 h 516"/>
                  <a:gd name="T58" fmla="*/ 151 w 173"/>
                  <a:gd name="T59" fmla="*/ 355 h 516"/>
                  <a:gd name="T60" fmla="*/ 15 w 173"/>
                  <a:gd name="T61" fmla="*/ 394 h 516"/>
                  <a:gd name="T62" fmla="*/ 86 w 173"/>
                  <a:gd name="T63" fmla="*/ 430 h 516"/>
                  <a:gd name="T64" fmla="*/ 158 w 173"/>
                  <a:gd name="T65" fmla="*/ 394 h 516"/>
                  <a:gd name="T66" fmla="*/ 8 w 173"/>
                  <a:gd name="T67" fmla="*/ 434 h 516"/>
                  <a:gd name="T68" fmla="*/ 86 w 173"/>
                  <a:gd name="T69" fmla="*/ 473 h 516"/>
                  <a:gd name="T70" fmla="*/ 165 w 173"/>
                  <a:gd name="T71" fmla="*/ 433 h 516"/>
                  <a:gd name="T72" fmla="*/ 76 w 173"/>
                  <a:gd name="T73" fmla="*/ 33 h 516"/>
                  <a:gd name="T74" fmla="*/ 86 w 173"/>
                  <a:gd name="T75" fmla="*/ 21 h 516"/>
                  <a:gd name="T76" fmla="*/ 97 w 173"/>
                  <a:gd name="T77" fmla="*/ 33 h 516"/>
                  <a:gd name="T78" fmla="*/ 103 w 173"/>
                  <a:gd name="T79" fmla="*/ 65 h 516"/>
                  <a:gd name="T80" fmla="*/ 86 w 173"/>
                  <a:gd name="T81" fmla="*/ 75 h 516"/>
                  <a:gd name="T82" fmla="*/ 70 w 173"/>
                  <a:gd name="T83" fmla="*/ 65 h 516"/>
                  <a:gd name="T84" fmla="*/ 76 w 173"/>
                  <a:gd name="T85" fmla="*/ 33 h 51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3"/>
                  <a:gd name="T130" fmla="*/ 0 h 516"/>
                  <a:gd name="T131" fmla="*/ 173 w 173"/>
                  <a:gd name="T132" fmla="*/ 516 h 51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3" h="516">
                    <a:moveTo>
                      <a:pt x="0" y="473"/>
                    </a:moveTo>
                    <a:lnTo>
                      <a:pt x="86" y="430"/>
                    </a:lnTo>
                    <a:lnTo>
                      <a:pt x="173" y="473"/>
                    </a:lnTo>
                    <a:moveTo>
                      <a:pt x="86" y="0"/>
                    </a:moveTo>
                    <a:lnTo>
                      <a:pt x="86" y="516"/>
                    </a:lnTo>
                    <a:lnTo>
                      <a:pt x="0" y="473"/>
                    </a:lnTo>
                    <a:lnTo>
                      <a:pt x="86" y="0"/>
                    </a:lnTo>
                    <a:lnTo>
                      <a:pt x="173" y="473"/>
                    </a:lnTo>
                    <a:lnTo>
                      <a:pt x="86" y="516"/>
                    </a:lnTo>
                    <a:moveTo>
                      <a:pt x="65" y="118"/>
                    </a:moveTo>
                    <a:lnTo>
                      <a:pt x="86" y="129"/>
                    </a:lnTo>
                    <a:lnTo>
                      <a:pt x="108" y="118"/>
                    </a:lnTo>
                    <a:moveTo>
                      <a:pt x="58" y="158"/>
                    </a:moveTo>
                    <a:lnTo>
                      <a:pt x="86" y="172"/>
                    </a:lnTo>
                    <a:lnTo>
                      <a:pt x="115" y="158"/>
                    </a:lnTo>
                    <a:moveTo>
                      <a:pt x="50" y="198"/>
                    </a:moveTo>
                    <a:lnTo>
                      <a:pt x="86" y="215"/>
                    </a:lnTo>
                    <a:lnTo>
                      <a:pt x="121" y="197"/>
                    </a:lnTo>
                    <a:moveTo>
                      <a:pt x="43" y="236"/>
                    </a:moveTo>
                    <a:lnTo>
                      <a:pt x="86" y="259"/>
                    </a:lnTo>
                    <a:lnTo>
                      <a:pt x="130" y="236"/>
                    </a:lnTo>
                    <a:moveTo>
                      <a:pt x="36" y="276"/>
                    </a:moveTo>
                    <a:lnTo>
                      <a:pt x="86" y="301"/>
                    </a:lnTo>
                    <a:lnTo>
                      <a:pt x="137" y="276"/>
                    </a:lnTo>
                    <a:moveTo>
                      <a:pt x="29" y="316"/>
                    </a:moveTo>
                    <a:lnTo>
                      <a:pt x="86" y="344"/>
                    </a:lnTo>
                    <a:lnTo>
                      <a:pt x="143" y="315"/>
                    </a:lnTo>
                    <a:moveTo>
                      <a:pt x="22" y="355"/>
                    </a:moveTo>
                    <a:lnTo>
                      <a:pt x="86" y="387"/>
                    </a:lnTo>
                    <a:lnTo>
                      <a:pt x="151" y="355"/>
                    </a:lnTo>
                    <a:moveTo>
                      <a:pt x="15" y="394"/>
                    </a:moveTo>
                    <a:lnTo>
                      <a:pt x="86" y="430"/>
                    </a:lnTo>
                    <a:lnTo>
                      <a:pt x="158" y="394"/>
                    </a:lnTo>
                    <a:moveTo>
                      <a:pt x="8" y="434"/>
                    </a:moveTo>
                    <a:lnTo>
                      <a:pt x="86" y="473"/>
                    </a:lnTo>
                    <a:lnTo>
                      <a:pt x="165" y="433"/>
                    </a:lnTo>
                    <a:moveTo>
                      <a:pt x="76" y="33"/>
                    </a:moveTo>
                    <a:lnTo>
                      <a:pt x="86" y="21"/>
                    </a:lnTo>
                    <a:lnTo>
                      <a:pt x="97" y="33"/>
                    </a:lnTo>
                    <a:lnTo>
                      <a:pt x="103" y="65"/>
                    </a:lnTo>
                    <a:lnTo>
                      <a:pt x="86" y="75"/>
                    </a:lnTo>
                    <a:lnTo>
                      <a:pt x="70" y="65"/>
                    </a:lnTo>
                    <a:lnTo>
                      <a:pt x="76" y="33"/>
                    </a:lnTo>
                  </a:path>
                </a:pathLst>
              </a:custGeom>
              <a:noFill/>
              <a:ln w="23876" cap="rnd">
                <a:solidFill>
                  <a:srgbClr val="FFFFFF"/>
                </a:solidFill>
                <a:prstDash val="solid"/>
                <a:round/>
                <a:headEnd/>
                <a:tailEnd/>
              </a:ln>
            </p:spPr>
            <p:txBody>
              <a:bodyPr/>
              <a:lstStyle/>
              <a:p>
                <a:endParaRPr lang="en-US"/>
              </a:p>
            </p:txBody>
          </p:sp>
          <p:sp>
            <p:nvSpPr>
              <p:cNvPr id="309478" name="Freeform 12"/>
              <p:cNvSpPr>
                <a:spLocks noEditPoints="1"/>
              </p:cNvSpPr>
              <p:nvPr/>
            </p:nvSpPr>
            <p:spPr bwMode="auto">
              <a:xfrm>
                <a:off x="167" y="1379"/>
                <a:ext cx="173" cy="97"/>
              </a:xfrm>
              <a:custGeom>
                <a:avLst/>
                <a:gdLst>
                  <a:gd name="T0" fmla="*/ 65 w 173"/>
                  <a:gd name="T1" fmla="*/ 95 h 97"/>
                  <a:gd name="T2" fmla="*/ 21 w 173"/>
                  <a:gd name="T3" fmla="*/ 92 h 97"/>
                  <a:gd name="T4" fmla="*/ 44 w 173"/>
                  <a:gd name="T5" fmla="*/ 77 h 97"/>
                  <a:gd name="T6" fmla="*/ 0 w 173"/>
                  <a:gd name="T7" fmla="*/ 74 h 97"/>
                  <a:gd name="T8" fmla="*/ 173 w 173"/>
                  <a:gd name="T9" fmla="*/ 74 h 97"/>
                  <a:gd name="T10" fmla="*/ 128 w 173"/>
                  <a:gd name="T11" fmla="*/ 97 h 97"/>
                  <a:gd name="T12" fmla="*/ 142 w 173"/>
                  <a:gd name="T13" fmla="*/ 72 h 97"/>
                  <a:gd name="T14" fmla="*/ 97 w 173"/>
                  <a:gd name="T15" fmla="*/ 95 h 97"/>
                  <a:gd name="T16" fmla="*/ 86 w 173"/>
                  <a:gd name="T17" fmla="*/ 84 h 97"/>
                  <a:gd name="T18" fmla="*/ 76 w 173"/>
                  <a:gd name="T19" fmla="*/ 32 h 97"/>
                  <a:gd name="T20" fmla="*/ 97 w 173"/>
                  <a:gd name="T21" fmla="*/ 53 h 97"/>
                  <a:gd name="T22" fmla="*/ 86 w 173"/>
                  <a:gd name="T23" fmla="*/ 0 h 9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73"/>
                  <a:gd name="T37" fmla="*/ 0 h 97"/>
                  <a:gd name="T38" fmla="*/ 173 w 173"/>
                  <a:gd name="T39" fmla="*/ 97 h 9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73" h="97">
                    <a:moveTo>
                      <a:pt x="65" y="95"/>
                    </a:moveTo>
                    <a:lnTo>
                      <a:pt x="21" y="92"/>
                    </a:lnTo>
                    <a:lnTo>
                      <a:pt x="44" y="77"/>
                    </a:lnTo>
                    <a:lnTo>
                      <a:pt x="0" y="74"/>
                    </a:lnTo>
                    <a:moveTo>
                      <a:pt x="173" y="74"/>
                    </a:moveTo>
                    <a:lnTo>
                      <a:pt x="128" y="97"/>
                    </a:lnTo>
                    <a:lnTo>
                      <a:pt x="142" y="72"/>
                    </a:lnTo>
                    <a:lnTo>
                      <a:pt x="97" y="95"/>
                    </a:lnTo>
                    <a:moveTo>
                      <a:pt x="86" y="84"/>
                    </a:moveTo>
                    <a:lnTo>
                      <a:pt x="76" y="32"/>
                    </a:lnTo>
                    <a:lnTo>
                      <a:pt x="97" y="53"/>
                    </a:lnTo>
                    <a:lnTo>
                      <a:pt x="86" y="0"/>
                    </a:lnTo>
                  </a:path>
                </a:pathLst>
              </a:custGeom>
              <a:noFill/>
              <a:ln w="15875" cap="rnd">
                <a:solidFill>
                  <a:srgbClr val="FFFF00"/>
                </a:solidFill>
                <a:prstDash val="solid"/>
                <a:round/>
                <a:headEnd/>
                <a:tailEnd/>
              </a:ln>
            </p:spPr>
            <p:txBody>
              <a:bodyPr/>
              <a:lstStyle/>
              <a:p>
                <a:endParaRPr lang="en-US"/>
              </a:p>
            </p:txBody>
          </p:sp>
        </p:grpSp>
        <p:pic>
          <p:nvPicPr>
            <p:cNvPr id="309471" name="Picture 13"/>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rot="12153675" flipV="1">
              <a:off x="713" y="2328"/>
              <a:ext cx="497" cy="207"/>
            </a:xfrm>
            <a:prstGeom prst="rect">
              <a:avLst/>
            </a:prstGeom>
            <a:noFill/>
            <a:ln w="9525">
              <a:noFill/>
              <a:miter lim="800000"/>
              <a:headEnd/>
              <a:tailEnd/>
            </a:ln>
          </p:spPr>
        </p:pic>
        <p:sp>
          <p:nvSpPr>
            <p:cNvPr id="309472" name="Text Box 14"/>
            <p:cNvSpPr txBox="1">
              <a:spLocks noChangeArrowheads="1"/>
            </p:cNvSpPr>
            <p:nvPr/>
          </p:nvSpPr>
          <p:spPr bwMode="auto">
            <a:xfrm>
              <a:off x="104" y="2224"/>
              <a:ext cx="732" cy="250"/>
            </a:xfrm>
            <a:prstGeom prst="rect">
              <a:avLst/>
            </a:prstGeom>
            <a:noFill/>
            <a:ln w="12700" algn="ctr">
              <a:noFill/>
              <a:miter lim="800000"/>
              <a:headEnd/>
              <a:tailEnd/>
            </a:ln>
          </p:spPr>
          <p:txBody>
            <a:bodyPr>
              <a:spAutoFit/>
            </a:bodyPr>
            <a:lstStyle/>
            <a:p>
              <a:pPr algn="ctr" eaLnBrk="0" hangingPunct="0">
                <a:spcBef>
                  <a:spcPct val="50000"/>
                </a:spcBef>
              </a:pPr>
              <a:r>
                <a:rPr lang="en-US" altLang="ko-KR" sz="2000" b="1" i="1" dirty="0">
                  <a:latin typeface="Arial" charset="0"/>
                  <a:ea typeface="Gulim" pitchFamily="34" charset="-127"/>
                </a:rPr>
                <a:t>WMAN</a:t>
              </a:r>
            </a:p>
          </p:txBody>
        </p:sp>
        <p:sp>
          <p:nvSpPr>
            <p:cNvPr id="309473" name="Line 15"/>
            <p:cNvSpPr>
              <a:spLocks noChangeShapeType="1"/>
            </p:cNvSpPr>
            <p:nvPr/>
          </p:nvSpPr>
          <p:spPr bwMode="auto">
            <a:xfrm flipV="1">
              <a:off x="784" y="1072"/>
              <a:ext cx="2040" cy="248"/>
            </a:xfrm>
            <a:prstGeom prst="line">
              <a:avLst/>
            </a:prstGeom>
            <a:noFill/>
            <a:ln w="63500">
              <a:solidFill>
                <a:schemeClr val="tx2"/>
              </a:solidFill>
              <a:prstDash val="sysDot"/>
              <a:round/>
              <a:headEnd/>
              <a:tailEnd type="triangle" w="med" len="lg"/>
            </a:ln>
          </p:spPr>
          <p:txBody>
            <a:bodyPr anchor="ctr">
              <a:spAutoFit/>
            </a:bodyPr>
            <a:lstStyle/>
            <a:p>
              <a:endParaRPr lang="en-US"/>
            </a:p>
          </p:txBody>
        </p:sp>
      </p:grpSp>
      <p:grpSp>
        <p:nvGrpSpPr>
          <p:cNvPr id="6" name="Group 16"/>
          <p:cNvGrpSpPr>
            <a:grpSpLocks/>
          </p:cNvGrpSpPr>
          <p:nvPr/>
        </p:nvGrpSpPr>
        <p:grpSpPr bwMode="auto">
          <a:xfrm>
            <a:off x="1665288" y="1663700"/>
            <a:ext cx="2717800" cy="2044700"/>
            <a:chOff x="1040" y="1160"/>
            <a:chExt cx="1712" cy="1288"/>
          </a:xfrm>
        </p:grpSpPr>
        <p:pic>
          <p:nvPicPr>
            <p:cNvPr id="2" name="Picture 17"/>
            <p:cNvPicPr>
              <a:picLocks noChangeAspect="1" noChangeArrowheads="1"/>
            </p:cNvPicPr>
            <p:nvPr/>
          </p:nvPicPr>
          <p:blipFill>
            <a:blip r:embed="rId5"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a:off x="1445" y="1210"/>
              <a:ext cx="693" cy="651"/>
            </a:xfrm>
            <a:prstGeom prst="rect">
              <a:avLst/>
            </a:prstGeom>
            <a:noFill/>
            <a:ln w="9525">
              <a:noFill/>
              <a:miter lim="800000"/>
              <a:headEnd/>
              <a:tailEnd/>
            </a:ln>
          </p:spPr>
        </p:pic>
        <p:pic>
          <p:nvPicPr>
            <p:cNvPr id="309467" name="Picture 18"/>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2">
                  <a:tint val="45000"/>
                  <a:satMod val="400000"/>
                </a:schemeClr>
              </a:duotone>
            </a:blip>
            <a:srcRect/>
            <a:stretch>
              <a:fillRect/>
            </a:stretch>
          </p:blipFill>
          <p:spPr bwMode="auto">
            <a:xfrm rot="15644432" flipV="1">
              <a:off x="1301" y="2121"/>
              <a:ext cx="483" cy="171"/>
            </a:xfrm>
            <a:prstGeom prst="rect">
              <a:avLst/>
            </a:prstGeom>
            <a:noFill/>
            <a:ln w="9525">
              <a:noFill/>
              <a:miter lim="800000"/>
              <a:headEnd/>
              <a:tailEnd/>
            </a:ln>
          </p:spPr>
        </p:pic>
        <p:sp>
          <p:nvSpPr>
            <p:cNvPr id="309468" name="Text Box 19"/>
            <p:cNvSpPr txBox="1">
              <a:spLocks noChangeArrowheads="1"/>
            </p:cNvSpPr>
            <p:nvPr/>
          </p:nvSpPr>
          <p:spPr bwMode="auto">
            <a:xfrm>
              <a:off x="1040" y="1680"/>
              <a:ext cx="624" cy="250"/>
            </a:xfrm>
            <a:prstGeom prst="rect">
              <a:avLst/>
            </a:prstGeom>
            <a:noFill/>
            <a:ln w="12700" algn="ctr">
              <a:noFill/>
              <a:miter lim="800000"/>
              <a:headEnd/>
              <a:tailEnd/>
            </a:ln>
          </p:spPr>
          <p:txBody>
            <a:bodyPr>
              <a:spAutoFit/>
            </a:bodyPr>
            <a:lstStyle/>
            <a:p>
              <a:pPr algn="ctr" eaLnBrk="0" hangingPunct="0">
                <a:spcBef>
                  <a:spcPct val="50000"/>
                </a:spcBef>
              </a:pPr>
              <a:r>
                <a:rPr lang="en-US" altLang="ko-KR" sz="2000" b="1" i="1" dirty="0">
                  <a:latin typeface="Arial" charset="0"/>
                  <a:ea typeface="Gulim" pitchFamily="34" charset="-127"/>
                </a:rPr>
                <a:t>WLAN</a:t>
              </a:r>
            </a:p>
          </p:txBody>
        </p:sp>
        <p:sp>
          <p:nvSpPr>
            <p:cNvPr id="309469" name="Line 20"/>
            <p:cNvSpPr>
              <a:spLocks noChangeShapeType="1"/>
            </p:cNvSpPr>
            <p:nvPr/>
          </p:nvSpPr>
          <p:spPr bwMode="auto">
            <a:xfrm flipV="1">
              <a:off x="2128" y="1160"/>
              <a:ext cx="624" cy="320"/>
            </a:xfrm>
            <a:prstGeom prst="line">
              <a:avLst/>
            </a:prstGeom>
            <a:noFill/>
            <a:ln w="63500">
              <a:solidFill>
                <a:schemeClr val="tx2"/>
              </a:solidFill>
              <a:prstDash val="sysDot"/>
              <a:round/>
              <a:headEnd/>
              <a:tailEnd type="triangle" w="med" len="lg"/>
            </a:ln>
          </p:spPr>
          <p:txBody>
            <a:bodyPr anchor="ctr">
              <a:spAutoFit/>
            </a:bodyPr>
            <a:lstStyle/>
            <a:p>
              <a:endParaRPr lang="en-US"/>
            </a:p>
          </p:txBody>
        </p:sp>
      </p:grpSp>
      <p:grpSp>
        <p:nvGrpSpPr>
          <p:cNvPr id="7" name="Group 21"/>
          <p:cNvGrpSpPr>
            <a:grpSpLocks/>
          </p:cNvGrpSpPr>
          <p:nvPr/>
        </p:nvGrpSpPr>
        <p:grpSpPr bwMode="auto">
          <a:xfrm>
            <a:off x="2967038" y="1828800"/>
            <a:ext cx="1492250" cy="2209800"/>
            <a:chOff x="1860" y="1264"/>
            <a:chExt cx="940" cy="1392"/>
          </a:xfrm>
        </p:grpSpPr>
        <p:grpSp>
          <p:nvGrpSpPr>
            <p:cNvPr id="8" name="Group 22"/>
            <p:cNvGrpSpPr>
              <a:grpSpLocks/>
            </p:cNvGrpSpPr>
            <p:nvPr/>
          </p:nvGrpSpPr>
          <p:grpSpPr bwMode="auto">
            <a:xfrm flipH="1">
              <a:off x="2445" y="1671"/>
              <a:ext cx="256" cy="897"/>
              <a:chOff x="2412" y="2926"/>
              <a:chExt cx="196" cy="946"/>
            </a:xfrm>
          </p:grpSpPr>
          <p:sp>
            <p:nvSpPr>
              <p:cNvPr id="3" name="Rectangle 23"/>
              <p:cNvSpPr>
                <a:spLocks noChangeArrowheads="1"/>
              </p:cNvSpPr>
              <p:nvPr/>
            </p:nvSpPr>
            <p:spPr bwMode="auto">
              <a:xfrm>
                <a:off x="2552" y="2927"/>
                <a:ext cx="56" cy="222"/>
              </a:xfrm>
              <a:prstGeom prst="rect">
                <a:avLst/>
              </a:prstGeom>
              <a:gradFill rotWithShape="1">
                <a:gsLst>
                  <a:gs pos="0">
                    <a:srgbClr val="FFFFFF"/>
                  </a:gs>
                  <a:gs pos="100000">
                    <a:srgbClr val="767676"/>
                  </a:gs>
                </a:gsLst>
                <a:lin ang="0" scaled="1"/>
              </a:gradFill>
              <a:ln w="9525">
                <a:solidFill>
                  <a:schemeClr val="bg2"/>
                </a:solidFill>
                <a:miter lim="800000"/>
                <a:headEnd/>
                <a:tailEnd/>
              </a:ln>
            </p:spPr>
            <p:txBody>
              <a:bodyPr wrap="none" anchor="ctr"/>
              <a:lstStyle/>
              <a:p>
                <a:pPr algn="ctr" eaLnBrk="0" hangingPunct="0"/>
                <a:endParaRPr lang="en-US"/>
              </a:p>
            </p:txBody>
          </p:sp>
          <p:sp>
            <p:nvSpPr>
              <p:cNvPr id="309463" name="AutoShape 24"/>
              <p:cNvSpPr>
                <a:spLocks noChangeArrowheads="1"/>
              </p:cNvSpPr>
              <p:nvPr/>
            </p:nvSpPr>
            <p:spPr bwMode="auto">
              <a:xfrm rot="10800000">
                <a:off x="2436" y="3047"/>
                <a:ext cx="132" cy="825"/>
              </a:xfrm>
              <a:custGeom>
                <a:avLst/>
                <a:gdLst>
                  <a:gd name="T0" fmla="*/ 116 w 21600"/>
                  <a:gd name="T1" fmla="*/ 413 h 21600"/>
                  <a:gd name="T2" fmla="*/ 66 w 21600"/>
                  <a:gd name="T3" fmla="*/ 825 h 21600"/>
                  <a:gd name="T4" fmla="*/ 17 w 21600"/>
                  <a:gd name="T5" fmla="*/ 413 h 21600"/>
                  <a:gd name="T6" fmla="*/ 66 w 21600"/>
                  <a:gd name="T7" fmla="*/ 0 h 21600"/>
                  <a:gd name="T8" fmla="*/ 0 60000 65536"/>
                  <a:gd name="T9" fmla="*/ 0 60000 65536"/>
                  <a:gd name="T10" fmla="*/ 0 60000 65536"/>
                  <a:gd name="T11" fmla="*/ 0 60000 65536"/>
                  <a:gd name="T12" fmla="*/ 4582 w 21600"/>
                  <a:gd name="T13" fmla="*/ 4503 h 21600"/>
                  <a:gd name="T14" fmla="*/ 17182 w 21600"/>
                  <a:gd name="T15" fmla="*/ 17097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close/>
                  </a:path>
                </a:pathLst>
              </a:custGeom>
              <a:gradFill rotWithShape="1">
                <a:gsLst>
                  <a:gs pos="0">
                    <a:srgbClr val="FFFFFF"/>
                  </a:gs>
                  <a:gs pos="100000">
                    <a:srgbClr val="767676"/>
                  </a:gs>
                </a:gsLst>
                <a:lin ang="0" scaled="1"/>
              </a:gradFill>
              <a:ln w="9525">
                <a:solidFill>
                  <a:schemeClr val="bg2"/>
                </a:solidFill>
                <a:miter lim="800000"/>
                <a:headEnd/>
                <a:tailEnd/>
              </a:ln>
            </p:spPr>
            <p:txBody>
              <a:bodyPr wrap="none" anchor="ctr"/>
              <a:lstStyle/>
              <a:p>
                <a:endParaRPr lang="en-US"/>
              </a:p>
            </p:txBody>
          </p:sp>
          <p:sp>
            <p:nvSpPr>
              <p:cNvPr id="309464" name="Rectangle 25"/>
              <p:cNvSpPr>
                <a:spLocks noChangeArrowheads="1"/>
              </p:cNvSpPr>
              <p:nvPr/>
            </p:nvSpPr>
            <p:spPr bwMode="auto">
              <a:xfrm>
                <a:off x="2412" y="2926"/>
                <a:ext cx="56" cy="222"/>
              </a:xfrm>
              <a:prstGeom prst="rect">
                <a:avLst/>
              </a:prstGeom>
              <a:gradFill rotWithShape="1">
                <a:gsLst>
                  <a:gs pos="0">
                    <a:srgbClr val="FFFFFF"/>
                  </a:gs>
                  <a:gs pos="100000">
                    <a:srgbClr val="767676"/>
                  </a:gs>
                </a:gsLst>
                <a:lin ang="0" scaled="1"/>
              </a:gradFill>
              <a:ln w="9525">
                <a:solidFill>
                  <a:schemeClr val="bg2"/>
                </a:solidFill>
                <a:miter lim="800000"/>
                <a:headEnd/>
                <a:tailEnd/>
              </a:ln>
            </p:spPr>
            <p:txBody>
              <a:bodyPr wrap="none" anchor="ctr"/>
              <a:lstStyle/>
              <a:p>
                <a:pPr algn="ctr" eaLnBrk="0" hangingPunct="0"/>
                <a:endParaRPr lang="en-US"/>
              </a:p>
            </p:txBody>
          </p:sp>
          <p:sp>
            <p:nvSpPr>
              <p:cNvPr id="309465" name="Rectangle 26"/>
              <p:cNvSpPr>
                <a:spLocks noChangeArrowheads="1"/>
              </p:cNvSpPr>
              <p:nvPr/>
            </p:nvSpPr>
            <p:spPr bwMode="auto">
              <a:xfrm>
                <a:off x="2480" y="2981"/>
                <a:ext cx="56" cy="222"/>
              </a:xfrm>
              <a:prstGeom prst="rect">
                <a:avLst/>
              </a:prstGeom>
              <a:gradFill rotWithShape="1">
                <a:gsLst>
                  <a:gs pos="0">
                    <a:srgbClr val="FFFFFF"/>
                  </a:gs>
                  <a:gs pos="100000">
                    <a:srgbClr val="767676"/>
                  </a:gs>
                </a:gsLst>
                <a:lin ang="0" scaled="1"/>
              </a:gradFill>
              <a:ln w="9525">
                <a:solidFill>
                  <a:schemeClr val="bg2"/>
                </a:solidFill>
                <a:miter lim="800000"/>
                <a:headEnd/>
                <a:tailEnd/>
              </a:ln>
            </p:spPr>
            <p:txBody>
              <a:bodyPr wrap="none" anchor="ctr"/>
              <a:lstStyle/>
              <a:p>
                <a:pPr algn="ctr" eaLnBrk="0" hangingPunct="0"/>
                <a:endParaRPr lang="en-US"/>
              </a:p>
            </p:txBody>
          </p:sp>
        </p:grpSp>
        <p:pic>
          <p:nvPicPr>
            <p:cNvPr id="309459" name="Picture 27"/>
            <p:cNvPicPr>
              <a:picLocks noChangeAspect="1" noChangeArrowheads="1"/>
            </p:cNvPicPr>
            <p:nvPr/>
          </p:nvPicPr>
          <p:blipFill>
            <a:blip r:embed="rId4" cstate="print">
              <a:clrChange>
                <a:clrFrom>
                  <a:srgbClr val="FFFFFF"/>
                </a:clrFrom>
                <a:clrTo>
                  <a:srgbClr val="FFFFFF">
                    <a:alpha val="0"/>
                  </a:srgbClr>
                </a:clrTo>
              </a:clrChange>
              <a:duotone>
                <a:prstClr val="black"/>
                <a:schemeClr val="accent1">
                  <a:tint val="45000"/>
                  <a:satMod val="400000"/>
                </a:schemeClr>
              </a:duotone>
            </a:blip>
            <a:srcRect/>
            <a:stretch>
              <a:fillRect/>
            </a:stretch>
          </p:blipFill>
          <p:spPr bwMode="auto">
            <a:xfrm rot="18671737" flipV="1">
              <a:off x="1929" y="2304"/>
              <a:ext cx="497" cy="207"/>
            </a:xfrm>
            <a:prstGeom prst="rect">
              <a:avLst/>
            </a:prstGeom>
            <a:noFill/>
            <a:ln w="9525">
              <a:noFill/>
              <a:miter lim="800000"/>
              <a:headEnd/>
              <a:tailEnd/>
            </a:ln>
            <a:scene3d>
              <a:camera prst="orthographicFront"/>
              <a:lightRig rig="threePt" dir="t"/>
            </a:scene3d>
            <a:sp3d contourW="12700">
              <a:contourClr>
                <a:schemeClr val="tx1"/>
              </a:contourClr>
            </a:sp3d>
          </p:spPr>
        </p:pic>
        <p:sp>
          <p:nvSpPr>
            <p:cNvPr id="309460" name="Text Box 28"/>
            <p:cNvSpPr txBox="1">
              <a:spLocks noChangeArrowheads="1"/>
            </p:cNvSpPr>
            <p:nvPr/>
          </p:nvSpPr>
          <p:spPr bwMode="auto">
            <a:xfrm>
              <a:off x="1860" y="1960"/>
              <a:ext cx="696" cy="250"/>
            </a:xfrm>
            <a:prstGeom prst="rect">
              <a:avLst/>
            </a:prstGeom>
            <a:noFill/>
            <a:ln w="12700" algn="ctr">
              <a:noFill/>
              <a:miter lim="800000"/>
              <a:headEnd/>
              <a:tailEnd/>
            </a:ln>
          </p:spPr>
          <p:txBody>
            <a:bodyPr>
              <a:spAutoFit/>
            </a:bodyPr>
            <a:lstStyle/>
            <a:p>
              <a:pPr algn="ctr" eaLnBrk="0" hangingPunct="0">
                <a:spcBef>
                  <a:spcPct val="50000"/>
                </a:spcBef>
              </a:pPr>
              <a:r>
                <a:rPr lang="en-US" altLang="ko-KR" sz="2000" b="1" i="1" dirty="0">
                  <a:latin typeface="Arial" charset="0"/>
                  <a:ea typeface="Gulim" pitchFamily="34" charset="-127"/>
                </a:rPr>
                <a:t>WWAN</a:t>
              </a:r>
            </a:p>
          </p:txBody>
        </p:sp>
        <p:sp>
          <p:nvSpPr>
            <p:cNvPr id="309461" name="Line 29"/>
            <p:cNvSpPr>
              <a:spLocks noChangeShapeType="1"/>
            </p:cNvSpPr>
            <p:nvPr/>
          </p:nvSpPr>
          <p:spPr bwMode="auto">
            <a:xfrm flipV="1">
              <a:off x="2584" y="1264"/>
              <a:ext cx="216" cy="384"/>
            </a:xfrm>
            <a:prstGeom prst="line">
              <a:avLst/>
            </a:prstGeom>
            <a:noFill/>
            <a:ln w="63500">
              <a:solidFill>
                <a:schemeClr val="tx2"/>
              </a:solidFill>
              <a:prstDash val="sysDot"/>
              <a:round/>
              <a:headEnd/>
              <a:tailEnd type="triangle" w="med" len="lg"/>
            </a:ln>
          </p:spPr>
          <p:txBody>
            <a:bodyPr anchor="ctr">
              <a:spAutoFit/>
            </a:bodyPr>
            <a:lstStyle/>
            <a:p>
              <a:endParaRPr lang="en-US"/>
            </a:p>
          </p:txBody>
        </p:sp>
      </p:grpSp>
      <p:graphicFrame>
        <p:nvGraphicFramePr>
          <p:cNvPr id="309278" name="Object 30"/>
          <p:cNvGraphicFramePr>
            <a:graphicFrameLocks noChangeAspect="1"/>
          </p:cNvGraphicFramePr>
          <p:nvPr/>
        </p:nvGraphicFramePr>
        <p:xfrm>
          <a:off x="1412875" y="3692525"/>
          <a:ext cx="1320800" cy="847725"/>
        </p:xfrm>
        <a:graphic>
          <a:graphicData uri="http://schemas.openxmlformats.org/presentationml/2006/ole">
            <p:oleObj spid="_x0000_s87042" name="Image" r:id="rId6" imgW="3809524" imgH="3009524" progId="">
              <p:embed/>
            </p:oleObj>
          </a:graphicData>
        </a:graphic>
      </p:graphicFrame>
      <p:pic>
        <p:nvPicPr>
          <p:cNvPr id="309287" name="Picture 31" descr="Everest Face 3D Left on"/>
          <p:cNvPicPr>
            <a:picLocks noChangeAspect="1" noChangeArrowheads="1"/>
          </p:cNvPicPr>
          <p:nvPr/>
        </p:nvPicPr>
        <p:blipFill>
          <a:blip r:embed="rId7" cstate="print"/>
          <a:srcRect/>
          <a:stretch>
            <a:fillRect/>
          </a:stretch>
        </p:blipFill>
        <p:spPr bwMode="auto">
          <a:xfrm>
            <a:off x="2065338" y="4446588"/>
            <a:ext cx="646112" cy="566737"/>
          </a:xfrm>
          <a:prstGeom prst="rect">
            <a:avLst/>
          </a:prstGeom>
          <a:noFill/>
          <a:ln w="9525">
            <a:noFill/>
            <a:miter lim="800000"/>
            <a:headEnd/>
            <a:tailEnd/>
          </a:ln>
        </p:spPr>
      </p:pic>
      <p:pic>
        <p:nvPicPr>
          <p:cNvPr id="309288" name="Picture 32"/>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rot="-857928">
            <a:off x="2389188" y="3746500"/>
            <a:ext cx="627062" cy="941388"/>
          </a:xfrm>
          <a:prstGeom prst="rect">
            <a:avLst/>
          </a:prstGeom>
          <a:noFill/>
          <a:ln w="9525">
            <a:noFill/>
            <a:miter lim="800000"/>
            <a:headEnd/>
            <a:tailEnd/>
          </a:ln>
        </p:spPr>
      </p:pic>
      <p:graphicFrame>
        <p:nvGraphicFramePr>
          <p:cNvPr id="309466" name="Group 218"/>
          <p:cNvGraphicFramePr>
            <a:graphicFrameLocks noGrp="1"/>
          </p:cNvGraphicFramePr>
          <p:nvPr/>
        </p:nvGraphicFramePr>
        <p:xfrm>
          <a:off x="467544" y="5085184"/>
          <a:ext cx="8242300" cy="1471615"/>
        </p:xfrm>
        <a:graphic>
          <a:graphicData uri="http://schemas.openxmlformats.org/drawingml/2006/table">
            <a:tbl>
              <a:tblPr/>
              <a:tblGrid>
                <a:gridCol w="969963"/>
                <a:gridCol w="820737"/>
                <a:gridCol w="846138"/>
                <a:gridCol w="969962"/>
                <a:gridCol w="927100"/>
                <a:gridCol w="849313"/>
                <a:gridCol w="571500"/>
                <a:gridCol w="1050925"/>
                <a:gridCol w="1236662"/>
              </a:tblGrid>
              <a:tr h="436563">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dirty="0" smtClean="0">
                          <a:ln>
                            <a:noFill/>
                          </a:ln>
                          <a:solidFill>
                            <a:srgbClr val="000000"/>
                          </a:solidFill>
                          <a:effectLst/>
                          <a:latin typeface="Arial" charset="0"/>
                          <a:ea typeface="Gulim" pitchFamily="34" charset="-127"/>
                        </a:rPr>
                        <a:t>Network Type</a:t>
                      </a: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SSID/ Cell ID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BSSID</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Operator</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Security</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dirty="0" smtClean="0">
                          <a:ln>
                            <a:noFill/>
                          </a:ln>
                          <a:solidFill>
                            <a:srgbClr val="000000"/>
                          </a:solidFill>
                          <a:effectLst/>
                          <a:latin typeface="Arial" charset="0"/>
                          <a:ea typeface="Gulim" pitchFamily="34" charset="-127"/>
                        </a:rPr>
                        <a:t>Channel</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QoS</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dirty="0" smtClean="0">
                          <a:ln>
                            <a:noFill/>
                          </a:ln>
                          <a:solidFill>
                            <a:srgbClr val="000000"/>
                          </a:solidFill>
                          <a:effectLst/>
                          <a:latin typeface="Arial" charset="0"/>
                          <a:ea typeface="Gulim" pitchFamily="34" charset="-127"/>
                        </a:rPr>
                        <a:t>Higher layer Service</a:t>
                      </a:r>
                      <a:endParaRPr kumimoji="0" lang="en-US" altLang="ko-KR" sz="11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100" b="1" i="0" u="none" strike="noStrike" cap="none" normalizeH="0" baseline="0" smtClean="0">
                          <a:ln>
                            <a:noFill/>
                          </a:ln>
                          <a:solidFill>
                            <a:srgbClr val="000000"/>
                          </a:solidFill>
                          <a:effectLst/>
                          <a:latin typeface="Arial" charset="0"/>
                          <a:ea typeface="Gulim" pitchFamily="34" charset="-127"/>
                        </a:rPr>
                        <a:t>Data Rate</a:t>
                      </a: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folHlink"/>
                    </a:solidFill>
                  </a:tcPr>
                </a:tc>
              </a:tr>
              <a:tr h="258763">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GSM/HSPA</a:t>
                      </a:r>
                      <a:endParaRPr kumimoji="0" lang="en-US" altLang="ko-KR" sz="600" b="1" i="0" u="none" strike="noStrike" cap="none" normalizeH="0" baseline="0" dirty="0" smtClean="0">
                        <a:ln>
                          <a:noFill/>
                        </a:ln>
                        <a:solidFill>
                          <a:srgbClr val="000000"/>
                        </a:solidFill>
                        <a:effectLst/>
                        <a:latin typeface="Arial" charset="0"/>
                        <a:ea typeface="Gulim" pitchFamily="34" charset="-127"/>
                      </a:endParaRPr>
                    </a:p>
                  </a:txBody>
                  <a:tcPr horzOverflow="overflow">
                    <a:lnL w="28575" cap="flat" cmpd="sng" algn="ctr">
                      <a:solidFill>
                        <a:schemeClr val="tx1"/>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13989</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N/A</a:t>
                      </a:r>
                      <a:endParaRPr kumimoji="0" lang="en-US" altLang="ko-KR" sz="600" b="1" i="0" u="none" strike="noStrike" cap="none" normalizeH="0" baseline="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Oper-1</a:t>
                      </a:r>
                      <a:endParaRPr kumimoji="0" lang="en-US" altLang="ko-KR" sz="19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UMTS/AKA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1900</a:t>
                      </a:r>
                      <a:endParaRPr kumimoji="0" lang="en-US" altLang="ko-KR" sz="600" b="1" i="0" u="none" strike="noStrike" cap="none" normalizeH="0" baseline="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N/A</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E911</a:t>
                      </a:r>
                      <a:endParaRPr kumimoji="0" lang="en-US" altLang="ko-KR" sz="19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9.6 Kbps</a:t>
                      </a:r>
                    </a:p>
                  </a:txBody>
                  <a:tcPr horzOverflow="overflow">
                    <a:lnL w="12700" cap="flat" cmpd="sng" algn="ctr">
                      <a:solidFill>
                        <a:schemeClr val="bg2"/>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258763">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LTE</a:t>
                      </a:r>
                    </a:p>
                  </a:txBody>
                  <a:tcPr horzOverflow="overflow">
                    <a:lnL w="28575" cap="flat" cmpd="sng" algn="ctr">
                      <a:solidFill>
                        <a:schemeClr val="tx1"/>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12345</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N/A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Oper-2</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UMTS/AKA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700 </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N/A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E911</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40Mbps</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258763">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802.11</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28575" cap="flat" cmpd="sng" algn="ctr">
                      <a:solidFill>
                        <a:schemeClr val="tx1"/>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Enterprise</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00:00:…</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Oper-3</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802.11i</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6</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N/A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VPN</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54 </a:t>
                      </a:r>
                      <a:r>
                        <a:rPr kumimoji="0" lang="en-US" altLang="ko-KR" sz="1000" b="1" i="0" u="none" strike="noStrike" cap="none" normalizeH="0" baseline="0" dirty="0" smtClean="0">
                          <a:ln>
                            <a:noFill/>
                          </a:ln>
                          <a:solidFill>
                            <a:srgbClr val="000000"/>
                          </a:solidFill>
                          <a:effectLst/>
                          <a:latin typeface="Arial" charset="0"/>
                          <a:ea typeface="Gulim" pitchFamily="34" charset="-127"/>
                        </a:rPr>
                        <a:t>Mbps</a:t>
                      </a:r>
                    </a:p>
                  </a:txBody>
                  <a:tcPr horzOverflow="overflow">
                    <a:lnL w="12700" cap="flat" cmpd="sng" algn="ctr">
                      <a:solidFill>
                        <a:schemeClr val="bg2"/>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lnTlToBr>
                      <a:noFill/>
                    </a:lnTlToBr>
                    <a:lnBlToTr>
                      <a:noFill/>
                    </a:lnBlToTr>
                    <a:solidFill>
                      <a:srgbClr val="FFFFCC"/>
                    </a:solidFill>
                  </a:tcPr>
                </a:tc>
              </a:tr>
              <a:tr h="258763">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802.16e</a:t>
                      </a:r>
                    </a:p>
                  </a:txBody>
                  <a:tcPr horzOverflow="overflow">
                    <a:lnL w="28575" cap="flat" cmpd="sng" algn="ctr">
                      <a:solidFill>
                        <a:schemeClr val="tx1"/>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3456</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N/A</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Oper-4</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PKM</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smtClean="0">
                          <a:ln>
                            <a:noFill/>
                          </a:ln>
                          <a:solidFill>
                            <a:srgbClr val="000000"/>
                          </a:solidFill>
                          <a:effectLst/>
                          <a:latin typeface="Arial" charset="0"/>
                          <a:ea typeface="Gulim" pitchFamily="34" charset="-127"/>
                        </a:rPr>
                        <a:t>11</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Yes</a:t>
                      </a: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VoIP</a:t>
                      </a:r>
                      <a:endParaRPr kumimoji="0" lang="en-US" altLang="ko-KR" sz="1000" b="1" i="0" u="none" strike="noStrike" cap="none" normalizeH="0" baseline="0" dirty="0" smtClean="0">
                        <a:ln>
                          <a:noFill/>
                        </a:ln>
                        <a:solidFill>
                          <a:srgbClr val="000000"/>
                        </a:solidFill>
                        <a:effectLst/>
                        <a:latin typeface="Arial" charset="0"/>
                        <a:ea typeface="Gulim" pitchFamily="34" charset="-127"/>
                      </a:endParaRPr>
                    </a:p>
                  </a:txBody>
                  <a:tcPr horzOverflow="overflow">
                    <a:lnL w="12700" cap="flat" cmpd="sng" algn="ctr">
                      <a:solidFill>
                        <a:schemeClr val="bg2"/>
                      </a:solidFill>
                      <a:prstDash val="solid"/>
                      <a:round/>
                      <a:headEnd type="none" w="sm" len="sm"/>
                      <a:tailEnd type="none" w="sm" len="sm"/>
                    </a:lnL>
                    <a:lnR w="12700" cap="flat" cmpd="sng" algn="ctr">
                      <a:solidFill>
                        <a:schemeClr val="bg2"/>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c>
                  <a:txBody>
                    <a:bodyPr/>
                    <a:lstStyle/>
                    <a:p>
                      <a:pPr marL="0" marR="0" lvl="0" indent="0" algn="ctr" defTabSz="914400" rtl="0" eaLnBrk="1" fontAlgn="base" latinLnBrk="0" hangingPunct="1">
                        <a:lnSpc>
                          <a:spcPct val="100000"/>
                        </a:lnSpc>
                        <a:spcBef>
                          <a:spcPct val="60000"/>
                        </a:spcBef>
                        <a:spcAft>
                          <a:spcPct val="0"/>
                        </a:spcAft>
                        <a:buClr>
                          <a:srgbClr val="000000"/>
                        </a:buClr>
                        <a:buSzTx/>
                        <a:buFont typeface="Wingdings" pitchFamily="2" charset="2"/>
                        <a:buNone/>
                        <a:tabLst/>
                      </a:pPr>
                      <a:r>
                        <a:rPr kumimoji="0" lang="en-US" altLang="ko-KR" sz="1000" b="1" i="0" u="none" strike="noStrike" cap="none" normalizeH="0" baseline="0" dirty="0" smtClean="0">
                          <a:ln>
                            <a:noFill/>
                          </a:ln>
                          <a:solidFill>
                            <a:srgbClr val="000000"/>
                          </a:solidFill>
                          <a:effectLst/>
                          <a:latin typeface="Arial" charset="0"/>
                          <a:ea typeface="Gulim" pitchFamily="34" charset="-127"/>
                        </a:rPr>
                        <a:t>40 Mbps</a:t>
                      </a:r>
                    </a:p>
                  </a:txBody>
                  <a:tcPr horzOverflow="overflow">
                    <a:lnL w="12700" cap="flat" cmpd="sng" algn="ctr">
                      <a:solidFill>
                        <a:schemeClr val="bg2"/>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bg2"/>
                      </a:solidFill>
                      <a:prstDash val="solid"/>
                      <a:round/>
                      <a:headEnd type="none" w="med" len="med"/>
                      <a:tailEnd type="none" w="med" len="med"/>
                    </a:lnT>
                    <a:lnB w="28575" cap="flat" cmpd="sng" algn="ctr">
                      <a:solidFill>
                        <a:schemeClr val="tx1"/>
                      </a:solidFill>
                      <a:prstDash val="solid"/>
                      <a:round/>
                      <a:headEnd type="none" w="sm" len="sm"/>
                      <a:tailEnd type="none" w="sm" len="sm"/>
                    </a:lnB>
                    <a:lnTlToBr>
                      <a:noFill/>
                    </a:lnTlToBr>
                    <a:lnBlToTr>
                      <a:noFill/>
                    </a:lnBlToTr>
                    <a:solidFill>
                      <a:srgbClr val="FFFFCC"/>
                    </a:solidFill>
                  </a:tcPr>
                </a:tc>
              </a:tr>
            </a:tbl>
          </a:graphicData>
        </a:graphic>
      </p:graphicFrame>
      <p:sp>
        <p:nvSpPr>
          <p:cNvPr id="309454" name="AutoShape 206"/>
          <p:cNvSpPr>
            <a:spLocks noChangeArrowheads="1"/>
          </p:cNvSpPr>
          <p:nvPr/>
        </p:nvSpPr>
        <p:spPr bwMode="auto">
          <a:xfrm>
            <a:off x="5205413" y="2246313"/>
            <a:ext cx="3756025" cy="1757362"/>
          </a:xfrm>
          <a:prstGeom prst="roundRect">
            <a:avLst>
              <a:gd name="adj" fmla="val 16667"/>
            </a:avLst>
          </a:prstGeom>
          <a:solidFill>
            <a:srgbClr val="339966"/>
          </a:solidFill>
          <a:ln w="12700" algn="ctr">
            <a:solidFill>
              <a:schemeClr val="tx1"/>
            </a:solidFill>
            <a:round/>
            <a:headEnd/>
            <a:tailEnd/>
          </a:ln>
        </p:spPr>
        <p:txBody>
          <a:bodyPr anchor="ctr"/>
          <a:lstStyle/>
          <a:p>
            <a:pPr algn="ctr" eaLnBrk="0" hangingPunct="0"/>
            <a:endParaRPr lang="ko-KR" altLang="en-US" sz="1800" b="1">
              <a:latin typeface="Arial" charset="0"/>
              <a:ea typeface="Gulim" pitchFamily="34" charset="-127"/>
            </a:endParaRPr>
          </a:p>
        </p:txBody>
      </p:sp>
      <p:sp>
        <p:nvSpPr>
          <p:cNvPr id="309455" name="Rectangle 207"/>
          <p:cNvSpPr>
            <a:spLocks noChangeArrowheads="1"/>
          </p:cNvSpPr>
          <p:nvPr/>
        </p:nvSpPr>
        <p:spPr bwMode="auto">
          <a:xfrm>
            <a:off x="5154613" y="2252663"/>
            <a:ext cx="3733800" cy="546100"/>
          </a:xfrm>
          <a:prstGeom prst="rect">
            <a:avLst/>
          </a:prstGeom>
          <a:noFill/>
          <a:ln w="9525">
            <a:noFill/>
            <a:miter lim="800000"/>
            <a:headEnd/>
            <a:tailEnd/>
          </a:ln>
        </p:spPr>
        <p:txBody>
          <a:bodyPr lIns="91429" tIns="45715" rIns="91429" bIns="45715" anchorCtr="1"/>
          <a:lstStyle/>
          <a:p>
            <a:pPr marL="225425" indent="-225425">
              <a:spcBef>
                <a:spcPct val="60000"/>
              </a:spcBef>
              <a:buClr>
                <a:srgbClr val="000000"/>
              </a:buClr>
              <a:buFont typeface="Wingdings" pitchFamily="2" charset="2"/>
              <a:buNone/>
              <a:tabLst>
                <a:tab pos="6629400" algn="l"/>
              </a:tabLst>
            </a:pPr>
            <a:r>
              <a:rPr lang="en-US" altLang="ko-KR" b="1">
                <a:solidFill>
                  <a:srgbClr val="000000"/>
                </a:solidFill>
                <a:latin typeface="Arial" charset="0"/>
                <a:ea typeface="Gulim" pitchFamily="34" charset="-127"/>
              </a:rPr>
              <a:t> Network Map</a:t>
            </a:r>
          </a:p>
        </p:txBody>
      </p:sp>
      <p:sp>
        <p:nvSpPr>
          <p:cNvPr id="309456" name="Rectangle 208"/>
          <p:cNvSpPr>
            <a:spLocks noChangeArrowheads="1"/>
          </p:cNvSpPr>
          <p:nvPr/>
        </p:nvSpPr>
        <p:spPr bwMode="auto">
          <a:xfrm>
            <a:off x="4716016" y="2839224"/>
            <a:ext cx="4427984" cy="1908215"/>
          </a:xfrm>
          <a:prstGeom prst="rect">
            <a:avLst/>
          </a:prstGeom>
          <a:solidFill>
            <a:srgbClr val="CCFFCC"/>
          </a:solidFill>
          <a:ln w="12700" algn="ctr">
            <a:noFill/>
            <a:miter lim="800000"/>
            <a:headEnd/>
            <a:tailEnd/>
          </a:ln>
        </p:spPr>
        <p:txBody>
          <a:bodyPr wrap="square" anchor="ctr">
            <a:spAutoFit/>
          </a:bodyPr>
          <a:lstStyle/>
          <a:p>
            <a:pPr eaLnBrk="0" hangingPunct="0">
              <a:buFontTx/>
              <a:buChar char="•"/>
            </a:pPr>
            <a:r>
              <a:rPr lang="en-US" altLang="ko-KR" sz="2000" b="1" dirty="0">
                <a:solidFill>
                  <a:srgbClr val="000000"/>
                </a:solidFill>
                <a:latin typeface="Arial" charset="0"/>
                <a:ea typeface="Gulim" pitchFamily="34" charset="-127"/>
              </a:rPr>
              <a:t>List of Available Networks</a:t>
            </a:r>
            <a:br>
              <a:rPr lang="en-US" altLang="ko-KR" sz="2000" b="1" dirty="0">
                <a:solidFill>
                  <a:srgbClr val="000000"/>
                </a:solidFill>
                <a:latin typeface="Arial" charset="0"/>
                <a:ea typeface="Gulim" pitchFamily="34" charset="-127"/>
              </a:rPr>
            </a:br>
            <a:r>
              <a:rPr lang="en-US" altLang="ko-KR" sz="1800" b="1" dirty="0">
                <a:solidFill>
                  <a:srgbClr val="000000"/>
                </a:solidFill>
                <a:latin typeface="Arial" charset="0"/>
                <a:ea typeface="Gulim" pitchFamily="34" charset="-127"/>
              </a:rPr>
              <a:t>    - e.g., </a:t>
            </a:r>
            <a:r>
              <a:rPr lang="en-US" altLang="ko-KR" sz="1800" b="1" dirty="0" smtClean="0">
                <a:solidFill>
                  <a:srgbClr val="000000"/>
                </a:solidFill>
                <a:latin typeface="Arial" charset="0"/>
                <a:ea typeface="Gulim" pitchFamily="34" charset="-127"/>
              </a:rPr>
              <a:t>802.11/16, </a:t>
            </a:r>
            <a:r>
              <a:rPr lang="en-US" altLang="ko-KR" sz="1800" b="1" dirty="0">
                <a:solidFill>
                  <a:srgbClr val="000000"/>
                </a:solidFill>
                <a:latin typeface="Arial" charset="0"/>
                <a:ea typeface="Gulim" pitchFamily="34" charset="-127"/>
              </a:rPr>
              <a:t>GSM, </a:t>
            </a:r>
            <a:r>
              <a:rPr lang="en-US" altLang="ko-KR" sz="1800" b="1" dirty="0" smtClean="0">
                <a:solidFill>
                  <a:srgbClr val="000000"/>
                </a:solidFill>
                <a:latin typeface="Arial" charset="0"/>
                <a:ea typeface="Gulim" pitchFamily="34" charset="-127"/>
              </a:rPr>
              <a:t>UMTS, LTE</a:t>
            </a:r>
            <a:endParaRPr lang="en-US" altLang="ko-KR" sz="1800" b="1" dirty="0">
              <a:solidFill>
                <a:srgbClr val="000000"/>
              </a:solidFill>
              <a:latin typeface="Arial" charset="0"/>
              <a:ea typeface="Gulim" pitchFamily="34" charset="-127"/>
            </a:endParaRPr>
          </a:p>
          <a:p>
            <a:pPr eaLnBrk="0" hangingPunct="0">
              <a:buFontTx/>
              <a:buChar char="•"/>
            </a:pPr>
            <a:r>
              <a:rPr lang="en-US" altLang="ko-KR" sz="2000" b="1" dirty="0">
                <a:solidFill>
                  <a:srgbClr val="000000"/>
                </a:solidFill>
                <a:latin typeface="Arial" charset="0"/>
                <a:ea typeface="Gulim" pitchFamily="34" charset="-127"/>
              </a:rPr>
              <a:t>Link Layer Information</a:t>
            </a:r>
            <a:br>
              <a:rPr lang="en-US" altLang="ko-KR" sz="2000" b="1" dirty="0">
                <a:solidFill>
                  <a:srgbClr val="000000"/>
                </a:solidFill>
                <a:latin typeface="Arial" charset="0"/>
                <a:ea typeface="Gulim" pitchFamily="34" charset="-127"/>
              </a:rPr>
            </a:br>
            <a:r>
              <a:rPr lang="en-US" altLang="ko-KR" sz="2000" b="1" dirty="0">
                <a:solidFill>
                  <a:srgbClr val="000000"/>
                </a:solidFill>
                <a:latin typeface="Arial" charset="0"/>
                <a:ea typeface="Gulim" pitchFamily="34" charset="-127"/>
              </a:rPr>
              <a:t>    - </a:t>
            </a:r>
            <a:r>
              <a:rPr lang="en-US" altLang="ko-KR" sz="1800" b="1" dirty="0">
                <a:solidFill>
                  <a:srgbClr val="000000"/>
                </a:solidFill>
                <a:latin typeface="Arial" charset="0"/>
                <a:ea typeface="Gulim" pitchFamily="34" charset="-127"/>
              </a:rPr>
              <a:t>Neighbor Maps</a:t>
            </a:r>
          </a:p>
          <a:p>
            <a:pPr eaLnBrk="0" hangingPunct="0">
              <a:buFontTx/>
              <a:buChar char="•"/>
            </a:pPr>
            <a:r>
              <a:rPr lang="en-US" altLang="ko-KR" sz="2000" b="1" dirty="0">
                <a:solidFill>
                  <a:srgbClr val="000000"/>
                </a:solidFill>
                <a:latin typeface="Arial" charset="0"/>
                <a:ea typeface="Gulim" pitchFamily="34" charset="-127"/>
              </a:rPr>
              <a:t>Higher Layer Services</a:t>
            </a:r>
            <a:br>
              <a:rPr lang="en-US" altLang="ko-KR" sz="2000" b="1" dirty="0">
                <a:solidFill>
                  <a:srgbClr val="000000"/>
                </a:solidFill>
                <a:latin typeface="Arial" charset="0"/>
                <a:ea typeface="Gulim" pitchFamily="34" charset="-127"/>
              </a:rPr>
            </a:br>
            <a:r>
              <a:rPr lang="en-US" altLang="ko-KR" sz="2000" b="1" dirty="0">
                <a:solidFill>
                  <a:srgbClr val="000000"/>
                </a:solidFill>
                <a:latin typeface="Arial" charset="0"/>
                <a:ea typeface="Gulim" pitchFamily="34" charset="-127"/>
              </a:rPr>
              <a:t>   - </a:t>
            </a:r>
            <a:r>
              <a:rPr lang="en-US" altLang="ko-KR" sz="1800" b="1" dirty="0" smtClean="0">
                <a:solidFill>
                  <a:srgbClr val="000000"/>
                </a:solidFill>
                <a:latin typeface="Arial" charset="0"/>
                <a:ea typeface="Gulim" pitchFamily="34" charset="-127"/>
              </a:rPr>
              <a:t>VoIP,  Emergency (E911)</a:t>
            </a:r>
            <a:r>
              <a:rPr lang="en-US" altLang="ko-KR" sz="1800" b="1" dirty="0" smtClean="0">
                <a:solidFill>
                  <a:srgbClr val="000000"/>
                </a:solidFill>
                <a:latin typeface="Arial" charset="0"/>
                <a:ea typeface="Gulim" pitchFamily="34" charset="-127"/>
              </a:rPr>
              <a:t>, VPN….</a:t>
            </a:r>
            <a:endParaRPr lang="en-US" altLang="ko-KR" sz="2800" b="1" dirty="0">
              <a:solidFill>
                <a:srgbClr val="000000"/>
              </a:solidFill>
              <a:latin typeface="Arial" charset="0"/>
              <a:ea typeface="Gulim" pitchFamily="34" charset="-127"/>
            </a:endParaRPr>
          </a:p>
        </p:txBody>
      </p:sp>
      <p:sp>
        <p:nvSpPr>
          <p:cNvPr id="309457" name="AutoShape 209"/>
          <p:cNvSpPr>
            <a:spLocks noChangeArrowheads="1"/>
          </p:cNvSpPr>
          <p:nvPr/>
        </p:nvSpPr>
        <p:spPr bwMode="auto">
          <a:xfrm>
            <a:off x="3131840" y="4293096"/>
            <a:ext cx="1508125" cy="290512"/>
          </a:xfrm>
          <a:prstGeom prst="leftArrow">
            <a:avLst>
              <a:gd name="adj1" fmla="val 50000"/>
              <a:gd name="adj2" fmla="val 129782"/>
            </a:avLst>
          </a:prstGeom>
          <a:solidFill>
            <a:srgbClr val="FF9933"/>
          </a:solidFill>
          <a:ln w="12700" algn="ctr">
            <a:solidFill>
              <a:schemeClr val="tx1"/>
            </a:solidFill>
            <a:miter lim="800000"/>
            <a:headEnd/>
            <a:tailEnd/>
          </a:ln>
        </p:spPr>
        <p:txBody>
          <a:bodyPr anchor="ctr">
            <a:spAutoFit/>
          </a:bodyPr>
          <a:lstStyle/>
          <a:p>
            <a:pPr algn="ctr" eaLnBrk="0" hangingPunct="0"/>
            <a:endParaRPr lang="en-US" dirty="0"/>
          </a:p>
        </p:txBody>
      </p:sp>
      <p:sp>
        <p:nvSpPr>
          <p:cNvPr id="41" name="Slide Number Placeholder 40"/>
          <p:cNvSpPr>
            <a:spLocks noGrp="1"/>
          </p:cNvSpPr>
          <p:nvPr>
            <p:ph type="sldNum" sz="quarter" idx="11"/>
          </p:nvPr>
        </p:nvSpPr>
        <p:spPr/>
        <p:txBody>
          <a:bodyPr/>
          <a:lstStyle/>
          <a:p>
            <a:fld id="{EED45E51-3149-4FB6-8CBF-349F54EAB2D4}" type="slidenum">
              <a:rPr lang="en-US" altLang="ja-JP" smtClean="0"/>
              <a:pPr/>
              <a:t>8</a:t>
            </a:fld>
            <a:endParaRPr lang="en-US" altLang="ja-JP"/>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9466"/>
                                        </p:tgtEl>
                                        <p:attrNameLst>
                                          <p:attrName>style.visibility</p:attrName>
                                        </p:attrNameLst>
                                      </p:cBhvr>
                                      <p:to>
                                        <p:strVal val="visible"/>
                                      </p:to>
                                    </p:set>
                                    <p:anim calcmode="lin" valueType="num">
                                      <p:cBhvr additive="base">
                                        <p:cTn id="7" dur="500" fill="hold"/>
                                        <p:tgtEl>
                                          <p:spTgt spid="309466"/>
                                        </p:tgtEl>
                                        <p:attrNameLst>
                                          <p:attrName>ppt_x</p:attrName>
                                        </p:attrNameLst>
                                      </p:cBhvr>
                                      <p:tavLst>
                                        <p:tav tm="0">
                                          <p:val>
                                            <p:strVal val="#ppt_x"/>
                                          </p:val>
                                        </p:tav>
                                        <p:tav tm="100000">
                                          <p:val>
                                            <p:strVal val="#ppt_x"/>
                                          </p:val>
                                        </p:tav>
                                      </p:tavLst>
                                    </p:anim>
                                    <p:anim calcmode="lin" valueType="num">
                                      <p:cBhvr additive="base">
                                        <p:cTn id="8" dur="500" fill="hold"/>
                                        <p:tgtEl>
                                          <p:spTgt spid="30946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6"/>
          <p:cNvCxnSpPr>
            <a:cxnSpLocks noChangeShapeType="1"/>
          </p:cNvCxnSpPr>
          <p:nvPr/>
        </p:nvCxnSpPr>
        <p:spPr bwMode="auto">
          <a:xfrm>
            <a:off x="2555776" y="3068960"/>
            <a:ext cx="1" cy="2160238"/>
          </a:xfrm>
          <a:prstGeom prst="line">
            <a:avLst/>
          </a:prstGeom>
          <a:noFill/>
          <a:ln w="9525" algn="ctr">
            <a:solidFill>
              <a:schemeClr val="tx1"/>
            </a:solidFill>
            <a:round/>
            <a:headEnd/>
            <a:tailEnd/>
          </a:ln>
        </p:spPr>
      </p:cxnSp>
      <p:sp>
        <p:nvSpPr>
          <p:cNvPr id="10242" name="Title 1"/>
          <p:cNvSpPr>
            <a:spLocks noGrp="1"/>
          </p:cNvSpPr>
          <p:nvPr>
            <p:ph type="title"/>
          </p:nvPr>
        </p:nvSpPr>
        <p:spPr>
          <a:xfrm>
            <a:off x="1331640" y="260648"/>
            <a:ext cx="6755085" cy="762000"/>
          </a:xfrm>
        </p:spPr>
        <p:txBody>
          <a:bodyPr/>
          <a:lstStyle/>
          <a:p>
            <a:pPr eaLnBrk="1" hangingPunct="1"/>
            <a:r>
              <a:rPr lang="en-US" altLang="ja-JP" sz="3200" dirty="0" smtClean="0">
                <a:ea typeface="ＭＳ Ｐゴシック" pitchFamily="50" charset="-128"/>
              </a:rPr>
              <a:t>MIH Information Service Call Flow   </a:t>
            </a:r>
            <a:endParaRPr lang="en-US" sz="3200" dirty="0" smtClean="0">
              <a:ea typeface="ＭＳ Ｐゴシック" pitchFamily="50" charset="-128"/>
            </a:endParaRPr>
          </a:p>
        </p:txBody>
      </p:sp>
      <p:sp>
        <p:nvSpPr>
          <p:cNvPr id="4" name="TextBox 3"/>
          <p:cNvSpPr txBox="1"/>
          <p:nvPr/>
        </p:nvSpPr>
        <p:spPr>
          <a:xfrm>
            <a:off x="1547664" y="1763291"/>
            <a:ext cx="1728192" cy="430213"/>
          </a:xfrm>
          <a:prstGeom prst="rect">
            <a:avLst/>
          </a:prstGeom>
          <a:noFill/>
          <a:ln>
            <a:solidFill>
              <a:schemeClr val="tx1"/>
            </a:solidFill>
          </a:ln>
        </p:spPr>
        <p:txBody>
          <a:bodyPr wrap="square">
            <a:spAutoFit/>
          </a:bodyPr>
          <a:lstStyle/>
          <a:p>
            <a:pPr algn="ctr">
              <a:defRPr/>
            </a:pPr>
            <a:r>
              <a:rPr lang="en-US" sz="1200" b="1" dirty="0">
                <a:effectLst>
                  <a:outerShdw blurRad="38100" dist="38100" dir="2700000" algn="tl">
                    <a:srgbClr val="000000">
                      <a:alpha val="43137"/>
                    </a:srgbClr>
                  </a:outerShdw>
                </a:effectLst>
                <a:latin typeface="+mn-lt"/>
                <a:cs typeface="+mn-cs"/>
              </a:rPr>
              <a:t>STA </a:t>
            </a:r>
            <a:r>
              <a:rPr lang="en-US" sz="1200" b="1" dirty="0" smtClean="0">
                <a:effectLst>
                  <a:outerShdw blurRad="38100" dist="38100" dir="2700000" algn="tl">
                    <a:srgbClr val="000000">
                      <a:alpha val="43137"/>
                    </a:srgbClr>
                  </a:outerShdw>
                </a:effectLst>
                <a:latin typeface="+mn-lt"/>
                <a:cs typeface="+mn-cs"/>
              </a:rPr>
              <a:t>/UE</a:t>
            </a:r>
            <a:endParaRPr lang="en-US" sz="1200" b="1" dirty="0">
              <a:effectLst>
                <a:outerShdw blurRad="38100" dist="38100" dir="2700000" algn="tl">
                  <a:srgbClr val="000000">
                    <a:alpha val="43137"/>
                  </a:srgbClr>
                </a:outerShdw>
              </a:effectLst>
              <a:latin typeface="+mn-lt"/>
              <a:cs typeface="+mn-cs"/>
            </a:endParaRPr>
          </a:p>
          <a:p>
            <a:pPr algn="ctr">
              <a:defRPr/>
            </a:pPr>
            <a:endParaRPr lang="en-US" sz="1000" dirty="0">
              <a:effectLst>
                <a:outerShdw blurRad="38100" dist="38100" dir="2700000" algn="tl">
                  <a:srgbClr val="000000">
                    <a:alpha val="43137"/>
                  </a:srgbClr>
                </a:outerShdw>
              </a:effectLst>
              <a:latin typeface="+mn-lt"/>
              <a:cs typeface="+mn-cs"/>
            </a:endParaRPr>
          </a:p>
        </p:txBody>
      </p:sp>
      <p:sp>
        <p:nvSpPr>
          <p:cNvPr id="5" name="TextBox 4"/>
          <p:cNvSpPr txBox="1"/>
          <p:nvPr/>
        </p:nvSpPr>
        <p:spPr>
          <a:xfrm>
            <a:off x="4788024" y="1772816"/>
            <a:ext cx="2133600" cy="430213"/>
          </a:xfrm>
          <a:prstGeom prst="rect">
            <a:avLst/>
          </a:prstGeom>
          <a:noFill/>
          <a:ln>
            <a:solidFill>
              <a:schemeClr val="tx1"/>
            </a:solidFill>
          </a:ln>
        </p:spPr>
        <p:txBody>
          <a:bodyPr>
            <a:spAutoFit/>
          </a:bodyPr>
          <a:lstStyle/>
          <a:p>
            <a:pPr algn="ctr">
              <a:defRPr/>
            </a:pPr>
            <a:r>
              <a:rPr lang="en-US" sz="1200" b="1" dirty="0" smtClean="0">
                <a:effectLst>
                  <a:outerShdw blurRad="38100" dist="38100" dir="2700000" algn="tl">
                    <a:srgbClr val="000000">
                      <a:alpha val="43137"/>
                    </a:srgbClr>
                  </a:outerShdw>
                </a:effectLst>
                <a:latin typeface="+mn-lt"/>
              </a:rPr>
              <a:t>MIH </a:t>
            </a:r>
            <a:endParaRPr lang="en-US" sz="1200" b="1" dirty="0">
              <a:effectLst>
                <a:outerShdw blurRad="38100" dist="38100" dir="2700000" algn="tl">
                  <a:srgbClr val="000000">
                    <a:alpha val="43137"/>
                  </a:srgbClr>
                </a:outerShdw>
              </a:effectLst>
              <a:latin typeface="+mn-lt"/>
              <a:cs typeface="+mn-cs"/>
            </a:endParaRPr>
          </a:p>
          <a:p>
            <a:pPr algn="ctr">
              <a:defRPr/>
            </a:pPr>
            <a:r>
              <a:rPr lang="en-US" sz="1000" b="1" dirty="0" smtClean="0">
                <a:effectLst>
                  <a:outerShdw blurRad="38100" dist="38100" dir="2700000" algn="tl">
                    <a:srgbClr val="000000">
                      <a:alpha val="43137"/>
                    </a:srgbClr>
                  </a:outerShdw>
                </a:effectLst>
                <a:latin typeface="+mn-lt"/>
              </a:rPr>
              <a:t>Information Server </a:t>
            </a:r>
            <a:endParaRPr lang="en-US" sz="1000" b="1" dirty="0">
              <a:effectLst>
                <a:outerShdw blurRad="38100" dist="38100" dir="2700000" algn="tl">
                  <a:srgbClr val="000000">
                    <a:alpha val="43137"/>
                  </a:srgbClr>
                </a:outerShdw>
              </a:effectLst>
              <a:latin typeface="+mn-lt"/>
              <a:cs typeface="+mn-cs"/>
            </a:endParaRPr>
          </a:p>
        </p:txBody>
      </p:sp>
      <p:cxnSp>
        <p:nvCxnSpPr>
          <p:cNvPr id="6" name="Straight Arrow Connector 14"/>
          <p:cNvCxnSpPr>
            <a:cxnSpLocks noChangeShapeType="1"/>
          </p:cNvCxnSpPr>
          <p:nvPr/>
        </p:nvCxnSpPr>
        <p:spPr bwMode="auto">
          <a:xfrm flipV="1">
            <a:off x="2555776" y="3717032"/>
            <a:ext cx="3240360" cy="18604"/>
          </a:xfrm>
          <a:prstGeom prst="straightConnector1">
            <a:avLst/>
          </a:prstGeom>
          <a:noFill/>
          <a:ln w="9525" algn="ctr">
            <a:solidFill>
              <a:schemeClr val="tx1"/>
            </a:solidFill>
            <a:round/>
            <a:headEnd/>
            <a:tailEnd type="arrow" w="med" len="med"/>
          </a:ln>
        </p:spPr>
      </p:cxnSp>
      <p:cxnSp>
        <p:nvCxnSpPr>
          <p:cNvPr id="7" name="Straight Arrow Connector 16"/>
          <p:cNvCxnSpPr>
            <a:cxnSpLocks noChangeShapeType="1"/>
          </p:cNvCxnSpPr>
          <p:nvPr/>
        </p:nvCxnSpPr>
        <p:spPr bwMode="auto">
          <a:xfrm flipH="1">
            <a:off x="2555777" y="4581128"/>
            <a:ext cx="3240359" cy="0"/>
          </a:xfrm>
          <a:prstGeom prst="straightConnector1">
            <a:avLst/>
          </a:prstGeom>
          <a:noFill/>
          <a:ln w="9525" algn="ctr">
            <a:solidFill>
              <a:schemeClr val="tx1"/>
            </a:solidFill>
            <a:round/>
            <a:headEnd/>
            <a:tailEnd type="arrow" w="med" len="med"/>
          </a:ln>
        </p:spPr>
      </p:cxnSp>
      <p:sp>
        <p:nvSpPr>
          <p:cNvPr id="8" name="TextBox 7"/>
          <p:cNvSpPr txBox="1"/>
          <p:nvPr/>
        </p:nvSpPr>
        <p:spPr>
          <a:xfrm>
            <a:off x="2699792" y="3212976"/>
            <a:ext cx="2952328" cy="415498"/>
          </a:xfrm>
          <a:prstGeom prst="rect">
            <a:avLst/>
          </a:prstGeom>
          <a:solidFill>
            <a:schemeClr val="bg1"/>
          </a:solidFill>
        </p:spPr>
        <p:txBody>
          <a:bodyPr wrap="square">
            <a:spAutoFit/>
          </a:bodyPr>
          <a:lstStyle/>
          <a:p>
            <a:pPr algn="ctr">
              <a:defRPr/>
            </a:pPr>
            <a:r>
              <a:rPr lang="en-US" sz="1050" dirty="0" smtClean="0">
                <a:effectLst>
                  <a:outerShdw blurRad="38100" dist="38100" dir="2700000" algn="tl">
                    <a:srgbClr val="000000">
                      <a:alpha val="43137"/>
                    </a:srgbClr>
                  </a:outerShdw>
                </a:effectLst>
                <a:latin typeface="+mn-lt"/>
              </a:rPr>
              <a:t>Information Service message </a:t>
            </a:r>
            <a:r>
              <a:rPr lang="en-US" sz="1050" dirty="0" smtClean="0">
                <a:effectLst>
                  <a:outerShdw blurRad="38100" dist="38100" dir="2700000" algn="tl">
                    <a:srgbClr val="000000">
                      <a:alpha val="43137"/>
                    </a:srgbClr>
                  </a:outerShdw>
                </a:effectLst>
                <a:latin typeface="+mn-lt"/>
                <a:cs typeface="+mn-cs"/>
              </a:rPr>
              <a:t>Request</a:t>
            </a:r>
          </a:p>
          <a:p>
            <a:pPr algn="ctr">
              <a:defRPr/>
            </a:pPr>
            <a:r>
              <a:rPr lang="en-US" sz="1050" dirty="0" smtClean="0">
                <a:effectLst>
                  <a:outerShdw blurRad="38100" dist="38100" dir="2700000" algn="tl">
                    <a:srgbClr val="000000">
                      <a:alpha val="43137"/>
                    </a:srgbClr>
                  </a:outerShdw>
                </a:effectLst>
                <a:latin typeface="+mn-lt"/>
              </a:rPr>
              <a:t>(MIH_GET_REQUEST)</a:t>
            </a:r>
            <a:endParaRPr lang="en-US" sz="1050" dirty="0">
              <a:effectLst>
                <a:outerShdw blurRad="38100" dist="38100" dir="2700000" algn="tl">
                  <a:srgbClr val="000000">
                    <a:alpha val="43137"/>
                  </a:srgbClr>
                </a:outerShdw>
              </a:effectLst>
              <a:latin typeface="+mn-lt"/>
              <a:cs typeface="+mn-cs"/>
            </a:endParaRPr>
          </a:p>
        </p:txBody>
      </p:sp>
      <p:cxnSp>
        <p:nvCxnSpPr>
          <p:cNvPr id="14" name="Straight Connector 6"/>
          <p:cNvCxnSpPr>
            <a:cxnSpLocks noChangeShapeType="1"/>
          </p:cNvCxnSpPr>
          <p:nvPr/>
        </p:nvCxnSpPr>
        <p:spPr bwMode="auto">
          <a:xfrm flipH="1">
            <a:off x="5796136" y="2204864"/>
            <a:ext cx="1" cy="3024334"/>
          </a:xfrm>
          <a:prstGeom prst="line">
            <a:avLst/>
          </a:prstGeom>
          <a:noFill/>
          <a:ln w="9525" algn="ctr">
            <a:solidFill>
              <a:schemeClr val="tx1"/>
            </a:solidFill>
            <a:round/>
            <a:headEnd/>
            <a:tailEnd/>
          </a:ln>
        </p:spPr>
      </p:cxnSp>
      <p:sp>
        <p:nvSpPr>
          <p:cNvPr id="17" name="TextBox 16"/>
          <p:cNvSpPr txBox="1"/>
          <p:nvPr/>
        </p:nvSpPr>
        <p:spPr>
          <a:xfrm>
            <a:off x="2699792" y="4005064"/>
            <a:ext cx="2952328" cy="415498"/>
          </a:xfrm>
          <a:prstGeom prst="rect">
            <a:avLst/>
          </a:prstGeom>
          <a:solidFill>
            <a:schemeClr val="bg1"/>
          </a:solidFill>
        </p:spPr>
        <p:txBody>
          <a:bodyPr wrap="square">
            <a:spAutoFit/>
          </a:bodyPr>
          <a:lstStyle/>
          <a:p>
            <a:pPr algn="ctr">
              <a:defRPr/>
            </a:pPr>
            <a:r>
              <a:rPr lang="en-US" sz="1050" dirty="0" smtClean="0">
                <a:effectLst>
                  <a:outerShdw blurRad="38100" dist="38100" dir="2700000" algn="tl">
                    <a:srgbClr val="000000">
                      <a:alpha val="43137"/>
                    </a:srgbClr>
                  </a:outerShdw>
                </a:effectLst>
                <a:latin typeface="+mn-lt"/>
              </a:rPr>
              <a:t>Information Service message </a:t>
            </a:r>
            <a:r>
              <a:rPr lang="en-US" sz="1050" dirty="0" smtClean="0">
                <a:effectLst>
                  <a:outerShdw blurRad="38100" dist="38100" dir="2700000" algn="tl">
                    <a:srgbClr val="000000">
                      <a:alpha val="43137"/>
                    </a:srgbClr>
                  </a:outerShdw>
                </a:effectLst>
                <a:latin typeface="+mn-lt"/>
                <a:cs typeface="+mn-cs"/>
              </a:rPr>
              <a:t>Response</a:t>
            </a:r>
          </a:p>
          <a:p>
            <a:pPr algn="ctr">
              <a:defRPr/>
            </a:pPr>
            <a:r>
              <a:rPr lang="en-US" sz="1050" dirty="0" smtClean="0">
                <a:effectLst>
                  <a:outerShdw blurRad="38100" dist="38100" dir="2700000" algn="tl">
                    <a:srgbClr val="000000">
                      <a:alpha val="43137"/>
                    </a:srgbClr>
                  </a:outerShdw>
                </a:effectLst>
                <a:latin typeface="+mn-lt"/>
              </a:rPr>
              <a:t>(MIH_GET_RESPONSE)</a:t>
            </a:r>
            <a:endParaRPr lang="en-US" sz="1050" dirty="0">
              <a:effectLst>
                <a:outerShdw blurRad="38100" dist="38100" dir="2700000" algn="tl">
                  <a:srgbClr val="000000">
                    <a:alpha val="43137"/>
                  </a:srgbClr>
                </a:outerShdw>
              </a:effectLst>
              <a:latin typeface="+mn-lt"/>
              <a:cs typeface="+mn-cs"/>
            </a:endParaRPr>
          </a:p>
        </p:txBody>
      </p:sp>
      <p:sp>
        <p:nvSpPr>
          <p:cNvPr id="13" name="TextBox 12"/>
          <p:cNvSpPr txBox="1"/>
          <p:nvPr/>
        </p:nvSpPr>
        <p:spPr>
          <a:xfrm>
            <a:off x="1763688" y="2564904"/>
            <a:ext cx="1728192" cy="430887"/>
          </a:xfrm>
          <a:prstGeom prst="rect">
            <a:avLst/>
          </a:prstGeom>
          <a:noFill/>
          <a:ln w="12700">
            <a:solidFill>
              <a:schemeClr val="tx1"/>
            </a:solidFill>
            <a:prstDash val="dash"/>
          </a:ln>
        </p:spPr>
        <p:txBody>
          <a:bodyPr wrap="square">
            <a:spAutoFit/>
          </a:bodyPr>
          <a:lstStyle/>
          <a:p>
            <a:pPr algn="ctr">
              <a:defRPr/>
            </a:pPr>
            <a:r>
              <a:rPr lang="en-US" sz="1200" b="1" dirty="0" smtClean="0">
                <a:effectLst>
                  <a:outerShdw blurRad="38100" dist="38100" dir="2700000" algn="tl">
                    <a:srgbClr val="000000">
                      <a:alpha val="43137"/>
                    </a:srgbClr>
                  </a:outerShdw>
                </a:effectLst>
                <a:latin typeface="+mn-lt"/>
              </a:rPr>
              <a:t>IS  Server Discovery</a:t>
            </a:r>
          </a:p>
          <a:p>
            <a:pPr algn="ctr">
              <a:defRPr/>
            </a:pPr>
            <a:endParaRPr lang="en-US" sz="1000" dirty="0">
              <a:effectLst>
                <a:outerShdw blurRad="38100" dist="38100" dir="2700000" algn="tl">
                  <a:srgbClr val="000000">
                    <a:alpha val="43137"/>
                  </a:srgbClr>
                </a:outerShdw>
              </a:effectLst>
              <a:latin typeface="+mn-lt"/>
              <a:cs typeface="+mn-cs"/>
            </a:endParaRPr>
          </a:p>
        </p:txBody>
      </p:sp>
      <p:cxnSp>
        <p:nvCxnSpPr>
          <p:cNvPr id="21" name="Straight Connector 6"/>
          <p:cNvCxnSpPr>
            <a:cxnSpLocks noChangeShapeType="1"/>
          </p:cNvCxnSpPr>
          <p:nvPr/>
        </p:nvCxnSpPr>
        <p:spPr bwMode="auto">
          <a:xfrm>
            <a:off x="2555776" y="2204864"/>
            <a:ext cx="0" cy="360040"/>
          </a:xfrm>
          <a:prstGeom prst="line">
            <a:avLst/>
          </a:prstGeom>
          <a:noFill/>
          <a:ln w="9525" algn="ctr">
            <a:solidFill>
              <a:schemeClr val="tx1"/>
            </a:solidFill>
            <a:round/>
            <a:headEnd/>
            <a:tailEnd/>
          </a:ln>
        </p:spPr>
      </p:cxnSp>
      <p:sp>
        <p:nvSpPr>
          <p:cNvPr id="25" name="Slide Number Placeholder 24"/>
          <p:cNvSpPr>
            <a:spLocks noGrp="1"/>
          </p:cNvSpPr>
          <p:nvPr>
            <p:ph type="sldNum" sz="quarter" idx="11"/>
          </p:nvPr>
        </p:nvSpPr>
        <p:spPr/>
        <p:txBody>
          <a:bodyPr/>
          <a:lstStyle/>
          <a:p>
            <a:fld id="{C3331D4D-F3B1-4660-8B3D-126A38C6A0EE}" type="slidenum">
              <a:rPr lang="en-US" altLang="ja-JP" smtClean="0"/>
              <a:pPr/>
              <a:t>9</a:t>
            </a:fld>
            <a:endParaRPr lang="en-US" altLang="ja-JP"/>
          </a:p>
        </p:txBody>
      </p:sp>
    </p:spTree>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6.9|21.9|58.8|0.5|37.7|0.7|47|4|2.6"/>
</p:tagLst>
</file>

<file path=ppt/theme/theme1.xml><?xml version="1.0" encoding="utf-8"?>
<a:theme xmlns:a="http://schemas.openxmlformats.org/drawingml/2006/main" name="blank presentation">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blank presentation">
      <a:majorFont>
        <a:latin typeface="Times New Roman"/>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19604</TotalTime>
  <Words>1444</Words>
  <Application>Microsoft Office PowerPoint</Application>
  <PresentationFormat>On-screen Show (4:3)</PresentationFormat>
  <Paragraphs>331</Paragraphs>
  <Slides>21</Slides>
  <Notes>21</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21</vt:i4>
      </vt:variant>
    </vt:vector>
  </HeadingPairs>
  <TitlesOfParts>
    <vt:vector size="32" baseType="lpstr">
      <vt:lpstr>Times New Roman</vt:lpstr>
      <vt:lpstr>ＭＳ Ｐゴシック</vt:lpstr>
      <vt:lpstr>Arial</vt:lpstr>
      <vt:lpstr>Times</vt:lpstr>
      <vt:lpstr>Rotis Sans Serif for Nokia</vt:lpstr>
      <vt:lpstr>Monotype Sorts</vt:lpstr>
      <vt:lpstr>Wingdings</vt:lpstr>
      <vt:lpstr>Calibri</vt:lpstr>
      <vt:lpstr>Constantia</vt:lpstr>
      <vt:lpstr>blank presentation</vt:lpstr>
      <vt:lpstr>Image</vt:lpstr>
      <vt:lpstr>Slide 1</vt:lpstr>
      <vt:lpstr>Slide 2</vt:lpstr>
      <vt:lpstr>Outline</vt:lpstr>
      <vt:lpstr>IEEE 802.21 Overview</vt:lpstr>
      <vt:lpstr>Handovers: Who makes the Decision ?</vt:lpstr>
      <vt:lpstr>IEEE 802.21. Overview</vt:lpstr>
      <vt:lpstr>IEEE 802.21 Services(Logical Diagram) </vt:lpstr>
      <vt:lpstr>Slide 8</vt:lpstr>
      <vt:lpstr>MIH Information Service Call Flow   </vt:lpstr>
      <vt:lpstr>IEEE 802.11u Overview</vt:lpstr>
      <vt:lpstr>IEEE 802.11u: Interworking With External Networks</vt:lpstr>
      <vt:lpstr>802.11u Interworking Functions</vt:lpstr>
      <vt:lpstr>GAS/ANQP call Flow </vt:lpstr>
      <vt:lpstr>Slide 14</vt:lpstr>
      <vt:lpstr>IEEE 802.21 Complements 802.11u  from a System Perspective </vt:lpstr>
      <vt:lpstr>802.21 Information Service Features </vt:lpstr>
      <vt:lpstr>  </vt:lpstr>
      <vt:lpstr>Similarities between 802.21 IS and 802.11u</vt:lpstr>
      <vt:lpstr>Slide 19</vt:lpstr>
      <vt:lpstr>GAS/ANQP with MIH call Flow </vt:lpstr>
      <vt:lpstr>Conclusion </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Subir Das</cp:lastModifiedBy>
  <cp:revision>1213</cp:revision>
  <dcterms:created xsi:type="dcterms:W3CDTF">1601-01-01T00:00:00Z</dcterms:created>
  <dcterms:modified xsi:type="dcterms:W3CDTF">2012-01-17T04:59:44Z</dcterms:modified>
</cp:coreProperties>
</file>