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9"/>
  </p:notesMasterIdLst>
  <p:handoutMasterIdLst>
    <p:handoutMasterId r:id="rId30"/>
  </p:handoutMasterIdLst>
  <p:sldIdLst>
    <p:sldId id="413" r:id="rId6"/>
    <p:sldId id="357" r:id="rId7"/>
    <p:sldId id="311" r:id="rId8"/>
    <p:sldId id="38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15" r:id="rId23"/>
    <p:sldId id="414" r:id="rId24"/>
    <p:sldId id="393" r:id="rId25"/>
    <p:sldId id="386" r:id="rId26"/>
    <p:sldId id="417" r:id="rId27"/>
    <p:sldId id="41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Jan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Jan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Jan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Jan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Jan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21-12-0002-00-0000-Session#48-Opening_Plenary_Notes.ppt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Jan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 Id="rId4" Type="http://schemas.openxmlformats.org/officeDocument/2006/relationships/hyperlink" Target="http://www.hiltonwaikoloavillage.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295400"/>
            <a:ext cx="7848600" cy="36576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#48</a:t>
            </a:r>
            <a:br>
              <a:rPr lang="en-US" b="1" dirty="0" smtClean="0">
                <a:latin typeface="Arial" charset="0"/>
              </a:rPr>
            </a:br>
            <a:r>
              <a:rPr lang="en-US" b="1" dirty="0" smtClean="0">
                <a:latin typeface="Arial" charset="0"/>
              </a:rPr>
              <a:t>Jacksonville, Florida </a:t>
            </a:r>
            <a:br>
              <a:rPr lang="en-US" b="1" dirty="0" smtClean="0">
                <a:latin typeface="Arial" charset="0"/>
              </a:rPr>
            </a:br>
            <a:r>
              <a:rPr lang="en-US" sz="3200" b="1" dirty="0" smtClean="0">
                <a:latin typeface="Arial" charset="0"/>
              </a:rPr>
              <a:t>Opening Plenary</a:t>
            </a: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Jan</a:t>
            </a:r>
            <a:r>
              <a:rPr kumimoji="0" lang="en-US" sz="1200" b="0" i="0" u="none" strike="noStrike" kern="1200" cap="none" spc="0" normalizeH="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2012</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Jan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Jan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Jan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Jan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Jan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Jan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Jan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Jan 2012</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802.21a SB Re-circulation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a:t>
            </a:r>
            <a:r>
              <a:rPr lang="en-US" sz="2400" dirty="0" err="1" smtClean="0">
                <a:latin typeface="Arial" charset="0"/>
              </a:rPr>
              <a:t>recirc</a:t>
            </a:r>
            <a:r>
              <a:rPr lang="en-US" sz="2400" dirty="0" smtClean="0">
                <a:latin typeface="Arial" charset="0"/>
              </a:rPr>
              <a:t> started on November 28</a:t>
            </a:r>
            <a:r>
              <a:rPr lang="en-US" sz="2400" baseline="30000" dirty="0" smtClean="0">
                <a:latin typeface="Arial" charset="0"/>
              </a:rPr>
              <a:t>th</a:t>
            </a:r>
            <a:r>
              <a:rPr lang="en-US" sz="2400" dirty="0" smtClean="0">
                <a:latin typeface="Arial" charset="0"/>
              </a:rPr>
              <a:t>,  2011 and ended on December 8</a:t>
            </a:r>
            <a:r>
              <a:rPr lang="en-US" sz="2400" baseline="30000" dirty="0" smtClean="0">
                <a:latin typeface="Arial" charset="0"/>
              </a:rPr>
              <a:t>th</a:t>
            </a:r>
            <a:r>
              <a:rPr lang="en-US" sz="2400" dirty="0" smtClean="0">
                <a:latin typeface="Arial" charset="0"/>
              </a:rPr>
              <a: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December 9</a:t>
            </a:r>
            <a:r>
              <a:rPr lang="en-US" sz="2400" baseline="30000" dirty="0" smtClean="0">
                <a:latin typeface="Arial" charset="0"/>
                <a:cs typeface="Arial" charset="0"/>
              </a:rPr>
              <a:t>th</a:t>
            </a:r>
            <a:r>
              <a:rPr lang="en-US" sz="2400" dirty="0" smtClean="0">
                <a:latin typeface="Arial" charset="0"/>
                <a:cs typeface="Arial" charset="0"/>
              </a:rPr>
              <a:t>,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63</a:t>
            </a:r>
          </a:p>
          <a:p>
            <a:pPr lvl="1">
              <a:lnSpc>
                <a:spcPct val="80000"/>
              </a:lnSpc>
            </a:pPr>
            <a:r>
              <a:rPr lang="en-US" sz="2000" dirty="0" smtClean="0">
                <a:latin typeface="Arial" charset="0"/>
                <a:cs typeface="Arial" charset="0"/>
              </a:rPr>
              <a:t>Disapprove : 01</a:t>
            </a:r>
          </a:p>
          <a:p>
            <a:pPr lvl="1">
              <a:lnSpc>
                <a:spcPct val="80000"/>
              </a:lnSpc>
            </a:pPr>
            <a:r>
              <a:rPr lang="en-US" sz="2000" dirty="0" smtClean="0">
                <a:latin typeface="Arial" charset="0"/>
                <a:cs typeface="Arial" charset="0"/>
              </a:rPr>
              <a:t>Abstain:  04</a:t>
            </a: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85%</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98%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Conditional approval to </a:t>
            </a:r>
            <a:r>
              <a:rPr lang="en-US" sz="2400" dirty="0" err="1" smtClean="0">
                <a:latin typeface="Arial" charset="0"/>
                <a:cs typeface="Arial" charset="0"/>
              </a:rPr>
              <a:t>RevCom</a:t>
            </a:r>
            <a:r>
              <a:rPr lang="en-US" sz="2400" dirty="0" smtClean="0">
                <a:latin typeface="Arial" charset="0"/>
                <a:cs typeface="Arial" charset="0"/>
              </a:rPr>
              <a:t> has been met  </a:t>
            </a:r>
          </a:p>
          <a:p>
            <a:pPr lvl="1">
              <a:lnSpc>
                <a:spcPct val="80000"/>
              </a:lnSpc>
            </a:pPr>
            <a:r>
              <a:rPr lang="en-US" sz="2000" dirty="0" smtClean="0">
                <a:latin typeface="Arial" charset="0"/>
                <a:cs typeface="Arial" charset="0"/>
              </a:rPr>
              <a:t>Received no disapprove vote and no new comments</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Jan 2012</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802.21b SB Re-Circulation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a:t>
            </a:r>
            <a:r>
              <a:rPr lang="en-US" sz="2400" dirty="0" err="1" smtClean="0">
                <a:latin typeface="Arial" charset="0"/>
              </a:rPr>
              <a:t>recirc</a:t>
            </a:r>
            <a:r>
              <a:rPr lang="en-US" sz="2400" dirty="0" smtClean="0">
                <a:latin typeface="Arial" charset="0"/>
              </a:rPr>
              <a:t> started on November 28</a:t>
            </a:r>
            <a:r>
              <a:rPr lang="en-US" sz="2400" baseline="30000" dirty="0" smtClean="0">
                <a:latin typeface="Arial" charset="0"/>
              </a:rPr>
              <a:t>th</a:t>
            </a:r>
            <a:r>
              <a:rPr lang="en-US" sz="2400" dirty="0" smtClean="0">
                <a:latin typeface="Arial" charset="0"/>
              </a:rPr>
              <a:t>,  2011 and ended on December 8</a:t>
            </a:r>
            <a:r>
              <a:rPr lang="en-US" sz="2400" baseline="30000" dirty="0" smtClean="0">
                <a:latin typeface="Arial" charset="0"/>
              </a:rPr>
              <a:t>th</a:t>
            </a:r>
            <a:r>
              <a:rPr lang="en-US" sz="2400" dirty="0" smtClean="0">
                <a:latin typeface="Arial" charset="0"/>
              </a:rPr>
              <a: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December 9</a:t>
            </a:r>
            <a:r>
              <a:rPr lang="en-US" sz="2400" baseline="30000" dirty="0" smtClean="0">
                <a:latin typeface="Arial" charset="0"/>
                <a:cs typeface="Arial" charset="0"/>
              </a:rPr>
              <a:t>th</a:t>
            </a:r>
            <a:r>
              <a:rPr lang="en-US" sz="2400" dirty="0" smtClean="0">
                <a:latin typeface="Arial" charset="0"/>
                <a:cs typeface="Arial" charset="0"/>
              </a:rPr>
              <a:t>,   2011 </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60</a:t>
            </a:r>
          </a:p>
          <a:p>
            <a:pPr lvl="1">
              <a:lnSpc>
                <a:spcPct val="80000"/>
              </a:lnSpc>
            </a:pPr>
            <a:r>
              <a:rPr lang="en-US" sz="2000" dirty="0" smtClean="0">
                <a:latin typeface="Arial" charset="0"/>
                <a:cs typeface="Arial" charset="0"/>
              </a:rPr>
              <a:t>Disapprove : 02</a:t>
            </a:r>
          </a:p>
          <a:p>
            <a:pPr lvl="1">
              <a:lnSpc>
                <a:spcPct val="80000"/>
              </a:lnSpc>
            </a:pPr>
            <a:r>
              <a:rPr lang="en-US" sz="2000" dirty="0" smtClean="0">
                <a:latin typeface="Arial" charset="0"/>
                <a:cs typeface="Arial" charset="0"/>
              </a:rPr>
              <a:t>Abstain: 03</a:t>
            </a:r>
          </a:p>
          <a:p>
            <a:pPr lvl="1">
              <a:lnSpc>
                <a:spcPct val="80000"/>
              </a:lnSpc>
            </a:pPr>
            <a:r>
              <a:rPr lang="en-US" sz="2000" dirty="0" smtClean="0">
                <a:latin typeface="Arial" charset="0"/>
                <a:cs typeface="Arial" charset="0"/>
              </a:rPr>
              <a:t>Return ratio :  86%</a:t>
            </a:r>
          </a:p>
          <a:p>
            <a:pPr lvl="1">
              <a:lnSpc>
                <a:spcPct val="80000"/>
              </a:lnSpc>
            </a:pPr>
            <a:r>
              <a:rPr lang="en-US" sz="2000" dirty="0" smtClean="0">
                <a:latin typeface="Arial" charset="0"/>
                <a:cs typeface="Arial" charset="0"/>
              </a:rPr>
              <a:t>Approval ratio : 96%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Conditional approval to </a:t>
            </a:r>
            <a:r>
              <a:rPr lang="en-US" sz="2400" dirty="0" err="1" smtClean="0">
                <a:latin typeface="Arial" charset="0"/>
                <a:cs typeface="Arial" charset="0"/>
              </a:rPr>
              <a:t>RevCom</a:t>
            </a:r>
            <a:r>
              <a:rPr lang="en-US" sz="2400" dirty="0" smtClean="0">
                <a:latin typeface="Arial" charset="0"/>
                <a:cs typeface="Arial" charset="0"/>
              </a:rPr>
              <a:t> has been met </a:t>
            </a:r>
          </a:p>
          <a:p>
            <a:pPr lvl="1">
              <a:lnSpc>
                <a:spcPct val="80000"/>
              </a:lnSpc>
            </a:pPr>
            <a:r>
              <a:rPr lang="en-US" sz="2000" dirty="0" smtClean="0">
                <a:latin typeface="Arial" charset="0"/>
                <a:cs typeface="Arial" charset="0"/>
              </a:rPr>
              <a:t>Received no new disapprove votes and new technical comments</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7"/>
          <p:cNvSpPr>
            <a:spLocks noGrp="1"/>
          </p:cNvSpPr>
          <p:nvPr>
            <p:ph type="dt" sz="half" idx="10"/>
          </p:nvPr>
        </p:nvSpPr>
        <p:spPr/>
        <p:txBody>
          <a:bodyPr/>
          <a:lstStyle/>
          <a:p>
            <a:pPr>
              <a:defRPr/>
            </a:pPr>
            <a:r>
              <a:rPr lang="en-US" smtClean="0"/>
              <a:t>Jan 2012</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dirty="0" smtClean="0"/>
              <a:t>Jan 2012</a:t>
            </a:r>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28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ballots</a:t>
            </a:r>
          </a:p>
          <a:p>
            <a:pPr lvl="1">
              <a:lnSpc>
                <a:spcPct val="80000"/>
              </a:lnSpc>
            </a:pPr>
            <a:r>
              <a:rPr lang="en-US" sz="1600" dirty="0" smtClean="0">
                <a:latin typeface="Arial" charset="0"/>
              </a:rPr>
              <a:t>Conditional approval to </a:t>
            </a:r>
            <a:r>
              <a:rPr lang="en-US" sz="1600" dirty="0" err="1" smtClean="0">
                <a:latin typeface="Arial" charset="0"/>
              </a:rPr>
              <a:t>RevCom</a:t>
            </a:r>
            <a:r>
              <a:rPr lang="en-US" sz="1600" dirty="0" smtClean="0">
                <a:latin typeface="Arial" charset="0"/>
              </a:rPr>
              <a:t> was granted during November 2011 Plenary </a:t>
            </a:r>
            <a:r>
              <a:rPr lang="en-US" sz="1600" dirty="0" smtClean="0">
                <a:latin typeface="Arial" charset="0"/>
              </a:rPr>
              <a:t>meeting</a:t>
            </a:r>
          </a:p>
          <a:p>
            <a:pPr lvl="1">
              <a:lnSpc>
                <a:spcPct val="80000"/>
              </a:lnSpc>
            </a:pPr>
            <a:r>
              <a:rPr lang="en-US" sz="1600" dirty="0" smtClean="0">
                <a:latin typeface="Arial" charset="0"/>
              </a:rPr>
              <a:t>Conditional approval has been met in December 2011</a:t>
            </a:r>
          </a:p>
          <a:p>
            <a:pPr lvl="1">
              <a:lnSpc>
                <a:spcPct val="80000"/>
              </a:lnSpc>
            </a:pPr>
            <a:r>
              <a:rPr lang="en-US" sz="1600" dirty="0" smtClean="0">
                <a:latin typeface="Arial" charset="0"/>
              </a:rPr>
              <a:t>Currently it is on </a:t>
            </a:r>
            <a:r>
              <a:rPr lang="en-US" sz="1600" dirty="0" err="1" smtClean="0">
                <a:latin typeface="Arial" charset="0"/>
              </a:rPr>
              <a:t>RevCom’s</a:t>
            </a:r>
            <a:r>
              <a:rPr lang="en-US" sz="1600" dirty="0" smtClean="0">
                <a:latin typeface="Arial" charset="0"/>
              </a:rPr>
              <a:t> March Agenda </a:t>
            </a:r>
            <a:endParaRPr lang="en-US" sz="1600" dirty="0" smtClean="0">
              <a:latin typeface="Arial" charset="0"/>
            </a:endParaRPr>
          </a:p>
          <a:p>
            <a:pPr>
              <a:lnSpc>
                <a:spcPct val="80000"/>
              </a:lnSpc>
            </a:pPr>
            <a:endParaRPr lang="en-US" sz="2000" dirty="0" smtClean="0">
              <a:latin typeface="Arial" charset="0"/>
            </a:endParaRPr>
          </a:p>
          <a:p>
            <a:pPr>
              <a:lnSpc>
                <a:spcPct val="80000"/>
              </a:lnSpc>
              <a:buNone/>
            </a:pPr>
            <a:endParaRPr lang="en-US" sz="2000" dirty="0" smtClean="0">
              <a:latin typeface="Arial" charset="0"/>
            </a:endParaRPr>
          </a:p>
          <a:p>
            <a:pPr>
              <a:lnSpc>
                <a:spcPct val="80000"/>
              </a:lnSpc>
            </a:pPr>
            <a:r>
              <a:rPr lang="en-US" sz="20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Proposals updated; Draft specification is underway</a:t>
            </a:r>
          </a:p>
          <a:p>
            <a:pPr>
              <a:lnSpc>
                <a:spcPct val="80000"/>
              </a:lnSpc>
              <a:buNone/>
            </a:pPr>
            <a:r>
              <a:rPr lang="en-US" sz="1600" dirty="0" smtClean="0">
                <a:latin typeface="Arial" charset="0"/>
              </a:rPr>
              <a:t> </a:t>
            </a:r>
          </a:p>
          <a:p>
            <a:pPr lvl="1">
              <a:lnSpc>
                <a:spcPct val="80000"/>
              </a:lnSpc>
            </a:pPr>
            <a:endParaRPr lang="en-US" sz="1800" dirty="0" smtClean="0">
              <a:latin typeface="Arial" charset="0"/>
            </a:endParaRPr>
          </a:p>
          <a:p>
            <a:pPr>
              <a:lnSpc>
                <a:spcPct val="80000"/>
              </a:lnSpc>
              <a:buNone/>
            </a:pPr>
            <a:endParaRPr lang="en-US" sz="22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a:xfrm>
            <a:off x="609600" y="6477000"/>
            <a:ext cx="1295400" cy="215444"/>
          </a:xfrm>
        </p:spPr>
        <p:txBody>
          <a:bodyPr/>
          <a:lstStyle/>
          <a:p>
            <a:pPr>
              <a:defRPr/>
            </a:pPr>
            <a:r>
              <a:rPr lang="en-US" smtClean="0"/>
              <a:t>Jan 2012</a:t>
            </a:r>
            <a:endParaRPr lang="en-US" dirty="0"/>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219200" cy="215900"/>
          </a:xfrm>
          <a:noFill/>
        </p:spPr>
        <p:txBody>
          <a:bodyPr/>
          <a:lstStyle/>
          <a:p>
            <a:r>
              <a:rPr lang="en-US" smtClean="0"/>
              <a:t>Jan 2012</a:t>
            </a:r>
            <a:endParaRPr lang="en-US" dirty="0"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533400" y="1524000"/>
            <a:ext cx="8305800" cy="4343400"/>
          </a:xfrm>
        </p:spPr>
        <p:txBody>
          <a:bodyPr/>
          <a:lstStyle/>
          <a:p>
            <a:pPr>
              <a:lnSpc>
                <a:spcPct val="90000"/>
              </a:lnSpc>
            </a:pPr>
            <a:r>
              <a:rPr lang="en-US" sz="2400" dirty="0" smtClean="0">
                <a:latin typeface="Arial" charset="0"/>
              </a:rPr>
              <a:t>Working Group Activities</a:t>
            </a:r>
          </a:p>
          <a:p>
            <a:pPr lvl="1">
              <a:lnSpc>
                <a:spcPct val="90000"/>
              </a:lnSpc>
            </a:pPr>
            <a:r>
              <a:rPr lang="en-US" sz="2000" dirty="0" smtClean="0">
                <a:latin typeface="Arial" charset="0"/>
              </a:rPr>
              <a:t>Future project planning and PAR discussion </a:t>
            </a:r>
          </a:p>
          <a:p>
            <a:pPr lvl="1">
              <a:lnSpc>
                <a:spcPct val="90000"/>
              </a:lnSpc>
            </a:pPr>
            <a:r>
              <a:rPr lang="en-US" sz="2000" dirty="0" smtClean="0">
                <a:latin typeface="Arial" charset="0"/>
              </a:rPr>
              <a:t>Joint session with 802.11 WNG and 802.15 WNG</a:t>
            </a:r>
          </a:p>
          <a:p>
            <a:pPr lvl="1">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p>
          <a:p>
            <a:pPr lvl="2">
              <a:lnSpc>
                <a:spcPct val="90000"/>
              </a:lnSpc>
            </a:pPr>
            <a:endParaRPr lang="en-US" sz="18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295400" cy="215900"/>
          </a:xfrm>
          <a:prstGeom prst="rect">
            <a:avLst/>
          </a:prstGeom>
          <a:noFill/>
        </p:spPr>
        <p:txBody>
          <a:bodyPr/>
          <a:lstStyle/>
          <a:p>
            <a:r>
              <a:rPr lang="en-US" smtClean="0"/>
              <a:t>Jan 2012</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FF0000"/>
                </a:solidFill>
              </a:rPr>
              <a:t>Plenary: 11-16 March 2012,  Big Island, </a:t>
            </a:r>
            <a:r>
              <a:rPr lang="en-US" sz="2400" b="1" dirty="0" smtClean="0">
                <a:solidFill>
                  <a:srgbClr val="FF0000"/>
                </a:solidFill>
              </a:rPr>
              <a:t>Hawaii, USA  </a:t>
            </a:r>
            <a:endParaRPr lang="en-US" sz="2400" b="1" dirty="0" smtClean="0">
              <a:solidFill>
                <a:srgbClr val="FF0000"/>
              </a:solidFill>
            </a:endParaRPr>
          </a:p>
          <a:p>
            <a:pPr lvl="1">
              <a:lnSpc>
                <a:spcPct val="90000"/>
              </a:lnSpc>
            </a:pPr>
            <a:r>
              <a:rPr lang="en-US" sz="2000" dirty="0" smtClean="0">
                <a:solidFill>
                  <a:srgbClr val="FF0000"/>
                </a:solidFill>
              </a:rPr>
              <a:t>Co-located with all 802 </a:t>
            </a:r>
            <a:r>
              <a:rPr lang="en-US" sz="2000" dirty="0" smtClean="0">
                <a:solidFill>
                  <a:srgbClr val="FF0000"/>
                </a:solidFill>
              </a:rPr>
              <a:t>groups</a:t>
            </a:r>
          </a:p>
          <a:p>
            <a:pPr>
              <a:lnSpc>
                <a:spcPct val="90000"/>
              </a:lnSpc>
            </a:pPr>
            <a:r>
              <a:rPr lang="en-US" dirty="0" smtClean="0">
                <a:hlinkClick r:id="rId3"/>
              </a:rPr>
              <a:t>http</a:t>
            </a:r>
            <a:r>
              <a:rPr lang="en-US" dirty="0" smtClean="0">
                <a:hlinkClick r:id="rId3"/>
              </a:rPr>
              <a:t>://802world.org/plenary</a:t>
            </a:r>
            <a:r>
              <a:rPr lang="en-US" dirty="0" smtClean="0"/>
              <a:t> </a:t>
            </a:r>
            <a:endParaRPr lang="en-US" dirty="0" smtClean="0"/>
          </a:p>
          <a:p>
            <a:pPr>
              <a:lnSpc>
                <a:spcPct val="90000"/>
              </a:lnSpc>
            </a:pPr>
            <a:r>
              <a:rPr lang="en-US" sz="2400" dirty="0" smtClean="0"/>
              <a:t>Hotel Information</a:t>
            </a:r>
          </a:p>
          <a:p>
            <a:pPr lvl="1">
              <a:lnSpc>
                <a:spcPct val="90000"/>
              </a:lnSpc>
            </a:pPr>
            <a:r>
              <a:rPr lang="en-US" sz="2000" dirty="0" smtClean="0"/>
              <a:t>Hilton Waikoloa Village Hotel &amp; Resort 69-425 Waikoloa Beach Drive Waikoloa, HI 96738 Tel: (808) 886-1234 General Hotel Information Website (but no group rate booking here</a:t>
            </a:r>
            <a:r>
              <a:rPr lang="en-US" sz="2000" dirty="0" smtClean="0"/>
              <a:t>):</a:t>
            </a:r>
          </a:p>
          <a:p>
            <a:pPr lvl="1">
              <a:lnSpc>
                <a:spcPct val="90000"/>
              </a:lnSpc>
            </a:pPr>
            <a:r>
              <a:rPr lang="en-US" sz="2000" dirty="0" smtClean="0">
                <a:hlinkClick r:id="rId4"/>
              </a:rPr>
              <a:t>http</a:t>
            </a:r>
            <a:r>
              <a:rPr lang="en-US" sz="2000" dirty="0" smtClean="0">
                <a:hlinkClick r:id="rId4"/>
              </a:rPr>
              <a:t>://</a:t>
            </a:r>
            <a:r>
              <a:rPr lang="en-US" sz="2000" dirty="0" smtClean="0">
                <a:hlinkClick r:id="rId4"/>
              </a:rPr>
              <a:t>www.hiltonwaikoloavillage.com</a:t>
            </a:r>
            <a:endParaRPr lang="en-US" sz="2000" dirty="0" smtClean="0"/>
          </a:p>
          <a:p>
            <a:pPr lvl="1">
              <a:lnSpc>
                <a:spcPct val="90000"/>
              </a:lnSpc>
            </a:pPr>
            <a:r>
              <a:rPr lang="en-US" sz="2000" dirty="0" smtClean="0">
                <a:hlinkClick r:id="rId4"/>
              </a:rPr>
              <a:t>http</a:t>
            </a:r>
            <a:r>
              <a:rPr lang="en-US" sz="2000" dirty="0" smtClean="0">
                <a:hlinkClick r:id="rId4"/>
              </a:rPr>
              <a:t>://www.hiltonwaikoloavillage.com</a:t>
            </a:r>
            <a:endParaRPr lang="en-US" sz="2000" dirty="0" smtClean="0"/>
          </a:p>
          <a:p>
            <a:pPr>
              <a:lnSpc>
                <a:spcPct val="90000"/>
              </a:lnSpc>
            </a:pPr>
            <a:r>
              <a:rPr lang="en-US" sz="2400" dirty="0" smtClean="0"/>
              <a:t>Please </a:t>
            </a:r>
            <a:r>
              <a:rPr lang="en-US" sz="2400" dirty="0" smtClean="0"/>
              <a:t>Book Now for Best Price &amp; Choices </a:t>
            </a:r>
          </a:p>
          <a:p>
            <a:pPr lvl="1">
              <a:lnSpc>
                <a:spcPct val="90000"/>
              </a:lnSpc>
            </a:pPr>
            <a:r>
              <a:rPr lang="en-US" sz="1600" dirty="0" smtClean="0"/>
              <a:t>EARLY BIRD GROUP RATE: $169/Night (plus 14% applicable taxes)* *Early Bird Rate will apply until 50% of the IEEE 802 Room Block is reserved, after such time the regular group rate will apply so please book early to ensure receiving the discount rate. Rate applies to Single/Double Occupancy Run of House Rooms. Extra Adults (&gt;2) are an additional $20/Night (plus applicable taxes).</a:t>
            </a:r>
            <a:endParaRPr lang="en-US" sz="1600" b="1" dirty="0" smtClean="0">
              <a:solidFill>
                <a:srgbClr val="FF0000"/>
              </a:solidFill>
            </a:endParaRP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295400" cy="215900"/>
          </a:xfrm>
          <a:prstGeom prst="rect">
            <a:avLst/>
          </a:prstGeom>
          <a:noFill/>
        </p:spPr>
        <p:txBody>
          <a:bodyPr/>
          <a:lstStyle/>
          <a:p>
            <a:r>
              <a:rPr lang="en-US" smtClean="0"/>
              <a:t>Jan 2012</a:t>
            </a:r>
            <a:endParaRPr lang="en-US" dirty="0"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FF0000"/>
                </a:solidFill>
              </a:rPr>
              <a:t>Plenary: 11-16 March 2012,  Big Island, </a:t>
            </a:r>
            <a:r>
              <a:rPr lang="en-US" sz="2400" b="1" dirty="0" smtClean="0">
                <a:solidFill>
                  <a:srgbClr val="FF0000"/>
                </a:solidFill>
              </a:rPr>
              <a:t>Hawaii, USA  </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a:t>
            </a:r>
            <a:r>
              <a:rPr lang="en-US" sz="2400" b="1" dirty="0" smtClean="0">
                <a:solidFill>
                  <a:srgbClr val="0000FF"/>
                </a:solidFill>
              </a:rPr>
              <a:t>13-18 </a:t>
            </a:r>
            <a:r>
              <a:rPr lang="en-US" sz="2400" b="1" dirty="0" smtClean="0">
                <a:solidFill>
                  <a:srgbClr val="0000FF"/>
                </a:solidFill>
              </a:rPr>
              <a:t>May </a:t>
            </a:r>
            <a:r>
              <a:rPr lang="en-US" sz="2400" b="1" dirty="0" smtClean="0">
                <a:solidFill>
                  <a:srgbClr val="0000FF"/>
                </a:solidFill>
              </a:rPr>
              <a:t>2012, Hyatt Regency, Atlanta, GA, USA   </a:t>
            </a:r>
            <a:endParaRPr lang="en-US" sz="2400" b="1" dirty="0" smtClean="0">
              <a:solidFill>
                <a:srgbClr val="0000FF"/>
              </a:solidFill>
            </a:endParaRP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a:t>
            </a:r>
            <a:r>
              <a:rPr lang="it-IT" sz="2400" b="1" dirty="0" smtClean="0">
                <a:solidFill>
                  <a:srgbClr val="FF0000"/>
                </a:solidFill>
              </a:rPr>
              <a:t>CA, USA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(Target) 2012, TBD </a:t>
            </a:r>
          </a:p>
          <a:p>
            <a:pPr lvl="1">
              <a:lnSpc>
                <a:spcPct val="90000"/>
              </a:lnSpc>
            </a:pPr>
            <a:r>
              <a:rPr lang="en-US" sz="2000" dirty="0" smtClean="0">
                <a:solidFill>
                  <a:srgbClr val="0000FF"/>
                </a:solidFill>
              </a:rPr>
              <a:t>Co-located with 802.16 or with other wireless groups (possibility)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Jan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4294967295"/>
          </p:nvPr>
        </p:nvSpPr>
        <p:spPr>
          <a:xfrm>
            <a:off x="685800" y="6477000"/>
            <a:ext cx="1447800" cy="215900"/>
          </a:xfrm>
          <a:prstGeom prst="rect">
            <a:avLst/>
          </a:prstGeom>
          <a:noFill/>
        </p:spPr>
        <p:txBody>
          <a:bodyPr/>
          <a:lstStyle/>
          <a:p>
            <a:r>
              <a:rPr lang="en-US" smtClean="0"/>
              <a:t>Jan 2012</a:t>
            </a:r>
            <a:endParaRPr lang="en-US" dirty="0"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91200"/>
            <a:ext cx="7315200" cy="523220"/>
          </a:xfrm>
          <a:prstGeom prst="rect">
            <a:avLst/>
          </a:prstGeom>
          <a:noFill/>
          <a:ln w="9525">
            <a:noFill/>
            <a:miter lim="800000"/>
            <a:headEnd/>
            <a:tailEnd/>
          </a:ln>
        </p:spPr>
        <p:txBody>
          <a:bodyPr wrap="square">
            <a:spAutoFit/>
          </a:bodyPr>
          <a:lstStyle/>
          <a:p>
            <a:pPr eaLnBrk="1" hangingPunct="1"/>
            <a:r>
              <a:rPr lang="en-US" sz="1400" dirty="0" smtClean="0"/>
              <a:t>SRHO: Single Radio Handovers;  </a:t>
            </a:r>
            <a:r>
              <a:rPr lang="en-US" sz="1400" b="1" dirty="0" smtClean="0"/>
              <a:t>Default </a:t>
            </a:r>
            <a:r>
              <a:rPr lang="en-US" sz="1400" b="1" dirty="0"/>
              <a:t>Location</a:t>
            </a:r>
            <a:r>
              <a:rPr lang="en-US" sz="1400" dirty="0" smtClean="0"/>
              <a:t>: </a:t>
            </a:r>
            <a:r>
              <a:rPr lang="en-US" sz="1400" dirty="0" smtClean="0"/>
              <a:t>Boardroom 2; </a:t>
            </a:r>
            <a:r>
              <a:rPr lang="en-US" sz="1400" dirty="0" smtClean="0"/>
              <a:t> 802.11 WNG – City Terrace 12;  802.15 WNG – River Terrace 3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40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6" name="Table 15"/>
          <p:cNvGraphicFramePr>
            <a:graphicFrameLocks noGrp="1"/>
          </p:cNvGraphicFramePr>
          <p:nvPr/>
        </p:nvGraphicFramePr>
        <p:xfrm>
          <a:off x="1219200" y="2209800"/>
          <a:ext cx="6629400" cy="2806065"/>
        </p:xfrm>
        <a:graphic>
          <a:graphicData uri="http://schemas.openxmlformats.org/drawingml/2006/table">
            <a:tbl>
              <a:tblPr/>
              <a:tblGrid>
                <a:gridCol w="1104900"/>
                <a:gridCol w="1104900"/>
                <a:gridCol w="1450181"/>
                <a:gridCol w="1381125"/>
                <a:gridCol w="1588294"/>
              </a:tblGrid>
              <a:tr h="504825">
                <a:tc>
                  <a:txBody>
                    <a:bodyPr/>
                    <a:lstStyle/>
                    <a:p>
                      <a:pPr marL="0" marR="0" algn="ctr">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(Jan 16)</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(Jan 17)</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Times New Roman"/>
                          <a:ea typeface="Times New Roman"/>
                        </a:rPr>
                        <a:t>Wednesday</a:t>
                      </a:r>
                      <a:endParaRPr lang="en-US" sz="1200" dirty="0">
                        <a:latin typeface="Times New Roman"/>
                        <a:ea typeface="Times New Roman"/>
                      </a:endParaRPr>
                    </a:p>
                    <a:p>
                      <a:pPr marL="0" marR="0" algn="ctr">
                        <a:spcBef>
                          <a:spcPts val="0"/>
                        </a:spcBef>
                        <a:spcAft>
                          <a:spcPts val="0"/>
                        </a:spcAft>
                      </a:pPr>
                      <a:r>
                        <a:rPr lang="en-US" sz="1200" b="1" dirty="0">
                          <a:latin typeface="Times New Roman"/>
                          <a:ea typeface="Times New Roman"/>
                        </a:rPr>
                        <a:t>(Jan 18)</a:t>
                      </a: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(Jan 19)</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575">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802.11 WNG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5">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802.15 WNG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05">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and PAR discussion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Plenary Contd..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Future Project Planning and PAR discussion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spcBef>
                          <a:spcPts val="0"/>
                        </a:spcBef>
                        <a:spcAft>
                          <a:spcPts val="0"/>
                        </a:spcAft>
                      </a:pPr>
                      <a:r>
                        <a:rPr lang="en-US" sz="1200" b="1">
                          <a:latin typeface="Times New Roman"/>
                          <a:ea typeface="Times New Roman"/>
                        </a:rPr>
                        <a:t>Eve 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 – 10:00p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Jan 2012</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rPr>
              <a:t>http://newton.events.ieee.org</a:t>
            </a:r>
            <a:endParaRPr lang="en-US" altLang="ja-JP" sz="2000" dirty="0" smtClean="0">
              <a:ea typeface="ＭＳ Ｐゴシック" charset="-128"/>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11</a:t>
            </a:r>
          </a:p>
          <a:p>
            <a:pPr>
              <a:lnSpc>
                <a:spcPct val="80000"/>
              </a:lnSpc>
              <a:defRPr/>
            </a:pPr>
            <a:r>
              <a:rPr lang="en-US" sz="2000" dirty="0" smtClean="0">
                <a:latin typeface="Arial" charset="0"/>
              </a:rPr>
              <a:t>8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Jan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Jan 2012</a:t>
            </a:r>
            <a:endParaRPr lang="en-US" dirty="0" smtClean="0"/>
          </a:p>
        </p:txBody>
      </p:sp>
      <p:sp>
        <p:nvSpPr>
          <p:cNvPr id="22533" name="Rectangle 2"/>
          <p:cNvSpPr>
            <a:spLocks noGrp="1" noChangeArrowheads="1"/>
          </p:cNvSpPr>
          <p:nvPr>
            <p:ph type="title"/>
          </p:nvPr>
        </p:nvSpPr>
        <p:spPr>
          <a:xfrm>
            <a:off x="685800" y="685800"/>
            <a:ext cx="7772400" cy="7620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85800" y="1371600"/>
            <a:ext cx="7848600" cy="4953000"/>
          </a:xfrm>
        </p:spPr>
        <p:txBody>
          <a:bodyPr/>
          <a:lstStyle/>
          <a:p>
            <a:pPr>
              <a:lnSpc>
                <a:spcPct val="90000"/>
              </a:lnSpc>
            </a:pPr>
            <a:r>
              <a:rPr lang="en-US" sz="2800" dirty="0" smtClean="0">
                <a:latin typeface="Arial" charset="0"/>
              </a:rPr>
              <a:t>Network Information</a:t>
            </a:r>
          </a:p>
          <a:p>
            <a:pPr lvl="1">
              <a:lnSpc>
                <a:spcPct val="90000"/>
              </a:lnSpc>
            </a:pPr>
            <a:r>
              <a:rPr lang="en-US" sz="2400" dirty="0" smtClean="0">
                <a:latin typeface="Arial" charset="0"/>
              </a:rPr>
              <a:t>http://802world.org/wireless</a:t>
            </a:r>
            <a:endParaRPr lang="en-US" sz="2400" dirty="0" smtClean="0">
              <a:latin typeface="Arial" charset="0"/>
            </a:endParaRPr>
          </a:p>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Boardroom 2</a:t>
            </a:r>
            <a:endParaRPr lang="en-US" sz="2400" dirty="0" smtClean="0">
              <a:latin typeface="Arial" charset="0"/>
            </a:endParaRPr>
          </a:p>
          <a:p>
            <a:pPr>
              <a:lnSpc>
                <a:spcPct val="90000"/>
              </a:lnSpc>
            </a:pPr>
            <a:r>
              <a:rPr lang="en-US" sz="2800" dirty="0" smtClean="0">
                <a:latin typeface="Arial" charset="0"/>
              </a:rPr>
              <a:t>Wednesday Night Social </a:t>
            </a:r>
            <a:endParaRPr lang="en-US" sz="2800" dirty="0" smtClean="0">
              <a:latin typeface="Arial" charset="0"/>
            </a:endParaRPr>
          </a:p>
          <a:p>
            <a:pPr lvl="1">
              <a:lnSpc>
                <a:spcPct val="90000"/>
              </a:lnSpc>
            </a:pPr>
            <a:r>
              <a:rPr lang="en-US" sz="1600" b="1" dirty="0" smtClean="0"/>
              <a:t>River City Brewing Company </a:t>
            </a:r>
            <a:r>
              <a:rPr lang="en-US" sz="1600" dirty="0" smtClean="0"/>
              <a:t>, 835 Museum Circle Jacksonville, FL 32207 </a:t>
            </a:r>
          </a:p>
          <a:p>
            <a:pPr lvl="1">
              <a:lnSpc>
                <a:spcPct val="90000"/>
              </a:lnSpc>
            </a:pPr>
            <a:r>
              <a:rPr lang="en-US" sz="1600" dirty="0" smtClean="0"/>
              <a:t>6:30 pm</a:t>
            </a:r>
            <a:r>
              <a:rPr lang="en-US" sz="1400" dirty="0" smtClean="0"/>
              <a:t> </a:t>
            </a:r>
            <a:r>
              <a:rPr lang="en-US" sz="1400" dirty="0" smtClean="0"/>
              <a:t>– 9:30 pm </a:t>
            </a:r>
          </a:p>
          <a:p>
            <a:pPr lvl="1">
              <a:lnSpc>
                <a:spcPct val="90000"/>
              </a:lnSpc>
            </a:pPr>
            <a:r>
              <a:rPr lang="en-US" sz="1400" dirty="0" smtClean="0">
                <a:latin typeface="Arial" charset="0"/>
              </a:rPr>
              <a:t>Complementary Beverages : 6:30 pm – 8:30 pm </a:t>
            </a:r>
            <a:endParaRPr lang="en-US" sz="1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Jan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Jan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35473</TotalTime>
  <Words>2021</Words>
  <Application>Microsoft Office PowerPoint</Application>
  <PresentationFormat>On-screen Show (4:3)</PresentationFormat>
  <Paragraphs>403</Paragraphs>
  <Slides>23</Slides>
  <Notes>23</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802.11PowerPointTemplate-Landscape</vt:lpstr>
      <vt:lpstr>1_Custom Design</vt:lpstr>
      <vt:lpstr>2_Custom Design</vt:lpstr>
      <vt:lpstr>3_Custom Design</vt:lpstr>
      <vt:lpstr>Custom Design</vt:lpstr>
      <vt:lpstr>IEEE 802.21 Session #48 Jacksonville, Florida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IEEE 802.21a SB Re-circulation Result </vt:lpstr>
      <vt:lpstr>IEEE 802.21b SB Re-Circulation Result </vt:lpstr>
      <vt:lpstr>Work Status </vt:lpstr>
      <vt:lpstr>Objectives for the January Meeting</vt:lpstr>
      <vt:lpstr>Future Sessions – 2012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472</cp:revision>
  <cp:lastPrinted>1998-02-10T13:28:06Z</cp:lastPrinted>
  <dcterms:created xsi:type="dcterms:W3CDTF">2002-07-08T22:03:28Z</dcterms:created>
  <dcterms:modified xsi:type="dcterms:W3CDTF">2012-01-16T18:25:50Z</dcterms:modified>
</cp:coreProperties>
</file>