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49" r:id="rId2"/>
    <p:sldId id="361" r:id="rId3"/>
    <p:sldId id="362" r:id="rId4"/>
    <p:sldId id="363" r:id="rId5"/>
    <p:sldId id="360" r:id="rId6"/>
    <p:sldId id="364" r:id="rId7"/>
    <p:sldId id="367" r:id="rId8"/>
    <p:sldId id="312" r:id="rId9"/>
    <p:sldId id="308" r:id="rId10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99FFCC"/>
    <a:srgbClr val="339933"/>
    <a:srgbClr val="006600"/>
    <a:srgbClr val="00CC00"/>
    <a:srgbClr val="33CC33"/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3" d="100"/>
          <a:sy n="103" d="100"/>
        </p:scale>
        <p:origin x="-42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0" y="36594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322" y="-10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04629" y="175081"/>
            <a:ext cx="190250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doc.: </a:t>
            </a:r>
            <a:r>
              <a:rPr lang="en-US" dirty="0" smtClean="0"/>
              <a:t>21-11-00xx-00-0000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3263" y="175081"/>
            <a:ext cx="72269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2011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1825" y="8996363"/>
            <a:ext cx="512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defTabSz="938779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6A8AC6D-F2AA-4E56-8EA1-7B3885048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675" y="388938"/>
            <a:ext cx="5607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675" y="8996363"/>
            <a:ext cx="7191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 defTabSz="938779">
              <a:defRPr/>
            </a:pPr>
            <a:r>
              <a:rPr lang="en-US" sz="1200" b="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675" y="8985250"/>
            <a:ext cx="576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2657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628360" y="97294"/>
            <a:ext cx="172322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doc.: 21-00xx-00-0000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0400" y="97294"/>
            <a:ext cx="76758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 2011</a:t>
            </a: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1675"/>
            <a:ext cx="4632325" cy="34750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0" tIns="46293" rIns="94180" bIns="462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37038" y="8999538"/>
            <a:ext cx="2114550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843" lvl="4" algn="r" defTabSz="938779">
              <a:defRPr sz="1200" b="0">
                <a:solidFill>
                  <a:schemeClr val="tx1"/>
                </a:solidFill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2313" y="8999538"/>
            <a:ext cx="5127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779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ADB91C3-4A57-42C7-A1AB-7F76E0CBD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38" y="8999538"/>
            <a:ext cx="7191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 defTabSz="919685">
              <a:defRPr/>
            </a:pPr>
            <a:r>
              <a:rPr lang="en-US" sz="1200" b="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38" y="89979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5638" y="298450"/>
            <a:ext cx="5699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44867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727265" y="97294"/>
            <a:ext cx="1673535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doc.: 21-0000-00-0000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4ADB91C3-4A57-42C7-A1AB-7F76E0CBD4A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34C696D7-ADB5-411E-AA12-D85CE48DEB5E}" type="slidenum">
              <a:rPr lang="en-US" smtClean="0"/>
              <a:pPr defTabSz="938213"/>
              <a:t>2</a:t>
            </a:fld>
            <a:endParaRPr lang="en-US" smtClean="0"/>
          </a:p>
        </p:txBody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BA0CF6CD-9461-4F60-B743-5EE01F02B8EE}" type="slidenum">
              <a:rPr lang="en-US" smtClean="0"/>
              <a:pPr defTabSz="938213"/>
              <a:t>3</a:t>
            </a:fld>
            <a:endParaRPr lang="en-US" smtClean="0"/>
          </a:p>
        </p:txBody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B37B75A9-9BAB-4770-BA8D-2D7D68CFAF53}" type="slidenum">
              <a:rPr lang="en-US" smtClean="0"/>
              <a:pPr defTabSz="938213"/>
              <a:t>4</a:t>
            </a:fld>
            <a:endParaRPr lang="en-US" smtClean="0"/>
          </a:p>
        </p:txBody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8064A6C6-F20A-421A-8204-F6567E84DC5C}" type="slidenum">
              <a:rPr lang="en-US" smtClean="0"/>
              <a:pPr defTabSz="938213"/>
              <a:t>5</a:t>
            </a:fld>
            <a:endParaRPr lang="en-US" smtClean="0"/>
          </a:p>
        </p:txBody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A5A8984E-5F86-433A-A6EA-89DC048EE7E6}" type="slidenum">
              <a:rPr lang="en-US" smtClean="0"/>
              <a:pPr defTabSz="938213"/>
              <a:t>6</a:t>
            </a:fld>
            <a:endParaRPr lang="en-US" smtClean="0"/>
          </a:p>
        </p:txBody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84D76160-1929-4BE2-BE20-4D7BC5226F54}" type="slidenum">
              <a:rPr lang="en-US" smtClean="0"/>
              <a:pPr defTabSz="938213"/>
              <a:t>7</a:t>
            </a:fld>
            <a:endParaRPr lang="en-US" smtClean="0"/>
          </a:p>
        </p:txBody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FAAE0E8B-988F-47CE-9949-D3DED8909968}" type="slidenum">
              <a:rPr lang="en-US" smtClean="0"/>
              <a:pPr defTabSz="938213"/>
              <a:t>8</a:t>
            </a:fld>
            <a:endParaRPr lang="en-US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BBF48AF3-1D1F-4BFA-A572-3FA3504FDCD2}" type="slidenum">
              <a:rPr lang="en-US" smtClean="0"/>
              <a:pPr defTabSz="938213"/>
              <a:t>9</a:t>
            </a:fld>
            <a:endParaRPr lang="en-US" smtClean="0"/>
          </a:p>
        </p:txBody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CDB344-F031-4742-BF42-F322813259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B493439-E6BE-4DB2-977E-D6213FF94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209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DBA62F1-8A5B-46AA-8FF5-0C43FE314C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1C9CBE-769A-4D8F-A873-9722C6714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70F071A-0425-48DE-9186-2919767AC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1AB965-6ABB-45E8-91DE-0AB872EE7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78030" y="6475413"/>
            <a:ext cx="186589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CC33EA7-631C-421E-9DA9-BCA0BC00C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443850D-805A-4E9A-9EA0-5011D2D5F3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 IEEE 802.21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E7E15F-1B1F-46AD-B1A9-FFC92B7AD4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 IEEE 802.21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4BD279-F874-4EE7-A9CF-506BDAE8CB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920877-6106-4A7C-B6CB-D2E401B3A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CC5FA1-7749-4E19-AF75-D1DE637AC1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69D99A-019A-48FC-99B0-69FA4D244F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952DDF-3558-4EA5-A623-A0316EF5B7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298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86401" y="6475413"/>
            <a:ext cx="19575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 IEEE 802.21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F1D28DA7-A304-4929-A082-CB9128B37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34382" y="332601"/>
            <a:ext cx="29111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dirty="0">
                <a:solidFill>
                  <a:schemeClr val="tx1"/>
                </a:solidFill>
              </a:rPr>
              <a:t>doc.: </a:t>
            </a:r>
            <a:r>
              <a:rPr lang="en-US" sz="1800" dirty="0" smtClean="0">
                <a:solidFill>
                  <a:schemeClr val="tx1"/>
                </a:solidFill>
              </a:rPr>
              <a:t>21-11-0194-00-0000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en-US" sz="1200" b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8" r:id="rId1"/>
    <p:sldLayoutId id="2147484099" r:id="rId2"/>
    <p:sldLayoutId id="2147484100" r:id="rId3"/>
    <p:sldLayoutId id="2147484101" r:id="rId4"/>
    <p:sldLayoutId id="2147484102" r:id="rId5"/>
    <p:sldLayoutId id="2147484103" r:id="rId6"/>
    <p:sldLayoutId id="2147484104" r:id="rId7"/>
    <p:sldLayoutId id="2147484105" r:id="rId8"/>
    <p:sldLayoutId id="2147484106" r:id="rId9"/>
    <p:sldLayoutId id="2147484107" r:id="rId10"/>
    <p:sldLayoutId id="2147484108" r:id="rId11"/>
    <p:sldLayoutId id="2147484109" r:id="rId12"/>
    <p:sldLayoutId id="2147484110" r:id="rId13"/>
    <p:sldLayoutId id="2147484111" r:id="rId1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1/21-11-0149-03-bcst-802-21b-sb-comments.x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21/dcn/11/21-11-0181-01-bcst-802-21b-sbr1-comments.xls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E35351-A7C0-4744-8C26-01AC0A4F9A4C}" type="slidenum">
              <a:rPr lang="zh-CN" altLang="en-US"/>
              <a:pPr/>
              <a:t>1</a:t>
            </a:fld>
            <a:endParaRPr lang="en-US" altLang="zh-CN"/>
          </a:p>
        </p:txBody>
      </p:sp>
      <p:sp>
        <p:nvSpPr>
          <p:cNvPr id="20516" name="Rectangle 36"/>
          <p:cNvSpPr>
            <a:spLocks noGrp="1" noChangeArrowheads="1"/>
          </p:cNvSpPr>
          <p:nvPr>
            <p:ph type="body" idx="1"/>
          </p:nvPr>
        </p:nvSpPr>
        <p:spPr>
          <a:xfrm>
            <a:off x="439738" y="990600"/>
            <a:ext cx="8399462" cy="5334000"/>
          </a:xfrm>
          <a:solidFill>
            <a:srgbClr val="66CCFF"/>
          </a:solidFill>
          <a:ln/>
        </p:spPr>
        <p:txBody>
          <a:bodyPr/>
          <a:lstStyle/>
          <a:p>
            <a:pPr>
              <a:buClr>
                <a:srgbClr val="FAFD00"/>
              </a:buClr>
              <a:buFontTx/>
              <a:buNone/>
            </a:pPr>
            <a:r>
              <a:rPr lang="en-US" altLang="zh-CN" b="1" dirty="0">
                <a:ea typeface="SimSun" pitchFamily="2" charset="-122"/>
                <a:cs typeface="Times New Roman" pitchFamily="18" charset="0"/>
              </a:rPr>
              <a:t>IEEE </a:t>
            </a:r>
            <a:r>
              <a:rPr lang="en-US" altLang="zh-CN" b="1" dirty="0" smtClean="0">
                <a:ea typeface="SimSun" pitchFamily="2" charset="-122"/>
                <a:cs typeface="Times New Roman" pitchFamily="18" charset="0"/>
              </a:rPr>
              <a:t>802.21 Motions in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November</a:t>
            </a:r>
            <a:r>
              <a:rPr lang="en-US" altLang="zh-CN" b="1" dirty="0" smtClean="0">
                <a:ea typeface="SimSun" pitchFamily="2" charset="-122"/>
                <a:cs typeface="Times New Roman" pitchFamily="18" charset="0"/>
              </a:rPr>
              <a:t> Plenary </a:t>
            </a:r>
            <a:endParaRPr lang="en-US" altLang="zh-CN" b="1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DCN: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21-11-0194-00-0000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Title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: Request for  EC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Conditional Approval</a:t>
            </a:r>
            <a:endParaRPr lang="en-US" altLang="zh-CN" b="1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Date Submitted: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Nov 10, 2011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Presented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at EC Closing Plenary, November 2011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Authors or Source(s):</a:t>
            </a: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latin typeface="Arial"/>
                <a:ea typeface="SimSun" pitchFamily="2" charset="-122"/>
                <a:cs typeface="Times New Roman" pitchFamily="18" charset="0"/>
              </a:rPr>
              <a:t> </a:t>
            </a:r>
            <a:r>
              <a:rPr lang="en-US" altLang="zh-CN" b="0" dirty="0" smtClean="0">
                <a:latin typeface="Arial"/>
                <a:ea typeface="SimSun" pitchFamily="2" charset="-122"/>
                <a:cs typeface="Times New Roman" pitchFamily="18" charset="0"/>
              </a:rPr>
              <a:t>Subir Das</a:t>
            </a:r>
            <a:r>
              <a:rPr lang="en-US" altLang="zh-CN" b="0" dirty="0" smtClean="0">
                <a:ea typeface="SimSun" pitchFamily="2" charset="-122"/>
                <a:cs typeface="Times New Roman" pitchFamily="18" charset="0"/>
              </a:rPr>
              <a:t>,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Telcordia Technologies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Inc</a:t>
            </a:r>
            <a:endParaRPr lang="en-US" altLang="zh-CN" dirty="0" smtClean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endParaRPr lang="en-US" altLang="ja-JP" b="1" dirty="0">
              <a:ea typeface="ＭＳ Ｐゴシック" charset="-128"/>
              <a:cs typeface="Times New Roman" pitchFamily="18" charset="0"/>
            </a:endParaRPr>
          </a:p>
          <a:p>
            <a:pPr algn="just">
              <a:buClr>
                <a:srgbClr val="FAFD00"/>
              </a:buClr>
              <a:buFontTx/>
              <a:buNone/>
            </a:pPr>
            <a:r>
              <a:rPr lang="en-US" altLang="ja-JP" dirty="0">
                <a:ea typeface="ＭＳ Ｐゴシック" charset="-128"/>
                <a:cs typeface="Times New Roman" pitchFamily="18" charset="0"/>
              </a:rPr>
              <a:t>Abstract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: This document contains Sponsor Ballots summary and motions for  EC 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conditional 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approval </a:t>
            </a:r>
            <a:r>
              <a:rPr lang="en-US" dirty="0" smtClean="0"/>
              <a:t>to </a:t>
            </a:r>
            <a:r>
              <a:rPr lang="en-US" dirty="0" smtClean="0"/>
              <a:t>forward the IEEE </a:t>
            </a:r>
            <a:r>
              <a:rPr lang="en-US" dirty="0" smtClean="0"/>
              <a:t>P802.21b  </a:t>
            </a:r>
            <a:r>
              <a:rPr lang="en-US" dirty="0" smtClean="0"/>
              <a:t>to the IEEE SA </a:t>
            </a:r>
            <a:r>
              <a:rPr lang="en-US" dirty="0" err="1" smtClean="0"/>
              <a:t>RevCom</a:t>
            </a:r>
            <a:endParaRPr lang="en-US" altLang="zh-CN" dirty="0">
              <a:ea typeface="SimSun" pitchFamily="2" charset="-122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Subir Das, Chair IEEE 802.21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8382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Motion for a Conditional Approval to forward the IEEE P802.21b </a:t>
            </a:r>
            <a:r>
              <a:rPr lang="en-US" sz="2800" dirty="0" smtClean="0"/>
              <a:t>Draft to </a:t>
            </a:r>
            <a:r>
              <a:rPr lang="en-US" sz="2800" dirty="0" smtClean="0"/>
              <a:t>the IEEE SA </a:t>
            </a:r>
            <a:r>
              <a:rPr lang="en-US" sz="2800" dirty="0" err="1" smtClean="0"/>
              <a:t>RevCom</a:t>
            </a:r>
            <a:endParaRPr lang="en-US" sz="28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838200" y="1676400"/>
            <a:ext cx="7696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600" dirty="0"/>
              <a:t>Rules</a:t>
            </a:r>
          </a:p>
          <a:p>
            <a:pPr algn="l">
              <a:defRPr/>
            </a:pPr>
            <a:endParaRPr lang="en-US" sz="1800" dirty="0"/>
          </a:p>
          <a:p>
            <a:pPr algn="l">
              <a:defRPr/>
            </a:pPr>
            <a:r>
              <a:rPr lang="en-US" sz="2400" dirty="0"/>
              <a:t>Motions requesting conditional approval to forward</a:t>
            </a:r>
          </a:p>
          <a:p>
            <a:pPr algn="l">
              <a:defRPr/>
            </a:pPr>
            <a:r>
              <a:rPr lang="en-US" sz="2400" dirty="0"/>
              <a:t>when the prior ballot has closed shall be accompanied by:</a:t>
            </a:r>
          </a:p>
          <a:p>
            <a:pPr algn="l">
              <a:defRPr/>
            </a:pPr>
            <a:endParaRPr lang="en-US" sz="1800" dirty="0"/>
          </a:p>
          <a:p>
            <a:pPr marL="341313" indent="-287338" algn="l">
              <a:defRPr/>
            </a:pPr>
            <a:r>
              <a:rPr lang="en-US" sz="2400" dirty="0"/>
              <a:t>• Date the ballot closed</a:t>
            </a:r>
          </a:p>
          <a:p>
            <a:pPr marL="341313" indent="-287338" algn="l">
              <a:defRPr/>
            </a:pPr>
            <a:r>
              <a:rPr lang="en-US" sz="2400" dirty="0"/>
              <a:t>• Vote tally including Approve, Disapprove and Abstain votes</a:t>
            </a:r>
          </a:p>
          <a:p>
            <a:pPr marL="341313" indent="-287338" algn="l">
              <a:defRPr/>
            </a:pPr>
            <a:r>
              <a:rPr lang="en-US" sz="2400" dirty="0"/>
              <a:t>• Comments that support the remaining disapprove votes and Working Group </a:t>
            </a:r>
            <a:r>
              <a:rPr lang="en-US" sz="2400" dirty="0" smtClean="0"/>
              <a:t>responses</a:t>
            </a:r>
            <a:endParaRPr lang="en-US" sz="2400" dirty="0"/>
          </a:p>
          <a:p>
            <a:pPr marL="341313" indent="-287338" algn="l">
              <a:defRPr/>
            </a:pPr>
            <a:r>
              <a:rPr lang="en-US" sz="2400" dirty="0"/>
              <a:t>• Schedule for confirmation ballot and resolution meeting.</a:t>
            </a:r>
          </a:p>
        </p:txBody>
      </p:sp>
      <p:sp>
        <p:nvSpPr>
          <p:cNvPr id="4506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04158" cy="276999"/>
          </a:xfrm>
          <a:noFill/>
        </p:spPr>
        <p:txBody>
          <a:bodyPr/>
          <a:lstStyle/>
          <a:p>
            <a:r>
              <a:rPr lang="en-US" smtClean="0"/>
              <a:t>Nov 2011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CC33EA7-631C-421E-9DA9-BCA0BC00C0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Subir Das, Chair IEEE 802.21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685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Sponsor Ballot Statistics </a:t>
            </a:r>
            <a:endParaRPr lang="en-US" dirty="0" smtClean="0"/>
          </a:p>
        </p:txBody>
      </p:sp>
      <p:sp>
        <p:nvSpPr>
          <p:cNvPr id="46084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13471294-CA52-44EC-89A2-553A2F23322B}" type="slidenum">
              <a:rPr lang="en-US" sz="1200" b="0">
                <a:solidFill>
                  <a:schemeClr val="tx1"/>
                </a:solidFill>
              </a:rPr>
              <a:pPr/>
              <a:t>3</a:t>
            </a:fld>
            <a:endParaRPr lang="en-US" sz="1200" b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36979194"/>
              </p:ext>
            </p:extLst>
          </p:nvPr>
        </p:nvGraphicFramePr>
        <p:xfrm>
          <a:off x="304800" y="1752600"/>
          <a:ext cx="8610598" cy="43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599"/>
                <a:gridCol w="838200"/>
                <a:gridCol w="1201947"/>
                <a:gridCol w="1693654"/>
                <a:gridCol w="1295400"/>
                <a:gridCol w="1219199"/>
                <a:gridCol w="990599"/>
              </a:tblGrid>
              <a:tr h="109660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IEEE</a:t>
                      </a:r>
                      <a:r>
                        <a:rPr lang="en-US" sz="1400" b="1" baseline="0" dirty="0" smtClean="0"/>
                        <a:t> Sponsor / Re-circ Ballot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Response Ratio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Approval Ratio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Negative Votes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Number of Negative Comments Received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Comment Resolution Status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Draft Status</a:t>
                      </a:r>
                      <a:endParaRPr lang="en-US" sz="1400" b="1" dirty="0"/>
                    </a:p>
                  </a:txBody>
                  <a:tcPr/>
                </a:tc>
              </a:tr>
              <a:tr h="1344961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Sponsor Ballot #1</a:t>
                      </a:r>
                    </a:p>
                    <a:p>
                      <a:pPr algn="ctr"/>
                      <a:r>
                        <a:rPr lang="en-US" sz="1200" b="1" baseline="0" dirty="0" smtClean="0"/>
                        <a:t>Open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02-Aug-2011</a:t>
                      </a:r>
                      <a:r>
                        <a:rPr lang="en-US" sz="1200" b="1" baseline="0" dirty="0" smtClean="0"/>
                        <a:t>, Closed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31-Aug-2011</a:t>
                      </a:r>
                      <a:r>
                        <a:rPr lang="en-US" sz="1200" b="1" baseline="0" dirty="0" smtClean="0"/>
                        <a:t> </a:t>
                      </a:r>
                      <a:endParaRPr lang="en-US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accent2"/>
                          </a:solidFill>
                        </a:rPr>
                        <a:t>82% </a:t>
                      </a:r>
                      <a:r>
                        <a:rPr lang="en-US" sz="1100" b="1" dirty="0" smtClean="0">
                          <a:solidFill>
                            <a:schemeClr val="accent2"/>
                          </a:solidFill>
                        </a:rPr>
                        <a:t>(3% abstain)</a:t>
                      </a:r>
                      <a:endParaRPr lang="en-US" sz="1800" b="1" dirty="0" smtClean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accent2"/>
                          </a:solidFill>
                        </a:rPr>
                        <a:t>95%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 negative votes with comments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 addressed</a:t>
                      </a:r>
                      <a:r>
                        <a:rPr lang="en-US" sz="1400" baseline="0" dirty="0" smtClean="0"/>
                        <a:t> &amp; resolved - </a:t>
                      </a:r>
                      <a:r>
                        <a:rPr lang="fr-FR" sz="1400" baseline="0" dirty="0" smtClean="0"/>
                        <a:t>21-11-0149-03-bcst-802-21b-sb-comments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P802.21/D 5.0 prepared</a:t>
                      </a:r>
                      <a:endParaRPr lang="en-US" sz="1400" dirty="0"/>
                    </a:p>
                  </a:txBody>
                  <a:tcPr/>
                </a:tc>
              </a:tr>
              <a:tr h="185579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Sponsor Ballot Re-circ</a:t>
                      </a:r>
                      <a:r>
                        <a:rPr lang="en-US" sz="1200" b="1" baseline="0" dirty="0" smtClean="0"/>
                        <a:t> #1</a:t>
                      </a:r>
                      <a:r>
                        <a:rPr lang="en-US" sz="1200" b="1" dirty="0" smtClean="0"/>
                        <a:t> </a:t>
                      </a:r>
                    </a:p>
                    <a:p>
                      <a:pPr algn="ctr"/>
                      <a:r>
                        <a:rPr lang="en-US" sz="1200" b="1" dirty="0" smtClean="0"/>
                        <a:t>Open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25-Oct-2011</a:t>
                      </a:r>
                      <a:r>
                        <a:rPr lang="en-US" sz="1200" b="1" baseline="0" dirty="0" smtClean="0"/>
                        <a:t>, </a:t>
                      </a:r>
                    </a:p>
                    <a:p>
                      <a:pPr algn="ctr"/>
                      <a:r>
                        <a:rPr lang="en-US" sz="1200" b="1" baseline="0" dirty="0" smtClean="0"/>
                        <a:t>Closed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04-Nov-2011</a:t>
                      </a:r>
                      <a:r>
                        <a:rPr lang="en-US" sz="1200" b="1" baseline="0" dirty="0" smtClean="0"/>
                        <a:t>  ,</a:t>
                      </a:r>
                      <a:endParaRPr lang="en-US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accent2"/>
                          </a:solidFill>
                        </a:rPr>
                        <a:t>86% </a:t>
                      </a:r>
                      <a:r>
                        <a:rPr lang="en-US" sz="1100" b="1" dirty="0" smtClean="0">
                          <a:solidFill>
                            <a:schemeClr val="accent2"/>
                          </a:solidFill>
                        </a:rPr>
                        <a:t>(4% abstain)</a:t>
                      </a:r>
                      <a:endParaRPr lang="en-US" sz="11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96%</a:t>
                      </a:r>
                      <a:endParaRPr lang="en-US" sz="1800" b="1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 2 negative votes with </a:t>
                      </a:r>
                      <a:r>
                        <a:rPr lang="en-US" sz="1400" dirty="0" smtClean="0"/>
                        <a:t>1 comment,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smtClean="0"/>
                        <a:t>1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smtClean="0"/>
                        <a:t>invalid vote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(comment</a:t>
                      </a:r>
                      <a:r>
                        <a:rPr lang="en-US" sz="1400" baseline="0" dirty="0" smtClean="0"/>
                        <a:t> is not on changed text) 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Comments addressed</a:t>
                      </a:r>
                      <a:r>
                        <a:rPr lang="en-US" sz="1400" baseline="0" dirty="0" smtClean="0"/>
                        <a:t> &amp; resolved – </a:t>
                      </a:r>
                      <a:r>
                        <a:rPr lang="fr-FR" sz="1400" baseline="0" dirty="0" smtClean="0"/>
                        <a:t>21-11-0181-01-bcst-802-21b-sbr1-comments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P802.21/D6.0 being prepared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6119" name="Rectangle 8"/>
          <p:cNvSpPr>
            <a:spLocks noChangeArrowheads="1"/>
          </p:cNvSpPr>
          <p:nvPr/>
        </p:nvSpPr>
        <p:spPr bwMode="auto">
          <a:xfrm>
            <a:off x="990600" y="1295400"/>
            <a:ext cx="701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Number of People in the Sponsor Ballot Pool = </a:t>
            </a:r>
            <a:r>
              <a:rPr lang="en-US" sz="2400" dirty="0" smtClean="0">
                <a:solidFill>
                  <a:schemeClr val="accent2"/>
                </a:solidFill>
              </a:rPr>
              <a:t>75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4612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69987" cy="276225"/>
          </a:xfrm>
          <a:noFill/>
        </p:spPr>
        <p:txBody>
          <a:bodyPr/>
          <a:lstStyle/>
          <a:p>
            <a:r>
              <a:rPr lang="en-US" smtClean="0"/>
              <a:t>Nov 2011</a:t>
            </a:r>
            <a:endParaRPr lang="en-US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CC33EA7-631C-421E-9DA9-BCA0BC00C0D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Subir Das, Chair IEEE 802.21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610600" cy="533400"/>
          </a:xfrm>
          <a:noFill/>
        </p:spPr>
        <p:txBody>
          <a:bodyPr/>
          <a:lstStyle/>
          <a:p>
            <a:pPr eaLnBrk="1" hangingPunct="1"/>
            <a:r>
              <a:rPr lang="en-US" sz="4000" smtClean="0"/>
              <a:t>Voters with Negative Votes</a:t>
            </a:r>
          </a:p>
        </p:txBody>
      </p:sp>
      <p:sp>
        <p:nvSpPr>
          <p:cNvPr id="47108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7E970AC3-8D52-45BB-9693-8EE7A7F53030}" type="slidenum">
              <a:rPr lang="en-US" sz="1200" b="0">
                <a:solidFill>
                  <a:schemeClr val="tx1"/>
                </a:solidFill>
              </a:rPr>
              <a:pPr/>
              <a:t>4</a:t>
            </a:fld>
            <a:endParaRPr lang="en-US" sz="1200" b="0">
              <a:solidFill>
                <a:schemeClr val="tx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86275789"/>
              </p:ext>
            </p:extLst>
          </p:nvPr>
        </p:nvGraphicFramePr>
        <p:xfrm>
          <a:off x="457200" y="1529080"/>
          <a:ext cx="84582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895600"/>
                <a:gridCol w="3276600"/>
              </a:tblGrid>
              <a:tr h="76112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Commenter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of </a:t>
                      </a:r>
                      <a:r>
                        <a:rPr lang="en-US" dirty="0" smtClean="0"/>
                        <a:t>TR/ ER/GR Comments during SB #1 and SB Re-circ #1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Status After Sponsor</a:t>
                      </a:r>
                      <a:r>
                        <a:rPr lang="en-US" baseline="0" dirty="0" smtClean="0"/>
                        <a:t> Ballot Re-circ #1</a:t>
                      </a:r>
                      <a:endParaRPr lang="en-US" dirty="0"/>
                    </a:p>
                  </a:txBody>
                  <a:tcPr/>
                </a:tc>
              </a:tr>
              <a:tr h="532787">
                <a:tc>
                  <a:txBody>
                    <a:bodyPr/>
                    <a:lstStyle/>
                    <a:p>
                      <a:r>
                        <a:rPr lang="en-US" dirty="0" smtClean="0"/>
                        <a:t>Chaplin, Clint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SB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:0/6/0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SB Re-circ #1: 0/0/0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Approve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53278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Subir</a:t>
                      </a:r>
                      <a:r>
                        <a:rPr lang="en-US" dirty="0" smtClean="0"/>
                        <a:t> Das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SB: 6/3/5</a:t>
                      </a:r>
                    </a:p>
                    <a:p>
                      <a:r>
                        <a:rPr lang="en-US" dirty="0" smtClean="0"/>
                        <a:t>SB Re-circ #1: 0/0/0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Approve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53278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Jee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Junghoon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SB :</a:t>
                      </a:r>
                      <a:r>
                        <a:rPr lang="en-US" baseline="0" dirty="0" smtClean="0"/>
                        <a:t> 1/0/0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SB Re-circ #1: 0/0/0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Disapprove</a:t>
                      </a:r>
                      <a:endParaRPr lang="en-US" dirty="0"/>
                    </a:p>
                  </a:txBody>
                  <a:tcPr/>
                </a:tc>
              </a:tr>
              <a:tr h="532787">
                <a:tc>
                  <a:txBody>
                    <a:bodyPr/>
                    <a:lstStyle/>
                    <a:p>
                      <a:r>
                        <a:rPr lang="en-US" dirty="0" smtClean="0"/>
                        <a:t>Paul Lambert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SB: 0/0/0</a:t>
                      </a:r>
                      <a:r>
                        <a:rPr lang="en-US" baseline="0" dirty="0" smtClean="0"/>
                        <a:t> 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SB Re-circ #1: 1/0/0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Disapprove</a:t>
                      </a:r>
                      <a:r>
                        <a:rPr lang="en-US" baseline="0" dirty="0" smtClean="0"/>
                        <a:t>  (Note: Did not vote during initial ballot)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715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</p:spPr>
        <p:txBody>
          <a:bodyPr/>
          <a:lstStyle/>
          <a:p>
            <a:r>
              <a:rPr lang="en-US" smtClean="0"/>
              <a:t>Nov 2011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CC33EA7-631C-421E-9DA9-BCA0BC00C0D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Subir Das, Chair IEEE 802.21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10600" cy="6858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Links to Sponsor Ballot Comments </a:t>
            </a:r>
            <a:r>
              <a:rPr lang="en-US" sz="2800" dirty="0" smtClean="0"/>
              <a:t>and Resolutions </a:t>
            </a:r>
            <a:endParaRPr lang="en-US" sz="2800" dirty="0" smtClean="0"/>
          </a:p>
        </p:txBody>
      </p:sp>
      <p:sp>
        <p:nvSpPr>
          <p:cNvPr id="22533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AD5F3F00-1435-4C11-8330-88677CCAC104}" type="slidenum">
              <a:rPr lang="en-US" sz="1200" b="0">
                <a:solidFill>
                  <a:schemeClr val="tx1"/>
                </a:solidFill>
              </a:rPr>
              <a:pPr/>
              <a:t>5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44038" name="Rectangle 8"/>
          <p:cNvSpPr>
            <a:spLocks noChangeArrowheads="1"/>
          </p:cNvSpPr>
          <p:nvPr/>
        </p:nvSpPr>
        <p:spPr bwMode="auto">
          <a:xfrm>
            <a:off x="304800" y="1600200"/>
            <a:ext cx="86868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SB #1: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hlinkClick r:id="rId3"/>
              </a:rPr>
              <a:t>https://</a:t>
            </a:r>
            <a:r>
              <a:rPr lang="en-US" sz="2400" dirty="0" smtClean="0">
                <a:solidFill>
                  <a:schemeClr val="tx1"/>
                </a:solidFill>
                <a:hlinkClick r:id="rId3"/>
              </a:rPr>
              <a:t>mentor.ieee.org/802.21/dcn/11/</a:t>
            </a:r>
            <a:r>
              <a:rPr lang="fr-FR" sz="2400" dirty="0" smtClean="0">
                <a:hlinkClick r:id="rId3"/>
              </a:rPr>
              <a:t>21-11-0149-03-bcst-802-21b-sb-comments.xls</a:t>
            </a:r>
            <a:endParaRPr lang="fr-FR" sz="2400" dirty="0" smtClean="0"/>
          </a:p>
          <a:p>
            <a:pPr marL="744538" lvl="1" indent="-287338" algn="l">
              <a:defRPr/>
            </a:pPr>
            <a:r>
              <a:rPr lang="en-US" sz="2400" dirty="0" smtClean="0"/>
              <a:t> 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744538" lvl="1" indent="-287338" algn="l">
              <a:defRPr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SB re-circ #1: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hlinkClick r:id="rId4"/>
              </a:rPr>
              <a:t>https://</a:t>
            </a:r>
            <a:r>
              <a:rPr lang="en-US" sz="2400" dirty="0" smtClean="0">
                <a:solidFill>
                  <a:schemeClr val="tx1"/>
                </a:solidFill>
                <a:hlinkClick r:id="rId4"/>
              </a:rPr>
              <a:t>mentor.ieee.org/802.21/dcn/11/</a:t>
            </a:r>
            <a:r>
              <a:rPr lang="fr-FR" sz="2400" dirty="0" smtClean="0">
                <a:hlinkClick r:id="rId4"/>
              </a:rPr>
              <a:t>21-11-0181-01-bcst-802-21b-sbr1-comments.xls</a:t>
            </a:r>
            <a:endParaRPr lang="en-US" sz="2400" dirty="0" smtClean="0"/>
          </a:p>
          <a:p>
            <a:pPr lvl="1" algn="l">
              <a:defRPr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744538" lvl="1" indent="-287338" algn="l">
              <a:buFont typeface="Arial" pitchFamily="34" charset="0"/>
              <a:buChar char="•"/>
              <a:defRPr/>
            </a:pP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CC33EA7-631C-421E-9DA9-BCA0BC00C0D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Subir Das, Chair IEEE 802.21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457200"/>
          </a:xfrm>
          <a:noFill/>
        </p:spPr>
        <p:txBody>
          <a:bodyPr/>
          <a:lstStyle/>
          <a:p>
            <a:pPr eaLnBrk="1" hangingPunct="1"/>
            <a:r>
              <a:rPr lang="en-US" sz="2400" dirty="0" smtClean="0"/>
              <a:t>Negative Comments and Resolution </a:t>
            </a:r>
            <a:r>
              <a:rPr lang="en-US" sz="2400" dirty="0" smtClean="0"/>
              <a:t>Details (SB Re-Circ#1)</a:t>
            </a:r>
            <a:endParaRPr lang="en-US" sz="2400" dirty="0" smtClean="0"/>
          </a:p>
        </p:txBody>
      </p:sp>
      <p:sp>
        <p:nvSpPr>
          <p:cNvPr id="491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04234982-CE09-4C26-9D41-E91090343600}" type="slidenum">
              <a:rPr lang="en-US" sz="1200" b="0">
                <a:solidFill>
                  <a:schemeClr val="tx1"/>
                </a:solidFill>
              </a:rPr>
              <a:pPr/>
              <a:t>6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4915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19574" cy="276999"/>
          </a:xfrm>
          <a:noFill/>
        </p:spPr>
        <p:txBody>
          <a:bodyPr/>
          <a:lstStyle/>
          <a:p>
            <a:r>
              <a:rPr lang="en-US" smtClean="0"/>
              <a:t>Nov 2011</a:t>
            </a:r>
            <a:endParaRPr lang="en-US" dirty="0" smtClean="0"/>
          </a:p>
        </p:txBody>
      </p:sp>
      <p:sp>
        <p:nvSpPr>
          <p:cNvPr id="49158" name="Rectangle 8"/>
          <p:cNvSpPr>
            <a:spLocks noChangeArrowheads="1"/>
          </p:cNvSpPr>
          <p:nvPr/>
        </p:nvSpPr>
        <p:spPr bwMode="auto">
          <a:xfrm>
            <a:off x="609600" y="1524000"/>
            <a:ext cx="8229600" cy="3462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1313" indent="-341313" algn="l">
              <a:defRPr/>
            </a:pPr>
            <a:r>
              <a:rPr lang="en-US" sz="1800" dirty="0">
                <a:solidFill>
                  <a:schemeClr val="accent2"/>
                </a:solidFill>
              </a:rPr>
              <a:t>Comment </a:t>
            </a:r>
            <a:r>
              <a:rPr lang="en-US" sz="1800" dirty="0" smtClean="0">
                <a:solidFill>
                  <a:schemeClr val="accent2"/>
                </a:solidFill>
              </a:rPr>
              <a:t>#</a:t>
            </a:r>
            <a:r>
              <a:rPr lang="en-US" sz="1800" dirty="0">
                <a:solidFill>
                  <a:schemeClr val="accent2"/>
                </a:solidFill>
              </a:rPr>
              <a:t>3</a:t>
            </a:r>
            <a:r>
              <a:rPr lang="en-US" sz="1800" dirty="0" smtClean="0">
                <a:solidFill>
                  <a:schemeClr val="accent2"/>
                </a:solidFill>
              </a:rPr>
              <a:t> </a:t>
            </a:r>
            <a:r>
              <a:rPr lang="en-US" sz="1800" dirty="0">
                <a:solidFill>
                  <a:schemeClr val="accent2"/>
                </a:solidFill>
              </a:rPr>
              <a:t>– Document </a:t>
            </a:r>
            <a:r>
              <a:rPr lang="en-US" sz="1800" dirty="0" smtClean="0">
                <a:solidFill>
                  <a:schemeClr val="accent2"/>
                </a:solidFill>
              </a:rPr>
              <a:t>21-11-0181-01-bcast-802-21b-sbr1-comments.xls</a:t>
            </a:r>
          </a:p>
          <a:p>
            <a:pPr marL="341313" indent="-341313" algn="l">
              <a:defRPr/>
            </a:pPr>
            <a:endParaRPr lang="en-US" sz="1800" dirty="0">
              <a:solidFill>
                <a:schemeClr val="accent2"/>
              </a:solidFill>
            </a:endParaRPr>
          </a:p>
          <a:p>
            <a:pPr marL="341313" indent="-341313" algn="l">
              <a:defRPr/>
            </a:pPr>
            <a:r>
              <a:rPr lang="en-US" sz="1400" dirty="0">
                <a:solidFill>
                  <a:schemeClr val="tx1"/>
                </a:solidFill>
              </a:rPr>
              <a:t>Commenter</a:t>
            </a:r>
            <a:r>
              <a:rPr lang="en-US" sz="1400" dirty="0" smtClean="0">
                <a:solidFill>
                  <a:schemeClr val="tx1"/>
                </a:solidFill>
              </a:rPr>
              <a:t>: Paul </a:t>
            </a:r>
            <a:r>
              <a:rPr lang="en-US" sz="1400" dirty="0" smtClean="0">
                <a:solidFill>
                  <a:schemeClr val="tx1"/>
                </a:solidFill>
              </a:rPr>
              <a:t>Lambert</a:t>
            </a:r>
          </a:p>
          <a:p>
            <a:pPr marL="341313" indent="-341313" algn="l"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341313" indent="-341313" algn="l">
              <a:defRPr/>
            </a:pPr>
            <a:r>
              <a:rPr lang="en-US" sz="1400" dirty="0">
                <a:solidFill>
                  <a:schemeClr val="tx1"/>
                </a:solidFill>
              </a:rPr>
              <a:t>Comment</a:t>
            </a:r>
            <a:r>
              <a:rPr lang="en-US" sz="1400" dirty="0" smtClean="0">
                <a:solidFill>
                  <a:schemeClr val="tx1"/>
                </a:solidFill>
              </a:rPr>
              <a:t>: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b="0" dirty="0"/>
              <a:t>A broadcast to start handover will allow any user to spoof the message and disconnect all listening devices.  Connecting to a down-link only channel does not provide any means to validate the handoff.</a:t>
            </a:r>
            <a:r>
              <a:rPr lang="en-US" sz="1400" dirty="0"/>
              <a:t> </a:t>
            </a:r>
            <a:endParaRPr lang="en-US" sz="1400" dirty="0" smtClean="0"/>
          </a:p>
          <a:p>
            <a:pPr marL="341313" indent="-341313" algn="l">
              <a:defRPr/>
            </a:pPr>
            <a:endParaRPr lang="en-US" sz="1400" dirty="0" smtClean="0"/>
          </a:p>
          <a:p>
            <a:pPr marL="341313" indent="-341313" algn="l">
              <a:defRPr/>
            </a:pPr>
            <a:endParaRPr lang="en-US" sz="600" dirty="0">
              <a:solidFill>
                <a:schemeClr val="tx1"/>
              </a:solidFill>
            </a:endParaRPr>
          </a:p>
          <a:p>
            <a:pPr marL="341313" indent="-341313" algn="l">
              <a:defRPr/>
            </a:pPr>
            <a:r>
              <a:rPr lang="en-US" sz="1400" dirty="0">
                <a:solidFill>
                  <a:schemeClr val="tx1"/>
                </a:solidFill>
              </a:rPr>
              <a:t>Suggested </a:t>
            </a:r>
            <a:r>
              <a:rPr lang="en-US" sz="1400" dirty="0" smtClean="0">
                <a:solidFill>
                  <a:schemeClr val="tx1"/>
                </a:solidFill>
              </a:rPr>
              <a:t>remedy: </a:t>
            </a:r>
            <a:r>
              <a:rPr lang="en-US" sz="1400" b="0" dirty="0" smtClean="0"/>
              <a:t>remove </a:t>
            </a:r>
            <a:r>
              <a:rPr lang="en-US" sz="1400" b="0" dirty="0"/>
              <a:t>feature or prevent it's miss use.</a:t>
            </a:r>
            <a:r>
              <a:rPr lang="en-US" sz="1400" dirty="0"/>
              <a:t> </a:t>
            </a:r>
            <a:endParaRPr lang="en-US" sz="1400" dirty="0" smtClean="0"/>
          </a:p>
          <a:p>
            <a:pPr marL="341313" indent="-341313" algn="l"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341313" indent="-341313" algn="l">
              <a:defRPr/>
            </a:pPr>
            <a:endParaRPr lang="en-US" sz="600" dirty="0">
              <a:solidFill>
                <a:schemeClr val="tx1"/>
              </a:solidFill>
            </a:endParaRPr>
          </a:p>
          <a:p>
            <a:pPr marL="341313" indent="-341313" algn="l">
              <a:defRPr/>
            </a:pPr>
            <a:r>
              <a:rPr lang="en-US" sz="1400" dirty="0">
                <a:solidFill>
                  <a:schemeClr val="tx1"/>
                </a:solidFill>
              </a:rPr>
              <a:t>Resolution Status</a:t>
            </a:r>
            <a:r>
              <a:rPr lang="en-US" sz="1400" dirty="0" smtClean="0">
                <a:solidFill>
                  <a:schemeClr val="tx1"/>
                </a:solidFill>
              </a:rPr>
              <a:t>: </a:t>
            </a:r>
            <a:r>
              <a:rPr lang="en-US" sz="1400" dirty="0" smtClean="0">
                <a:solidFill>
                  <a:schemeClr val="tx1"/>
                </a:solidFill>
              </a:rPr>
              <a:t>Rejected</a:t>
            </a:r>
          </a:p>
          <a:p>
            <a:pPr marL="341313" indent="-341313" algn="l"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341313" indent="-341313" algn="l">
              <a:defRPr/>
            </a:pPr>
            <a:endParaRPr lang="en-US" sz="600" dirty="0">
              <a:solidFill>
                <a:schemeClr val="tx1"/>
              </a:solidFill>
            </a:endParaRPr>
          </a:p>
          <a:p>
            <a:pPr marL="341313" indent="-341313" algn="l">
              <a:defRPr/>
            </a:pPr>
            <a:r>
              <a:rPr lang="en-US" sz="1400" dirty="0">
                <a:solidFill>
                  <a:schemeClr val="tx1"/>
                </a:solidFill>
              </a:rPr>
              <a:t>Resolution </a:t>
            </a:r>
            <a:r>
              <a:rPr lang="en-US" sz="1400" dirty="0" smtClean="0">
                <a:solidFill>
                  <a:schemeClr val="tx1"/>
                </a:solidFill>
              </a:rPr>
              <a:t>Detail: </a:t>
            </a:r>
            <a:r>
              <a:rPr lang="en-US" sz="1400" b="0" dirty="0"/>
              <a:t>This new comment refers to a section that has not been modified in the latest version of the draft and therefore it is an Invalid Comment. Moreover, security in general is out of 802.21b PAR's scope.</a:t>
            </a:r>
            <a:r>
              <a:rPr lang="en-US" sz="1400" dirty="0"/>
              <a:t> </a:t>
            </a:r>
            <a:endParaRPr lang="en-US" sz="1400" dirty="0">
              <a:solidFill>
                <a:schemeClr val="tx1"/>
              </a:solidFill>
            </a:endParaRPr>
          </a:p>
          <a:p>
            <a:pPr marL="341313" indent="-341313" algn="l">
              <a:defRPr/>
            </a:pPr>
            <a:endParaRPr lang="en-US" sz="500" dirty="0">
              <a:solidFill>
                <a:schemeClr val="tx1"/>
              </a:solidFill>
            </a:endParaRPr>
          </a:p>
          <a:p>
            <a:pPr marL="341313" indent="-341313" algn="l">
              <a:defRPr/>
            </a:pPr>
            <a:endParaRPr lang="en-US" sz="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CC33EA7-631C-421E-9DA9-BCA0BC00C0D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Subir Das, Chair IEEE 802.21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10600" cy="685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Time Line </a:t>
            </a:r>
            <a:endParaRPr lang="en-US" dirty="0" smtClean="0"/>
          </a:p>
        </p:txBody>
      </p:sp>
      <p:sp>
        <p:nvSpPr>
          <p:cNvPr id="5325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 smtClean="0"/>
              <a:t>Subir Das, Chair IEEE 802.21</a:t>
            </a:r>
            <a:endParaRPr lang="en-US" smtClean="0"/>
          </a:p>
        </p:txBody>
      </p:sp>
      <p:sp>
        <p:nvSpPr>
          <p:cNvPr id="53252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4B05BB8E-8227-4287-B9FC-C0A111298A1A}" type="slidenum">
              <a:rPr lang="en-US" sz="1200" b="0">
                <a:solidFill>
                  <a:schemeClr val="tx1"/>
                </a:solidFill>
              </a:rPr>
              <a:pPr/>
              <a:t>7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53253" name="Rectangle 8"/>
          <p:cNvSpPr>
            <a:spLocks noChangeArrowheads="1"/>
          </p:cNvSpPr>
          <p:nvPr/>
        </p:nvSpPr>
        <p:spPr bwMode="auto">
          <a:xfrm>
            <a:off x="228600" y="23622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7338" indent="-287338" algn="l"/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smtClean="0">
                <a:solidFill>
                  <a:schemeClr val="tx1"/>
                </a:solidFill>
              </a:rPr>
              <a:t>Tentative Time-line </a:t>
            </a:r>
            <a:r>
              <a:rPr lang="en-US" sz="2400" dirty="0">
                <a:solidFill>
                  <a:schemeClr val="tx1"/>
                </a:solidFill>
              </a:rPr>
              <a:t>for the Launch of </a:t>
            </a:r>
            <a:r>
              <a:rPr lang="en-US" sz="2400" dirty="0" smtClean="0">
                <a:solidFill>
                  <a:schemeClr val="tx1"/>
                </a:solidFill>
              </a:rPr>
              <a:t>Sponsor Ballot </a:t>
            </a:r>
            <a:r>
              <a:rPr lang="en-US" sz="2400" dirty="0">
                <a:solidFill>
                  <a:schemeClr val="tx1"/>
                </a:solidFill>
              </a:rPr>
              <a:t>Re-circ #2</a:t>
            </a:r>
          </a:p>
          <a:p>
            <a:pPr marL="287338" indent="-287338" algn="l"/>
            <a:endParaRPr lang="en-US" sz="1200" dirty="0">
              <a:solidFill>
                <a:schemeClr val="tx1"/>
              </a:solidFill>
            </a:endParaRPr>
          </a:p>
          <a:p>
            <a:pPr marL="287338" indent="-287338" algn="l"/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Nov</a:t>
            </a:r>
            <a:r>
              <a:rPr lang="en-US" sz="2400" dirty="0" smtClean="0">
                <a:solidFill>
                  <a:schemeClr val="tx1"/>
                </a:solidFill>
              </a:rPr>
              <a:t>ember  28 </a:t>
            </a:r>
            <a:r>
              <a:rPr lang="en-US" sz="2400" dirty="0">
                <a:solidFill>
                  <a:schemeClr val="tx1"/>
                </a:solidFill>
              </a:rPr>
              <a:t>- Issue IEEE </a:t>
            </a:r>
            <a:r>
              <a:rPr lang="en-US" sz="2400" dirty="0" smtClean="0">
                <a:solidFill>
                  <a:schemeClr val="tx1"/>
                </a:solidFill>
              </a:rPr>
              <a:t>P802.21b/D6.0</a:t>
            </a:r>
          </a:p>
          <a:p>
            <a:pPr marL="287338" indent="-287338" algn="l"/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en-US" sz="24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December </a:t>
            </a:r>
            <a:r>
              <a:rPr lang="en-US" sz="2400" dirty="0" smtClean="0">
                <a:solidFill>
                  <a:schemeClr val="tx1"/>
                </a:solidFill>
              </a:rPr>
              <a:t>02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– </a:t>
            </a:r>
            <a:r>
              <a:rPr lang="en-US" sz="2400" dirty="0" smtClean="0">
                <a:solidFill>
                  <a:schemeClr val="tx1"/>
                </a:solidFill>
              </a:rPr>
              <a:t> December </a:t>
            </a:r>
            <a:r>
              <a:rPr lang="en-US" sz="2400" dirty="0" smtClean="0">
                <a:solidFill>
                  <a:schemeClr val="tx1"/>
                </a:solidFill>
              </a:rPr>
              <a:t>11, 2011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– Re-circulation #2</a:t>
            </a:r>
          </a:p>
        </p:txBody>
      </p:sp>
      <p:sp>
        <p:nvSpPr>
          <p:cNvPr id="5325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69987" cy="276225"/>
          </a:xfrm>
          <a:noFill/>
        </p:spPr>
        <p:txBody>
          <a:bodyPr/>
          <a:lstStyle/>
          <a:p>
            <a:r>
              <a:rPr lang="en-US" smtClean="0"/>
              <a:t>Nov 2011</a:t>
            </a:r>
            <a:endParaRPr lang="en-US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CC33EA7-631C-421E-9DA9-BCA0BC00C0D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8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96208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T</a:t>
            </a:r>
            <a:r>
              <a:rPr lang="en-GB" sz="2400" dirty="0" smtClean="0">
                <a:ea typeface="PMingLiU" charset="-120"/>
              </a:rPr>
              <a:t>o </a:t>
            </a:r>
            <a:r>
              <a:rPr lang="en-GB" sz="2400" dirty="0">
                <a:ea typeface="PMingLiU" charset="-120"/>
              </a:rPr>
              <a:t>authorize the </a:t>
            </a:r>
            <a:r>
              <a:rPr lang="en-GB" sz="2400" dirty="0" smtClean="0">
                <a:ea typeface="PMingLiU" charset="-120"/>
              </a:rPr>
              <a:t>P802.21 </a:t>
            </a:r>
            <a:r>
              <a:rPr lang="en-GB" sz="2400" dirty="0">
                <a:ea typeface="PMingLiU" charset="-120"/>
              </a:rPr>
              <a:t>WG Chair to make a motion to the IEEE 802 Executive Committee </a:t>
            </a:r>
            <a:r>
              <a:rPr lang="en-GB" sz="2400" dirty="0" smtClean="0">
                <a:ea typeface="PMingLiU" charset="-120"/>
              </a:rPr>
              <a:t>for conditional approval </a:t>
            </a:r>
            <a:r>
              <a:rPr lang="en-GB" sz="2400" dirty="0">
                <a:ea typeface="PMingLiU" charset="-120"/>
              </a:rPr>
              <a:t>to forward the </a:t>
            </a:r>
            <a:r>
              <a:rPr lang="en-GB" sz="2400" dirty="0" smtClean="0">
                <a:ea typeface="PMingLiU" charset="-120"/>
              </a:rPr>
              <a:t>IEEE 802.21b Draft to the IEEE-SA </a:t>
            </a:r>
            <a:r>
              <a:rPr lang="en-GB" sz="2400" dirty="0" err="1" smtClean="0">
                <a:ea typeface="PMingLiU" charset="-120"/>
              </a:rPr>
              <a:t>RevCom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Antonio de la Oliva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Lily Chen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</a:t>
            </a:r>
            <a:r>
              <a:rPr lang="en-US" altLang="zh-HK" sz="2000" dirty="0" smtClean="0">
                <a:ea typeface="PMingLiU" charset="-120"/>
              </a:rPr>
              <a:t>: 10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 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 0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passes</a:t>
            </a:r>
            <a:endParaRPr lang="en-US" altLang="zh-HK" sz="4000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CC33EA7-631C-421E-9DA9-BCA0BC00C0D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Subir Das, Chair IEEE 802.21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34400" cy="46482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 smtClean="0"/>
              <a:t>Motion: EC Conditional Approval to forward the IEEE P802.21b  </a:t>
            </a:r>
            <a:r>
              <a:rPr lang="en-US" dirty="0" smtClean="0"/>
              <a:t>Draft to </a:t>
            </a:r>
            <a:r>
              <a:rPr lang="en-US" dirty="0" smtClean="0"/>
              <a:t>the IEEE SA </a:t>
            </a:r>
            <a:r>
              <a:rPr lang="en-US" dirty="0" err="1" smtClean="0"/>
              <a:t>RevCom</a:t>
            </a: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Move: Subir Das                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Second</a:t>
            </a:r>
            <a:r>
              <a:rPr lang="en-US" dirty="0" smtClean="0"/>
              <a:t>: Apurva </a:t>
            </a:r>
            <a:r>
              <a:rPr lang="en-US" dirty="0" err="1" smtClean="0"/>
              <a:t>Mody</a:t>
            </a: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For: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Against:           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Abstain: </a:t>
            </a:r>
          </a:p>
          <a:p>
            <a:pPr eaLnBrk="1" hangingPunct="1">
              <a:buFontTx/>
              <a:buNone/>
              <a:defRPr/>
            </a:pPr>
            <a:r>
              <a:rPr lang="en-US" dirty="0" smtClean="0"/>
              <a:t>Motion  </a:t>
            </a:r>
            <a:endParaRPr lang="en-US" sz="2000" dirty="0" smtClean="0"/>
          </a:p>
        </p:txBody>
      </p:sp>
      <p:sp>
        <p:nvSpPr>
          <p:cNvPr id="24581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F01696C-E1DA-4A0E-83F2-BD9DA8585A50}" type="slidenum">
              <a:rPr lang="en-US" sz="1200" b="0">
                <a:solidFill>
                  <a:schemeClr val="tx1"/>
                </a:solidFill>
              </a:rPr>
              <a:pPr/>
              <a:t>9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7620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EC Motion</a:t>
            </a:r>
            <a:endParaRPr lang="en-US" dirty="0" smtClean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CC33EA7-631C-421E-9DA9-BCA0BC00C0D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Subir Das, Chair IEEE 802.21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22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22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22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22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30727</TotalTime>
  <Words>687</Words>
  <Application>Microsoft Office PowerPoint</Application>
  <PresentationFormat>On-screen Show (4:3)</PresentationFormat>
  <Paragraphs>162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802-22-Submission</vt:lpstr>
      <vt:lpstr>Slide 1</vt:lpstr>
      <vt:lpstr>Motion for a Conditional Approval to forward the IEEE P802.21b Draft to the IEEE SA RevCom</vt:lpstr>
      <vt:lpstr>Sponsor Ballot Statistics </vt:lpstr>
      <vt:lpstr>Voters with Negative Votes</vt:lpstr>
      <vt:lpstr>Links to Sponsor Ballot Comments and Resolutions </vt:lpstr>
      <vt:lpstr>Negative Comments and Resolution Details (SB Re-Circ#1)</vt:lpstr>
      <vt:lpstr>Time Line </vt:lpstr>
      <vt:lpstr>P802.21 WG Motion</vt:lpstr>
      <vt:lpstr>EC Motion</vt:lpstr>
    </vt:vector>
  </TitlesOfParts>
  <Company>BAE Systems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IEEE 802.22 Standard</dc:title>
  <dc:creator>Apurva N. Mody</dc:creator>
  <cp:lastModifiedBy>Subir Das</cp:lastModifiedBy>
  <cp:revision>458</cp:revision>
  <cp:lastPrinted>1998-02-10T13:28:06Z</cp:lastPrinted>
  <dcterms:created xsi:type="dcterms:W3CDTF">2004-12-19T20:30:52Z</dcterms:created>
  <dcterms:modified xsi:type="dcterms:W3CDTF">2011-11-11T04:30:39Z</dcterms:modified>
</cp:coreProperties>
</file>