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14" r:id="rId2"/>
    <p:sldId id="315" r:id="rId3"/>
    <p:sldId id="283" r:id="rId4"/>
    <p:sldId id="261" r:id="rId5"/>
    <p:sldId id="300" r:id="rId6"/>
    <p:sldId id="301" r:id="rId7"/>
    <p:sldId id="302" r:id="rId8"/>
    <p:sldId id="308" r:id="rId9"/>
    <p:sldId id="310" r:id="rId10"/>
    <p:sldId id="311" r:id="rId11"/>
    <p:sldId id="313" r:id="rId12"/>
    <p:sldId id="30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42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26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A69D02A-FD17-41FB-8537-8D3A45CC54E2}" type="datetimeFigureOut">
              <a:rPr lang="en-US" smtClean="0"/>
              <a:t>11/9/2011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7486395-0DA0-4910-B847-1B28B93DFC15}"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5EC8A7-6655-4878-9F8F-3DF5BAB996AD}" type="datetimeFigureOut">
              <a:rPr lang="en-US" smtClean="0"/>
              <a:pPr/>
              <a:t>11/8/2011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91986B-A6D0-4718-BCD3-4CEA9DF154AB}"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Teens">
    <p:bg>
      <p:bgPr>
        <a:blipFill dpi="0" rotWithShape="1">
          <a:blip r:embed="rId2" cstate="screen">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7428" y="768448"/>
            <a:ext cx="8503920" cy="1371600"/>
          </a:xfrm>
        </p:spPr>
        <p:txBody>
          <a:bodyPr>
            <a:normAutofit/>
          </a:bodyPr>
          <a:lstStyle>
            <a:lvl1pPr>
              <a:defRPr sz="3800">
                <a:solidFill>
                  <a:schemeClr val="bg2"/>
                </a:solidFill>
              </a:defRPr>
            </a:lvl1pPr>
          </a:lstStyle>
          <a:p>
            <a:r>
              <a:rPr lang="en-US" smtClean="0"/>
              <a:t>Click to edit Master title style</a:t>
            </a:r>
            <a:endParaRPr lang="en-US"/>
          </a:p>
        </p:txBody>
      </p:sp>
      <p:sp>
        <p:nvSpPr>
          <p:cNvPr id="3" name="Subtitle 2"/>
          <p:cNvSpPr>
            <a:spLocks noGrp="1"/>
          </p:cNvSpPr>
          <p:nvPr>
            <p:ph type="subTitle" idx="1"/>
          </p:nvPr>
        </p:nvSpPr>
        <p:spPr>
          <a:xfrm>
            <a:off x="324037" y="2508250"/>
            <a:ext cx="3657600" cy="3200400"/>
          </a:xfrm>
        </p:spPr>
        <p:txBody>
          <a:bodyPr/>
          <a:lstStyle>
            <a:lvl1pPr marL="0" indent="0" algn="l">
              <a:spcAft>
                <a:spcPts val="600"/>
              </a:spcAft>
              <a:buNone/>
              <a:defRPr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solidFill>
                  <a:schemeClr val="bg1"/>
                </a:solidFill>
              </a:defRPr>
            </a:lvl1pPr>
          </a:lstStyle>
          <a:p>
            <a:fld id="{023C39FA-F08E-429E-88E2-5E767F355218}" type="datetimeFigureOut">
              <a:rPr lang="en-US" smtClean="0"/>
              <a:pPr/>
              <a:t>11/8/2011</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B78FE6E-FBCF-4AC2-9D17-41803E875A0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losing Slide Advance the SMI">
    <p:bg>
      <p:bgPr>
        <a:solidFill>
          <a:schemeClr val="lt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1"/>
                </a:solidFill>
              </a:defRPr>
            </a:lvl1pPr>
          </a:lstStyle>
          <a:p>
            <a:fld id="{023C39FA-F08E-429E-88E2-5E767F355218}" type="datetimeFigureOut">
              <a:rPr lang="en-US" smtClean="0"/>
              <a:pPr/>
              <a:t>11/8/2011</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B78FE6E-FBCF-4AC2-9D17-41803E875A08}" type="slidenum">
              <a:rPr lang="en-US" smtClean="0"/>
              <a:pPr/>
              <a:t>‹#›</a:t>
            </a:fld>
            <a:endParaRPr lang="en-US" dirty="0"/>
          </a:p>
        </p:txBody>
      </p:sp>
      <p:pic>
        <p:nvPicPr>
          <p:cNvPr id="13" name="Picture 12" descr="tellabs-ASMI_logo_color_FINAL.png"/>
          <p:cNvPicPr>
            <a:picLocks noChangeAspect="1"/>
          </p:cNvPicPr>
          <p:nvPr/>
        </p:nvPicPr>
        <p:blipFill>
          <a:blip r:embed="rId2" cstate="print"/>
          <a:stretch>
            <a:fillRect/>
          </a:stretch>
        </p:blipFill>
        <p:spPr>
          <a:xfrm>
            <a:off x="1969268" y="2417233"/>
            <a:ext cx="5197104" cy="199209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3C39FA-F08E-429E-88E2-5E767F355218}" type="datetimeFigureOut">
              <a:rPr lang="en-US" smtClean="0"/>
              <a:pPr/>
              <a:t>11/8/2011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78FE6E-FBCF-4AC2-9D17-41803E875A08}" type="slidenum">
              <a:rPr lang="en-US" smtClean="0"/>
              <a:pPr/>
              <a:t>‹#›</a:t>
            </a:fld>
            <a:endParaRPr lang="en-US" dirty="0"/>
          </a:p>
        </p:txBody>
      </p:sp>
      <p:sp>
        <p:nvSpPr>
          <p:cNvPr id="8" name="Text Placeholder 7"/>
          <p:cNvSpPr>
            <a:spLocks noGrp="1"/>
          </p:cNvSpPr>
          <p:nvPr>
            <p:ph type="body" sz="quarter" idx="13" hasCustomPrompt="1"/>
          </p:nvPr>
        </p:nvSpPr>
        <p:spPr>
          <a:xfrm>
            <a:off x="0" y="5806730"/>
            <a:ext cx="9144000" cy="646331"/>
          </a:xfrm>
        </p:spPr>
        <p:txBody>
          <a:bodyPr wrap="square" tIns="137160" bIns="182880" anchor="ctr" anchorCtr="0">
            <a:spAutoFit/>
          </a:bodyPr>
          <a:lstStyle>
            <a:lvl1pPr marL="0" indent="0" algn="ctr">
              <a:spcBef>
                <a:spcPts val="0"/>
              </a:spcBef>
              <a:spcAft>
                <a:spcPts val="0"/>
              </a:spcAft>
              <a:buNone/>
              <a:defRPr sz="2100" b="1" i="1" baseline="0">
                <a:solidFill>
                  <a:srgbClr val="00529B"/>
                </a:solidFill>
              </a:defRPr>
            </a:lvl1pPr>
            <a:lvl2pPr>
              <a:buNone/>
              <a:defRPr sz="2100" b="1" i="1">
                <a:solidFill>
                  <a:srgbClr val="00529B"/>
                </a:solidFill>
              </a:defRPr>
            </a:lvl2pPr>
            <a:lvl3pPr>
              <a:buNone/>
              <a:defRPr sz="2100" b="1" i="1">
                <a:solidFill>
                  <a:srgbClr val="00529B"/>
                </a:solidFill>
              </a:defRPr>
            </a:lvl3pPr>
            <a:lvl4pPr>
              <a:buNone/>
              <a:defRPr sz="2100" b="1" i="1">
                <a:solidFill>
                  <a:srgbClr val="00529B"/>
                </a:solidFill>
              </a:defRPr>
            </a:lvl4pPr>
            <a:lvl5pPr>
              <a:buNone/>
              <a:defRPr sz="2100" b="1" i="1">
                <a:solidFill>
                  <a:srgbClr val="00529B"/>
                </a:solidFill>
              </a:defRPr>
            </a:lvl5pPr>
          </a:lstStyle>
          <a:p>
            <a:pPr lvl="0"/>
            <a:r>
              <a:rPr lang="en-US" dirty="0" smtClean="0"/>
              <a:t>Enter your take-away message here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07635" y="1298348"/>
            <a:ext cx="3883961" cy="4525963"/>
          </a:xfrm>
        </p:spPr>
        <p:txBody>
          <a:bodyPr>
            <a:normAutofit/>
          </a:bodyPr>
          <a:lstStyle>
            <a:lvl1pPr>
              <a:spcAft>
                <a:spcPts val="300"/>
              </a:spcAft>
              <a:defRPr sz="2400"/>
            </a:lvl1pPr>
            <a:lvl2pPr>
              <a:spcAft>
                <a:spcPts val="300"/>
              </a:spcAft>
              <a:defRPr sz="2200"/>
            </a:lvl2pPr>
            <a:lvl3pPr>
              <a:spcAft>
                <a:spcPts val="300"/>
              </a:spcAft>
              <a:defRPr sz="2000"/>
            </a:lvl3pPr>
            <a:lvl4pPr>
              <a:spcAft>
                <a:spcPts val="300"/>
              </a:spcAft>
              <a:defRPr sz="1800"/>
            </a:lvl4pPr>
            <a:lvl5pPr>
              <a:spcAft>
                <a:spcPts val="300"/>
              </a:spcAft>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65465" y="1298348"/>
            <a:ext cx="3883961" cy="4525963"/>
          </a:xfrm>
        </p:spPr>
        <p:txBody>
          <a:bodyPr>
            <a:normAutofit/>
          </a:bodyPr>
          <a:lstStyle>
            <a:lvl1pPr>
              <a:spcAft>
                <a:spcPts val="300"/>
              </a:spcAft>
              <a:defRPr sz="2400"/>
            </a:lvl1pPr>
            <a:lvl2pPr>
              <a:spcAft>
                <a:spcPts val="300"/>
              </a:spcAft>
              <a:defRPr sz="2200"/>
            </a:lvl2pPr>
            <a:lvl3pPr>
              <a:spcAft>
                <a:spcPts val="300"/>
              </a:spcAft>
              <a:defRPr sz="2000"/>
            </a:lvl3pPr>
            <a:lvl4pPr>
              <a:spcAft>
                <a:spcPts val="300"/>
              </a:spcAft>
              <a:defRPr sz="1800"/>
            </a:lvl4pPr>
            <a:lvl5pPr>
              <a:spcAft>
                <a:spcPts val="300"/>
              </a:spcAft>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23C39FA-F08E-429E-88E2-5E767F355218}" type="datetimeFigureOut">
              <a:rPr lang="en-US" smtClean="0"/>
              <a:pPr/>
              <a:t>11/8/2011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78FE6E-FBCF-4AC2-9D17-41803E875A08}" type="slidenum">
              <a:rPr lang="en-US" smtClean="0"/>
              <a:pPr/>
              <a:t>‹#›</a:t>
            </a:fld>
            <a:endParaRPr lang="en-US" dirty="0"/>
          </a:p>
        </p:txBody>
      </p:sp>
      <p:sp>
        <p:nvSpPr>
          <p:cNvPr id="9" name="Text Placeholder 7"/>
          <p:cNvSpPr>
            <a:spLocks noGrp="1"/>
          </p:cNvSpPr>
          <p:nvPr>
            <p:ph type="body" sz="quarter" idx="13" hasCustomPrompt="1"/>
          </p:nvPr>
        </p:nvSpPr>
        <p:spPr>
          <a:xfrm>
            <a:off x="0" y="5806730"/>
            <a:ext cx="9144000" cy="646331"/>
          </a:xfrm>
        </p:spPr>
        <p:txBody>
          <a:bodyPr wrap="square" tIns="137160" bIns="182880" anchor="ctr" anchorCtr="0">
            <a:spAutoFit/>
          </a:bodyPr>
          <a:lstStyle>
            <a:lvl1pPr marL="0" indent="0" algn="ctr">
              <a:spcBef>
                <a:spcPts val="0"/>
              </a:spcBef>
              <a:spcAft>
                <a:spcPts val="0"/>
              </a:spcAft>
              <a:buNone/>
              <a:defRPr sz="2100" b="1" i="1" baseline="0">
                <a:solidFill>
                  <a:srgbClr val="00529B"/>
                </a:solidFill>
              </a:defRPr>
            </a:lvl1pPr>
            <a:lvl2pPr>
              <a:buNone/>
              <a:defRPr sz="2100" b="1" i="1">
                <a:solidFill>
                  <a:srgbClr val="00529B"/>
                </a:solidFill>
              </a:defRPr>
            </a:lvl2pPr>
            <a:lvl3pPr>
              <a:buNone/>
              <a:defRPr sz="2100" b="1" i="1">
                <a:solidFill>
                  <a:srgbClr val="00529B"/>
                </a:solidFill>
              </a:defRPr>
            </a:lvl3pPr>
            <a:lvl4pPr>
              <a:buNone/>
              <a:defRPr sz="2100" b="1" i="1">
                <a:solidFill>
                  <a:srgbClr val="00529B"/>
                </a:solidFill>
              </a:defRPr>
            </a:lvl4pPr>
            <a:lvl5pPr>
              <a:buNone/>
              <a:defRPr sz="2100" b="1" i="1">
                <a:solidFill>
                  <a:srgbClr val="00529B"/>
                </a:solidFill>
              </a:defRPr>
            </a:lvl5pPr>
          </a:lstStyle>
          <a:p>
            <a:pPr lvl="0"/>
            <a:r>
              <a:rPr lang="en-US" dirty="0" smtClean="0"/>
              <a:t>Enter your take-away message here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3C39FA-F08E-429E-88E2-5E767F355218}" type="datetimeFigureOut">
              <a:rPr lang="en-US" smtClean="0"/>
              <a:pPr/>
              <a:t>11/8/2011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B78FE6E-FBCF-4AC2-9D17-41803E875A08}" type="slidenum">
              <a:rPr lang="en-US" smtClean="0"/>
              <a:pPr/>
              <a:t>‹#›</a:t>
            </a:fld>
            <a:endParaRPr lang="en-US" dirty="0"/>
          </a:p>
        </p:txBody>
      </p:sp>
      <p:sp>
        <p:nvSpPr>
          <p:cNvPr id="7" name="Text Placeholder 7"/>
          <p:cNvSpPr>
            <a:spLocks noGrp="1"/>
          </p:cNvSpPr>
          <p:nvPr>
            <p:ph type="body" sz="quarter" idx="13" hasCustomPrompt="1"/>
          </p:nvPr>
        </p:nvSpPr>
        <p:spPr>
          <a:xfrm>
            <a:off x="0" y="5806730"/>
            <a:ext cx="9144000" cy="646331"/>
          </a:xfrm>
        </p:spPr>
        <p:txBody>
          <a:bodyPr wrap="square" tIns="137160" bIns="182880" anchor="ctr" anchorCtr="0">
            <a:spAutoFit/>
          </a:bodyPr>
          <a:lstStyle>
            <a:lvl1pPr marL="0" indent="0" algn="ctr">
              <a:spcBef>
                <a:spcPts val="0"/>
              </a:spcBef>
              <a:spcAft>
                <a:spcPts val="0"/>
              </a:spcAft>
              <a:buNone/>
              <a:defRPr sz="2100" b="1" i="1" baseline="0">
                <a:solidFill>
                  <a:srgbClr val="00529B"/>
                </a:solidFill>
              </a:defRPr>
            </a:lvl1pPr>
            <a:lvl2pPr>
              <a:buNone/>
              <a:defRPr sz="2100" b="1" i="1">
                <a:solidFill>
                  <a:srgbClr val="00529B"/>
                </a:solidFill>
              </a:defRPr>
            </a:lvl2pPr>
            <a:lvl3pPr>
              <a:buNone/>
              <a:defRPr sz="2100" b="1" i="1">
                <a:solidFill>
                  <a:srgbClr val="00529B"/>
                </a:solidFill>
              </a:defRPr>
            </a:lvl3pPr>
            <a:lvl4pPr>
              <a:buNone/>
              <a:defRPr sz="2100" b="1" i="1">
                <a:solidFill>
                  <a:srgbClr val="00529B"/>
                </a:solidFill>
              </a:defRPr>
            </a:lvl4pPr>
            <a:lvl5pPr>
              <a:buNone/>
              <a:defRPr sz="2100" b="1" i="1">
                <a:solidFill>
                  <a:srgbClr val="00529B"/>
                </a:solidFill>
              </a:defRPr>
            </a:lvl5pPr>
          </a:lstStyle>
          <a:p>
            <a:pPr lvl="0"/>
            <a:r>
              <a:rPr lang="en-US" dirty="0" smtClean="0"/>
              <a:t>Enter your take-away message here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3C39FA-F08E-429E-88E2-5E767F355218}" type="datetimeFigureOut">
              <a:rPr lang="en-US" smtClean="0"/>
              <a:pPr/>
              <a:t>11/8/2011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B78FE6E-FBCF-4AC2-9D17-41803E875A08}" type="slidenum">
              <a:rPr lang="en-US" smtClean="0"/>
              <a:pPr/>
              <a:t>‹#›</a:t>
            </a:fld>
            <a:endParaRPr lang="en-US" dirty="0"/>
          </a:p>
        </p:txBody>
      </p:sp>
      <p:sp>
        <p:nvSpPr>
          <p:cNvPr id="6" name="Text Placeholder 7"/>
          <p:cNvSpPr>
            <a:spLocks noGrp="1"/>
          </p:cNvSpPr>
          <p:nvPr>
            <p:ph type="body" sz="quarter" idx="13" hasCustomPrompt="1"/>
          </p:nvPr>
        </p:nvSpPr>
        <p:spPr>
          <a:xfrm>
            <a:off x="0" y="5806730"/>
            <a:ext cx="9144000" cy="646331"/>
          </a:xfrm>
        </p:spPr>
        <p:txBody>
          <a:bodyPr wrap="square" tIns="137160" bIns="182880" anchor="ctr" anchorCtr="0">
            <a:spAutoFit/>
          </a:bodyPr>
          <a:lstStyle>
            <a:lvl1pPr marL="0" indent="0" algn="ctr">
              <a:spcBef>
                <a:spcPts val="0"/>
              </a:spcBef>
              <a:spcAft>
                <a:spcPts val="0"/>
              </a:spcAft>
              <a:buNone/>
              <a:defRPr sz="2100" b="1" i="1" baseline="0">
                <a:solidFill>
                  <a:srgbClr val="00529B"/>
                </a:solidFill>
              </a:defRPr>
            </a:lvl1pPr>
            <a:lvl2pPr>
              <a:buNone/>
              <a:defRPr sz="2100" b="1" i="1">
                <a:solidFill>
                  <a:srgbClr val="00529B"/>
                </a:solidFill>
              </a:defRPr>
            </a:lvl2pPr>
            <a:lvl3pPr>
              <a:buNone/>
              <a:defRPr sz="2100" b="1" i="1">
                <a:solidFill>
                  <a:srgbClr val="00529B"/>
                </a:solidFill>
              </a:defRPr>
            </a:lvl3pPr>
            <a:lvl4pPr>
              <a:buNone/>
              <a:defRPr sz="2100" b="1" i="1">
                <a:solidFill>
                  <a:srgbClr val="00529B"/>
                </a:solidFill>
              </a:defRPr>
            </a:lvl4pPr>
            <a:lvl5pPr>
              <a:buNone/>
              <a:defRPr sz="2100" b="1" i="1">
                <a:solidFill>
                  <a:srgbClr val="00529B"/>
                </a:solidFill>
              </a:defRPr>
            </a:lvl5pPr>
          </a:lstStyle>
          <a:p>
            <a:pPr lvl="0"/>
            <a:r>
              <a:rPr lang="en-US" dirty="0" smtClean="0"/>
              <a:t>Enter your take-away message here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Full Diagram">
    <p:bg>
      <p:bgPr>
        <a:blipFill dpi="0" rotWithShape="1">
          <a:blip r:embed="rId2" cstate="screen">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3C39FA-F08E-429E-88E2-5E767F355218}" type="datetimeFigureOut">
              <a:rPr lang="en-US" smtClean="0"/>
              <a:pPr/>
              <a:t>11/8/2011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B78FE6E-FBCF-4AC2-9D17-41803E875A08}" type="slidenum">
              <a:rPr lang="en-US" smtClean="0"/>
              <a:pPr/>
              <a:t>‹#›</a:t>
            </a:fld>
            <a:endParaRPr lang="en-US" dirty="0"/>
          </a:p>
        </p:txBody>
      </p:sp>
      <p:sp>
        <p:nvSpPr>
          <p:cNvPr id="7" name="Text Placeholder 7"/>
          <p:cNvSpPr>
            <a:spLocks noGrp="1"/>
          </p:cNvSpPr>
          <p:nvPr>
            <p:ph type="body" sz="quarter" idx="13" hasCustomPrompt="1"/>
          </p:nvPr>
        </p:nvSpPr>
        <p:spPr>
          <a:xfrm>
            <a:off x="0" y="5806730"/>
            <a:ext cx="9144000" cy="646331"/>
          </a:xfrm>
        </p:spPr>
        <p:txBody>
          <a:bodyPr wrap="square" tIns="137160" bIns="182880" anchor="ctr" anchorCtr="0">
            <a:spAutoFit/>
          </a:bodyPr>
          <a:lstStyle>
            <a:lvl1pPr marL="0" indent="0" algn="ctr">
              <a:spcBef>
                <a:spcPts val="0"/>
              </a:spcBef>
              <a:spcAft>
                <a:spcPts val="0"/>
              </a:spcAft>
              <a:buNone/>
              <a:defRPr sz="2100" b="1" i="1" baseline="0">
                <a:solidFill>
                  <a:srgbClr val="00529B"/>
                </a:solidFill>
              </a:defRPr>
            </a:lvl1pPr>
            <a:lvl2pPr>
              <a:buNone/>
              <a:defRPr sz="2100" b="1" i="1">
                <a:solidFill>
                  <a:srgbClr val="00529B"/>
                </a:solidFill>
              </a:defRPr>
            </a:lvl2pPr>
            <a:lvl3pPr>
              <a:buNone/>
              <a:defRPr sz="2100" b="1" i="1">
                <a:solidFill>
                  <a:srgbClr val="00529B"/>
                </a:solidFill>
              </a:defRPr>
            </a:lvl3pPr>
            <a:lvl4pPr>
              <a:buNone/>
              <a:defRPr sz="2100" b="1" i="1">
                <a:solidFill>
                  <a:srgbClr val="00529B"/>
                </a:solidFill>
              </a:defRPr>
            </a:lvl4pPr>
            <a:lvl5pPr>
              <a:buNone/>
              <a:defRPr sz="2100" b="1" i="1">
                <a:solidFill>
                  <a:srgbClr val="00529B"/>
                </a:solidFill>
              </a:defRPr>
            </a:lvl5pPr>
          </a:lstStyle>
          <a:p>
            <a:pPr lvl="0"/>
            <a:r>
              <a:rPr lang="en-US" dirty="0" smtClean="0"/>
              <a:t>Enter your take-away message here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3C39FA-F08E-429E-88E2-5E767F355218}" type="datetimeFigureOut">
              <a:rPr lang="en-US" smtClean="0"/>
              <a:pPr/>
              <a:t>11/8/2011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78FE6E-FBCF-4AC2-9D17-41803E875A0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4" name="Rectangle 92"/>
          <p:cNvSpPr>
            <a:spLocks noGrp="1" noChangeArrowheads="1"/>
          </p:cNvSpPr>
          <p:nvPr>
            <p:ph type="sldNum" sz="quarter" idx="11"/>
          </p:nvPr>
        </p:nvSpPr>
        <p:spPr>
          <a:ln/>
        </p:spPr>
        <p:txBody>
          <a:bodyPr/>
          <a:lstStyle>
            <a:lvl1pPr>
              <a:defRPr/>
            </a:lvl1pPr>
          </a:lstStyle>
          <a:p>
            <a:pPr>
              <a:defRPr/>
            </a:pPr>
            <a:fld id="{B0FBCDA8-81A1-411B-B5AA-D6A17A0162E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screen">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3504" y="82296"/>
            <a:ext cx="8458200" cy="100584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05840" y="1298448"/>
            <a:ext cx="7946136" cy="5074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577246"/>
            <a:ext cx="1600200" cy="274320"/>
          </a:xfrm>
          <a:prstGeom prst="rect">
            <a:avLst/>
          </a:prstGeom>
        </p:spPr>
        <p:txBody>
          <a:bodyPr vert="horz" lIns="91440" tIns="45720" rIns="91440" bIns="45720" rtlCol="0" anchor="ctr"/>
          <a:lstStyle>
            <a:lvl1pPr algn="ctr">
              <a:defRPr sz="800" b="1">
                <a:solidFill>
                  <a:schemeClr val="tx1"/>
                </a:solidFill>
              </a:defRPr>
            </a:lvl1pPr>
          </a:lstStyle>
          <a:p>
            <a:fld id="{023C39FA-F08E-429E-88E2-5E767F355218}" type="datetimeFigureOut">
              <a:rPr lang="en-US" smtClean="0"/>
              <a:pPr/>
              <a:t>11/8/2011</a:t>
            </a:fld>
            <a:endParaRPr lang="en-US" dirty="0"/>
          </a:p>
        </p:txBody>
      </p:sp>
      <p:sp>
        <p:nvSpPr>
          <p:cNvPr id="5" name="Footer Placeholder 4"/>
          <p:cNvSpPr>
            <a:spLocks noGrp="1"/>
          </p:cNvSpPr>
          <p:nvPr>
            <p:ph type="ftr" sz="quarter" idx="3"/>
          </p:nvPr>
        </p:nvSpPr>
        <p:spPr>
          <a:xfrm>
            <a:off x="3124200" y="6577246"/>
            <a:ext cx="2895600" cy="274320"/>
          </a:xfrm>
          <a:prstGeom prst="rect">
            <a:avLst/>
          </a:prstGeom>
        </p:spPr>
        <p:txBody>
          <a:bodyPr vert="horz" lIns="91440" tIns="45720" rIns="91440" bIns="45720" rtlCol="0" anchor="ctr"/>
          <a:lstStyle>
            <a:lvl1pPr algn="ctr">
              <a:defRPr sz="800" b="1">
                <a:solidFill>
                  <a:schemeClr val="tx1"/>
                </a:solidFill>
              </a:defRPr>
            </a:lvl1pPr>
          </a:lstStyle>
          <a:p>
            <a:endParaRPr lang="en-US" dirty="0"/>
          </a:p>
        </p:txBody>
      </p:sp>
      <p:sp>
        <p:nvSpPr>
          <p:cNvPr id="6" name="Slide Number Placeholder 5"/>
          <p:cNvSpPr>
            <a:spLocks noGrp="1"/>
          </p:cNvSpPr>
          <p:nvPr>
            <p:ph type="sldNum" sz="quarter" idx="4"/>
          </p:nvPr>
        </p:nvSpPr>
        <p:spPr>
          <a:xfrm>
            <a:off x="8291746" y="6577246"/>
            <a:ext cx="685800" cy="274320"/>
          </a:xfrm>
          <a:prstGeom prst="rect">
            <a:avLst/>
          </a:prstGeom>
        </p:spPr>
        <p:txBody>
          <a:bodyPr vert="horz" lIns="91440" tIns="45720" rIns="91440" bIns="45720" rtlCol="0" anchor="ctr"/>
          <a:lstStyle>
            <a:lvl1pPr algn="r">
              <a:defRPr sz="800" b="1">
                <a:solidFill>
                  <a:schemeClr val="tx1"/>
                </a:solidFill>
              </a:defRPr>
            </a:lvl1pPr>
          </a:lstStyle>
          <a:p>
            <a:fld id="{EB78FE6E-FBCF-4AC2-9D17-41803E875A0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spcBef>
          <a:spcPts val="600"/>
        </a:spcBef>
        <a:spcAft>
          <a:spcPts val="900"/>
        </a:spcAft>
        <a:buNone/>
        <a:defRPr sz="3000" b="1" i="1" kern="1200">
          <a:solidFill>
            <a:srgbClr val="00529B"/>
          </a:solidFill>
          <a:latin typeface="+mj-lt"/>
          <a:ea typeface="+mj-ea"/>
          <a:cs typeface="+mj-cs"/>
        </a:defRPr>
      </a:lvl1pPr>
    </p:titleStyle>
    <p:bodyStyle>
      <a:lvl1pPr marL="237744" indent="-246888" algn="l" defTabSz="914400" rtl="0" eaLnBrk="1" latinLnBrk="0" hangingPunct="1">
        <a:spcBef>
          <a:spcPts val="600"/>
        </a:spcBef>
        <a:spcAft>
          <a:spcPts val="300"/>
        </a:spcAft>
        <a:buClr>
          <a:schemeClr val="accent6"/>
        </a:buClr>
        <a:buSzPct val="115000"/>
        <a:buFont typeface="Wingdings" pitchFamily="2" charset="2"/>
        <a:buChar char="§"/>
        <a:defRPr sz="2400" kern="1200">
          <a:solidFill>
            <a:schemeClr val="tx1"/>
          </a:solidFill>
          <a:latin typeface="+mn-lt"/>
          <a:ea typeface="+mn-ea"/>
          <a:cs typeface="+mn-cs"/>
        </a:defRPr>
      </a:lvl1pPr>
      <a:lvl2pPr marL="566928" indent="-285750" algn="l" defTabSz="914400" rtl="0" eaLnBrk="1" latinLnBrk="0" hangingPunct="1">
        <a:spcBef>
          <a:spcPts val="600"/>
        </a:spcBef>
        <a:spcAft>
          <a:spcPts val="300"/>
        </a:spcAft>
        <a:buClr>
          <a:schemeClr val="bg2"/>
        </a:buClr>
        <a:buFont typeface="Arial" pitchFamily="34" charset="0"/>
        <a:buChar char="–"/>
        <a:defRPr sz="2200" kern="1200">
          <a:solidFill>
            <a:schemeClr val="tx1"/>
          </a:solidFill>
          <a:latin typeface="+mn-lt"/>
          <a:ea typeface="+mn-ea"/>
          <a:cs typeface="+mn-cs"/>
        </a:defRPr>
      </a:lvl2pPr>
      <a:lvl3pPr marL="804672" indent="-228600" algn="l" defTabSz="914400" rtl="0" eaLnBrk="1" latinLnBrk="0" hangingPunct="1">
        <a:spcBef>
          <a:spcPts val="600"/>
        </a:spcBef>
        <a:spcAft>
          <a:spcPts val="300"/>
        </a:spcAft>
        <a:buClr>
          <a:schemeClr val="bg2"/>
        </a:buClr>
        <a:buFont typeface="Wingdings" pitchFamily="2" charset="2"/>
        <a:buChar char="§"/>
        <a:defRPr sz="2000" kern="1200">
          <a:solidFill>
            <a:schemeClr val="tx1"/>
          </a:solidFill>
          <a:latin typeface="+mn-lt"/>
          <a:ea typeface="+mn-ea"/>
          <a:cs typeface="+mn-cs"/>
        </a:defRPr>
      </a:lvl3pPr>
      <a:lvl4pPr marL="1024128" indent="-228600" algn="l" defTabSz="914400" rtl="0" eaLnBrk="1" latinLnBrk="0" hangingPunct="1">
        <a:spcBef>
          <a:spcPts val="600"/>
        </a:spcBef>
        <a:spcAft>
          <a:spcPts val="300"/>
        </a:spcAft>
        <a:buClr>
          <a:schemeClr val="bg2"/>
        </a:buClr>
        <a:buFont typeface="Arial" pitchFamily="34" charset="0"/>
        <a:buChar char="–"/>
        <a:defRPr sz="1800" kern="1200">
          <a:solidFill>
            <a:schemeClr val="tx1"/>
          </a:solidFill>
          <a:latin typeface="+mn-lt"/>
          <a:ea typeface="+mn-ea"/>
          <a:cs typeface="+mn-cs"/>
        </a:defRPr>
      </a:lvl4pPr>
      <a:lvl5pPr marL="1261872" indent="-228600" algn="l" defTabSz="914400" rtl="0" eaLnBrk="1" latinLnBrk="0" hangingPunct="1">
        <a:spcBef>
          <a:spcPts val="600"/>
        </a:spcBef>
        <a:spcAft>
          <a:spcPts val="300"/>
        </a:spcAft>
        <a:buClr>
          <a:schemeClr val="bg2"/>
        </a:buClr>
        <a:buFont typeface="Wingdings" pitchFamily="2"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6"/>
          <p:cNvSpPr>
            <a:spLocks noGrp="1" noChangeArrowheads="1"/>
          </p:cNvSpPr>
          <p:nvPr>
            <p:ph type="body" idx="1"/>
          </p:nvPr>
        </p:nvSpPr>
        <p:spPr>
          <a:xfrm>
            <a:off x="439738" y="838200"/>
            <a:ext cx="8399462" cy="5638800"/>
          </a:xfrm>
          <a:solidFill>
            <a:srgbClr val="66CCFF"/>
          </a:solidFill>
        </p:spPr>
        <p:txBody>
          <a:bodyPr/>
          <a:lstStyle/>
          <a:p>
            <a:pPr>
              <a:buClr>
                <a:srgbClr val="FAFD00"/>
              </a:buClr>
              <a:buFontTx/>
              <a:buNone/>
            </a:pPr>
            <a:r>
              <a:rPr lang="en-US" b="1" dirty="0" smtClean="0">
                <a:cs typeface="Times New Roman" pitchFamily="18" charset="0"/>
              </a:rPr>
              <a:t>IEEE 802.21 MEDIA INDEPENDENT HANDOVER </a:t>
            </a:r>
          </a:p>
          <a:p>
            <a:pPr>
              <a:buClr>
                <a:srgbClr val="FAFD00"/>
              </a:buClr>
              <a:buFontTx/>
              <a:buNone/>
            </a:pPr>
            <a:r>
              <a:rPr lang="en-US" dirty="0" smtClean="0">
                <a:cs typeface="Times New Roman" pitchFamily="18" charset="0"/>
              </a:rPr>
              <a:t>DCN: </a:t>
            </a:r>
            <a:r>
              <a:rPr lang="en-US" dirty="0" smtClean="0"/>
              <a:t>DCN 21-11-0187-00-0000</a:t>
            </a:r>
            <a:endParaRPr lang="en-US" dirty="0" smtClean="0">
              <a:cs typeface="Times New Roman" pitchFamily="18" charset="0"/>
            </a:endParaRPr>
          </a:p>
          <a:p>
            <a:pPr>
              <a:buClr>
                <a:srgbClr val="FAFD00"/>
              </a:buClr>
              <a:buNone/>
            </a:pPr>
            <a:r>
              <a:rPr lang="en-US" dirty="0" smtClean="0">
                <a:cs typeface="Times New Roman" pitchFamily="18" charset="0"/>
              </a:rPr>
              <a:t>Title: </a:t>
            </a:r>
            <a:r>
              <a:rPr lang="en-US" b="1" dirty="0" smtClean="0">
                <a:cs typeface="Times New Roman" pitchFamily="18" charset="0"/>
              </a:rPr>
              <a:t>Access Information Database Design for </a:t>
            </a:r>
            <a:r>
              <a:rPr lang="en-US" b="1" dirty="0" smtClean="0">
                <a:cs typeface="Times New Roman" pitchFamily="18" charset="0"/>
              </a:rPr>
              <a:t>4G</a:t>
            </a:r>
            <a:endParaRPr lang="en-US" b="1" dirty="0" smtClean="0">
              <a:cs typeface="Times New Roman" pitchFamily="18" charset="0"/>
            </a:endParaRPr>
          </a:p>
          <a:p>
            <a:pPr>
              <a:buClr>
                <a:srgbClr val="FAFD00"/>
              </a:buClr>
              <a:buFontTx/>
              <a:buNone/>
            </a:pPr>
            <a:r>
              <a:rPr lang="en-US" dirty="0" smtClean="0">
                <a:cs typeface="Times New Roman" pitchFamily="18" charset="0"/>
              </a:rPr>
              <a:t>Date Submitted: </a:t>
            </a:r>
            <a:r>
              <a:rPr lang="en-US" dirty="0" smtClean="0">
                <a:cs typeface="Times New Roman" pitchFamily="18" charset="0"/>
              </a:rPr>
              <a:t>November 09</a:t>
            </a:r>
            <a:r>
              <a:rPr lang="en-US" dirty="0" smtClean="0">
                <a:cs typeface="Times New Roman" pitchFamily="18" charset="0"/>
              </a:rPr>
              <a:t>, </a:t>
            </a:r>
            <a:r>
              <a:rPr lang="en-US" dirty="0" smtClean="0">
                <a:cs typeface="Times New Roman" pitchFamily="18" charset="0"/>
              </a:rPr>
              <a:t>2011</a:t>
            </a:r>
          </a:p>
          <a:p>
            <a:pPr>
              <a:buClr>
                <a:srgbClr val="FAFD00"/>
              </a:buClr>
              <a:buFontTx/>
              <a:buNone/>
            </a:pPr>
            <a:r>
              <a:rPr lang="en-US" dirty="0" smtClean="0">
                <a:cs typeface="Times New Roman" pitchFamily="18" charset="0"/>
              </a:rPr>
              <a:t>To be presented at IEEE </a:t>
            </a:r>
            <a:r>
              <a:rPr lang="en-US" dirty="0" smtClean="0">
                <a:cs typeface="Times New Roman" pitchFamily="18" charset="0"/>
              </a:rPr>
              <a:t>802.21 November Plenary Meeting </a:t>
            </a:r>
            <a:endParaRPr lang="en-US" dirty="0" smtClean="0">
              <a:cs typeface="Times New Roman" pitchFamily="18" charset="0"/>
            </a:endParaRPr>
          </a:p>
          <a:p>
            <a:pPr>
              <a:buClr>
                <a:srgbClr val="FAFD00"/>
              </a:buClr>
              <a:buFontTx/>
              <a:buNone/>
            </a:pPr>
            <a:r>
              <a:rPr lang="en-US" dirty="0" smtClean="0">
                <a:cs typeface="Times New Roman" pitchFamily="18" charset="0"/>
              </a:rPr>
              <a:t>Authors or Source(s):</a:t>
            </a:r>
          </a:p>
          <a:p>
            <a:pPr>
              <a:buClr>
                <a:srgbClr val="FAFD00"/>
              </a:buClr>
              <a:buFontTx/>
              <a:buNone/>
            </a:pPr>
            <a:r>
              <a:rPr lang="en-US" dirty="0" smtClean="0">
                <a:cs typeface="Times New Roman" pitchFamily="18" charset="0"/>
              </a:rPr>
              <a:t> </a:t>
            </a:r>
            <a:r>
              <a:rPr lang="en-US" b="1" dirty="0" smtClean="0">
                <a:cs typeface="Times New Roman" pitchFamily="18" charset="0"/>
              </a:rPr>
              <a:t>Charles E. </a:t>
            </a:r>
            <a:r>
              <a:rPr lang="en-US" b="1" dirty="0" smtClean="0">
                <a:cs typeface="Times New Roman" pitchFamily="18" charset="0"/>
              </a:rPr>
              <a:t>Perkins, </a:t>
            </a:r>
            <a:r>
              <a:rPr lang="en-US" b="1" dirty="0" err="1" smtClean="0">
                <a:cs typeface="Times New Roman" pitchFamily="18" charset="0"/>
              </a:rPr>
              <a:t>tellabs</a:t>
            </a:r>
            <a:r>
              <a:rPr lang="en-US" b="1" dirty="0" smtClean="0">
                <a:cs typeface="Times New Roman" pitchFamily="18" charset="0"/>
              </a:rPr>
              <a:t> </a:t>
            </a:r>
            <a:endParaRPr lang="en-US" b="1" dirty="0" smtClean="0">
              <a:cs typeface="Times New Roman" pitchFamily="18" charset="0"/>
            </a:endParaRPr>
          </a:p>
          <a:p>
            <a:pPr algn="just">
              <a:buClr>
                <a:srgbClr val="FAFD00"/>
              </a:buClr>
              <a:buFontTx/>
              <a:buNone/>
            </a:pPr>
            <a:r>
              <a:rPr lang="en-US" dirty="0" smtClean="0">
                <a:cs typeface="Times New Roman" pitchFamily="18" charset="0"/>
              </a:rPr>
              <a:t>Abstract</a:t>
            </a:r>
            <a:r>
              <a:rPr lang="en-US" dirty="0" smtClean="0">
                <a:cs typeface="Times New Roman" pitchFamily="18" charset="0"/>
              </a:rPr>
              <a:t>: This document discusses the requirement </a:t>
            </a:r>
            <a:r>
              <a:rPr lang="en-US" smtClean="0">
                <a:cs typeface="Times New Roman" pitchFamily="18" charset="0"/>
              </a:rPr>
              <a:t>for access </a:t>
            </a:r>
            <a:r>
              <a:rPr lang="en-US" dirty="0" smtClean="0">
                <a:cs typeface="Times New Roman" pitchFamily="18" charset="0"/>
              </a:rPr>
              <a:t>i</a:t>
            </a:r>
            <a:r>
              <a:rPr lang="en-US" smtClean="0">
                <a:cs typeface="Times New Roman" pitchFamily="18" charset="0"/>
              </a:rPr>
              <a:t>nformation </a:t>
            </a:r>
            <a:r>
              <a:rPr lang="en-US" dirty="0" smtClean="0">
                <a:cs typeface="Times New Roman" pitchFamily="18" charset="0"/>
              </a:rPr>
              <a:t>database and how it can be achieved via SFF-based approach </a:t>
            </a:r>
            <a:endParaRPr lang="en-US" dirty="0" smtClean="0">
              <a:cs typeface="Times New Roman" pitchFamily="18" charset="0"/>
            </a:endParaRPr>
          </a:p>
          <a:p>
            <a:pPr algn="just">
              <a:buFontTx/>
              <a:buNone/>
            </a:pPr>
            <a:endParaRPr lang="en-US" dirty="0" smtClean="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lang="en-US" dirty="0" smtClean="0"/>
              <a:t>Similarly, additional information is cached</a:t>
            </a:r>
            <a:br>
              <a:rPr lang="en-US" dirty="0" smtClean="0"/>
            </a:br>
            <a:r>
              <a:rPr lang="en-US" dirty="0" smtClean="0"/>
              <a:t>when UE attaches to AN</a:t>
            </a:r>
            <a:r>
              <a:rPr lang="en-US" sz="4000" baseline="-25000" dirty="0" smtClean="0"/>
              <a:t>2</a:t>
            </a:r>
            <a:endParaRPr lang="en-US" dirty="0" smtClean="0"/>
          </a:p>
        </p:txBody>
      </p:sp>
      <p:sp>
        <p:nvSpPr>
          <p:cNvPr id="3" name="Footer Placeholder 2"/>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a:xfrm>
            <a:off x="152400" y="6686550"/>
            <a:ext cx="250825" cy="152400"/>
          </a:xfrm>
        </p:spPr>
        <p:txBody>
          <a:bodyPr/>
          <a:lstStyle/>
          <a:p>
            <a:pPr>
              <a:defRPr/>
            </a:pPr>
            <a:fld id="{0E804EBE-FB1D-4065-B209-06E127E688ED}" type="slidenum">
              <a:rPr lang="en-US"/>
              <a:pPr>
                <a:defRPr/>
              </a:pPr>
              <a:t>10</a:t>
            </a:fld>
            <a:endParaRPr lang="en-US"/>
          </a:p>
        </p:txBody>
      </p:sp>
      <p:cxnSp>
        <p:nvCxnSpPr>
          <p:cNvPr id="7181" name="Straight Arrow Connector 53"/>
          <p:cNvCxnSpPr>
            <a:cxnSpLocks noChangeShapeType="1"/>
          </p:cNvCxnSpPr>
          <p:nvPr/>
        </p:nvCxnSpPr>
        <p:spPr bwMode="auto">
          <a:xfrm flipV="1">
            <a:off x="381000" y="3048000"/>
            <a:ext cx="2209800" cy="5144"/>
          </a:xfrm>
          <a:prstGeom prst="straightConnector1">
            <a:avLst/>
          </a:prstGeom>
          <a:noFill/>
          <a:ln w="38100" algn="ctr">
            <a:solidFill>
              <a:schemeClr val="tx1"/>
            </a:solidFill>
            <a:round/>
            <a:headEnd type="arrow" w="med" len="med"/>
            <a:tailEnd type="arrow" w="med" len="med"/>
          </a:ln>
        </p:spPr>
      </p:cxnSp>
      <p:sp>
        <p:nvSpPr>
          <p:cNvPr id="6" name="AutoShape 5"/>
          <p:cNvSpPr>
            <a:spLocks noChangeArrowheads="1"/>
          </p:cNvSpPr>
          <p:nvPr/>
        </p:nvSpPr>
        <p:spPr bwMode="auto">
          <a:xfrm>
            <a:off x="3177866" y="2133600"/>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2" name="Group 36"/>
          <p:cNvGrpSpPr>
            <a:grpSpLocks/>
          </p:cNvGrpSpPr>
          <p:nvPr/>
        </p:nvGrpSpPr>
        <p:grpSpPr bwMode="auto">
          <a:xfrm>
            <a:off x="4724400" y="3276600"/>
            <a:ext cx="444353" cy="637722"/>
            <a:chOff x="5726" y="10976"/>
            <a:chExt cx="247" cy="629"/>
          </a:xfrm>
        </p:grpSpPr>
        <p:sp>
          <p:nvSpPr>
            <p:cNvPr id="7201"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02"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03"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04"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05"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06"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07"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08"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09"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10"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11"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2050" name="Picture 2"/>
          <p:cNvPicPr>
            <a:picLocks noChangeAspect="1" noChangeArrowheads="1"/>
          </p:cNvPicPr>
          <p:nvPr/>
        </p:nvPicPr>
        <p:blipFill>
          <a:blip r:embed="rId2" cstate="print"/>
          <a:srcRect/>
          <a:stretch>
            <a:fillRect/>
          </a:stretch>
        </p:blipFill>
        <p:spPr bwMode="auto">
          <a:xfrm>
            <a:off x="2819400" y="1671736"/>
            <a:ext cx="619125" cy="947640"/>
          </a:xfrm>
          <a:prstGeom prst="rect">
            <a:avLst/>
          </a:prstGeom>
          <a:noFill/>
          <a:ln w="9525">
            <a:noFill/>
            <a:miter lim="800000"/>
            <a:headEnd/>
            <a:tailEnd/>
          </a:ln>
        </p:spPr>
      </p:pic>
      <p:sp>
        <p:nvSpPr>
          <p:cNvPr id="7239" name="TextBox 6"/>
          <p:cNvSpPr txBox="1">
            <a:spLocks noChangeArrowheads="1"/>
          </p:cNvSpPr>
          <p:nvPr/>
        </p:nvSpPr>
        <p:spPr bwMode="auto">
          <a:xfrm>
            <a:off x="2438400" y="1295400"/>
            <a:ext cx="859531"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A</a:t>
            </a:r>
            <a:endParaRPr lang="en-US" baseline="-25000" dirty="0"/>
          </a:p>
        </p:txBody>
      </p:sp>
      <p:sp>
        <p:nvSpPr>
          <p:cNvPr id="75" name="AutoShape 5"/>
          <p:cNvSpPr>
            <a:spLocks noChangeArrowheads="1"/>
          </p:cNvSpPr>
          <p:nvPr/>
        </p:nvSpPr>
        <p:spPr bwMode="auto">
          <a:xfrm>
            <a:off x="5921066" y="2133600"/>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7" name="Group 36"/>
          <p:cNvGrpSpPr>
            <a:grpSpLocks/>
          </p:cNvGrpSpPr>
          <p:nvPr/>
        </p:nvGrpSpPr>
        <p:grpSpPr bwMode="auto">
          <a:xfrm>
            <a:off x="5867400" y="3356312"/>
            <a:ext cx="444353" cy="637715"/>
            <a:chOff x="5726" y="10976"/>
            <a:chExt cx="247" cy="629"/>
          </a:xfrm>
        </p:grpSpPr>
        <p:sp>
          <p:nvSpPr>
            <p:cNvPr id="82"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84"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85"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86"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87"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88"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89"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90"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91"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92"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93"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sp>
        <p:nvSpPr>
          <p:cNvPr id="95" name="TextBox 6"/>
          <p:cNvSpPr txBox="1">
            <a:spLocks noChangeArrowheads="1"/>
          </p:cNvSpPr>
          <p:nvPr/>
        </p:nvSpPr>
        <p:spPr bwMode="auto">
          <a:xfrm>
            <a:off x="7239000" y="1371600"/>
            <a:ext cx="837089"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B</a:t>
            </a:r>
            <a:endParaRPr lang="en-US" baseline="-25000" dirty="0"/>
          </a:p>
        </p:txBody>
      </p:sp>
      <p:sp>
        <p:nvSpPr>
          <p:cNvPr id="98" name="TextBox 97"/>
          <p:cNvSpPr txBox="1"/>
          <p:nvPr/>
        </p:nvSpPr>
        <p:spPr>
          <a:xfrm>
            <a:off x="533400" y="4495800"/>
            <a:ext cx="8305800" cy="1754326"/>
          </a:xfrm>
          <a:prstGeom prst="rect">
            <a:avLst/>
          </a:prstGeom>
          <a:noFill/>
        </p:spPr>
        <p:txBody>
          <a:bodyPr wrap="square" rtlCol="0">
            <a:spAutoFit/>
          </a:bodyPr>
          <a:lstStyle/>
          <a:p>
            <a:pPr>
              <a:lnSpc>
                <a:spcPct val="150000"/>
              </a:lnSpc>
              <a:buFont typeface="Wingdings" pitchFamily="2" charset="2"/>
              <a:buChar char="v"/>
            </a:pPr>
            <a:r>
              <a:rPr lang="en-US" dirty="0" smtClean="0"/>
              <a:t> UE attaches to roaming access network AN</a:t>
            </a:r>
            <a:r>
              <a:rPr lang="en-US" sz="2400" baseline="-25000" dirty="0" smtClean="0"/>
              <a:t>2</a:t>
            </a:r>
            <a:endParaRPr lang="en-US" dirty="0" smtClean="0"/>
          </a:p>
          <a:p>
            <a:pPr>
              <a:lnSpc>
                <a:spcPct val="150000"/>
              </a:lnSpc>
              <a:buFont typeface="Wingdings" pitchFamily="2" charset="2"/>
              <a:buChar char="v"/>
            </a:pPr>
            <a:r>
              <a:rPr lang="en-US" dirty="0" smtClean="0"/>
              <a:t> Access network AN</a:t>
            </a:r>
            <a:r>
              <a:rPr lang="en-US" sz="2400" baseline="-25000" dirty="0" smtClean="0"/>
              <a:t>2</a:t>
            </a:r>
            <a:r>
              <a:rPr lang="en-US" dirty="0" smtClean="0"/>
              <a:t> fetches UE-specific policy information from AIDB</a:t>
            </a:r>
            <a:r>
              <a:rPr lang="en-US" sz="2000" baseline="-25000" dirty="0" smtClean="0"/>
              <a:t>A</a:t>
            </a:r>
            <a:endParaRPr lang="en-US" dirty="0" smtClean="0"/>
          </a:p>
          <a:p>
            <a:pPr>
              <a:lnSpc>
                <a:spcPct val="150000"/>
              </a:lnSpc>
              <a:buFont typeface="Wingdings" pitchFamily="2" charset="2"/>
              <a:buChar char="v"/>
            </a:pPr>
            <a:r>
              <a:rPr lang="en-US" dirty="0" smtClean="0"/>
              <a:t> UE-specific information at AN</a:t>
            </a:r>
            <a:r>
              <a:rPr lang="en-US" sz="2400" baseline="-25000" dirty="0" smtClean="0"/>
              <a:t>2</a:t>
            </a:r>
            <a:r>
              <a:rPr lang="en-US" dirty="0" smtClean="0"/>
              <a:t> can restrict UE’s view of cached data at </a:t>
            </a:r>
            <a:r>
              <a:rPr lang="en-US" sz="2000" dirty="0" smtClean="0"/>
              <a:t>AN</a:t>
            </a:r>
            <a:r>
              <a:rPr lang="en-US" sz="2800" baseline="-25000" dirty="0" smtClean="0"/>
              <a:t>2</a:t>
            </a:r>
            <a:endParaRPr lang="en-US" sz="2000" dirty="0" smtClean="0"/>
          </a:p>
        </p:txBody>
      </p:sp>
      <p:pic>
        <p:nvPicPr>
          <p:cNvPr id="48" name="Picture 2"/>
          <p:cNvPicPr>
            <a:picLocks noChangeAspect="1" noChangeArrowheads="1"/>
          </p:cNvPicPr>
          <p:nvPr/>
        </p:nvPicPr>
        <p:blipFill>
          <a:blip r:embed="rId2" cstate="print"/>
          <a:srcRect/>
          <a:stretch>
            <a:fillRect/>
          </a:stretch>
        </p:blipFill>
        <p:spPr bwMode="auto">
          <a:xfrm>
            <a:off x="7620000" y="1752600"/>
            <a:ext cx="619125" cy="947640"/>
          </a:xfrm>
          <a:prstGeom prst="rect">
            <a:avLst/>
          </a:prstGeom>
          <a:noFill/>
          <a:ln w="9525">
            <a:noFill/>
            <a:miter lim="800000"/>
            <a:headEnd/>
            <a:tailEnd/>
          </a:ln>
        </p:spPr>
      </p:pic>
      <p:grpSp>
        <p:nvGrpSpPr>
          <p:cNvPr id="8" name="Group 56"/>
          <p:cNvGrpSpPr/>
          <p:nvPr/>
        </p:nvGrpSpPr>
        <p:grpSpPr>
          <a:xfrm>
            <a:off x="4267200" y="2895600"/>
            <a:ext cx="541392" cy="597932"/>
            <a:chOff x="2286000" y="3733800"/>
            <a:chExt cx="541392" cy="597932"/>
          </a:xfrm>
        </p:grpSpPr>
        <p:pic>
          <p:nvPicPr>
            <p:cNvPr id="49" name="Picture 2"/>
            <p:cNvPicPr>
              <a:picLocks noChangeAspect="1" noChangeArrowheads="1"/>
            </p:cNvPicPr>
            <p:nvPr/>
          </p:nvPicPr>
          <p:blipFill>
            <a:blip r:embed="rId2" cstate="print"/>
            <a:srcRect/>
            <a:stretch>
              <a:fillRect/>
            </a:stretch>
          </p:blipFill>
          <p:spPr bwMode="auto">
            <a:xfrm>
              <a:off x="2362200" y="3810000"/>
              <a:ext cx="317373" cy="485775"/>
            </a:xfrm>
            <a:prstGeom prst="rect">
              <a:avLst/>
            </a:prstGeom>
            <a:noFill/>
            <a:ln w="9525">
              <a:noFill/>
              <a:miter lim="800000"/>
              <a:headEnd/>
              <a:tailEnd/>
            </a:ln>
          </p:spPr>
        </p:pic>
        <p:grpSp>
          <p:nvGrpSpPr>
            <p:cNvPr id="9" name="Group 51"/>
            <p:cNvGrpSpPr/>
            <p:nvPr/>
          </p:nvGrpSpPr>
          <p:grpSpPr>
            <a:xfrm>
              <a:off x="2286000" y="3733800"/>
              <a:ext cx="541392" cy="597932"/>
              <a:chOff x="838200" y="4267200"/>
              <a:chExt cx="541392" cy="597932"/>
            </a:xfrm>
          </p:grpSpPr>
          <p:sp>
            <p:nvSpPr>
              <p:cNvPr id="50" name="TextBox 49"/>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51" name="TextBox 50"/>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1</a:t>
                </a:r>
                <a:endParaRPr lang="en-US" baseline="-25000" dirty="0"/>
              </a:p>
            </p:txBody>
          </p:sp>
        </p:grpSp>
      </p:grpSp>
      <p:grpSp>
        <p:nvGrpSpPr>
          <p:cNvPr id="10" name="Group 57"/>
          <p:cNvGrpSpPr/>
          <p:nvPr/>
        </p:nvGrpSpPr>
        <p:grpSpPr>
          <a:xfrm>
            <a:off x="6248400" y="2895600"/>
            <a:ext cx="541392" cy="597932"/>
            <a:chOff x="5181600" y="4114800"/>
            <a:chExt cx="541392" cy="597932"/>
          </a:xfrm>
        </p:grpSpPr>
        <p:pic>
          <p:nvPicPr>
            <p:cNvPr id="53" name="Picture 2"/>
            <p:cNvPicPr>
              <a:picLocks noChangeAspect="1" noChangeArrowheads="1"/>
            </p:cNvPicPr>
            <p:nvPr/>
          </p:nvPicPr>
          <p:blipFill>
            <a:blip r:embed="rId2" cstate="print"/>
            <a:srcRect/>
            <a:stretch>
              <a:fillRect/>
            </a:stretch>
          </p:blipFill>
          <p:spPr bwMode="auto">
            <a:xfrm>
              <a:off x="5257800" y="4191000"/>
              <a:ext cx="317373" cy="485775"/>
            </a:xfrm>
            <a:prstGeom prst="rect">
              <a:avLst/>
            </a:prstGeom>
            <a:noFill/>
            <a:ln w="9525">
              <a:noFill/>
              <a:miter lim="800000"/>
              <a:headEnd/>
              <a:tailEnd/>
            </a:ln>
          </p:spPr>
        </p:pic>
        <p:grpSp>
          <p:nvGrpSpPr>
            <p:cNvPr id="11" name="Group 53"/>
            <p:cNvGrpSpPr/>
            <p:nvPr/>
          </p:nvGrpSpPr>
          <p:grpSpPr>
            <a:xfrm>
              <a:off x="5181600" y="4114800"/>
              <a:ext cx="541392" cy="597932"/>
              <a:chOff x="838200" y="4267200"/>
              <a:chExt cx="541392" cy="597932"/>
            </a:xfrm>
          </p:grpSpPr>
          <p:sp>
            <p:nvSpPr>
              <p:cNvPr id="55" name="TextBox 54"/>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56" name="TextBox 55"/>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2</a:t>
                </a:r>
                <a:endParaRPr lang="en-US" baseline="-25000" dirty="0"/>
              </a:p>
            </p:txBody>
          </p:sp>
        </p:grpSp>
      </p:grpSp>
      <p:cxnSp>
        <p:nvCxnSpPr>
          <p:cNvPr id="63" name="Straight Arrow Connector 53"/>
          <p:cNvCxnSpPr>
            <a:cxnSpLocks noChangeShapeType="1"/>
          </p:cNvCxnSpPr>
          <p:nvPr/>
        </p:nvCxnSpPr>
        <p:spPr bwMode="auto">
          <a:xfrm flipV="1">
            <a:off x="381000" y="3581400"/>
            <a:ext cx="2514600" cy="5144"/>
          </a:xfrm>
          <a:prstGeom prst="straightConnector1">
            <a:avLst/>
          </a:prstGeom>
          <a:noFill/>
          <a:ln w="38100" algn="ctr">
            <a:solidFill>
              <a:schemeClr val="tx1"/>
            </a:solidFill>
            <a:prstDash val="dash"/>
            <a:round/>
            <a:headEnd type="arrow" w="med" len="med"/>
            <a:tailEnd type="arrow" w="med" len="med"/>
          </a:ln>
        </p:spPr>
      </p:cxnSp>
      <p:sp>
        <p:nvSpPr>
          <p:cNvPr id="68" name="TextBox 67"/>
          <p:cNvSpPr txBox="1"/>
          <p:nvPr/>
        </p:nvSpPr>
        <p:spPr>
          <a:xfrm>
            <a:off x="381000" y="2590800"/>
            <a:ext cx="2172454" cy="369332"/>
          </a:xfrm>
          <a:prstGeom prst="rect">
            <a:avLst/>
          </a:prstGeom>
          <a:noFill/>
        </p:spPr>
        <p:txBody>
          <a:bodyPr wrap="none" rtlCol="0">
            <a:spAutoFit/>
          </a:bodyPr>
          <a:lstStyle/>
          <a:p>
            <a:r>
              <a:rPr lang="en-US" dirty="0" smtClean="0"/>
              <a:t>Home AIDB access</a:t>
            </a:r>
            <a:endParaRPr lang="en-US" dirty="0"/>
          </a:p>
        </p:txBody>
      </p:sp>
      <p:sp>
        <p:nvSpPr>
          <p:cNvPr id="69" name="TextBox 68"/>
          <p:cNvSpPr txBox="1"/>
          <p:nvPr/>
        </p:nvSpPr>
        <p:spPr>
          <a:xfrm>
            <a:off x="381000" y="3200400"/>
            <a:ext cx="2313518" cy="369332"/>
          </a:xfrm>
          <a:prstGeom prst="rect">
            <a:avLst/>
          </a:prstGeom>
          <a:noFill/>
        </p:spPr>
        <p:txBody>
          <a:bodyPr wrap="none" rtlCol="0">
            <a:spAutoFit/>
          </a:bodyPr>
          <a:lstStyle/>
          <a:p>
            <a:r>
              <a:rPr lang="en-US" dirty="0" smtClean="0"/>
              <a:t>Partner AIDB access</a:t>
            </a:r>
            <a:endParaRPr lang="en-US" dirty="0"/>
          </a:p>
        </p:txBody>
      </p:sp>
      <p:pic>
        <p:nvPicPr>
          <p:cNvPr id="57" name="Picture 52" descr="uc_phone"/>
          <p:cNvPicPr>
            <a:picLocks noChangeAspect="1" noChangeArrowheads="1"/>
          </p:cNvPicPr>
          <p:nvPr/>
        </p:nvPicPr>
        <p:blipFill>
          <a:blip r:embed="rId3" cstate="print"/>
          <a:srcRect/>
          <a:stretch>
            <a:fillRect/>
          </a:stretch>
        </p:blipFill>
        <p:spPr bwMode="auto">
          <a:xfrm>
            <a:off x="6477000" y="3886200"/>
            <a:ext cx="327025" cy="673100"/>
          </a:xfrm>
          <a:prstGeom prst="rect">
            <a:avLst/>
          </a:prstGeom>
          <a:noFill/>
          <a:ln w="9525">
            <a:noFill/>
            <a:miter lim="800000"/>
            <a:headEnd/>
            <a:tailEnd/>
          </a:ln>
        </p:spPr>
      </p:pic>
      <p:cxnSp>
        <p:nvCxnSpPr>
          <p:cNvPr id="54" name="Straight Arrow Connector 53"/>
          <p:cNvCxnSpPr>
            <a:cxnSpLocks noChangeShapeType="1"/>
          </p:cNvCxnSpPr>
          <p:nvPr/>
        </p:nvCxnSpPr>
        <p:spPr bwMode="auto">
          <a:xfrm>
            <a:off x="3505200" y="2057400"/>
            <a:ext cx="2895600" cy="838200"/>
          </a:xfrm>
          <a:prstGeom prst="straightConnector1">
            <a:avLst/>
          </a:prstGeom>
          <a:noFill/>
          <a:ln w="38100" algn="ctr">
            <a:solidFill>
              <a:schemeClr val="tx1"/>
            </a:solidFill>
            <a:prstDash val="dash"/>
            <a:round/>
            <a:headEnd type="arrow" w="med" len="med"/>
            <a:tailEnd type="arrow" w="med" len="med"/>
          </a:ln>
        </p:spPr>
      </p:cxn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SFF-based AIDB cache</a:t>
            </a:r>
            <a:endParaRPr lang="en-US" dirty="0"/>
          </a:p>
        </p:txBody>
      </p:sp>
      <p:sp>
        <p:nvSpPr>
          <p:cNvPr id="3" name="Content Placeholder 2"/>
          <p:cNvSpPr>
            <a:spLocks noGrp="1"/>
          </p:cNvSpPr>
          <p:nvPr>
            <p:ph idx="1"/>
          </p:nvPr>
        </p:nvSpPr>
        <p:spPr/>
        <p:txBody>
          <a:bodyPr/>
          <a:lstStyle/>
          <a:p>
            <a:r>
              <a:rPr lang="en-US" dirty="0" smtClean="0"/>
              <a:t>Advantage: SFF adoption proceeding in IEEE 802.21c</a:t>
            </a:r>
          </a:p>
          <a:p>
            <a:r>
              <a:rPr lang="en-US" dirty="0" smtClean="0"/>
              <a:t>Advantage: same access mechanism for all relevant radio access technologies</a:t>
            </a:r>
          </a:p>
          <a:p>
            <a:r>
              <a:rPr lang="en-US" dirty="0" smtClean="0"/>
              <a:t>Advantage: simplified signaling compared to OMA</a:t>
            </a:r>
          </a:p>
          <a:p>
            <a:r>
              <a:rPr lang="en-US" dirty="0" smtClean="0"/>
              <a:t>Advantage: UE can rely on SFF to identify proper target network</a:t>
            </a:r>
          </a:p>
          <a:p>
            <a:r>
              <a:rPr lang="en-US" dirty="0" smtClean="0"/>
              <a:t>Disadvantage: does not exist in LTE – much work needed before any standard could appear</a:t>
            </a:r>
            <a:endParaRPr lang="en-US" dirty="0"/>
          </a:p>
        </p:txBody>
      </p:sp>
      <p:sp>
        <p:nvSpPr>
          <p:cNvPr id="4" name="Text Placeholder 3"/>
          <p:cNvSpPr>
            <a:spLocks noGrp="1"/>
          </p:cNvSpPr>
          <p:nvPr>
            <p:ph type="body" sz="quarter" idx="13"/>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AIDB data fetch requirements</a:t>
            </a:r>
            <a:endParaRPr lang="en-US" dirty="0"/>
          </a:p>
        </p:txBody>
      </p:sp>
      <p:sp>
        <p:nvSpPr>
          <p:cNvPr id="3" name="Content Placeholder 2"/>
          <p:cNvSpPr>
            <a:spLocks noGrp="1"/>
          </p:cNvSpPr>
          <p:nvPr>
            <p:ph idx="1"/>
          </p:nvPr>
        </p:nvSpPr>
        <p:spPr/>
        <p:txBody>
          <a:bodyPr/>
          <a:lstStyle/>
          <a:p>
            <a:r>
              <a:rPr lang="en-US" dirty="0" smtClean="0"/>
              <a:t>Needed between roaming partners  </a:t>
            </a:r>
            <a:r>
              <a:rPr lang="en-US" dirty="0" smtClean="0">
                <a:sym typeface="Wingdings" pitchFamily="2" charset="2"/>
              </a:rPr>
              <a:t> </a:t>
            </a:r>
            <a:r>
              <a:rPr lang="en-US" dirty="0" err="1" smtClean="0">
                <a:sym typeface="Wingdings" pitchFamily="2" charset="2"/>
              </a:rPr>
              <a:t>IPsec</a:t>
            </a:r>
            <a:endParaRPr lang="en-US" dirty="0" smtClean="0"/>
          </a:p>
          <a:p>
            <a:r>
              <a:rPr lang="en-US" dirty="0" smtClean="0"/>
              <a:t>Needed between operator authoritative database and local caches</a:t>
            </a:r>
          </a:p>
          <a:p>
            <a:r>
              <a:rPr lang="en-US" dirty="0" smtClean="0"/>
              <a:t>Need to define “neighborhoods” and</a:t>
            </a:r>
            <a:r>
              <a:rPr lang="en-US" smtClean="0"/>
              <a:t>, if for </a:t>
            </a:r>
            <a:r>
              <a:rPr lang="en-US" dirty="0" smtClean="0"/>
              <a:t>SFF, “zones” </a:t>
            </a:r>
          </a:p>
          <a:p>
            <a:pPr lvl="1"/>
            <a:r>
              <a:rPr lang="en-US" dirty="0" smtClean="0"/>
              <a:t>A “neighborhood” is a set of reachable access points</a:t>
            </a:r>
          </a:p>
          <a:p>
            <a:pPr lvl="1"/>
            <a:r>
              <a:rPr lang="en-US" dirty="0" smtClean="0"/>
              <a:t>A “zone” would be a set of neighborhoods</a:t>
            </a:r>
          </a:p>
          <a:p>
            <a:r>
              <a:rPr lang="en-US" dirty="0" smtClean="0"/>
              <a:t>Publish/subscribe model needed, Information Elements</a:t>
            </a:r>
          </a:p>
          <a:p>
            <a:r>
              <a:rPr lang="en-US" dirty="0" smtClean="0"/>
              <a:t>Trigger events</a:t>
            </a:r>
          </a:p>
          <a:p>
            <a:pPr lvl="1"/>
            <a:r>
              <a:rPr lang="en-US" dirty="0" smtClean="0"/>
              <a:t>Timeouts, if defined, are per IE</a:t>
            </a:r>
          </a:p>
          <a:p>
            <a:r>
              <a:rPr lang="en-US" dirty="0" smtClean="0"/>
              <a:t>Need full zone transfer and incremental update formats</a:t>
            </a:r>
          </a:p>
          <a:p>
            <a:endParaRPr lang="en-US" dirty="0"/>
          </a:p>
        </p:txBody>
      </p:sp>
      <p:sp>
        <p:nvSpPr>
          <p:cNvPr id="4" name="Text Placeholder 3"/>
          <p:cNvSpPr>
            <a:spLocks noGrp="1"/>
          </p:cNvSpPr>
          <p:nvPr>
            <p:ph type="body" sz="quarter" idx="13"/>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21-07-xxxx-00-0000</a:t>
            </a:r>
          </a:p>
        </p:txBody>
      </p:sp>
      <p:sp>
        <p:nvSpPr>
          <p:cNvPr id="4099" name="Rectangle 6"/>
          <p:cNvSpPr>
            <a:spLocks noGrp="1" noChangeArrowheads="1"/>
          </p:cNvSpPr>
          <p:nvPr>
            <p:ph type="body" idx="1"/>
          </p:nvPr>
        </p:nvSpPr>
        <p:spPr>
          <a:xfrm>
            <a:off x="381000" y="990600"/>
            <a:ext cx="8493125" cy="5334000"/>
          </a:xfrm>
          <a:solidFill>
            <a:srgbClr val="66CCFF"/>
          </a:solidFill>
        </p:spPr>
        <p:txBody>
          <a:bodyPr>
            <a:normAutofit lnSpcReduction="10000"/>
          </a:bodyPr>
          <a:lstStyle/>
          <a:p>
            <a:pPr lvl="1">
              <a:lnSpc>
                <a:spcPct val="80000"/>
              </a:lnSpc>
              <a:buFontTx/>
              <a:buNone/>
            </a:pPr>
            <a:r>
              <a:rPr lang="en-US" b="1" smtClean="0">
                <a:cs typeface="Times New Roman" pitchFamily="18" charset="0"/>
              </a:rPr>
              <a:t>IEEE 802.21 presentation release statements</a:t>
            </a:r>
            <a:endParaRPr lang="en-US" smtClean="0">
              <a:cs typeface="Times New Roman" pitchFamily="18" charset="0"/>
            </a:endParaRPr>
          </a:p>
          <a:p>
            <a:pPr algn="just">
              <a:lnSpc>
                <a:spcPct val="80000"/>
              </a:lnSpc>
              <a:buClr>
                <a:srgbClr val="FAFD00"/>
              </a:buClr>
              <a:buSzPct val="200000"/>
              <a:buFontTx/>
              <a:buNone/>
            </a:pPr>
            <a:r>
              <a:rPr lang="en-US" sz="2000" smtClean="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sz="2000" smtClean="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smtClean="0">
                <a:latin typeface="Times New Roman" pitchFamily="18" charset="0"/>
                <a:cs typeface="Times New Roman" pitchFamily="18" charset="0"/>
              </a:rPr>
              <a:t>’</a:t>
            </a:r>
            <a:r>
              <a:rPr lang="en-US" sz="2000" smtClean="0">
                <a:cs typeface="Times New Roman" pitchFamily="18" charset="0"/>
              </a:rPr>
              <a:t>s name any IEEE Standards publication even though it may include portions of this contribution; and at the IEEE</a:t>
            </a:r>
            <a:r>
              <a:rPr lang="en-US" sz="2000" smtClean="0">
                <a:latin typeface="Times New Roman" pitchFamily="18" charset="0"/>
                <a:cs typeface="Times New Roman" pitchFamily="18" charset="0"/>
              </a:rPr>
              <a:t>’</a:t>
            </a:r>
            <a:r>
              <a:rPr lang="en-US" sz="2000" smtClean="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sz="2000" smtClean="0">
                <a:cs typeface="Times New Roman" pitchFamily="18" charset="0"/>
              </a:rPr>
              <a:t>The contributor is familiar with IEEE patent policy, as outlined in </a:t>
            </a:r>
            <a:r>
              <a:rPr lang="en-US" sz="2000" smtClean="0">
                <a:cs typeface="Times New Roman" pitchFamily="18" charset="0"/>
                <a:hlinkClick r:id="rId3"/>
              </a:rPr>
              <a:t>Section 6.3 of the IEEE-SA Standards Board Operations Manual</a:t>
            </a:r>
            <a:r>
              <a:rPr lang="en-US" sz="2000" smtClean="0">
                <a:solidFill>
                  <a:srgbClr val="000099"/>
                </a:solidFill>
                <a:cs typeface="Times New Roman" pitchFamily="18" charset="0"/>
              </a:rPr>
              <a:t> </a:t>
            </a:r>
            <a:r>
              <a:rPr lang="en-US" sz="2000" smtClean="0">
                <a:cs typeface="Times New Roman" pitchFamily="18" charset="0"/>
              </a:rPr>
              <a:t>&lt;</a:t>
            </a:r>
            <a:r>
              <a:rPr lang="en-US" sz="2000" smtClean="0">
                <a:cs typeface="Times New Roman" pitchFamily="18" charset="0"/>
                <a:hlinkClick r:id="rId3"/>
              </a:rPr>
              <a:t>http://standards.ieee.org/guides/opman/sect6.html#6.3</a:t>
            </a:r>
            <a:r>
              <a:rPr lang="en-US" sz="2000" smtClean="0">
                <a:cs typeface="Times New Roman" pitchFamily="18" charset="0"/>
              </a:rPr>
              <a:t>&gt; and in </a:t>
            </a:r>
            <a:r>
              <a:rPr lang="en-US" sz="2000" i="1" smtClean="0">
                <a:cs typeface="Times New Roman" pitchFamily="18" charset="0"/>
              </a:rPr>
              <a:t>Understanding Patent Issues During IEEE Standards Development</a:t>
            </a:r>
            <a:r>
              <a:rPr lang="en-US" sz="2000" smtClean="0">
                <a:cs typeface="Times New Roman" pitchFamily="18" charset="0"/>
              </a:rPr>
              <a:t> </a:t>
            </a:r>
            <a:r>
              <a:rPr lang="en-US" sz="2000" smtClean="0">
                <a:cs typeface="Times New Roman" pitchFamily="18" charset="0"/>
                <a:hlinkClick r:id="rId4"/>
              </a:rPr>
              <a:t>http://standards.ieee.org/board/pat/guide.html</a:t>
            </a:r>
            <a:r>
              <a:rPr lang="en-US" sz="2000" smtClean="0">
                <a:cs typeface="Times New Roman" pitchFamily="18" charset="0"/>
              </a:rPr>
              <a:t>&gt;</a:t>
            </a:r>
            <a:r>
              <a:rPr lang="en-US" sz="2000" smtClean="0">
                <a:latin typeface="Times New Roman" pitchFamily="18" charset="0"/>
                <a:cs typeface="Times New Roman" pitchFamily="18" charset="0"/>
              </a:rPr>
              <a:t> </a:t>
            </a:r>
            <a:endParaRPr lang="en-US" sz="2000" smtClean="0"/>
          </a:p>
        </p:txBody>
      </p:sp>
      <p:sp>
        <p:nvSpPr>
          <p:cNvPr id="4100" name="Rectangle 7"/>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pitchFamily="18" charset="0"/>
                <a:cs typeface="Times New Roman" pitchFamily="18" charset="0"/>
              </a:rPr>
              <a:t>IEEE 802.21 presentation release statements</a:t>
            </a:r>
            <a:endParaRPr lang="en-US" sz="24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cs typeface="Times New Roman" pitchFamily="18" charset="0"/>
              </a:rPr>
              <a:t>’</a:t>
            </a:r>
            <a:r>
              <a:rPr lang="en-US">
                <a:latin typeface="Times" pitchFamily="18" charset="0"/>
                <a:cs typeface="Times New Roman" pitchFamily="18" charset="0"/>
              </a:rPr>
              <a:t>s name any IEEE Standards publication even though it may include portions of this contribution; and at the IEEE</a:t>
            </a:r>
            <a:r>
              <a:rPr lang="en-US">
                <a:cs typeface="Times New Roman" pitchFamily="18" charset="0"/>
              </a:rPr>
              <a:t>’</a:t>
            </a:r>
            <a:r>
              <a:rPr lang="en-US">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atin typeface="Times" pitchFamily="18" charset="0"/>
                <a:cs typeface="Times New Roman" pitchFamily="18" charset="0"/>
              </a:rPr>
              <a:t>The contributor is familiar with IEEE patent policy, as stated in </a:t>
            </a:r>
            <a:r>
              <a:rPr lang="en-US">
                <a:latin typeface="Times" pitchFamily="18" charset="0"/>
                <a:cs typeface="Times New Roman" pitchFamily="18" charset="0"/>
                <a:hlinkClick r:id="rId3"/>
              </a:rPr>
              <a:t>Section 6 of the IEEE-SA Standards Board bylaws</a:t>
            </a:r>
            <a:r>
              <a:rPr lang="en-US">
                <a:solidFill>
                  <a:srgbClr val="000099"/>
                </a:solidFill>
                <a:latin typeface="Times" pitchFamily="18" charset="0"/>
                <a:cs typeface="Times New Roman" pitchFamily="18" charset="0"/>
              </a:rPr>
              <a:t> </a:t>
            </a:r>
            <a:r>
              <a:rPr lang="en-US">
                <a:latin typeface="Times" pitchFamily="18" charset="0"/>
                <a:cs typeface="Times New Roman" pitchFamily="18" charset="0"/>
              </a:rPr>
              <a:t>&lt;</a:t>
            </a:r>
            <a:r>
              <a:rPr lang="en-US">
                <a:latin typeface="Times" pitchFamily="18" charset="0"/>
                <a:cs typeface="Times New Roman" pitchFamily="18" charset="0"/>
                <a:hlinkClick r:id="rId5"/>
              </a:rPr>
              <a:t>http://standards.ieee.org/guides/bylaws/sect6-7.html#6</a:t>
            </a:r>
            <a:r>
              <a:rPr lang="en-US">
                <a:latin typeface="Times" pitchFamily="18" charset="0"/>
                <a:cs typeface="Times New Roman" pitchFamily="18" charset="0"/>
              </a:rPr>
              <a:t>&gt; and in </a:t>
            </a:r>
            <a:r>
              <a:rPr lang="en-US" i="1">
                <a:latin typeface="Times" pitchFamily="18" charset="0"/>
                <a:cs typeface="Times New Roman" pitchFamily="18" charset="0"/>
              </a:rPr>
              <a:t>Understanding Patent Issues During IEEE Standards Development</a:t>
            </a:r>
            <a:r>
              <a:rPr lang="en-US">
                <a:latin typeface="Times" pitchFamily="18" charset="0"/>
                <a:cs typeface="Times New Roman" pitchFamily="18" charset="0"/>
              </a:rPr>
              <a:t> </a:t>
            </a:r>
            <a:r>
              <a:rPr lang="en-US">
                <a:latin typeface="Times" pitchFamily="18" charset="0"/>
                <a:cs typeface="Times New Roman" pitchFamily="18" charset="0"/>
                <a:hlinkClick r:id="rId6"/>
              </a:rPr>
              <a:t>http://standards.ieee.org/board/pat/faq.pdf</a:t>
            </a:r>
            <a:r>
              <a:rPr lang="en-US">
                <a:latin typeface="Times" pitchFamily="18" charset="0"/>
                <a:cs typeface="Times New Roman" pitchFamily="18" charset="0"/>
              </a:rPr>
              <a:t>&gt;</a:t>
            </a:r>
            <a:r>
              <a:rPr lang="en-US">
                <a:cs typeface="Times New Roman" pitchFamily="18" charset="0"/>
              </a:rPr>
              <a:t> </a:t>
            </a:r>
            <a:endParaRPr lang="en-US">
              <a:latin typeface="Times"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Heterogeneous radio interfaces</a:t>
            </a:r>
            <a:br>
              <a:rPr lang="en-US" sz="3600" dirty="0" smtClean="0"/>
            </a:br>
            <a:r>
              <a:rPr lang="en-US" sz="3600" dirty="0" smtClean="0"/>
              <a:t> </a:t>
            </a:r>
            <a:r>
              <a:rPr lang="en-US" sz="3600" dirty="0" smtClean="0">
                <a:sym typeface="Wingdings" pitchFamily="2" charset="2"/>
              </a:rPr>
              <a:t> need for access information</a:t>
            </a:r>
            <a:endParaRPr lang="en-US" sz="3600" dirty="0"/>
          </a:p>
        </p:txBody>
      </p:sp>
      <p:sp>
        <p:nvSpPr>
          <p:cNvPr id="3" name="Content Placeholder 2"/>
          <p:cNvSpPr>
            <a:spLocks noGrp="1"/>
          </p:cNvSpPr>
          <p:nvPr>
            <p:ph idx="1"/>
          </p:nvPr>
        </p:nvSpPr>
        <p:spPr>
          <a:xfrm>
            <a:off x="322263" y="1247774"/>
            <a:ext cx="8675687" cy="4975225"/>
          </a:xfrm>
        </p:spPr>
        <p:txBody>
          <a:bodyPr>
            <a:normAutofit/>
          </a:bodyPr>
          <a:lstStyle/>
          <a:p>
            <a:r>
              <a:rPr lang="en-US" dirty="0" smtClean="0"/>
              <a:t>When UE sees degraded signal from current link, an alternate radio link may offer improve service </a:t>
            </a:r>
            <a:r>
              <a:rPr lang="en-US" dirty="0" smtClean="0">
                <a:sym typeface="Wingdings" pitchFamily="2" charset="2"/>
              </a:rPr>
              <a:t> handover</a:t>
            </a:r>
            <a:endParaRPr lang="en-US" dirty="0"/>
          </a:p>
          <a:p>
            <a:r>
              <a:rPr lang="en-US" dirty="0" smtClean="0"/>
              <a:t>Most current solutions geared towards same operator, same radio access technology (i.e., same RAT)</a:t>
            </a:r>
          </a:p>
          <a:p>
            <a:r>
              <a:rPr lang="en-US" dirty="0" smtClean="0"/>
              <a:t>However, new trends indicate limitations of this approach</a:t>
            </a:r>
          </a:p>
          <a:p>
            <a:pPr lvl="1"/>
            <a:r>
              <a:rPr lang="en-US" dirty="0" smtClean="0"/>
              <a:t>“</a:t>
            </a:r>
            <a:r>
              <a:rPr lang="en-US" dirty="0" err="1" smtClean="0"/>
              <a:t>WiFi</a:t>
            </a:r>
            <a:r>
              <a:rPr lang="en-US" dirty="0" smtClean="0"/>
              <a:t> Offload” getting surprising amount of attention </a:t>
            </a:r>
          </a:p>
          <a:p>
            <a:pPr lvl="1"/>
            <a:r>
              <a:rPr lang="en-US" dirty="0" smtClean="0"/>
              <a:t>LTE will have trouble handling projected growth of data</a:t>
            </a:r>
            <a:endParaRPr lang="en-US" dirty="0"/>
          </a:p>
          <a:p>
            <a:r>
              <a:rPr lang="en-US" dirty="0" smtClean="0"/>
              <a:t>Solution: enable UEs to make use of multiple radio interfaces</a:t>
            </a:r>
          </a:p>
          <a:p>
            <a:r>
              <a:rPr lang="en-US" dirty="0" smtClean="0"/>
              <a:t>Existing solutions define services for access information</a:t>
            </a:r>
          </a:p>
          <a:p>
            <a:pPr lvl="1"/>
            <a:r>
              <a:rPr lang="en-US" dirty="0" smtClean="0"/>
              <a:t>3GPP: ANDSF;  IEEE 802.21: MIIS;  IETF: PAWS</a:t>
            </a:r>
          </a:p>
          <a:p>
            <a:pPr lvl="1"/>
            <a:r>
              <a:rPr lang="en-US" dirty="0" smtClean="0"/>
              <a:t>Each operator should be authoritative for its own network</a:t>
            </a:r>
          </a:p>
          <a:p>
            <a:pPr>
              <a:buNone/>
            </a:pPr>
            <a:endParaRPr lang="en-US" sz="2000" dirty="0" smtClean="0"/>
          </a:p>
          <a:p>
            <a:endParaRPr lang="en-US" sz="2000" dirty="0"/>
          </a:p>
        </p:txBody>
      </p:sp>
      <p:sp>
        <p:nvSpPr>
          <p:cNvPr id="5" name="Date Placeholder 4"/>
          <p:cNvSpPr>
            <a:spLocks noGrp="1"/>
          </p:cNvSpPr>
          <p:nvPr>
            <p:ph type="dt" sz="half" idx="11"/>
          </p:nvPr>
        </p:nvSpPr>
        <p:spPr/>
        <p:txBody>
          <a:bodyPr/>
          <a:lstStyle/>
          <a:p>
            <a:pPr>
              <a:defRPr/>
            </a:pPr>
            <a:fld id="{A529823D-3CD7-4AA2-878B-BEF1F78FD0AF}" type="datetime1">
              <a:rPr lang="en-US" smtClean="0"/>
              <a:pPr>
                <a:defRPr/>
              </a:pPr>
              <a:t>11/8/2011</a:t>
            </a:fld>
            <a:endParaRPr lang="en-US" dirty="0"/>
          </a:p>
        </p:txBody>
      </p:sp>
      <p:sp>
        <p:nvSpPr>
          <p:cNvPr id="6" name="Slide Number Placeholder 5"/>
          <p:cNvSpPr>
            <a:spLocks noGrp="1"/>
          </p:cNvSpPr>
          <p:nvPr>
            <p:ph type="sldNum" sz="quarter" idx="12"/>
          </p:nvPr>
        </p:nvSpPr>
        <p:spPr/>
        <p:txBody>
          <a:bodyPr/>
          <a:lstStyle/>
          <a:p>
            <a:pPr>
              <a:defRPr/>
            </a:pPr>
            <a:fld id="{90F87CF4-D132-4119-874F-D4A533DB5A31}" type="slidenum">
              <a:rPr lang="en-US" smtClean="0"/>
              <a:pPr>
                <a:defRPr/>
              </a:pPr>
              <a:t>3</a:t>
            </a:fld>
            <a:endParaRPr lang="en-US" dirty="0"/>
          </a:p>
        </p:txBody>
      </p:sp>
    </p:spTree>
    <p:extLst>
      <p:ext uri="{BB962C8B-B14F-4D97-AF65-F5344CB8AC3E}">
        <p14:creationId xmlns="" xmlns:p14="http://schemas.microsoft.com/office/powerpoint/2010/main" val="228613286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model for roaming partners</a:t>
            </a:r>
            <a:endParaRPr lang="en-US" dirty="0"/>
          </a:p>
        </p:txBody>
      </p:sp>
      <p:sp>
        <p:nvSpPr>
          <p:cNvPr id="3" name="Content Placeholder 2"/>
          <p:cNvSpPr>
            <a:spLocks noGrp="1"/>
          </p:cNvSpPr>
          <p:nvPr>
            <p:ph idx="1"/>
          </p:nvPr>
        </p:nvSpPr>
        <p:spPr>
          <a:xfrm>
            <a:off x="990600" y="1066800"/>
            <a:ext cx="7946136" cy="5074920"/>
          </a:xfrm>
        </p:spPr>
        <p:txBody>
          <a:bodyPr/>
          <a:lstStyle/>
          <a:p>
            <a:pPr>
              <a:buNone/>
            </a:pPr>
            <a:r>
              <a:rPr lang="en-US" dirty="0" smtClean="0"/>
              <a:t>How does one operator provide all the information useful to its customers that have heterogeneous radios?</a:t>
            </a:r>
          </a:p>
          <a:p>
            <a:r>
              <a:rPr lang="en-US" dirty="0" smtClean="0"/>
              <a:t>May be authoritative for only one radio technology (RAT)</a:t>
            </a:r>
          </a:p>
          <a:p>
            <a:r>
              <a:rPr lang="en-US" dirty="0" smtClean="0"/>
              <a:t>Access needed to authoritative data from roaming partners (at least)</a:t>
            </a:r>
          </a:p>
          <a:p>
            <a:r>
              <a:rPr lang="en-US" dirty="0" smtClean="0"/>
              <a:t>Partner information should be cached by operator to avoid frequent cross-network access</a:t>
            </a:r>
          </a:p>
          <a:p>
            <a:r>
              <a:rPr lang="en-US" dirty="0" smtClean="0"/>
              <a:t>Even more important for “single-radio” solutions</a:t>
            </a:r>
          </a:p>
          <a:p>
            <a:r>
              <a:rPr lang="en-US" dirty="0" smtClean="0"/>
              <a:t>Needed: cross-network database access – so that each operator can fetch and provide to UEs authoritative data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504" y="82296"/>
            <a:ext cx="7092696" cy="1005840"/>
          </a:xfrm>
        </p:spPr>
        <p:txBody>
          <a:bodyPr/>
          <a:lstStyle/>
          <a:p>
            <a:r>
              <a:rPr lang="en-US" dirty="0" smtClean="0"/>
              <a:t>Other data must be stored as well</a:t>
            </a:r>
            <a:br>
              <a:rPr lang="en-US" dirty="0" smtClean="0"/>
            </a:br>
            <a:r>
              <a:rPr lang="en-US" dirty="0" smtClean="0"/>
              <a:t>(not just ISP location)</a:t>
            </a:r>
            <a:endParaRPr lang="en-US" dirty="0"/>
          </a:p>
        </p:txBody>
      </p:sp>
      <p:sp>
        <p:nvSpPr>
          <p:cNvPr id="3" name="Content Placeholder 2"/>
          <p:cNvSpPr>
            <a:spLocks noGrp="1"/>
          </p:cNvSpPr>
          <p:nvPr>
            <p:ph idx="1"/>
          </p:nvPr>
        </p:nvSpPr>
        <p:spPr/>
        <p:txBody>
          <a:bodyPr/>
          <a:lstStyle/>
          <a:p>
            <a:r>
              <a:rPr lang="en-US" dirty="0" smtClean="0"/>
              <a:t>Per-UE policy</a:t>
            </a:r>
          </a:p>
          <a:p>
            <a:r>
              <a:rPr lang="en-US" dirty="0" smtClean="0"/>
              <a:t>Local </a:t>
            </a:r>
            <a:r>
              <a:rPr lang="en-US" dirty="0" err="1" smtClean="0"/>
              <a:t>WiFi</a:t>
            </a:r>
            <a:r>
              <a:rPr lang="en-US" dirty="0" smtClean="0"/>
              <a:t> hotspots</a:t>
            </a:r>
          </a:p>
          <a:p>
            <a:r>
              <a:rPr lang="en-US" dirty="0" smtClean="0"/>
              <a:t>Frequency selection, sector IDs, IP addresses</a:t>
            </a:r>
          </a:p>
          <a:p>
            <a:r>
              <a:rPr lang="en-US" dirty="0" smtClean="0"/>
              <a:t>Emergency services on alternate RATs</a:t>
            </a:r>
          </a:p>
          <a:p>
            <a:r>
              <a:rPr lang="en-US" dirty="0" smtClean="0"/>
              <a:t>Other pay-as-you-go services</a:t>
            </a:r>
          </a:p>
          <a:p>
            <a:endParaRPr lang="en-US" dirty="0" smtClean="0"/>
          </a:p>
          <a:p>
            <a:r>
              <a:rPr lang="en-US" dirty="0" smtClean="0"/>
              <a:t>Each category of access data has a requirement for freshness indication as well</a:t>
            </a:r>
          </a:p>
          <a:p>
            <a:r>
              <a:rPr lang="en-US" dirty="0" smtClean="0"/>
              <a:t>Database organization is important</a:t>
            </a:r>
            <a:endParaRPr lang="en-US" dirty="0"/>
          </a:p>
        </p:txBody>
      </p:sp>
      <p:sp>
        <p:nvSpPr>
          <p:cNvPr id="4" name="Text Placeholder 3"/>
          <p:cNvSpPr>
            <a:spLocks noGrp="1"/>
          </p:cNvSpPr>
          <p:nvPr>
            <p:ph type="body" sz="quarter" idx="13"/>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local caching</a:t>
            </a:r>
            <a:endParaRPr lang="en-US" dirty="0"/>
          </a:p>
        </p:txBody>
      </p:sp>
      <p:sp>
        <p:nvSpPr>
          <p:cNvPr id="3" name="Content Placeholder 2"/>
          <p:cNvSpPr>
            <a:spLocks noGrp="1"/>
          </p:cNvSpPr>
          <p:nvPr>
            <p:ph idx="1"/>
          </p:nvPr>
        </p:nvSpPr>
        <p:spPr/>
        <p:txBody>
          <a:bodyPr/>
          <a:lstStyle/>
          <a:p>
            <a:r>
              <a:rPr lang="en-US" dirty="0" smtClean="0"/>
              <a:t>For fastest response, UE should receive local access information from a local cache agent</a:t>
            </a:r>
          </a:p>
          <a:p>
            <a:r>
              <a:rPr lang="en-US" dirty="0" smtClean="0"/>
              <a:t>Only information about local neighborhood(s) kept</a:t>
            </a:r>
          </a:p>
          <a:p>
            <a:r>
              <a:rPr lang="en-US" dirty="0" smtClean="0"/>
              <a:t>Base stations </a:t>
            </a:r>
            <a:r>
              <a:rPr lang="en-US" dirty="0" smtClean="0"/>
              <a:t>often have overlapping neighborhoods</a:t>
            </a:r>
          </a:p>
          <a:p>
            <a:r>
              <a:rPr lang="en-US" dirty="0" smtClean="0"/>
              <a:t>Same database access mechanism can be used by roaming partners and local cache agents</a:t>
            </a:r>
          </a:p>
          <a:p>
            <a:pPr lvl="1"/>
            <a:r>
              <a:rPr lang="en-US" dirty="0" smtClean="0"/>
              <a:t>But, likely restricted to specific neighborhood only</a:t>
            </a:r>
          </a:p>
          <a:p>
            <a:pPr lvl="1"/>
            <a:r>
              <a:rPr lang="en-US" dirty="0" smtClean="0"/>
              <a:t>Access formats, triggers to be defined</a:t>
            </a:r>
          </a:p>
          <a:p>
            <a:pPr lvl="1"/>
            <a:r>
              <a:rPr lang="en-US" dirty="0" smtClean="0"/>
              <a:t>Publish/subscribe model a good choice</a:t>
            </a:r>
          </a:p>
          <a:p>
            <a:pPr lvl="1"/>
            <a:r>
              <a:rPr lang="en-US" dirty="0" smtClean="0"/>
              <a:t>Caching policy restrictions for per-UE information </a:t>
            </a:r>
            <a:endParaRPr lang="en-US" dirty="0"/>
          </a:p>
        </p:txBody>
      </p:sp>
      <p:sp>
        <p:nvSpPr>
          <p:cNvPr id="4" name="Text Placeholder 3"/>
          <p:cNvSpPr>
            <a:spLocks noGrp="1"/>
          </p:cNvSpPr>
          <p:nvPr>
            <p:ph type="body" sz="quarter" idx="13"/>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AIDB-cache:</a:t>
            </a:r>
            <a:br>
              <a:rPr lang="en-US" dirty="0" smtClean="0"/>
            </a:br>
            <a:r>
              <a:rPr lang="en-US" dirty="0" smtClean="0"/>
              <a:t>AIDB local cache functional module</a:t>
            </a:r>
            <a:endParaRPr lang="en-US" dirty="0"/>
          </a:p>
        </p:txBody>
      </p:sp>
      <p:sp>
        <p:nvSpPr>
          <p:cNvPr id="3" name="Content Placeholder 2"/>
          <p:cNvSpPr>
            <a:spLocks noGrp="1"/>
          </p:cNvSpPr>
          <p:nvPr>
            <p:ph idx="1"/>
          </p:nvPr>
        </p:nvSpPr>
        <p:spPr/>
        <p:txBody>
          <a:bodyPr>
            <a:normAutofit/>
          </a:bodyPr>
          <a:lstStyle/>
          <a:p>
            <a:r>
              <a:rPr lang="en-US" dirty="0" smtClean="0"/>
              <a:t>For IEEE 802.21, the SFF is one possibility</a:t>
            </a:r>
          </a:p>
          <a:p>
            <a:pPr lvl="1"/>
            <a:r>
              <a:rPr lang="en-US" dirty="0" smtClean="0"/>
              <a:t>otherwise could integrate with MIIS framework</a:t>
            </a:r>
          </a:p>
          <a:p>
            <a:r>
              <a:rPr lang="en-US" dirty="0" smtClean="0"/>
              <a:t>In any case, augment initial network entry/attach to establish [ UE </a:t>
            </a:r>
            <a:r>
              <a:rPr lang="en-US" dirty="0" smtClean="0">
                <a:sym typeface="Wingdings" pitchFamily="2" charset="2"/>
              </a:rPr>
              <a:t></a:t>
            </a:r>
            <a:r>
              <a:rPr lang="en-US" dirty="0" smtClean="0"/>
              <a:t> AIDB-cache ] security association</a:t>
            </a:r>
          </a:p>
          <a:p>
            <a:r>
              <a:rPr lang="en-US" dirty="0" smtClean="0"/>
              <a:t>Advantage: faster handovers, avoid future overhead</a:t>
            </a:r>
          </a:p>
          <a:p>
            <a:r>
              <a:rPr lang="en-US" dirty="0" smtClean="0"/>
              <a:t>Disadvantage: not always needed</a:t>
            </a:r>
          </a:p>
          <a:p>
            <a:pPr lvl="1"/>
            <a:r>
              <a:rPr lang="en-US" dirty="0" smtClean="0"/>
              <a:t>handovers commonly (typically?) between same ISP </a:t>
            </a:r>
          </a:p>
          <a:p>
            <a:pPr lvl="1"/>
            <a:r>
              <a:rPr lang="en-US" dirty="0" smtClean="0"/>
              <a:t>but anyway can establish along with other access (e.g., TS-33.401 figure 6.2-1)</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AIDB per operator network useful for handovers</a:t>
            </a:r>
          </a:p>
        </p:txBody>
      </p:sp>
      <p:sp>
        <p:nvSpPr>
          <p:cNvPr id="3" name="Footer Placeholder 2"/>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a:xfrm>
            <a:off x="152400" y="6686550"/>
            <a:ext cx="250825" cy="152400"/>
          </a:xfrm>
        </p:spPr>
        <p:txBody>
          <a:bodyPr/>
          <a:lstStyle/>
          <a:p>
            <a:pPr>
              <a:defRPr/>
            </a:pPr>
            <a:fld id="{0E804EBE-FB1D-4065-B209-06E127E688ED}" type="slidenum">
              <a:rPr lang="en-US"/>
              <a:pPr>
                <a:defRPr/>
              </a:pPr>
              <a:t>8</a:t>
            </a:fld>
            <a:endParaRPr lang="en-US"/>
          </a:p>
        </p:txBody>
      </p:sp>
      <p:cxnSp>
        <p:nvCxnSpPr>
          <p:cNvPr id="7181" name="Straight Arrow Connector 53"/>
          <p:cNvCxnSpPr>
            <a:cxnSpLocks noChangeShapeType="1"/>
          </p:cNvCxnSpPr>
          <p:nvPr/>
        </p:nvCxnSpPr>
        <p:spPr bwMode="auto">
          <a:xfrm flipV="1">
            <a:off x="381000" y="3048000"/>
            <a:ext cx="2209800" cy="5144"/>
          </a:xfrm>
          <a:prstGeom prst="straightConnector1">
            <a:avLst/>
          </a:prstGeom>
          <a:noFill/>
          <a:ln w="38100" algn="ctr">
            <a:solidFill>
              <a:schemeClr val="tx1"/>
            </a:solidFill>
            <a:round/>
            <a:headEnd type="arrow" w="med" len="med"/>
            <a:tailEnd type="arrow" w="med" len="med"/>
          </a:ln>
        </p:spPr>
      </p:cxnSp>
      <p:sp>
        <p:nvSpPr>
          <p:cNvPr id="6" name="AutoShape 5"/>
          <p:cNvSpPr>
            <a:spLocks noChangeArrowheads="1"/>
          </p:cNvSpPr>
          <p:nvPr/>
        </p:nvSpPr>
        <p:spPr bwMode="auto">
          <a:xfrm>
            <a:off x="3177866" y="2133600"/>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12" name="Group 36"/>
          <p:cNvGrpSpPr>
            <a:grpSpLocks/>
          </p:cNvGrpSpPr>
          <p:nvPr/>
        </p:nvGrpSpPr>
        <p:grpSpPr bwMode="auto">
          <a:xfrm>
            <a:off x="4724400" y="3276600"/>
            <a:ext cx="444353" cy="637722"/>
            <a:chOff x="5726" y="10976"/>
            <a:chExt cx="247" cy="629"/>
          </a:xfrm>
        </p:grpSpPr>
        <p:sp>
          <p:nvSpPr>
            <p:cNvPr id="7201"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02"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03"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04"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05"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06"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07"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08"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09"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10"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11"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2050" name="Picture 2"/>
          <p:cNvPicPr>
            <a:picLocks noChangeAspect="1" noChangeArrowheads="1"/>
          </p:cNvPicPr>
          <p:nvPr/>
        </p:nvPicPr>
        <p:blipFill>
          <a:blip r:embed="rId2" cstate="print"/>
          <a:srcRect/>
          <a:stretch>
            <a:fillRect/>
          </a:stretch>
        </p:blipFill>
        <p:spPr bwMode="auto">
          <a:xfrm>
            <a:off x="2819400" y="1671736"/>
            <a:ext cx="619125" cy="947640"/>
          </a:xfrm>
          <a:prstGeom prst="rect">
            <a:avLst/>
          </a:prstGeom>
          <a:noFill/>
          <a:ln w="9525">
            <a:noFill/>
            <a:miter lim="800000"/>
            <a:headEnd/>
            <a:tailEnd/>
          </a:ln>
        </p:spPr>
      </p:pic>
      <p:sp>
        <p:nvSpPr>
          <p:cNvPr id="7239" name="TextBox 6"/>
          <p:cNvSpPr txBox="1">
            <a:spLocks noChangeArrowheads="1"/>
          </p:cNvSpPr>
          <p:nvPr/>
        </p:nvSpPr>
        <p:spPr bwMode="auto">
          <a:xfrm>
            <a:off x="2438400" y="1295400"/>
            <a:ext cx="859531"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A</a:t>
            </a:r>
            <a:endParaRPr lang="en-US" baseline="-25000" dirty="0"/>
          </a:p>
        </p:txBody>
      </p:sp>
      <p:sp>
        <p:nvSpPr>
          <p:cNvPr id="75" name="AutoShape 5"/>
          <p:cNvSpPr>
            <a:spLocks noChangeArrowheads="1"/>
          </p:cNvSpPr>
          <p:nvPr/>
        </p:nvSpPr>
        <p:spPr bwMode="auto">
          <a:xfrm>
            <a:off x="5921066" y="2133600"/>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76" name="Group 36"/>
          <p:cNvGrpSpPr>
            <a:grpSpLocks/>
          </p:cNvGrpSpPr>
          <p:nvPr/>
        </p:nvGrpSpPr>
        <p:grpSpPr bwMode="auto">
          <a:xfrm>
            <a:off x="5867400" y="3356312"/>
            <a:ext cx="444353" cy="637715"/>
            <a:chOff x="5726" y="10976"/>
            <a:chExt cx="247" cy="629"/>
          </a:xfrm>
        </p:grpSpPr>
        <p:sp>
          <p:nvSpPr>
            <p:cNvPr id="82"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84"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85"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86"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87"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88"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89"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90"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91"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92"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93"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sp>
        <p:nvSpPr>
          <p:cNvPr id="95" name="TextBox 6"/>
          <p:cNvSpPr txBox="1">
            <a:spLocks noChangeArrowheads="1"/>
          </p:cNvSpPr>
          <p:nvPr/>
        </p:nvSpPr>
        <p:spPr bwMode="auto">
          <a:xfrm>
            <a:off x="7239000" y="1371600"/>
            <a:ext cx="837089"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B</a:t>
            </a:r>
            <a:endParaRPr lang="en-US" baseline="-25000" dirty="0"/>
          </a:p>
        </p:txBody>
      </p:sp>
      <p:sp>
        <p:nvSpPr>
          <p:cNvPr id="98" name="TextBox 97"/>
          <p:cNvSpPr txBox="1"/>
          <p:nvPr/>
        </p:nvSpPr>
        <p:spPr>
          <a:xfrm>
            <a:off x="381000" y="4191000"/>
            <a:ext cx="7239000" cy="1985159"/>
          </a:xfrm>
          <a:prstGeom prst="rect">
            <a:avLst/>
          </a:prstGeom>
          <a:noFill/>
        </p:spPr>
        <p:txBody>
          <a:bodyPr wrap="square" rtlCol="0">
            <a:spAutoFit/>
          </a:bodyPr>
          <a:lstStyle/>
          <a:p>
            <a:pPr>
              <a:lnSpc>
                <a:spcPct val="150000"/>
              </a:lnSpc>
              <a:buFont typeface="Wingdings" pitchFamily="2" charset="2"/>
              <a:buChar char="v"/>
            </a:pPr>
            <a:r>
              <a:rPr lang="en-US" dirty="0" smtClean="0"/>
              <a:t> Operators  A and B are roaming partners</a:t>
            </a:r>
          </a:p>
          <a:p>
            <a:pPr>
              <a:lnSpc>
                <a:spcPct val="150000"/>
              </a:lnSpc>
              <a:buFont typeface="Wingdings" pitchFamily="2" charset="2"/>
              <a:buChar char="v"/>
            </a:pPr>
            <a:r>
              <a:rPr lang="en-US" dirty="0" smtClean="0"/>
              <a:t> Access network AN</a:t>
            </a:r>
            <a:r>
              <a:rPr lang="en-US" sz="2400" baseline="-25000" dirty="0" smtClean="0"/>
              <a:t>1</a:t>
            </a:r>
            <a:r>
              <a:rPr lang="en-US" dirty="0" smtClean="0"/>
              <a:t> overlaps access network AN</a:t>
            </a:r>
            <a:r>
              <a:rPr lang="en-US" sz="2400" baseline="-25000" dirty="0" smtClean="0"/>
              <a:t>2</a:t>
            </a:r>
            <a:endParaRPr lang="en-US" dirty="0" smtClean="0"/>
          </a:p>
          <a:p>
            <a:pPr>
              <a:lnSpc>
                <a:spcPct val="150000"/>
              </a:lnSpc>
              <a:buFont typeface="Wingdings" pitchFamily="2" charset="2"/>
              <a:buChar char="v"/>
            </a:pPr>
            <a:r>
              <a:rPr lang="en-US" dirty="0" smtClean="0"/>
              <a:t> AIDB cache  AN</a:t>
            </a:r>
            <a:r>
              <a:rPr lang="en-US" sz="2400" baseline="-25000" dirty="0" smtClean="0"/>
              <a:t>1</a:t>
            </a:r>
            <a:r>
              <a:rPr lang="en-US" dirty="0" smtClean="0"/>
              <a:t> subscribes to small part of AIDB</a:t>
            </a:r>
            <a:r>
              <a:rPr lang="en-US" sz="2000" baseline="-25000" dirty="0" smtClean="0"/>
              <a:t>A</a:t>
            </a:r>
            <a:r>
              <a:rPr lang="en-US" sz="2000" dirty="0" smtClean="0"/>
              <a:t> (Operator A)</a:t>
            </a:r>
          </a:p>
          <a:p>
            <a:pPr>
              <a:lnSpc>
                <a:spcPct val="150000"/>
              </a:lnSpc>
              <a:buFont typeface="Wingdings" pitchFamily="2" charset="2"/>
              <a:buChar char="v"/>
            </a:pPr>
            <a:r>
              <a:rPr lang="en-US" dirty="0" smtClean="0"/>
              <a:t> AIDB cache  AN</a:t>
            </a:r>
            <a:r>
              <a:rPr lang="en-US" sz="2400" baseline="-25000" dirty="0" smtClean="0"/>
              <a:t>1</a:t>
            </a:r>
            <a:r>
              <a:rPr lang="en-US" dirty="0" smtClean="0"/>
              <a:t> subscribes to small part of AIDB</a:t>
            </a:r>
            <a:r>
              <a:rPr lang="en-US" sz="2000" baseline="-25000" dirty="0" smtClean="0"/>
              <a:t>B</a:t>
            </a:r>
            <a:r>
              <a:rPr lang="en-US" sz="2000" dirty="0" smtClean="0"/>
              <a:t> (Operator B)</a:t>
            </a:r>
            <a:endParaRPr lang="en-US" baseline="-25000" dirty="0" smtClean="0"/>
          </a:p>
        </p:txBody>
      </p:sp>
      <p:pic>
        <p:nvPicPr>
          <p:cNvPr id="48" name="Picture 2"/>
          <p:cNvPicPr>
            <a:picLocks noChangeAspect="1" noChangeArrowheads="1"/>
          </p:cNvPicPr>
          <p:nvPr/>
        </p:nvPicPr>
        <p:blipFill>
          <a:blip r:embed="rId2" cstate="print"/>
          <a:srcRect/>
          <a:stretch>
            <a:fillRect/>
          </a:stretch>
        </p:blipFill>
        <p:spPr bwMode="auto">
          <a:xfrm>
            <a:off x="7620000" y="1752600"/>
            <a:ext cx="619125" cy="947640"/>
          </a:xfrm>
          <a:prstGeom prst="rect">
            <a:avLst/>
          </a:prstGeom>
          <a:noFill/>
          <a:ln w="9525">
            <a:noFill/>
            <a:miter lim="800000"/>
            <a:headEnd/>
            <a:tailEnd/>
          </a:ln>
        </p:spPr>
      </p:pic>
      <p:pic>
        <p:nvPicPr>
          <p:cNvPr id="49" name="Picture 2"/>
          <p:cNvPicPr>
            <a:picLocks noChangeAspect="1" noChangeArrowheads="1"/>
          </p:cNvPicPr>
          <p:nvPr/>
        </p:nvPicPr>
        <p:blipFill>
          <a:blip r:embed="rId2" cstate="print"/>
          <a:srcRect/>
          <a:stretch>
            <a:fillRect/>
          </a:stretch>
        </p:blipFill>
        <p:spPr bwMode="auto">
          <a:xfrm>
            <a:off x="4343400" y="2971800"/>
            <a:ext cx="317373" cy="485775"/>
          </a:xfrm>
          <a:prstGeom prst="rect">
            <a:avLst/>
          </a:prstGeom>
          <a:noFill/>
          <a:ln w="9525">
            <a:noFill/>
            <a:miter lim="800000"/>
            <a:headEnd/>
            <a:tailEnd/>
          </a:ln>
        </p:spPr>
      </p:pic>
      <p:grpSp>
        <p:nvGrpSpPr>
          <p:cNvPr id="52" name="Group 51"/>
          <p:cNvGrpSpPr/>
          <p:nvPr/>
        </p:nvGrpSpPr>
        <p:grpSpPr>
          <a:xfrm>
            <a:off x="4267200" y="2895600"/>
            <a:ext cx="541392" cy="597932"/>
            <a:chOff x="838200" y="4267200"/>
            <a:chExt cx="541392" cy="597932"/>
          </a:xfrm>
        </p:grpSpPr>
        <p:sp>
          <p:nvSpPr>
            <p:cNvPr id="50" name="TextBox 49"/>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51" name="TextBox 50"/>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1</a:t>
              </a:r>
              <a:endParaRPr lang="en-US" baseline="-25000" dirty="0"/>
            </a:p>
          </p:txBody>
        </p:sp>
      </p:grpSp>
      <p:grpSp>
        <p:nvGrpSpPr>
          <p:cNvPr id="58" name="Group 57"/>
          <p:cNvGrpSpPr/>
          <p:nvPr/>
        </p:nvGrpSpPr>
        <p:grpSpPr>
          <a:xfrm>
            <a:off x="6248400" y="2895600"/>
            <a:ext cx="541392" cy="597932"/>
            <a:chOff x="5181600" y="4114800"/>
            <a:chExt cx="541392" cy="597932"/>
          </a:xfrm>
        </p:grpSpPr>
        <p:pic>
          <p:nvPicPr>
            <p:cNvPr id="53" name="Picture 2"/>
            <p:cNvPicPr>
              <a:picLocks noChangeAspect="1" noChangeArrowheads="1"/>
            </p:cNvPicPr>
            <p:nvPr/>
          </p:nvPicPr>
          <p:blipFill>
            <a:blip r:embed="rId2" cstate="print"/>
            <a:srcRect/>
            <a:stretch>
              <a:fillRect/>
            </a:stretch>
          </p:blipFill>
          <p:spPr bwMode="auto">
            <a:xfrm>
              <a:off x="5257800" y="4191000"/>
              <a:ext cx="317373" cy="485775"/>
            </a:xfrm>
            <a:prstGeom prst="rect">
              <a:avLst/>
            </a:prstGeom>
            <a:noFill/>
            <a:ln w="9525">
              <a:noFill/>
              <a:miter lim="800000"/>
              <a:headEnd/>
              <a:tailEnd/>
            </a:ln>
          </p:spPr>
        </p:pic>
        <p:grpSp>
          <p:nvGrpSpPr>
            <p:cNvPr id="54" name="Group 53"/>
            <p:cNvGrpSpPr/>
            <p:nvPr/>
          </p:nvGrpSpPr>
          <p:grpSpPr>
            <a:xfrm>
              <a:off x="5181600" y="4114800"/>
              <a:ext cx="541392" cy="597932"/>
              <a:chOff x="838200" y="4267200"/>
              <a:chExt cx="541392" cy="597932"/>
            </a:xfrm>
          </p:grpSpPr>
          <p:sp>
            <p:nvSpPr>
              <p:cNvPr id="55" name="TextBox 54"/>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56" name="TextBox 55"/>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2</a:t>
                </a:r>
                <a:endParaRPr lang="en-US" baseline="-25000" dirty="0"/>
              </a:p>
            </p:txBody>
          </p:sp>
        </p:grpSp>
      </p:grpSp>
      <p:cxnSp>
        <p:nvCxnSpPr>
          <p:cNvPr id="59" name="Straight Arrow Connector 53"/>
          <p:cNvCxnSpPr>
            <a:cxnSpLocks noChangeShapeType="1"/>
          </p:cNvCxnSpPr>
          <p:nvPr/>
        </p:nvCxnSpPr>
        <p:spPr bwMode="auto">
          <a:xfrm flipV="1">
            <a:off x="6705600" y="2667000"/>
            <a:ext cx="914400" cy="457200"/>
          </a:xfrm>
          <a:prstGeom prst="straightConnector1">
            <a:avLst/>
          </a:prstGeom>
          <a:noFill/>
          <a:ln w="38100" algn="ctr">
            <a:solidFill>
              <a:schemeClr val="tx1"/>
            </a:solidFill>
            <a:round/>
            <a:headEnd type="arrow" w="med" len="med"/>
            <a:tailEnd type="arrow" w="med" len="med"/>
          </a:ln>
        </p:spPr>
      </p:cxnSp>
      <p:cxnSp>
        <p:nvCxnSpPr>
          <p:cNvPr id="61" name="Straight Arrow Connector 53"/>
          <p:cNvCxnSpPr>
            <a:cxnSpLocks noChangeShapeType="1"/>
          </p:cNvCxnSpPr>
          <p:nvPr/>
        </p:nvCxnSpPr>
        <p:spPr bwMode="auto">
          <a:xfrm>
            <a:off x="3429000" y="2519744"/>
            <a:ext cx="838200" cy="452056"/>
          </a:xfrm>
          <a:prstGeom prst="straightConnector1">
            <a:avLst/>
          </a:prstGeom>
          <a:noFill/>
          <a:ln w="38100" algn="ctr">
            <a:solidFill>
              <a:schemeClr val="tx1"/>
            </a:solidFill>
            <a:round/>
            <a:headEnd type="arrow" w="med" len="med"/>
            <a:tailEnd type="arrow" w="med" len="med"/>
          </a:ln>
        </p:spPr>
      </p:cxnSp>
      <p:cxnSp>
        <p:nvCxnSpPr>
          <p:cNvPr id="63" name="Straight Arrow Connector 53"/>
          <p:cNvCxnSpPr>
            <a:cxnSpLocks noChangeShapeType="1"/>
          </p:cNvCxnSpPr>
          <p:nvPr/>
        </p:nvCxnSpPr>
        <p:spPr bwMode="auto">
          <a:xfrm flipV="1">
            <a:off x="381000" y="3962400"/>
            <a:ext cx="2514600" cy="5144"/>
          </a:xfrm>
          <a:prstGeom prst="straightConnector1">
            <a:avLst/>
          </a:prstGeom>
          <a:noFill/>
          <a:ln w="38100" algn="ctr">
            <a:solidFill>
              <a:schemeClr val="tx1"/>
            </a:solidFill>
            <a:prstDash val="dash"/>
            <a:round/>
            <a:headEnd type="arrow" w="med" len="med"/>
            <a:tailEnd type="arrow" w="med" len="med"/>
          </a:ln>
        </p:spPr>
      </p:cxnSp>
      <p:cxnSp>
        <p:nvCxnSpPr>
          <p:cNvPr id="64" name="Straight Arrow Connector 53"/>
          <p:cNvCxnSpPr>
            <a:cxnSpLocks noChangeShapeType="1"/>
            <a:endCxn id="55" idx="1"/>
          </p:cNvCxnSpPr>
          <p:nvPr/>
        </p:nvCxnSpPr>
        <p:spPr bwMode="auto">
          <a:xfrm>
            <a:off x="3429000" y="1986344"/>
            <a:ext cx="2819400" cy="1093922"/>
          </a:xfrm>
          <a:prstGeom prst="straightConnector1">
            <a:avLst/>
          </a:prstGeom>
          <a:noFill/>
          <a:ln w="38100" algn="ctr">
            <a:solidFill>
              <a:schemeClr val="tx1"/>
            </a:solidFill>
            <a:prstDash val="dash"/>
            <a:round/>
            <a:headEnd type="arrow" w="med" len="med"/>
            <a:tailEnd type="arrow" w="med" len="med"/>
          </a:ln>
        </p:spPr>
      </p:cxnSp>
      <p:cxnSp>
        <p:nvCxnSpPr>
          <p:cNvPr id="66" name="Straight Arrow Connector 53"/>
          <p:cNvCxnSpPr>
            <a:cxnSpLocks noChangeShapeType="1"/>
          </p:cNvCxnSpPr>
          <p:nvPr/>
        </p:nvCxnSpPr>
        <p:spPr bwMode="auto">
          <a:xfrm flipV="1">
            <a:off x="4724400" y="2133600"/>
            <a:ext cx="2895600" cy="990600"/>
          </a:xfrm>
          <a:prstGeom prst="straightConnector1">
            <a:avLst/>
          </a:prstGeom>
          <a:noFill/>
          <a:ln w="38100" algn="ctr">
            <a:solidFill>
              <a:schemeClr val="tx1"/>
            </a:solidFill>
            <a:prstDash val="dash"/>
            <a:round/>
            <a:headEnd type="arrow" w="med" len="med"/>
            <a:tailEnd type="arrow" w="med" len="med"/>
          </a:ln>
        </p:spPr>
      </p:cxnSp>
      <p:sp>
        <p:nvSpPr>
          <p:cNvPr id="68" name="TextBox 67"/>
          <p:cNvSpPr txBox="1"/>
          <p:nvPr/>
        </p:nvSpPr>
        <p:spPr>
          <a:xfrm>
            <a:off x="381000" y="2590800"/>
            <a:ext cx="2172454" cy="369332"/>
          </a:xfrm>
          <a:prstGeom prst="rect">
            <a:avLst/>
          </a:prstGeom>
          <a:noFill/>
        </p:spPr>
        <p:txBody>
          <a:bodyPr wrap="none" rtlCol="0">
            <a:spAutoFit/>
          </a:bodyPr>
          <a:lstStyle/>
          <a:p>
            <a:r>
              <a:rPr lang="en-US" dirty="0" smtClean="0"/>
              <a:t>Home AIDB access</a:t>
            </a:r>
            <a:endParaRPr lang="en-US" dirty="0"/>
          </a:p>
        </p:txBody>
      </p:sp>
      <p:sp>
        <p:nvSpPr>
          <p:cNvPr id="69" name="TextBox 68"/>
          <p:cNvSpPr txBox="1"/>
          <p:nvPr/>
        </p:nvSpPr>
        <p:spPr>
          <a:xfrm>
            <a:off x="381000" y="3429000"/>
            <a:ext cx="2313518" cy="369332"/>
          </a:xfrm>
          <a:prstGeom prst="rect">
            <a:avLst/>
          </a:prstGeom>
          <a:noFill/>
        </p:spPr>
        <p:txBody>
          <a:bodyPr wrap="none" rtlCol="0">
            <a:spAutoFit/>
          </a:bodyPr>
          <a:lstStyle/>
          <a:p>
            <a:r>
              <a:rPr lang="en-US" dirty="0" smtClean="0"/>
              <a:t>Partner AIDB access</a:t>
            </a:r>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lang="en-US" dirty="0" smtClean="0"/>
              <a:t>Additional information is cached</a:t>
            </a:r>
            <a:br>
              <a:rPr lang="en-US" dirty="0" smtClean="0"/>
            </a:br>
            <a:r>
              <a:rPr lang="en-US" dirty="0" smtClean="0"/>
              <a:t>when UE attaches to AN</a:t>
            </a:r>
            <a:r>
              <a:rPr lang="en-US" sz="4000" baseline="-25000" dirty="0" smtClean="0"/>
              <a:t>1</a:t>
            </a:r>
            <a:endParaRPr lang="en-US" dirty="0" smtClean="0"/>
          </a:p>
        </p:txBody>
      </p:sp>
      <p:sp>
        <p:nvSpPr>
          <p:cNvPr id="3" name="Footer Placeholder 2"/>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a:xfrm>
            <a:off x="152400" y="6686550"/>
            <a:ext cx="250825" cy="152400"/>
          </a:xfrm>
        </p:spPr>
        <p:txBody>
          <a:bodyPr/>
          <a:lstStyle/>
          <a:p>
            <a:pPr>
              <a:defRPr/>
            </a:pPr>
            <a:fld id="{0E804EBE-FB1D-4065-B209-06E127E688ED}" type="slidenum">
              <a:rPr lang="en-US"/>
              <a:pPr>
                <a:defRPr/>
              </a:pPr>
              <a:t>9</a:t>
            </a:fld>
            <a:endParaRPr lang="en-US"/>
          </a:p>
        </p:txBody>
      </p:sp>
      <p:cxnSp>
        <p:nvCxnSpPr>
          <p:cNvPr id="7181" name="Straight Arrow Connector 53"/>
          <p:cNvCxnSpPr>
            <a:cxnSpLocks noChangeShapeType="1"/>
          </p:cNvCxnSpPr>
          <p:nvPr/>
        </p:nvCxnSpPr>
        <p:spPr bwMode="auto">
          <a:xfrm flipV="1">
            <a:off x="381000" y="3048000"/>
            <a:ext cx="2209800" cy="5144"/>
          </a:xfrm>
          <a:prstGeom prst="straightConnector1">
            <a:avLst/>
          </a:prstGeom>
          <a:noFill/>
          <a:ln w="38100" algn="ctr">
            <a:solidFill>
              <a:schemeClr val="tx1"/>
            </a:solidFill>
            <a:round/>
            <a:headEnd type="arrow" w="med" len="med"/>
            <a:tailEnd type="arrow" w="med" len="med"/>
          </a:ln>
        </p:spPr>
      </p:cxnSp>
      <p:sp>
        <p:nvSpPr>
          <p:cNvPr id="6" name="AutoShape 5"/>
          <p:cNvSpPr>
            <a:spLocks noChangeArrowheads="1"/>
          </p:cNvSpPr>
          <p:nvPr/>
        </p:nvSpPr>
        <p:spPr bwMode="auto">
          <a:xfrm>
            <a:off x="3177866" y="2133600"/>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2" name="Group 36"/>
          <p:cNvGrpSpPr>
            <a:grpSpLocks/>
          </p:cNvGrpSpPr>
          <p:nvPr/>
        </p:nvGrpSpPr>
        <p:grpSpPr bwMode="auto">
          <a:xfrm>
            <a:off x="4724400" y="3276600"/>
            <a:ext cx="444353" cy="637722"/>
            <a:chOff x="5726" y="10976"/>
            <a:chExt cx="247" cy="629"/>
          </a:xfrm>
        </p:grpSpPr>
        <p:sp>
          <p:nvSpPr>
            <p:cNvPr id="7201"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02"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03"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04"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05"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06"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07"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08"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09"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10"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11"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2050" name="Picture 2"/>
          <p:cNvPicPr>
            <a:picLocks noChangeAspect="1" noChangeArrowheads="1"/>
          </p:cNvPicPr>
          <p:nvPr/>
        </p:nvPicPr>
        <p:blipFill>
          <a:blip r:embed="rId2" cstate="print"/>
          <a:srcRect/>
          <a:stretch>
            <a:fillRect/>
          </a:stretch>
        </p:blipFill>
        <p:spPr bwMode="auto">
          <a:xfrm>
            <a:off x="2819400" y="1671736"/>
            <a:ext cx="619125" cy="947640"/>
          </a:xfrm>
          <a:prstGeom prst="rect">
            <a:avLst/>
          </a:prstGeom>
          <a:noFill/>
          <a:ln w="9525">
            <a:noFill/>
            <a:miter lim="800000"/>
            <a:headEnd/>
            <a:tailEnd/>
          </a:ln>
        </p:spPr>
      </p:pic>
      <p:sp>
        <p:nvSpPr>
          <p:cNvPr id="7239" name="TextBox 6"/>
          <p:cNvSpPr txBox="1">
            <a:spLocks noChangeArrowheads="1"/>
          </p:cNvSpPr>
          <p:nvPr/>
        </p:nvSpPr>
        <p:spPr bwMode="auto">
          <a:xfrm>
            <a:off x="2438400" y="1295400"/>
            <a:ext cx="859531"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A</a:t>
            </a:r>
            <a:endParaRPr lang="en-US" baseline="-25000" dirty="0"/>
          </a:p>
        </p:txBody>
      </p:sp>
      <p:sp>
        <p:nvSpPr>
          <p:cNvPr id="75" name="AutoShape 5"/>
          <p:cNvSpPr>
            <a:spLocks noChangeArrowheads="1"/>
          </p:cNvSpPr>
          <p:nvPr/>
        </p:nvSpPr>
        <p:spPr bwMode="auto">
          <a:xfrm>
            <a:off x="5921066" y="2133600"/>
            <a:ext cx="1841809" cy="1199676"/>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grpSp>
        <p:nvGrpSpPr>
          <p:cNvPr id="7" name="Group 36"/>
          <p:cNvGrpSpPr>
            <a:grpSpLocks/>
          </p:cNvGrpSpPr>
          <p:nvPr/>
        </p:nvGrpSpPr>
        <p:grpSpPr bwMode="auto">
          <a:xfrm>
            <a:off x="5867400" y="3356312"/>
            <a:ext cx="444353" cy="637715"/>
            <a:chOff x="5726" y="10976"/>
            <a:chExt cx="247" cy="629"/>
          </a:xfrm>
        </p:grpSpPr>
        <p:sp>
          <p:nvSpPr>
            <p:cNvPr id="82"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84"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85"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86"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87"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88"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89"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90"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91"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92"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93"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sp>
        <p:nvSpPr>
          <p:cNvPr id="95" name="TextBox 6"/>
          <p:cNvSpPr txBox="1">
            <a:spLocks noChangeArrowheads="1"/>
          </p:cNvSpPr>
          <p:nvPr/>
        </p:nvSpPr>
        <p:spPr bwMode="auto">
          <a:xfrm>
            <a:off x="7239000" y="1371600"/>
            <a:ext cx="837089" cy="369332"/>
          </a:xfrm>
          <a:prstGeom prst="rect">
            <a:avLst/>
          </a:prstGeom>
          <a:noFill/>
          <a:ln w="9525">
            <a:noFill/>
            <a:miter lim="800000"/>
            <a:headEnd/>
            <a:tailEnd/>
          </a:ln>
        </p:spPr>
        <p:txBody>
          <a:bodyPr wrap="none">
            <a:spAutoFit/>
          </a:bodyPr>
          <a:lstStyle/>
          <a:p>
            <a:r>
              <a:rPr lang="en-US" dirty="0" smtClean="0"/>
              <a:t>AIDB</a:t>
            </a:r>
            <a:r>
              <a:rPr lang="en-US" sz="2000" baseline="-25000" dirty="0" smtClean="0"/>
              <a:t>B</a:t>
            </a:r>
            <a:endParaRPr lang="en-US" baseline="-25000" dirty="0"/>
          </a:p>
        </p:txBody>
      </p:sp>
      <p:sp>
        <p:nvSpPr>
          <p:cNvPr id="98" name="TextBox 97"/>
          <p:cNvSpPr txBox="1"/>
          <p:nvPr/>
        </p:nvSpPr>
        <p:spPr>
          <a:xfrm>
            <a:off x="533400" y="4495800"/>
            <a:ext cx="8153400" cy="1754326"/>
          </a:xfrm>
          <a:prstGeom prst="rect">
            <a:avLst/>
          </a:prstGeom>
          <a:noFill/>
        </p:spPr>
        <p:txBody>
          <a:bodyPr wrap="square" rtlCol="0">
            <a:spAutoFit/>
          </a:bodyPr>
          <a:lstStyle/>
          <a:p>
            <a:pPr>
              <a:lnSpc>
                <a:spcPct val="150000"/>
              </a:lnSpc>
              <a:buFont typeface="Wingdings" pitchFamily="2" charset="2"/>
              <a:buChar char="v"/>
            </a:pPr>
            <a:r>
              <a:rPr lang="en-US" dirty="0" smtClean="0"/>
              <a:t> UE attaches to home access network AN</a:t>
            </a:r>
            <a:r>
              <a:rPr lang="en-US" sz="2400" baseline="-25000" dirty="0" smtClean="0"/>
              <a:t>1</a:t>
            </a:r>
            <a:endParaRPr lang="en-US" dirty="0" smtClean="0"/>
          </a:p>
          <a:p>
            <a:pPr>
              <a:lnSpc>
                <a:spcPct val="150000"/>
              </a:lnSpc>
              <a:buFont typeface="Wingdings" pitchFamily="2" charset="2"/>
              <a:buChar char="v"/>
            </a:pPr>
            <a:r>
              <a:rPr lang="en-US" dirty="0" smtClean="0"/>
              <a:t> Access network AN</a:t>
            </a:r>
            <a:r>
              <a:rPr lang="en-US" sz="2400" baseline="-25000" dirty="0" smtClean="0"/>
              <a:t>1</a:t>
            </a:r>
            <a:r>
              <a:rPr lang="en-US" dirty="0" smtClean="0"/>
              <a:t> fetches UE-specific policy information from AIDB</a:t>
            </a:r>
            <a:r>
              <a:rPr lang="en-US" sz="2000" baseline="-25000" dirty="0" smtClean="0"/>
              <a:t>A</a:t>
            </a:r>
            <a:endParaRPr lang="en-US" dirty="0" smtClean="0"/>
          </a:p>
          <a:p>
            <a:pPr>
              <a:lnSpc>
                <a:spcPct val="150000"/>
              </a:lnSpc>
              <a:buFont typeface="Wingdings" pitchFamily="2" charset="2"/>
              <a:buChar char="v"/>
            </a:pPr>
            <a:r>
              <a:rPr lang="en-US" dirty="0" smtClean="0"/>
              <a:t> UE-specific policy at  AN</a:t>
            </a:r>
            <a:r>
              <a:rPr lang="en-US" sz="2400" baseline="-25000" dirty="0" smtClean="0"/>
              <a:t>1</a:t>
            </a:r>
            <a:r>
              <a:rPr lang="en-US" dirty="0" smtClean="0"/>
              <a:t> can restrict UE’s view of cached data at </a:t>
            </a:r>
            <a:r>
              <a:rPr lang="en-US" sz="2000" dirty="0" smtClean="0"/>
              <a:t>AN</a:t>
            </a:r>
            <a:r>
              <a:rPr lang="en-US" sz="2800" baseline="-25000" dirty="0" smtClean="0"/>
              <a:t>1</a:t>
            </a:r>
            <a:endParaRPr lang="en-US" sz="2000" dirty="0" smtClean="0"/>
          </a:p>
        </p:txBody>
      </p:sp>
      <p:pic>
        <p:nvPicPr>
          <p:cNvPr id="48" name="Picture 2"/>
          <p:cNvPicPr>
            <a:picLocks noChangeAspect="1" noChangeArrowheads="1"/>
          </p:cNvPicPr>
          <p:nvPr/>
        </p:nvPicPr>
        <p:blipFill>
          <a:blip r:embed="rId2" cstate="print"/>
          <a:srcRect/>
          <a:stretch>
            <a:fillRect/>
          </a:stretch>
        </p:blipFill>
        <p:spPr bwMode="auto">
          <a:xfrm>
            <a:off x="7620000" y="1752600"/>
            <a:ext cx="619125" cy="947640"/>
          </a:xfrm>
          <a:prstGeom prst="rect">
            <a:avLst/>
          </a:prstGeom>
          <a:noFill/>
          <a:ln w="9525">
            <a:noFill/>
            <a:miter lim="800000"/>
            <a:headEnd/>
            <a:tailEnd/>
          </a:ln>
        </p:spPr>
      </p:pic>
      <p:grpSp>
        <p:nvGrpSpPr>
          <p:cNvPr id="8" name="Group 56"/>
          <p:cNvGrpSpPr/>
          <p:nvPr/>
        </p:nvGrpSpPr>
        <p:grpSpPr>
          <a:xfrm>
            <a:off x="4267200" y="2895600"/>
            <a:ext cx="541392" cy="597932"/>
            <a:chOff x="2286000" y="3733800"/>
            <a:chExt cx="541392" cy="597932"/>
          </a:xfrm>
        </p:grpSpPr>
        <p:pic>
          <p:nvPicPr>
            <p:cNvPr id="49" name="Picture 2"/>
            <p:cNvPicPr>
              <a:picLocks noChangeAspect="1" noChangeArrowheads="1"/>
            </p:cNvPicPr>
            <p:nvPr/>
          </p:nvPicPr>
          <p:blipFill>
            <a:blip r:embed="rId2" cstate="print"/>
            <a:srcRect/>
            <a:stretch>
              <a:fillRect/>
            </a:stretch>
          </p:blipFill>
          <p:spPr bwMode="auto">
            <a:xfrm>
              <a:off x="2362200" y="3810000"/>
              <a:ext cx="317373" cy="485775"/>
            </a:xfrm>
            <a:prstGeom prst="rect">
              <a:avLst/>
            </a:prstGeom>
            <a:noFill/>
            <a:ln w="9525">
              <a:noFill/>
              <a:miter lim="800000"/>
              <a:headEnd/>
              <a:tailEnd/>
            </a:ln>
          </p:spPr>
        </p:pic>
        <p:grpSp>
          <p:nvGrpSpPr>
            <p:cNvPr id="9" name="Group 51"/>
            <p:cNvGrpSpPr/>
            <p:nvPr/>
          </p:nvGrpSpPr>
          <p:grpSpPr>
            <a:xfrm>
              <a:off x="2286000" y="3733800"/>
              <a:ext cx="541392" cy="597932"/>
              <a:chOff x="838200" y="4267200"/>
              <a:chExt cx="541392" cy="597932"/>
            </a:xfrm>
          </p:grpSpPr>
          <p:sp>
            <p:nvSpPr>
              <p:cNvPr id="50" name="TextBox 49"/>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51" name="TextBox 50"/>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1</a:t>
                </a:r>
                <a:endParaRPr lang="en-US" baseline="-25000" dirty="0"/>
              </a:p>
            </p:txBody>
          </p:sp>
        </p:grpSp>
      </p:grpSp>
      <p:grpSp>
        <p:nvGrpSpPr>
          <p:cNvPr id="10" name="Group 57"/>
          <p:cNvGrpSpPr/>
          <p:nvPr/>
        </p:nvGrpSpPr>
        <p:grpSpPr>
          <a:xfrm>
            <a:off x="6248400" y="2895600"/>
            <a:ext cx="541392" cy="597932"/>
            <a:chOff x="5181600" y="4114800"/>
            <a:chExt cx="541392" cy="597932"/>
          </a:xfrm>
        </p:grpSpPr>
        <p:pic>
          <p:nvPicPr>
            <p:cNvPr id="53" name="Picture 2"/>
            <p:cNvPicPr>
              <a:picLocks noChangeAspect="1" noChangeArrowheads="1"/>
            </p:cNvPicPr>
            <p:nvPr/>
          </p:nvPicPr>
          <p:blipFill>
            <a:blip r:embed="rId2" cstate="print"/>
            <a:srcRect/>
            <a:stretch>
              <a:fillRect/>
            </a:stretch>
          </p:blipFill>
          <p:spPr bwMode="auto">
            <a:xfrm>
              <a:off x="5257800" y="4191000"/>
              <a:ext cx="317373" cy="485775"/>
            </a:xfrm>
            <a:prstGeom prst="rect">
              <a:avLst/>
            </a:prstGeom>
            <a:noFill/>
            <a:ln w="9525">
              <a:noFill/>
              <a:miter lim="800000"/>
              <a:headEnd/>
              <a:tailEnd/>
            </a:ln>
          </p:spPr>
        </p:pic>
        <p:grpSp>
          <p:nvGrpSpPr>
            <p:cNvPr id="11" name="Group 53"/>
            <p:cNvGrpSpPr/>
            <p:nvPr/>
          </p:nvGrpSpPr>
          <p:grpSpPr>
            <a:xfrm>
              <a:off x="5181600" y="4114800"/>
              <a:ext cx="541392" cy="597932"/>
              <a:chOff x="838200" y="4267200"/>
              <a:chExt cx="541392" cy="597932"/>
            </a:xfrm>
          </p:grpSpPr>
          <p:sp>
            <p:nvSpPr>
              <p:cNvPr id="55" name="TextBox 54"/>
              <p:cNvSpPr txBox="1"/>
              <p:nvPr/>
            </p:nvSpPr>
            <p:spPr>
              <a:xfrm>
                <a:off x="838200" y="4267200"/>
                <a:ext cx="338554" cy="369332"/>
              </a:xfrm>
              <a:prstGeom prst="rect">
                <a:avLst/>
              </a:prstGeom>
              <a:noFill/>
            </p:spPr>
            <p:txBody>
              <a:bodyPr wrap="none" rtlCol="0">
                <a:spAutoFit/>
              </a:bodyPr>
              <a:lstStyle/>
              <a:p>
                <a:r>
                  <a:rPr lang="en-US" dirty="0" smtClean="0"/>
                  <a:t>A</a:t>
                </a:r>
                <a:endParaRPr lang="en-US" dirty="0"/>
              </a:p>
            </p:txBody>
          </p:sp>
          <p:sp>
            <p:nvSpPr>
              <p:cNvPr id="56" name="TextBox 55"/>
              <p:cNvSpPr txBox="1"/>
              <p:nvPr/>
            </p:nvSpPr>
            <p:spPr>
              <a:xfrm>
                <a:off x="914400" y="4495800"/>
                <a:ext cx="465192" cy="369332"/>
              </a:xfrm>
              <a:prstGeom prst="rect">
                <a:avLst/>
              </a:prstGeom>
              <a:noFill/>
            </p:spPr>
            <p:txBody>
              <a:bodyPr wrap="none" rtlCol="0">
                <a:spAutoFit/>
              </a:bodyPr>
              <a:lstStyle/>
              <a:p>
                <a:r>
                  <a:rPr lang="en-US" dirty="0" smtClean="0"/>
                  <a:t>N</a:t>
                </a:r>
                <a:r>
                  <a:rPr lang="en-US" sz="2400" baseline="-25000" dirty="0" smtClean="0"/>
                  <a:t>2</a:t>
                </a:r>
                <a:endParaRPr lang="en-US" baseline="-25000" dirty="0"/>
              </a:p>
            </p:txBody>
          </p:sp>
        </p:grpSp>
      </p:grpSp>
      <p:cxnSp>
        <p:nvCxnSpPr>
          <p:cNvPr id="61" name="Straight Arrow Connector 53"/>
          <p:cNvCxnSpPr>
            <a:cxnSpLocks noChangeShapeType="1"/>
          </p:cNvCxnSpPr>
          <p:nvPr/>
        </p:nvCxnSpPr>
        <p:spPr bwMode="auto">
          <a:xfrm>
            <a:off x="3429000" y="2519744"/>
            <a:ext cx="838200" cy="452056"/>
          </a:xfrm>
          <a:prstGeom prst="straightConnector1">
            <a:avLst/>
          </a:prstGeom>
          <a:noFill/>
          <a:ln w="38100" algn="ctr">
            <a:solidFill>
              <a:schemeClr val="tx1"/>
            </a:solidFill>
            <a:round/>
            <a:headEnd type="arrow" w="med" len="med"/>
            <a:tailEnd type="arrow" w="med" len="med"/>
          </a:ln>
        </p:spPr>
      </p:cxnSp>
      <p:cxnSp>
        <p:nvCxnSpPr>
          <p:cNvPr id="63" name="Straight Arrow Connector 53"/>
          <p:cNvCxnSpPr>
            <a:cxnSpLocks noChangeShapeType="1"/>
          </p:cNvCxnSpPr>
          <p:nvPr/>
        </p:nvCxnSpPr>
        <p:spPr bwMode="auto">
          <a:xfrm flipV="1">
            <a:off x="381000" y="3581400"/>
            <a:ext cx="2514600" cy="5144"/>
          </a:xfrm>
          <a:prstGeom prst="straightConnector1">
            <a:avLst/>
          </a:prstGeom>
          <a:noFill/>
          <a:ln w="38100" algn="ctr">
            <a:solidFill>
              <a:schemeClr val="tx1"/>
            </a:solidFill>
            <a:prstDash val="dash"/>
            <a:round/>
            <a:headEnd type="arrow" w="med" len="med"/>
            <a:tailEnd type="arrow" w="med" len="med"/>
          </a:ln>
        </p:spPr>
      </p:cxnSp>
      <p:sp>
        <p:nvSpPr>
          <p:cNvPr id="68" name="TextBox 67"/>
          <p:cNvSpPr txBox="1"/>
          <p:nvPr/>
        </p:nvSpPr>
        <p:spPr>
          <a:xfrm>
            <a:off x="381000" y="2590800"/>
            <a:ext cx="2172454" cy="369332"/>
          </a:xfrm>
          <a:prstGeom prst="rect">
            <a:avLst/>
          </a:prstGeom>
          <a:noFill/>
        </p:spPr>
        <p:txBody>
          <a:bodyPr wrap="none" rtlCol="0">
            <a:spAutoFit/>
          </a:bodyPr>
          <a:lstStyle/>
          <a:p>
            <a:r>
              <a:rPr lang="en-US" dirty="0" smtClean="0"/>
              <a:t>Home AIDB access</a:t>
            </a:r>
            <a:endParaRPr lang="en-US" dirty="0"/>
          </a:p>
        </p:txBody>
      </p:sp>
      <p:sp>
        <p:nvSpPr>
          <p:cNvPr id="69" name="TextBox 68"/>
          <p:cNvSpPr txBox="1"/>
          <p:nvPr/>
        </p:nvSpPr>
        <p:spPr>
          <a:xfrm>
            <a:off x="381000" y="3200400"/>
            <a:ext cx="2313518" cy="369332"/>
          </a:xfrm>
          <a:prstGeom prst="rect">
            <a:avLst/>
          </a:prstGeom>
          <a:noFill/>
        </p:spPr>
        <p:txBody>
          <a:bodyPr wrap="none" rtlCol="0">
            <a:spAutoFit/>
          </a:bodyPr>
          <a:lstStyle/>
          <a:p>
            <a:r>
              <a:rPr lang="en-US" dirty="0" smtClean="0"/>
              <a:t>Partner AIDB access</a:t>
            </a:r>
            <a:endParaRPr lang="en-US" dirty="0"/>
          </a:p>
        </p:txBody>
      </p:sp>
      <p:pic>
        <p:nvPicPr>
          <p:cNvPr id="57" name="Picture 52" descr="uc_phone"/>
          <p:cNvPicPr>
            <a:picLocks noChangeAspect="1" noChangeArrowheads="1"/>
          </p:cNvPicPr>
          <p:nvPr/>
        </p:nvPicPr>
        <p:blipFill>
          <a:blip r:embed="rId3" cstate="print"/>
          <a:srcRect/>
          <a:stretch>
            <a:fillRect/>
          </a:stretch>
        </p:blipFill>
        <p:spPr bwMode="auto">
          <a:xfrm>
            <a:off x="4267200" y="3810000"/>
            <a:ext cx="327025" cy="6731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heme2">
  <a:themeElements>
    <a:clrScheme name="Tellabs PPT 2010 Rev A">
      <a:dk1>
        <a:srgbClr val="000000"/>
      </a:dk1>
      <a:lt1>
        <a:srgbClr val="FFFFFF"/>
      </a:lt1>
      <a:dk2>
        <a:srgbClr val="000000"/>
      </a:dk2>
      <a:lt2>
        <a:srgbClr val="808080"/>
      </a:lt2>
      <a:accent1>
        <a:srgbClr val="02949E"/>
      </a:accent1>
      <a:accent2>
        <a:srgbClr val="FFC000"/>
      </a:accent2>
      <a:accent3>
        <a:srgbClr val="7030A0"/>
      </a:accent3>
      <a:accent4>
        <a:srgbClr val="845D21"/>
      </a:accent4>
      <a:accent5>
        <a:srgbClr val="00B050"/>
      </a:accent5>
      <a:accent6>
        <a:srgbClr val="747678"/>
      </a:accent6>
      <a:hlink>
        <a:srgbClr val="003698"/>
      </a:hlink>
      <a:folHlink>
        <a:srgbClr val="C11629"/>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10971</TotalTime>
  <Words>1120</Words>
  <Application>Microsoft Office PowerPoint</Application>
  <PresentationFormat>On-screen Show (4:3)</PresentationFormat>
  <Paragraphs>118</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Theme2</vt:lpstr>
      <vt:lpstr>Slide 1</vt:lpstr>
      <vt:lpstr>Slide 2</vt:lpstr>
      <vt:lpstr>Heterogeneous radio interfaces   need for access information</vt:lpstr>
      <vt:lpstr>Access model for roaming partners</vt:lpstr>
      <vt:lpstr>Other data must be stored as well (not just ISP location)</vt:lpstr>
      <vt:lpstr>Proposal: local caching</vt:lpstr>
      <vt:lpstr>AIDB-cache: AIDB local cache functional module</vt:lpstr>
      <vt:lpstr>AIDB per operator network useful for handovers</vt:lpstr>
      <vt:lpstr>Additional information is cached when UE attaches to AN1</vt:lpstr>
      <vt:lpstr>Similarly, additional information is cached when UE attaches to AN2</vt:lpstr>
      <vt:lpstr>SFF-based AIDB cache</vt:lpstr>
      <vt:lpstr>AIDB data fetch requirements</vt:lpstr>
    </vt:vector>
  </TitlesOfParts>
  <Company>Tellabs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tngo1</dc:creator>
  <cp:lastModifiedBy>Subir Das</cp:lastModifiedBy>
  <cp:revision>596</cp:revision>
  <dcterms:created xsi:type="dcterms:W3CDTF">2011-09-12T16:43:12Z</dcterms:created>
  <dcterms:modified xsi:type="dcterms:W3CDTF">2011-11-09T13:59:23Z</dcterms:modified>
</cp:coreProperties>
</file>