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65" r:id="rId2"/>
    <p:sldId id="266" r:id="rId3"/>
    <p:sldId id="257" r:id="rId4"/>
    <p:sldId id="258" r:id="rId5"/>
    <p:sldId id="260" r:id="rId6"/>
    <p:sldId id="275" r:id="rId7"/>
    <p:sldId id="274" r:id="rId8"/>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ernando Bernal" initials="FB" lastIdx="2"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3740" autoAdjust="0"/>
    <p:restoredTop sz="94660"/>
  </p:normalViewPr>
  <p:slideViewPr>
    <p:cSldViewPr>
      <p:cViewPr varScale="1">
        <p:scale>
          <a:sx n="106" d="100"/>
          <a:sy n="106" d="100"/>
        </p:scale>
        <p:origin x="-122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3962236-4E2C-4CB8-AF5D-584C31A2A952}" type="datetimeFigureOut">
              <a:rPr kumimoji="1" lang="ja-JP" altLang="en-US" smtClean="0"/>
              <a:pPr/>
              <a:t>2011/10/5</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AE13024-9A69-4717-A2A1-ACC7F4361821}" type="slidenum">
              <a:rPr kumimoji="1" lang="ja-JP" altLang="en-US" smtClean="0"/>
              <a:pPr/>
              <a:t>‹#›</a:t>
            </a:fld>
            <a:endParaRPr kumimoji="1" lang="ja-JP" altLang="en-US"/>
          </a:p>
        </p:txBody>
      </p:sp>
    </p:spTree>
    <p:extLst>
      <p:ext uri="{BB962C8B-B14F-4D97-AF65-F5344CB8AC3E}">
        <p14:creationId xmlns:p14="http://schemas.microsoft.com/office/powerpoint/2010/main" xmlns="" val="405484012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AE13024-9A69-4717-A2A1-ACC7F4361821}" type="slidenum">
              <a:rPr kumimoji="1" lang="ja-JP" altLang="en-US" smtClean="0"/>
              <a:pPr/>
              <a:t>3</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AE13024-9A69-4717-A2A1-ACC7F4361821}" type="slidenum">
              <a:rPr kumimoji="1" lang="ja-JP" altLang="en-US" smtClean="0"/>
              <a:pPr/>
              <a:t>4</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AE13024-9A69-4717-A2A1-ACC7F4361821}" type="slidenum">
              <a:rPr kumimoji="1" lang="ja-JP" altLang="en-US" smtClean="0"/>
              <a:pPr/>
              <a:t>5</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s-E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s-ES"/>
          </a:p>
        </p:txBody>
      </p:sp>
      <p:sp>
        <p:nvSpPr>
          <p:cNvPr id="4" name="Date Placeholder 3"/>
          <p:cNvSpPr>
            <a:spLocks noGrp="1"/>
          </p:cNvSpPr>
          <p:nvPr>
            <p:ph type="dt" sz="half" idx="10"/>
          </p:nvPr>
        </p:nvSpPr>
        <p:spPr/>
        <p:txBody>
          <a:bodyPr/>
          <a:lstStyle/>
          <a:p>
            <a:fld id="{C5F5F427-A6F1-4D11-A7BD-359BF9C146DA}" type="datetimeFigureOut">
              <a:rPr lang="es-ES" smtClean="0"/>
              <a:pPr/>
              <a:t>05/10/2011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3EBF57DC-5E00-4B5F-808D-D1C3BEA59517}" type="slidenum">
              <a:rPr lang="es-ES" smtClean="0"/>
              <a:pPr/>
              <a:t>‹#›</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E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Date Placeholder 3"/>
          <p:cNvSpPr>
            <a:spLocks noGrp="1"/>
          </p:cNvSpPr>
          <p:nvPr>
            <p:ph type="dt" sz="half" idx="10"/>
          </p:nvPr>
        </p:nvSpPr>
        <p:spPr/>
        <p:txBody>
          <a:bodyPr/>
          <a:lstStyle/>
          <a:p>
            <a:fld id="{C5F5F427-A6F1-4D11-A7BD-359BF9C146DA}" type="datetimeFigureOut">
              <a:rPr lang="es-ES" smtClean="0"/>
              <a:pPr/>
              <a:t>05/10/2011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3EBF57DC-5E00-4B5F-808D-D1C3BEA59517}" type="slidenum">
              <a:rPr lang="es-ES" smtClean="0"/>
              <a:pPr/>
              <a:t>‹#›</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s-E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Date Placeholder 3"/>
          <p:cNvSpPr>
            <a:spLocks noGrp="1"/>
          </p:cNvSpPr>
          <p:nvPr>
            <p:ph type="dt" sz="half" idx="10"/>
          </p:nvPr>
        </p:nvSpPr>
        <p:spPr/>
        <p:txBody>
          <a:bodyPr/>
          <a:lstStyle/>
          <a:p>
            <a:fld id="{C5F5F427-A6F1-4D11-A7BD-359BF9C146DA}" type="datetimeFigureOut">
              <a:rPr lang="es-ES" smtClean="0"/>
              <a:pPr/>
              <a:t>05/10/2011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3EBF57DC-5E00-4B5F-808D-D1C3BEA59517}" type="slidenum">
              <a:rPr lang="es-ES" smtClean="0"/>
              <a:pPr/>
              <a:t>‹#›</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E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Date Placeholder 3"/>
          <p:cNvSpPr>
            <a:spLocks noGrp="1"/>
          </p:cNvSpPr>
          <p:nvPr>
            <p:ph type="dt" sz="half" idx="10"/>
          </p:nvPr>
        </p:nvSpPr>
        <p:spPr/>
        <p:txBody>
          <a:bodyPr/>
          <a:lstStyle/>
          <a:p>
            <a:fld id="{C5F5F427-A6F1-4D11-A7BD-359BF9C146DA}" type="datetimeFigureOut">
              <a:rPr lang="es-ES" smtClean="0"/>
              <a:pPr/>
              <a:t>05/10/2011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3EBF57DC-5E00-4B5F-808D-D1C3BEA59517}" type="slidenum">
              <a:rPr lang="es-ES" smtClean="0"/>
              <a:pPr/>
              <a:t>‹#›</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s-E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5F5F427-A6F1-4D11-A7BD-359BF9C146DA}" type="datetimeFigureOut">
              <a:rPr lang="es-ES" smtClean="0"/>
              <a:pPr/>
              <a:t>05/10/2011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3EBF57DC-5E00-4B5F-808D-D1C3BEA59517}" type="slidenum">
              <a:rPr lang="es-ES" smtClean="0"/>
              <a:pPr/>
              <a:t>‹#›</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E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5" name="Date Placeholder 4"/>
          <p:cNvSpPr>
            <a:spLocks noGrp="1"/>
          </p:cNvSpPr>
          <p:nvPr>
            <p:ph type="dt" sz="half" idx="10"/>
          </p:nvPr>
        </p:nvSpPr>
        <p:spPr/>
        <p:txBody>
          <a:bodyPr/>
          <a:lstStyle/>
          <a:p>
            <a:fld id="{C5F5F427-A6F1-4D11-A7BD-359BF9C146DA}" type="datetimeFigureOut">
              <a:rPr lang="es-ES" smtClean="0"/>
              <a:pPr/>
              <a:t>05/10/2011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3EBF57DC-5E00-4B5F-808D-D1C3BEA59517}" type="slidenum">
              <a:rPr lang="es-ES" smtClean="0"/>
              <a:pPr/>
              <a:t>‹#›</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s-E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7" name="Date Placeholder 6"/>
          <p:cNvSpPr>
            <a:spLocks noGrp="1"/>
          </p:cNvSpPr>
          <p:nvPr>
            <p:ph type="dt" sz="half" idx="10"/>
          </p:nvPr>
        </p:nvSpPr>
        <p:spPr/>
        <p:txBody>
          <a:bodyPr/>
          <a:lstStyle/>
          <a:p>
            <a:fld id="{C5F5F427-A6F1-4D11-A7BD-359BF9C146DA}" type="datetimeFigureOut">
              <a:rPr lang="es-ES" smtClean="0"/>
              <a:pPr/>
              <a:t>05/10/2011</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3EBF57DC-5E00-4B5F-808D-D1C3BEA59517}" type="slidenum">
              <a:rPr lang="es-ES" smtClean="0"/>
              <a:pPr/>
              <a:t>‹#›</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ES"/>
          </a:p>
        </p:txBody>
      </p:sp>
      <p:sp>
        <p:nvSpPr>
          <p:cNvPr id="3" name="Date Placeholder 2"/>
          <p:cNvSpPr>
            <a:spLocks noGrp="1"/>
          </p:cNvSpPr>
          <p:nvPr>
            <p:ph type="dt" sz="half" idx="10"/>
          </p:nvPr>
        </p:nvSpPr>
        <p:spPr/>
        <p:txBody>
          <a:bodyPr/>
          <a:lstStyle/>
          <a:p>
            <a:fld id="{C5F5F427-A6F1-4D11-A7BD-359BF9C146DA}" type="datetimeFigureOut">
              <a:rPr lang="es-ES" smtClean="0"/>
              <a:pPr/>
              <a:t>05/10/2011</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3EBF57DC-5E00-4B5F-808D-D1C3BEA59517}" type="slidenum">
              <a:rPr lang="es-ES" smtClean="0"/>
              <a:pPr/>
              <a:t>‹#›</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F5F427-A6F1-4D11-A7BD-359BF9C146DA}" type="datetimeFigureOut">
              <a:rPr lang="es-ES" smtClean="0"/>
              <a:pPr/>
              <a:t>05/10/2011</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3EBF57DC-5E00-4B5F-808D-D1C3BEA59517}" type="slidenum">
              <a:rPr lang="es-ES" smtClean="0"/>
              <a:pPr/>
              <a:t>‹#›</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s-E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F5F427-A6F1-4D11-A7BD-359BF9C146DA}" type="datetimeFigureOut">
              <a:rPr lang="es-ES" smtClean="0"/>
              <a:pPr/>
              <a:t>05/10/2011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3EBF57DC-5E00-4B5F-808D-D1C3BEA59517}" type="slidenum">
              <a:rPr lang="es-ES" smtClean="0"/>
              <a:pPr/>
              <a:t>‹#›</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s-E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F5F427-A6F1-4D11-A7BD-359BF9C146DA}" type="datetimeFigureOut">
              <a:rPr lang="es-ES" smtClean="0"/>
              <a:pPr/>
              <a:t>05/10/2011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3EBF57DC-5E00-4B5F-808D-D1C3BEA59517}" type="slidenum">
              <a:rPr lang="es-ES" smtClean="0"/>
              <a:pPr/>
              <a:t>‹#›</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s-E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F5F427-A6F1-4D11-A7BD-359BF9C146DA}" type="datetimeFigureOut">
              <a:rPr lang="es-ES" smtClean="0"/>
              <a:pPr/>
              <a:t>05/10/2011</a:t>
            </a:fld>
            <a:endParaRPr lang="es-E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BF57DC-5E00-4B5F-808D-D1C3BEA59517}" type="slidenum">
              <a:rPr lang="es-ES" smtClean="0"/>
              <a:pPr/>
              <a:t>‹#›</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127.0.0.1:4664/cache?event_id=757737&amp;schema_id=1&amp;s=5X0vID10lu_E6yrIkWkNd4Wz2H8&amp;q=hancock" TargetMode="External"/><Relationship Id="rId2" Type="http://schemas.openxmlformats.org/officeDocument/2006/relationships/hyperlink" Target="http://standards.ieee.org/guides/opman/sect6.html" TargetMode="External"/><Relationship Id="rId1" Type="http://schemas.openxmlformats.org/officeDocument/2006/relationships/slideLayout" Target="../slideLayouts/slideLayout2.xml"/><Relationship Id="rId4" Type="http://schemas.openxmlformats.org/officeDocument/2006/relationships/hyperlink" Target="http://standards.ieee.org/board/pat/faq.pdf"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スライド番号プレースホルダ 5"/>
          <p:cNvSpPr>
            <a:spLocks noGrp="1"/>
          </p:cNvSpPr>
          <p:nvPr>
            <p:ph type="sldNum" sz="quarter" idx="12"/>
          </p:nvPr>
        </p:nvSpPr>
        <p:spPr bwMode="auto">
          <a:xfrm>
            <a:off x="6553200" y="6400800"/>
            <a:ext cx="2133600" cy="365125"/>
          </a:xfrm>
          <a:noFill/>
          <a:ln>
            <a:miter lim="800000"/>
            <a:headEnd/>
            <a:tailEnd/>
          </a:ln>
        </p:spPr>
        <p:txBody>
          <a:bodyPr/>
          <a:lstStyle/>
          <a:p>
            <a:r>
              <a:rPr lang="en-US" altLang="ja-JP">
                <a:solidFill>
                  <a:schemeClr val="tx1"/>
                </a:solidFill>
                <a:latin typeface="Times" charset="0"/>
              </a:rPr>
              <a:t>1</a:t>
            </a:r>
          </a:p>
        </p:txBody>
      </p:sp>
      <p:sp>
        <p:nvSpPr>
          <p:cNvPr id="13315" name="Rectangle 36"/>
          <p:cNvSpPr txBox="1">
            <a:spLocks noChangeArrowheads="1"/>
          </p:cNvSpPr>
          <p:nvPr/>
        </p:nvSpPr>
        <p:spPr bwMode="auto">
          <a:xfrm>
            <a:off x="468313" y="304800"/>
            <a:ext cx="8399462" cy="6172200"/>
          </a:xfrm>
          <a:prstGeom prst="rect">
            <a:avLst/>
          </a:prstGeom>
          <a:solidFill>
            <a:srgbClr val="66CCFF"/>
          </a:solidFill>
          <a:ln w="9525">
            <a:noFill/>
            <a:miter lim="800000"/>
            <a:headEnd/>
            <a:tailEnd/>
          </a:ln>
        </p:spPr>
        <p:txBody>
          <a:bodyPr/>
          <a:lstStyle/>
          <a:p>
            <a:pPr>
              <a:lnSpc>
                <a:spcPct val="80000"/>
              </a:lnSpc>
              <a:spcBef>
                <a:spcPct val="20000"/>
              </a:spcBef>
              <a:buClr>
                <a:srgbClr val="FAFD00"/>
              </a:buClr>
            </a:pPr>
            <a:r>
              <a:rPr lang="en-US" sz="3200" b="1" dirty="0">
                <a:latin typeface="Calibri" pitchFamily="34" charset="0"/>
                <a:cs typeface="Times New Roman" pitchFamily="18" charset="0"/>
              </a:rPr>
              <a:t>IEEE 802.21 MEDIA INDEPENDENT HANDOVER </a:t>
            </a:r>
          </a:p>
          <a:p>
            <a:pPr>
              <a:lnSpc>
                <a:spcPct val="80000"/>
              </a:lnSpc>
              <a:spcBef>
                <a:spcPct val="20000"/>
              </a:spcBef>
              <a:buClr>
                <a:srgbClr val="FAFD00"/>
              </a:buClr>
            </a:pPr>
            <a:r>
              <a:rPr lang="en-US" sz="3200" dirty="0">
                <a:latin typeface="Calibri" pitchFamily="34" charset="0"/>
                <a:cs typeface="Times New Roman" pitchFamily="18" charset="0"/>
              </a:rPr>
              <a:t>DCN</a:t>
            </a:r>
            <a:r>
              <a:rPr lang="en-US" sz="3200" dirty="0" smtClean="0">
                <a:latin typeface="Calibri" pitchFamily="34" charset="0"/>
                <a:cs typeface="Times New Roman" pitchFamily="18" charset="0"/>
              </a:rPr>
              <a:t>: </a:t>
            </a:r>
            <a:r>
              <a:rPr lang="es-ES" sz="3200" b="1" dirty="0" smtClean="0"/>
              <a:t>21-11-0164-01-0sec</a:t>
            </a:r>
            <a:endParaRPr lang="en-US" sz="3200" dirty="0">
              <a:latin typeface="Calibri" pitchFamily="34" charset="0"/>
              <a:cs typeface="Times New Roman" pitchFamily="18" charset="0"/>
            </a:endParaRPr>
          </a:p>
          <a:p>
            <a:pPr>
              <a:lnSpc>
                <a:spcPct val="80000"/>
              </a:lnSpc>
              <a:spcBef>
                <a:spcPct val="20000"/>
              </a:spcBef>
              <a:buClr>
                <a:srgbClr val="FAFD00"/>
              </a:buClr>
            </a:pPr>
            <a:r>
              <a:rPr lang="en-US" sz="3200" dirty="0">
                <a:latin typeface="Calibri" pitchFamily="34" charset="0"/>
                <a:cs typeface="Times New Roman" pitchFamily="18" charset="0"/>
              </a:rPr>
              <a:t>Title: </a:t>
            </a:r>
            <a:r>
              <a:rPr lang="en-US" sz="3200" dirty="0" smtClean="0">
                <a:latin typeface="Calibri" pitchFamily="34" charset="0"/>
                <a:cs typeface="Times New Roman" pitchFamily="18" charset="0"/>
              </a:rPr>
              <a:t>ERP proposal</a:t>
            </a:r>
            <a:endParaRPr lang="en-US" sz="3200" dirty="0">
              <a:latin typeface="Calibri" pitchFamily="34" charset="0"/>
              <a:cs typeface="Times New Roman" pitchFamily="18" charset="0"/>
            </a:endParaRPr>
          </a:p>
          <a:p>
            <a:pPr>
              <a:lnSpc>
                <a:spcPct val="80000"/>
              </a:lnSpc>
              <a:spcBef>
                <a:spcPct val="20000"/>
              </a:spcBef>
              <a:buClr>
                <a:srgbClr val="FAFD00"/>
              </a:buClr>
            </a:pPr>
            <a:r>
              <a:rPr lang="en-US" sz="3200" dirty="0">
                <a:latin typeface="Calibri" pitchFamily="34" charset="0"/>
                <a:cs typeface="Times New Roman" pitchFamily="18" charset="0"/>
              </a:rPr>
              <a:t>Date Submitted: </a:t>
            </a:r>
            <a:r>
              <a:rPr lang="en-US" sz="3200" dirty="0" smtClean="0">
                <a:latin typeface="Calibri" pitchFamily="34" charset="0"/>
                <a:cs typeface="Times New Roman" pitchFamily="18" charset="0"/>
              </a:rPr>
              <a:t>October 5, </a:t>
            </a:r>
            <a:r>
              <a:rPr lang="en-US" sz="3200" dirty="0" smtClean="0">
                <a:latin typeface="Calibri" pitchFamily="34" charset="0"/>
                <a:cs typeface="Times New Roman" pitchFamily="18" charset="0"/>
              </a:rPr>
              <a:t>2011</a:t>
            </a:r>
            <a:endParaRPr lang="en-US" sz="3200" dirty="0">
              <a:latin typeface="Calibri" pitchFamily="34" charset="0"/>
              <a:cs typeface="Times New Roman" pitchFamily="18" charset="0"/>
            </a:endParaRPr>
          </a:p>
          <a:p>
            <a:pPr>
              <a:lnSpc>
                <a:spcPct val="80000"/>
              </a:lnSpc>
              <a:spcBef>
                <a:spcPct val="20000"/>
              </a:spcBef>
              <a:buClr>
                <a:srgbClr val="FAFD00"/>
              </a:buClr>
            </a:pPr>
            <a:r>
              <a:rPr lang="en-US" sz="3200" dirty="0" smtClean="0">
                <a:latin typeface="Calibri" pitchFamily="34" charset="0"/>
                <a:cs typeface="Times New Roman" pitchFamily="18" charset="0"/>
              </a:rPr>
              <a:t>Authors </a:t>
            </a:r>
            <a:r>
              <a:rPr lang="en-US" sz="3200" dirty="0">
                <a:latin typeface="Calibri" pitchFamily="34" charset="0"/>
                <a:cs typeface="Times New Roman" pitchFamily="18" charset="0"/>
              </a:rPr>
              <a:t>or Source(s): Fernando </a:t>
            </a:r>
            <a:r>
              <a:rPr lang="en-US" sz="3200" dirty="0" smtClean="0">
                <a:latin typeface="Calibri" pitchFamily="34" charset="0"/>
                <a:cs typeface="Times New Roman" pitchFamily="18" charset="0"/>
              </a:rPr>
              <a:t>Bernal-Hidalgo, </a:t>
            </a:r>
            <a:r>
              <a:rPr lang="en-US" sz="3200" dirty="0">
                <a:latin typeface="Calibri" pitchFamily="34" charset="0"/>
                <a:cs typeface="Times New Roman" pitchFamily="18" charset="0"/>
              </a:rPr>
              <a:t>Rafa Marín-López</a:t>
            </a:r>
          </a:p>
          <a:p>
            <a:pPr>
              <a:lnSpc>
                <a:spcPct val="80000"/>
              </a:lnSpc>
              <a:spcBef>
                <a:spcPct val="20000"/>
              </a:spcBef>
              <a:buFont typeface="Arial" pitchFamily="34" charset="0"/>
              <a:buNone/>
            </a:pPr>
            <a:r>
              <a:rPr lang="en-US" sz="3200" dirty="0">
                <a:latin typeface="Calibri" pitchFamily="34" charset="0"/>
                <a:cs typeface="Times New Roman" pitchFamily="18" charset="0"/>
              </a:rPr>
              <a:t>Abstract: </a:t>
            </a:r>
          </a:p>
          <a:p>
            <a:pPr>
              <a:lnSpc>
                <a:spcPct val="80000"/>
              </a:lnSpc>
              <a:spcBef>
                <a:spcPct val="20000"/>
              </a:spcBef>
            </a:pPr>
            <a:r>
              <a:rPr lang="en-US" sz="3200" dirty="0" smtClean="0">
                <a:latin typeface="Calibri" pitchFamily="34" charset="0"/>
                <a:cs typeface="Times New Roman" pitchFamily="18" charset="0"/>
              </a:rPr>
              <a:t>Modifications to be carried out in current D04 related with comment #24.</a:t>
            </a:r>
            <a:endParaRPr lang="en-US" sz="3200" dirty="0">
              <a:latin typeface="Calibri" pitchFamily="34" charset="0"/>
              <a:cs typeface="Times New Roman" pitchFamily="18" charset="0"/>
            </a:endParaRPr>
          </a:p>
          <a:p>
            <a:pPr>
              <a:lnSpc>
                <a:spcPct val="80000"/>
              </a:lnSpc>
              <a:spcBef>
                <a:spcPct val="20000"/>
              </a:spcBef>
              <a:buFont typeface="Arial" pitchFamily="34" charset="0"/>
              <a:buNone/>
            </a:pP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スライド番号プレースホルダ 5"/>
          <p:cNvSpPr>
            <a:spLocks noGrp="1"/>
          </p:cNvSpPr>
          <p:nvPr>
            <p:ph type="sldNum" sz="quarter" idx="12"/>
          </p:nvPr>
        </p:nvSpPr>
        <p:spPr bwMode="auto">
          <a:noFill/>
          <a:ln>
            <a:miter lim="800000"/>
            <a:headEnd/>
            <a:tailEnd/>
          </a:ln>
        </p:spPr>
        <p:txBody>
          <a:bodyPr/>
          <a:lstStyle/>
          <a:p>
            <a:r>
              <a:rPr lang="en-US" altLang="ja-JP">
                <a:solidFill>
                  <a:srgbClr val="000000"/>
                </a:solidFill>
                <a:latin typeface="Times" charset="0"/>
              </a:rPr>
              <a:t>2</a:t>
            </a:r>
          </a:p>
        </p:txBody>
      </p:sp>
      <p:sp>
        <p:nvSpPr>
          <p:cNvPr id="14339" name="Rectangle 3"/>
          <p:cNvSpPr>
            <a:spLocks noChangeArrowheads="1"/>
          </p:cNvSpPr>
          <p:nvPr/>
        </p:nvSpPr>
        <p:spPr bwMode="auto">
          <a:xfrm>
            <a:off x="323850" y="333375"/>
            <a:ext cx="8493125" cy="5678488"/>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sz="2400" b="1">
                <a:latin typeface="Times" charset="0"/>
                <a:cs typeface="Times New Roman" pitchFamily="18" charset="0"/>
              </a:rPr>
              <a:t>IEEE 802.21 presentation release statements</a:t>
            </a:r>
            <a:endParaRPr lang="en-US" sz="2400">
              <a:latin typeface="Times" charset="0"/>
              <a:cs typeface="Times New Roman" pitchFamily="18" charset="0"/>
            </a:endParaRPr>
          </a:p>
          <a:p>
            <a:pPr marL="280988" indent="-280988" algn="just" defTabSz="762000">
              <a:lnSpc>
                <a:spcPct val="80000"/>
              </a:lnSpc>
              <a:spcBef>
                <a:spcPct val="40000"/>
              </a:spcBef>
              <a:buClr>
                <a:srgbClr val="FAFD00"/>
              </a:buClr>
              <a:buSzPct val="200000"/>
            </a:pPr>
            <a:r>
              <a:rPr lang="en-US" sz="2000">
                <a:latin typeface="Times" charset="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sz="2000">
                <a:latin typeface="Times" charset="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a:t>
            </a:r>
            <a:r>
              <a:rPr lang="en-US" sz="2000">
                <a:latin typeface="Times New Roman" pitchFamily="18" charset="0"/>
                <a:cs typeface="Times New Roman" pitchFamily="18" charset="0"/>
              </a:rPr>
              <a:t>’</a:t>
            </a:r>
            <a:r>
              <a:rPr lang="en-US" sz="2000">
                <a:latin typeface="Times" charset="0"/>
                <a:cs typeface="Times New Roman" pitchFamily="18" charset="0"/>
              </a:rPr>
              <a:t>s name any IEEE Standards publication even though it may include portions of this contribution; and at the IEEE</a:t>
            </a:r>
            <a:r>
              <a:rPr lang="en-US" sz="2000">
                <a:latin typeface="Times New Roman" pitchFamily="18" charset="0"/>
                <a:cs typeface="Times New Roman" pitchFamily="18" charset="0"/>
              </a:rPr>
              <a:t>’</a:t>
            </a:r>
            <a:r>
              <a:rPr lang="en-US" sz="2000">
                <a:latin typeface="Times" charset="0"/>
                <a:cs typeface="Times New Roman" pitchFamily="18" charset="0"/>
              </a:rPr>
              <a:t>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sz="2000">
                <a:latin typeface="Times" charset="0"/>
                <a:cs typeface="Times New Roman" pitchFamily="18" charset="0"/>
              </a:rPr>
              <a:t>The contributor is familiar with IEEE patent policy, as stated in </a:t>
            </a:r>
            <a:r>
              <a:rPr lang="en-US" sz="2000">
                <a:latin typeface="Times" charset="0"/>
                <a:cs typeface="Times New Roman" pitchFamily="18" charset="0"/>
                <a:hlinkClick r:id="rId2"/>
              </a:rPr>
              <a:t>Section 6 of the IEEE-SA Standards Board bylaws</a:t>
            </a:r>
            <a:r>
              <a:rPr lang="en-US" sz="2000">
                <a:solidFill>
                  <a:srgbClr val="000099"/>
                </a:solidFill>
                <a:latin typeface="Times" charset="0"/>
                <a:cs typeface="Times New Roman" pitchFamily="18" charset="0"/>
              </a:rPr>
              <a:t> </a:t>
            </a:r>
            <a:r>
              <a:rPr lang="en-US" sz="2000">
                <a:latin typeface="Times" charset="0"/>
                <a:cs typeface="Times New Roman" pitchFamily="18" charset="0"/>
              </a:rPr>
              <a:t>&lt;</a:t>
            </a:r>
            <a:r>
              <a:rPr lang="en-US" sz="2000">
                <a:latin typeface="Times" charset="0"/>
                <a:cs typeface="Times New Roman" pitchFamily="18" charset="0"/>
                <a:hlinkClick r:id="rId3"/>
              </a:rPr>
              <a:t>http://standards.ieee.org/guides/bylaws/sect6-7.html#6</a:t>
            </a:r>
            <a:r>
              <a:rPr lang="en-US" sz="2000">
                <a:latin typeface="Times" charset="0"/>
                <a:cs typeface="Times New Roman" pitchFamily="18" charset="0"/>
              </a:rPr>
              <a:t>&gt; and in </a:t>
            </a:r>
            <a:r>
              <a:rPr lang="en-US" sz="2000" i="1">
                <a:latin typeface="Times" charset="0"/>
                <a:cs typeface="Times New Roman" pitchFamily="18" charset="0"/>
              </a:rPr>
              <a:t>Understanding Patent Issues During IEEE Standards Development</a:t>
            </a:r>
            <a:r>
              <a:rPr lang="en-US" sz="2000">
                <a:latin typeface="Times" charset="0"/>
                <a:cs typeface="Times New Roman" pitchFamily="18" charset="0"/>
              </a:rPr>
              <a:t> </a:t>
            </a:r>
            <a:r>
              <a:rPr lang="en-US" sz="2000">
                <a:latin typeface="Times" charset="0"/>
                <a:cs typeface="Times New Roman" pitchFamily="18" charset="0"/>
                <a:hlinkClick r:id="rId4"/>
              </a:rPr>
              <a:t>http://standards.ieee.org/board/pat/faq.pdf</a:t>
            </a:r>
            <a:r>
              <a:rPr lang="en-US" sz="2000">
                <a:latin typeface="Times" charset="0"/>
                <a:cs typeface="Times New Roman" pitchFamily="18" charset="0"/>
              </a:rPr>
              <a:t>&gt;</a:t>
            </a:r>
            <a:r>
              <a:rPr lang="en-US" sz="2000">
                <a:latin typeface="Times New Roman" pitchFamily="18" charset="0"/>
                <a:cs typeface="Times New Roman" pitchFamily="18" charset="0"/>
              </a:rPr>
              <a:t> </a:t>
            </a:r>
            <a:endParaRPr lang="en-US" sz="2000">
              <a:latin typeface="Times"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 dirty="0" smtClean="0"/>
              <a:t>ERP </a:t>
            </a:r>
            <a:r>
              <a:rPr lang="es-ES" dirty="0" err="1" smtClean="0"/>
              <a:t>User</a:t>
            </a:r>
            <a:r>
              <a:rPr lang="es-ES" dirty="0" smtClean="0"/>
              <a:t> </a:t>
            </a:r>
            <a:r>
              <a:rPr lang="es-ES" dirty="0" err="1" smtClean="0"/>
              <a:t>Initiated</a:t>
            </a:r>
            <a:r>
              <a:rPr lang="es-ES" dirty="0" smtClean="0"/>
              <a:t/>
            </a:r>
            <a:br>
              <a:rPr lang="es-ES" dirty="0" smtClean="0"/>
            </a:br>
            <a:r>
              <a:rPr lang="es-ES" sz="2700" dirty="0" smtClean="0"/>
              <a:t>MIH Access </a:t>
            </a:r>
            <a:r>
              <a:rPr lang="es-ES" sz="2700" dirty="0" err="1" smtClean="0"/>
              <a:t>Authentication</a:t>
            </a:r>
            <a:r>
              <a:rPr lang="es-ES" sz="2700" dirty="0" smtClean="0"/>
              <a:t> </a:t>
            </a:r>
            <a:r>
              <a:rPr lang="es-ES" sz="2700" dirty="0" err="1" smtClean="0"/>
              <a:t>Phase</a:t>
            </a:r>
            <a:endParaRPr lang="es-ES" sz="2700" dirty="0"/>
          </a:p>
        </p:txBody>
      </p:sp>
      <p:sp>
        <p:nvSpPr>
          <p:cNvPr id="4" name="Rectangle 3"/>
          <p:cNvSpPr/>
          <p:nvPr/>
        </p:nvSpPr>
        <p:spPr>
          <a:xfrm>
            <a:off x="1285852" y="1500174"/>
            <a:ext cx="1214446" cy="500066"/>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s-ES" dirty="0" smtClean="0"/>
              <a:t>EAP Peer</a:t>
            </a:r>
          </a:p>
          <a:p>
            <a:pPr algn="ctr"/>
            <a:r>
              <a:rPr lang="es-ES" dirty="0" smtClean="0"/>
              <a:t>MN</a:t>
            </a:r>
            <a:endParaRPr lang="es-ES" dirty="0"/>
          </a:p>
        </p:txBody>
      </p:sp>
      <p:sp>
        <p:nvSpPr>
          <p:cNvPr id="5" name="Rectangle 4"/>
          <p:cNvSpPr/>
          <p:nvPr/>
        </p:nvSpPr>
        <p:spPr>
          <a:xfrm>
            <a:off x="6500826" y="1500174"/>
            <a:ext cx="1214446" cy="500066"/>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s-ES" dirty="0" smtClean="0"/>
              <a:t>EAP </a:t>
            </a:r>
            <a:r>
              <a:rPr lang="es-ES" dirty="0" err="1" smtClean="0"/>
              <a:t>Auth</a:t>
            </a:r>
            <a:r>
              <a:rPr lang="es-ES" dirty="0" smtClean="0"/>
              <a:t>.</a:t>
            </a:r>
          </a:p>
          <a:p>
            <a:pPr algn="ctr"/>
            <a:r>
              <a:rPr lang="es-ES" dirty="0" err="1" smtClean="0"/>
              <a:t>PoS</a:t>
            </a:r>
            <a:endParaRPr lang="es-ES" dirty="0"/>
          </a:p>
        </p:txBody>
      </p:sp>
      <p:cxnSp>
        <p:nvCxnSpPr>
          <p:cNvPr id="7" name="Straight Connector 6"/>
          <p:cNvCxnSpPr>
            <a:stCxn id="4" idx="2"/>
          </p:cNvCxnSpPr>
          <p:nvPr/>
        </p:nvCxnSpPr>
        <p:spPr>
          <a:xfrm rot="5400000">
            <a:off x="-446519" y="4304116"/>
            <a:ext cx="4643470" cy="35719"/>
          </a:xfrm>
          <a:prstGeom prst="line">
            <a:avLst/>
          </a:prstGeom>
        </p:spPr>
        <p:style>
          <a:lnRef idx="2">
            <a:schemeClr val="dk1"/>
          </a:lnRef>
          <a:fillRef idx="0">
            <a:schemeClr val="dk1"/>
          </a:fillRef>
          <a:effectRef idx="1">
            <a:schemeClr val="dk1"/>
          </a:effectRef>
          <a:fontRef idx="minor">
            <a:schemeClr val="tx1"/>
          </a:fontRef>
        </p:style>
      </p:cxnSp>
      <p:cxnSp>
        <p:nvCxnSpPr>
          <p:cNvPr id="8" name="Straight Connector 7"/>
          <p:cNvCxnSpPr/>
          <p:nvPr/>
        </p:nvCxnSpPr>
        <p:spPr>
          <a:xfrm rot="5400000">
            <a:off x="4768454" y="4304116"/>
            <a:ext cx="4643470" cy="35719"/>
          </a:xfrm>
          <a:prstGeom prst="line">
            <a:avLst/>
          </a:prstGeom>
        </p:spPr>
        <p:style>
          <a:lnRef idx="2">
            <a:schemeClr val="dk1"/>
          </a:lnRef>
          <a:fillRef idx="0">
            <a:schemeClr val="dk1"/>
          </a:fillRef>
          <a:effectRef idx="1">
            <a:schemeClr val="dk1"/>
          </a:effectRef>
          <a:fontRef idx="minor">
            <a:schemeClr val="tx1"/>
          </a:fontRef>
        </p:style>
      </p:cxnSp>
      <p:cxnSp>
        <p:nvCxnSpPr>
          <p:cNvPr id="11" name="Straight Arrow Connector 10"/>
          <p:cNvCxnSpPr/>
          <p:nvPr/>
        </p:nvCxnSpPr>
        <p:spPr>
          <a:xfrm>
            <a:off x="1928794" y="3929066"/>
            <a:ext cx="514353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1928794" y="4363516"/>
            <a:ext cx="5143536" cy="1588"/>
          </a:xfrm>
          <a:prstGeom prst="straightConnector1">
            <a:avLst/>
          </a:prstGeom>
          <a:ln>
            <a:headEnd type="arrow"/>
            <a:tailEnd type="none"/>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2339752" y="3573016"/>
            <a:ext cx="4395562" cy="307777"/>
          </a:xfrm>
          <a:prstGeom prst="rect">
            <a:avLst/>
          </a:prstGeom>
          <a:noFill/>
        </p:spPr>
        <p:txBody>
          <a:bodyPr wrap="none" rtlCol="0">
            <a:spAutoFit/>
          </a:bodyPr>
          <a:lstStyle/>
          <a:p>
            <a:r>
              <a:rPr lang="es-ES" sz="1400" dirty="0" smtClean="0"/>
              <a:t>MIH_Auth request (EAP-Initiate/Re-Auth, </a:t>
            </a:r>
            <a:r>
              <a:rPr lang="es-ES" sz="1400" b="1" dirty="0" smtClean="0"/>
              <a:t>MNparameters</a:t>
            </a:r>
            <a:r>
              <a:rPr lang="es-ES" sz="1400" dirty="0" smtClean="0"/>
              <a:t>)</a:t>
            </a:r>
            <a:endParaRPr lang="es-ES" sz="1400" dirty="0"/>
          </a:p>
        </p:txBody>
      </p:sp>
      <p:sp>
        <p:nvSpPr>
          <p:cNvPr id="17" name="TextBox 16"/>
          <p:cNvSpPr txBox="1"/>
          <p:nvPr/>
        </p:nvSpPr>
        <p:spPr>
          <a:xfrm>
            <a:off x="1947144" y="4070354"/>
            <a:ext cx="5103320" cy="276999"/>
          </a:xfrm>
          <a:prstGeom prst="rect">
            <a:avLst/>
          </a:prstGeom>
          <a:noFill/>
        </p:spPr>
        <p:txBody>
          <a:bodyPr wrap="none" rtlCol="0">
            <a:spAutoFit/>
          </a:bodyPr>
          <a:lstStyle/>
          <a:p>
            <a:r>
              <a:rPr lang="es-ES" sz="1200" dirty="0" smtClean="0"/>
              <a:t>MIH_Auth response (EAP-Finish/Re-Auth,</a:t>
            </a:r>
            <a:r>
              <a:rPr lang="es-ES" sz="1200" b="1" dirty="0" smtClean="0"/>
              <a:t>Mnparameters</a:t>
            </a:r>
            <a:r>
              <a:rPr lang="es-ES" sz="1200" dirty="0" smtClean="0"/>
              <a:t>, </a:t>
            </a:r>
            <a:r>
              <a:rPr lang="es-ES" sz="1200" b="1" dirty="0" smtClean="0"/>
              <a:t>PoSselections</a:t>
            </a:r>
            <a:r>
              <a:rPr lang="es-ES" sz="1200" dirty="0" smtClean="0"/>
              <a:t>, AUTH)</a:t>
            </a:r>
            <a:endParaRPr lang="es-ES" sz="1200" dirty="0"/>
          </a:p>
        </p:txBody>
      </p:sp>
      <p:cxnSp>
        <p:nvCxnSpPr>
          <p:cNvPr id="19" name="Straight Arrow Connector 18"/>
          <p:cNvCxnSpPr/>
          <p:nvPr/>
        </p:nvCxnSpPr>
        <p:spPr>
          <a:xfrm>
            <a:off x="1907134" y="2498026"/>
            <a:ext cx="514353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1907134" y="3139380"/>
            <a:ext cx="5143536" cy="1588"/>
          </a:xfrm>
          <a:prstGeom prst="straightConnector1">
            <a:avLst/>
          </a:prstGeom>
          <a:ln>
            <a:headEnd type="arrow"/>
            <a:tailEnd type="none"/>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2771800" y="2060848"/>
            <a:ext cx="3335144" cy="369332"/>
          </a:xfrm>
          <a:prstGeom prst="rect">
            <a:avLst/>
          </a:prstGeom>
          <a:noFill/>
        </p:spPr>
        <p:txBody>
          <a:bodyPr wrap="none" rtlCol="0">
            <a:spAutoFit/>
          </a:bodyPr>
          <a:lstStyle/>
          <a:p>
            <a:r>
              <a:rPr lang="es-ES" dirty="0" smtClean="0"/>
              <a:t>MIH Capability Discovery Request</a:t>
            </a:r>
            <a:endParaRPr lang="es-ES" dirty="0"/>
          </a:p>
        </p:txBody>
      </p:sp>
      <p:sp>
        <p:nvSpPr>
          <p:cNvPr id="22" name="TextBox 21"/>
          <p:cNvSpPr txBox="1"/>
          <p:nvPr/>
        </p:nvSpPr>
        <p:spPr>
          <a:xfrm>
            <a:off x="2755823" y="2636912"/>
            <a:ext cx="3472361" cy="369332"/>
          </a:xfrm>
          <a:prstGeom prst="rect">
            <a:avLst/>
          </a:prstGeom>
          <a:noFill/>
        </p:spPr>
        <p:txBody>
          <a:bodyPr wrap="none" rtlCol="0">
            <a:spAutoFit/>
          </a:bodyPr>
          <a:lstStyle/>
          <a:p>
            <a:r>
              <a:rPr lang="es-ES" dirty="0" smtClean="0"/>
              <a:t>MIH Capability Discovery Response</a:t>
            </a:r>
            <a:endParaRPr lang="es-ES" dirty="0"/>
          </a:p>
        </p:txBody>
      </p:sp>
      <p:cxnSp>
        <p:nvCxnSpPr>
          <p:cNvPr id="23" name="Straight Arrow Connector 22"/>
          <p:cNvCxnSpPr/>
          <p:nvPr/>
        </p:nvCxnSpPr>
        <p:spPr>
          <a:xfrm>
            <a:off x="1907704" y="5085184"/>
            <a:ext cx="5143536"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1907134" y="5882402"/>
            <a:ext cx="514353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1907134" y="6523756"/>
            <a:ext cx="5143536" cy="1588"/>
          </a:xfrm>
          <a:prstGeom prst="straightConnector1">
            <a:avLst/>
          </a:prstGeom>
          <a:ln>
            <a:headEnd type="arrow"/>
            <a:tailEnd type="none"/>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3347864" y="5445224"/>
            <a:ext cx="2667333" cy="369332"/>
          </a:xfrm>
          <a:prstGeom prst="rect">
            <a:avLst/>
          </a:prstGeom>
          <a:noFill/>
        </p:spPr>
        <p:txBody>
          <a:bodyPr wrap="none" rtlCol="0">
            <a:spAutoFit/>
          </a:bodyPr>
          <a:lstStyle/>
          <a:p>
            <a:r>
              <a:rPr lang="es-ES" dirty="0" smtClean="0"/>
              <a:t>MIH Termination Resquest</a:t>
            </a:r>
            <a:endParaRPr lang="es-ES" dirty="0"/>
          </a:p>
        </p:txBody>
      </p:sp>
      <p:sp>
        <p:nvSpPr>
          <p:cNvPr id="27" name="TextBox 26"/>
          <p:cNvSpPr txBox="1"/>
          <p:nvPr/>
        </p:nvSpPr>
        <p:spPr>
          <a:xfrm>
            <a:off x="3347864" y="6093296"/>
            <a:ext cx="2714782" cy="369332"/>
          </a:xfrm>
          <a:prstGeom prst="rect">
            <a:avLst/>
          </a:prstGeom>
          <a:noFill/>
        </p:spPr>
        <p:txBody>
          <a:bodyPr wrap="none" rtlCol="0">
            <a:spAutoFit/>
          </a:bodyPr>
          <a:lstStyle/>
          <a:p>
            <a:r>
              <a:rPr lang="es-ES" dirty="0" smtClean="0"/>
              <a:t>MIH Termination Response</a:t>
            </a:r>
            <a:endParaRPr lang="es-ES" dirty="0"/>
          </a:p>
        </p:txBody>
      </p:sp>
      <p:sp>
        <p:nvSpPr>
          <p:cNvPr id="28" name="TextBox 27"/>
          <p:cNvSpPr txBox="1"/>
          <p:nvPr/>
        </p:nvSpPr>
        <p:spPr>
          <a:xfrm>
            <a:off x="4429124" y="4759709"/>
            <a:ext cx="357790" cy="369332"/>
          </a:xfrm>
          <a:prstGeom prst="rect">
            <a:avLst/>
          </a:prstGeom>
          <a:noFill/>
        </p:spPr>
        <p:txBody>
          <a:bodyPr wrap="none" rtlCol="0">
            <a:spAutoFit/>
          </a:bodyPr>
          <a:lstStyle/>
          <a:p>
            <a:r>
              <a:rPr lang="es-ES" dirty="0" smtClean="0"/>
              <a:t>...</a:t>
            </a:r>
            <a:endParaRPr lang="es-ES" dirty="0"/>
          </a:p>
        </p:txBody>
      </p:sp>
      <p:sp>
        <p:nvSpPr>
          <p:cNvPr id="29" name="Rectangle 28"/>
          <p:cNvSpPr/>
          <p:nvPr/>
        </p:nvSpPr>
        <p:spPr>
          <a:xfrm>
            <a:off x="179512" y="2060848"/>
            <a:ext cx="7344816" cy="1224136"/>
          </a:xfrm>
          <a:prstGeom prst="rect">
            <a:avLst/>
          </a:prstGeom>
          <a:no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a:off x="179512" y="3429000"/>
            <a:ext cx="7344816" cy="1296144"/>
          </a:xfrm>
          <a:prstGeom prst="rect">
            <a:avLst/>
          </a:prstGeom>
          <a:no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p:cNvSpPr/>
          <p:nvPr/>
        </p:nvSpPr>
        <p:spPr>
          <a:xfrm>
            <a:off x="179512" y="4869160"/>
            <a:ext cx="7344816" cy="432048"/>
          </a:xfrm>
          <a:prstGeom prst="rect">
            <a:avLst/>
          </a:prstGeom>
          <a:no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p:nvSpPr>
        <p:spPr>
          <a:xfrm>
            <a:off x="179512" y="5445224"/>
            <a:ext cx="7344816" cy="1224136"/>
          </a:xfrm>
          <a:prstGeom prst="rect">
            <a:avLst/>
          </a:prstGeom>
          <a:no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p:cNvSpPr txBox="1"/>
          <p:nvPr/>
        </p:nvSpPr>
        <p:spPr>
          <a:xfrm>
            <a:off x="179512" y="2348880"/>
            <a:ext cx="1656351" cy="523220"/>
          </a:xfrm>
          <a:prstGeom prst="rect">
            <a:avLst/>
          </a:prstGeom>
          <a:noFill/>
        </p:spPr>
        <p:txBody>
          <a:bodyPr wrap="none" rtlCol="0">
            <a:spAutoFit/>
          </a:bodyPr>
          <a:lstStyle/>
          <a:p>
            <a:pPr algn="ctr"/>
            <a:r>
              <a:rPr lang="es-ES" sz="1400" dirty="0" smtClean="0"/>
              <a:t>Capability Discovery</a:t>
            </a:r>
          </a:p>
          <a:p>
            <a:pPr algn="ctr"/>
            <a:r>
              <a:rPr lang="es-ES" sz="1400" dirty="0" smtClean="0"/>
              <a:t>Phase</a:t>
            </a:r>
            <a:endParaRPr lang="en-US" sz="1400" dirty="0"/>
          </a:p>
        </p:txBody>
      </p:sp>
      <p:sp>
        <p:nvSpPr>
          <p:cNvPr id="34" name="TextBox 33"/>
          <p:cNvSpPr txBox="1"/>
          <p:nvPr/>
        </p:nvSpPr>
        <p:spPr>
          <a:xfrm>
            <a:off x="370339" y="3789040"/>
            <a:ext cx="1274708" cy="738664"/>
          </a:xfrm>
          <a:prstGeom prst="rect">
            <a:avLst/>
          </a:prstGeom>
          <a:noFill/>
        </p:spPr>
        <p:txBody>
          <a:bodyPr wrap="none" rtlCol="0">
            <a:spAutoFit/>
          </a:bodyPr>
          <a:lstStyle/>
          <a:p>
            <a:pPr algn="ctr"/>
            <a:r>
              <a:rPr lang="es-ES" sz="1400" dirty="0" smtClean="0"/>
              <a:t>MIH Service </a:t>
            </a:r>
          </a:p>
          <a:p>
            <a:pPr algn="ctr"/>
            <a:r>
              <a:rPr lang="es-ES" sz="1400" dirty="0" smtClean="0"/>
              <a:t>Authentication</a:t>
            </a:r>
          </a:p>
          <a:p>
            <a:pPr algn="ctr"/>
            <a:r>
              <a:rPr lang="es-ES" sz="1400" dirty="0" smtClean="0"/>
              <a:t>Phase</a:t>
            </a:r>
            <a:endParaRPr lang="en-US" sz="1400" dirty="0"/>
          </a:p>
        </p:txBody>
      </p:sp>
      <p:sp>
        <p:nvSpPr>
          <p:cNvPr id="35" name="TextBox 34"/>
          <p:cNvSpPr txBox="1"/>
          <p:nvPr/>
        </p:nvSpPr>
        <p:spPr>
          <a:xfrm>
            <a:off x="390340" y="4823492"/>
            <a:ext cx="1234698" cy="523220"/>
          </a:xfrm>
          <a:prstGeom prst="rect">
            <a:avLst/>
          </a:prstGeom>
          <a:noFill/>
        </p:spPr>
        <p:txBody>
          <a:bodyPr wrap="none" rtlCol="0">
            <a:spAutoFit/>
          </a:bodyPr>
          <a:lstStyle/>
          <a:p>
            <a:pPr algn="ctr"/>
            <a:r>
              <a:rPr lang="es-ES" sz="1400" dirty="0" smtClean="0"/>
              <a:t>Service Access</a:t>
            </a:r>
          </a:p>
          <a:p>
            <a:pPr algn="ctr"/>
            <a:r>
              <a:rPr lang="es-ES" sz="1400" dirty="0" smtClean="0"/>
              <a:t>Phase</a:t>
            </a:r>
            <a:endParaRPr lang="en-US" sz="1400" dirty="0"/>
          </a:p>
        </p:txBody>
      </p:sp>
      <p:sp>
        <p:nvSpPr>
          <p:cNvPr id="36" name="TextBox 35"/>
          <p:cNvSpPr txBox="1"/>
          <p:nvPr/>
        </p:nvSpPr>
        <p:spPr>
          <a:xfrm>
            <a:off x="475332" y="5805264"/>
            <a:ext cx="1064715" cy="523220"/>
          </a:xfrm>
          <a:prstGeom prst="rect">
            <a:avLst/>
          </a:prstGeom>
          <a:noFill/>
        </p:spPr>
        <p:txBody>
          <a:bodyPr wrap="none" rtlCol="0">
            <a:spAutoFit/>
          </a:bodyPr>
          <a:lstStyle/>
          <a:p>
            <a:pPr algn="ctr"/>
            <a:r>
              <a:rPr lang="es-ES" sz="1400" dirty="0" smtClean="0"/>
              <a:t>Termination</a:t>
            </a:r>
          </a:p>
          <a:p>
            <a:pPr algn="ctr"/>
            <a:r>
              <a:rPr lang="es-ES" sz="1400" dirty="0" smtClean="0"/>
              <a:t>Phase</a:t>
            </a:r>
            <a:endParaRPr lang="en-US" sz="1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752"/>
            <a:ext cx="8229600" cy="1143000"/>
          </a:xfrm>
        </p:spPr>
        <p:txBody>
          <a:bodyPr>
            <a:normAutofit fontScale="90000"/>
          </a:bodyPr>
          <a:lstStyle/>
          <a:p>
            <a:r>
              <a:rPr lang="es-ES" dirty="0" smtClean="0"/>
              <a:t>ERP Network Initiated (1)</a:t>
            </a:r>
            <a:br>
              <a:rPr lang="es-ES" dirty="0" smtClean="0"/>
            </a:br>
            <a:r>
              <a:rPr lang="es-ES" sz="2700" dirty="0" smtClean="0"/>
              <a:t>MIH Access Authentication Phase</a:t>
            </a:r>
            <a:endParaRPr lang="es-ES" sz="2700" dirty="0"/>
          </a:p>
        </p:txBody>
      </p:sp>
      <p:sp>
        <p:nvSpPr>
          <p:cNvPr id="4" name="Rectangle 3"/>
          <p:cNvSpPr/>
          <p:nvPr/>
        </p:nvSpPr>
        <p:spPr>
          <a:xfrm>
            <a:off x="1285852" y="1500174"/>
            <a:ext cx="1214446" cy="500066"/>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s-ES" dirty="0" smtClean="0"/>
              <a:t>EAP Peer</a:t>
            </a:r>
          </a:p>
          <a:p>
            <a:pPr algn="ctr"/>
            <a:r>
              <a:rPr lang="es-ES" dirty="0" smtClean="0"/>
              <a:t>MN</a:t>
            </a:r>
            <a:endParaRPr lang="es-ES" dirty="0"/>
          </a:p>
        </p:txBody>
      </p:sp>
      <p:sp>
        <p:nvSpPr>
          <p:cNvPr id="5" name="Rectangle 4"/>
          <p:cNvSpPr/>
          <p:nvPr/>
        </p:nvSpPr>
        <p:spPr>
          <a:xfrm>
            <a:off x="6500826" y="1500174"/>
            <a:ext cx="1214446" cy="500066"/>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s-ES" dirty="0" smtClean="0"/>
              <a:t>EAP </a:t>
            </a:r>
            <a:r>
              <a:rPr lang="es-ES" dirty="0" err="1" smtClean="0"/>
              <a:t>Auth</a:t>
            </a:r>
            <a:r>
              <a:rPr lang="es-ES" dirty="0" smtClean="0"/>
              <a:t>.</a:t>
            </a:r>
          </a:p>
          <a:p>
            <a:pPr algn="ctr"/>
            <a:r>
              <a:rPr lang="es-ES" dirty="0" err="1" smtClean="0"/>
              <a:t>PoS</a:t>
            </a:r>
            <a:endParaRPr lang="es-ES" dirty="0"/>
          </a:p>
        </p:txBody>
      </p:sp>
      <p:cxnSp>
        <p:nvCxnSpPr>
          <p:cNvPr id="7" name="Straight Connector 6"/>
          <p:cNvCxnSpPr>
            <a:stCxn id="4" idx="2"/>
          </p:cNvCxnSpPr>
          <p:nvPr/>
        </p:nvCxnSpPr>
        <p:spPr>
          <a:xfrm rot="5400000">
            <a:off x="-446519" y="4304116"/>
            <a:ext cx="4643470" cy="35719"/>
          </a:xfrm>
          <a:prstGeom prst="line">
            <a:avLst/>
          </a:prstGeom>
        </p:spPr>
        <p:style>
          <a:lnRef idx="2">
            <a:schemeClr val="dk1"/>
          </a:lnRef>
          <a:fillRef idx="0">
            <a:schemeClr val="dk1"/>
          </a:fillRef>
          <a:effectRef idx="1">
            <a:schemeClr val="dk1"/>
          </a:effectRef>
          <a:fontRef idx="minor">
            <a:schemeClr val="tx1"/>
          </a:fontRef>
        </p:style>
      </p:cxnSp>
      <p:cxnSp>
        <p:nvCxnSpPr>
          <p:cNvPr id="8" name="Straight Connector 7"/>
          <p:cNvCxnSpPr/>
          <p:nvPr/>
        </p:nvCxnSpPr>
        <p:spPr>
          <a:xfrm rot="5400000">
            <a:off x="4768454" y="4304116"/>
            <a:ext cx="4643470" cy="35719"/>
          </a:xfrm>
          <a:prstGeom prst="line">
            <a:avLst/>
          </a:prstGeom>
        </p:spPr>
        <p:style>
          <a:lnRef idx="2">
            <a:schemeClr val="dk1"/>
          </a:lnRef>
          <a:fillRef idx="0">
            <a:schemeClr val="dk1"/>
          </a:fillRef>
          <a:effectRef idx="1">
            <a:schemeClr val="dk1"/>
          </a:effectRef>
          <a:fontRef idx="minor">
            <a:schemeClr val="tx1"/>
          </a:fontRef>
        </p:style>
      </p:cxnSp>
      <p:cxnSp>
        <p:nvCxnSpPr>
          <p:cNvPr id="10" name="Straight Arrow Connector 9"/>
          <p:cNvCxnSpPr/>
          <p:nvPr/>
        </p:nvCxnSpPr>
        <p:spPr>
          <a:xfrm>
            <a:off x="1928794" y="4363516"/>
            <a:ext cx="514353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1928794" y="4637400"/>
            <a:ext cx="5143536" cy="1588"/>
          </a:xfrm>
          <a:prstGeom prst="straightConnector1">
            <a:avLst/>
          </a:prstGeom>
          <a:ln>
            <a:headEnd type="arrow"/>
            <a:tailEnd type="none"/>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2051720" y="3933056"/>
            <a:ext cx="4983800" cy="338554"/>
          </a:xfrm>
          <a:prstGeom prst="rect">
            <a:avLst/>
          </a:prstGeom>
          <a:noFill/>
        </p:spPr>
        <p:txBody>
          <a:bodyPr wrap="none" rtlCol="0">
            <a:spAutoFit/>
          </a:bodyPr>
          <a:lstStyle/>
          <a:p>
            <a:r>
              <a:rPr lang="es-ES" sz="1600" dirty="0" smtClean="0"/>
              <a:t>MIH_Auth request (EAP-Initiate/Re-Auth, </a:t>
            </a:r>
            <a:r>
              <a:rPr lang="es-ES" sz="1600" b="1" dirty="0" smtClean="0"/>
              <a:t>MNparameters</a:t>
            </a:r>
            <a:r>
              <a:rPr lang="es-ES" sz="1600" dirty="0" smtClean="0"/>
              <a:t>)</a:t>
            </a:r>
            <a:endParaRPr lang="es-ES" sz="1600" dirty="0"/>
          </a:p>
        </p:txBody>
      </p:sp>
      <p:sp>
        <p:nvSpPr>
          <p:cNvPr id="15" name="TextBox 14"/>
          <p:cNvSpPr txBox="1"/>
          <p:nvPr/>
        </p:nvSpPr>
        <p:spPr>
          <a:xfrm>
            <a:off x="1947144" y="4365918"/>
            <a:ext cx="5138586" cy="276999"/>
          </a:xfrm>
          <a:prstGeom prst="rect">
            <a:avLst/>
          </a:prstGeom>
          <a:noFill/>
        </p:spPr>
        <p:txBody>
          <a:bodyPr wrap="none" rtlCol="0">
            <a:spAutoFit/>
          </a:bodyPr>
          <a:lstStyle/>
          <a:p>
            <a:r>
              <a:rPr lang="es-ES" sz="1200" dirty="0" smtClean="0"/>
              <a:t>MIH_Auth response (EAP-Finish/Re-Auth, </a:t>
            </a:r>
            <a:r>
              <a:rPr lang="es-ES" sz="1200" b="1" dirty="0" smtClean="0"/>
              <a:t>Mnparameters</a:t>
            </a:r>
            <a:r>
              <a:rPr lang="es-ES" sz="1200" dirty="0" smtClean="0"/>
              <a:t>, </a:t>
            </a:r>
            <a:r>
              <a:rPr lang="es-ES" sz="1200" b="1" dirty="0" smtClean="0"/>
              <a:t>PoSselections</a:t>
            </a:r>
            <a:r>
              <a:rPr lang="es-ES" sz="1200" dirty="0" smtClean="0"/>
              <a:t>, AUTH)</a:t>
            </a:r>
            <a:endParaRPr lang="es-ES" sz="1200" dirty="0"/>
          </a:p>
        </p:txBody>
      </p:sp>
      <p:cxnSp>
        <p:nvCxnSpPr>
          <p:cNvPr id="11" name="Straight Arrow Connector 10"/>
          <p:cNvCxnSpPr/>
          <p:nvPr/>
        </p:nvCxnSpPr>
        <p:spPr>
          <a:xfrm>
            <a:off x="1928794" y="3794586"/>
            <a:ext cx="5143536" cy="1588"/>
          </a:xfrm>
          <a:prstGeom prst="straightConnector1">
            <a:avLst/>
          </a:prstGeom>
          <a:ln>
            <a:headEnd type="arrow"/>
            <a:tailEnd type="none"/>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2051720" y="3491716"/>
            <a:ext cx="4818563" cy="369332"/>
          </a:xfrm>
          <a:prstGeom prst="rect">
            <a:avLst/>
          </a:prstGeom>
          <a:noFill/>
        </p:spPr>
        <p:txBody>
          <a:bodyPr wrap="none" rtlCol="0">
            <a:spAutoFit/>
          </a:bodyPr>
          <a:lstStyle/>
          <a:p>
            <a:r>
              <a:rPr lang="es-ES" dirty="0" smtClean="0"/>
              <a:t>MIH_Auth indication (EAP-Initiate/ Re-auth-Start)</a:t>
            </a:r>
            <a:endParaRPr lang="es-ES" dirty="0"/>
          </a:p>
        </p:txBody>
      </p:sp>
      <p:sp>
        <p:nvSpPr>
          <p:cNvPr id="19" name="TextBox 18"/>
          <p:cNvSpPr txBox="1"/>
          <p:nvPr/>
        </p:nvSpPr>
        <p:spPr>
          <a:xfrm>
            <a:off x="6444208" y="3203684"/>
            <a:ext cx="757259" cy="338554"/>
          </a:xfrm>
          <a:prstGeom prst="rect">
            <a:avLst/>
          </a:prstGeom>
          <a:noFill/>
        </p:spPr>
        <p:txBody>
          <a:bodyPr wrap="none" rtlCol="0">
            <a:spAutoFit/>
          </a:bodyPr>
          <a:lstStyle/>
          <a:p>
            <a:r>
              <a:rPr lang="es-ES" sz="1600" dirty="0" err="1" smtClean="0"/>
              <a:t>Trigger</a:t>
            </a:r>
            <a:endParaRPr lang="es-ES" sz="1600" dirty="0"/>
          </a:p>
        </p:txBody>
      </p:sp>
      <p:cxnSp>
        <p:nvCxnSpPr>
          <p:cNvPr id="16" name="Straight Arrow Connector 15"/>
          <p:cNvCxnSpPr/>
          <p:nvPr/>
        </p:nvCxnSpPr>
        <p:spPr>
          <a:xfrm>
            <a:off x="1907134" y="2498026"/>
            <a:ext cx="514353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1907134" y="3139380"/>
            <a:ext cx="5143536" cy="1588"/>
          </a:xfrm>
          <a:prstGeom prst="straightConnector1">
            <a:avLst/>
          </a:prstGeom>
          <a:ln>
            <a:headEnd type="arrow"/>
            <a:tailEnd type="none"/>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2771800" y="2060848"/>
            <a:ext cx="3335144" cy="369332"/>
          </a:xfrm>
          <a:prstGeom prst="rect">
            <a:avLst/>
          </a:prstGeom>
          <a:noFill/>
        </p:spPr>
        <p:txBody>
          <a:bodyPr wrap="none" rtlCol="0">
            <a:spAutoFit/>
          </a:bodyPr>
          <a:lstStyle/>
          <a:p>
            <a:r>
              <a:rPr lang="es-ES" dirty="0" smtClean="0"/>
              <a:t>MIH Capability Discovery Request</a:t>
            </a:r>
            <a:endParaRPr lang="es-ES" dirty="0"/>
          </a:p>
        </p:txBody>
      </p:sp>
      <p:sp>
        <p:nvSpPr>
          <p:cNvPr id="20" name="TextBox 19"/>
          <p:cNvSpPr txBox="1"/>
          <p:nvPr/>
        </p:nvSpPr>
        <p:spPr>
          <a:xfrm>
            <a:off x="2755823" y="2636912"/>
            <a:ext cx="3472361" cy="369332"/>
          </a:xfrm>
          <a:prstGeom prst="rect">
            <a:avLst/>
          </a:prstGeom>
          <a:noFill/>
        </p:spPr>
        <p:txBody>
          <a:bodyPr wrap="none" rtlCol="0">
            <a:spAutoFit/>
          </a:bodyPr>
          <a:lstStyle/>
          <a:p>
            <a:r>
              <a:rPr lang="es-ES" dirty="0" smtClean="0"/>
              <a:t>MIH Capability Discovery Response</a:t>
            </a:r>
            <a:endParaRPr lang="es-ES" dirty="0"/>
          </a:p>
        </p:txBody>
      </p:sp>
      <p:sp>
        <p:nvSpPr>
          <p:cNvPr id="21" name="Rectangle 20"/>
          <p:cNvSpPr/>
          <p:nvPr/>
        </p:nvSpPr>
        <p:spPr>
          <a:xfrm>
            <a:off x="179512" y="2060848"/>
            <a:ext cx="7344816" cy="1224136"/>
          </a:xfrm>
          <a:prstGeom prst="rect">
            <a:avLst/>
          </a:prstGeom>
          <a:no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179512" y="2348880"/>
            <a:ext cx="1656351" cy="523220"/>
          </a:xfrm>
          <a:prstGeom prst="rect">
            <a:avLst/>
          </a:prstGeom>
          <a:noFill/>
        </p:spPr>
        <p:txBody>
          <a:bodyPr wrap="none" rtlCol="0">
            <a:spAutoFit/>
          </a:bodyPr>
          <a:lstStyle/>
          <a:p>
            <a:pPr algn="ctr"/>
            <a:r>
              <a:rPr lang="es-ES" sz="1400" dirty="0" smtClean="0"/>
              <a:t>Capability Discovery</a:t>
            </a:r>
          </a:p>
          <a:p>
            <a:pPr algn="ctr"/>
            <a:r>
              <a:rPr lang="es-ES" sz="1400" dirty="0" smtClean="0"/>
              <a:t>Phase</a:t>
            </a:r>
            <a:endParaRPr lang="en-US" sz="1400" dirty="0"/>
          </a:p>
        </p:txBody>
      </p:sp>
      <p:cxnSp>
        <p:nvCxnSpPr>
          <p:cNvPr id="23" name="Straight Arrow Connector 22"/>
          <p:cNvCxnSpPr/>
          <p:nvPr/>
        </p:nvCxnSpPr>
        <p:spPr>
          <a:xfrm>
            <a:off x="1907704" y="5157192"/>
            <a:ext cx="5143536"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1907134" y="5882402"/>
            <a:ext cx="514353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1907134" y="6523756"/>
            <a:ext cx="5143536" cy="1588"/>
          </a:xfrm>
          <a:prstGeom prst="straightConnector1">
            <a:avLst/>
          </a:prstGeom>
          <a:ln>
            <a:headEnd type="arrow"/>
            <a:tailEnd type="none"/>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3347864" y="5445224"/>
            <a:ext cx="2667333" cy="369332"/>
          </a:xfrm>
          <a:prstGeom prst="rect">
            <a:avLst/>
          </a:prstGeom>
          <a:noFill/>
        </p:spPr>
        <p:txBody>
          <a:bodyPr wrap="none" rtlCol="0">
            <a:spAutoFit/>
          </a:bodyPr>
          <a:lstStyle/>
          <a:p>
            <a:r>
              <a:rPr lang="es-ES" dirty="0" smtClean="0"/>
              <a:t>MIH Termination Resquest</a:t>
            </a:r>
            <a:endParaRPr lang="es-ES" dirty="0"/>
          </a:p>
        </p:txBody>
      </p:sp>
      <p:sp>
        <p:nvSpPr>
          <p:cNvPr id="27" name="TextBox 26"/>
          <p:cNvSpPr txBox="1"/>
          <p:nvPr/>
        </p:nvSpPr>
        <p:spPr>
          <a:xfrm>
            <a:off x="3347864" y="6093296"/>
            <a:ext cx="2714782" cy="369332"/>
          </a:xfrm>
          <a:prstGeom prst="rect">
            <a:avLst/>
          </a:prstGeom>
          <a:noFill/>
        </p:spPr>
        <p:txBody>
          <a:bodyPr wrap="none" rtlCol="0">
            <a:spAutoFit/>
          </a:bodyPr>
          <a:lstStyle/>
          <a:p>
            <a:r>
              <a:rPr lang="es-ES" dirty="0" smtClean="0"/>
              <a:t>MIH Termination Response</a:t>
            </a:r>
            <a:endParaRPr lang="es-ES" dirty="0"/>
          </a:p>
        </p:txBody>
      </p:sp>
      <p:sp>
        <p:nvSpPr>
          <p:cNvPr id="28" name="TextBox 27"/>
          <p:cNvSpPr txBox="1"/>
          <p:nvPr/>
        </p:nvSpPr>
        <p:spPr>
          <a:xfrm>
            <a:off x="4283968" y="4859868"/>
            <a:ext cx="357790" cy="369332"/>
          </a:xfrm>
          <a:prstGeom prst="rect">
            <a:avLst/>
          </a:prstGeom>
          <a:noFill/>
        </p:spPr>
        <p:txBody>
          <a:bodyPr wrap="none" rtlCol="0">
            <a:spAutoFit/>
          </a:bodyPr>
          <a:lstStyle/>
          <a:p>
            <a:r>
              <a:rPr lang="es-ES" dirty="0" smtClean="0"/>
              <a:t>...</a:t>
            </a:r>
            <a:endParaRPr lang="es-ES" dirty="0"/>
          </a:p>
        </p:txBody>
      </p:sp>
      <p:sp>
        <p:nvSpPr>
          <p:cNvPr id="29" name="Rectangle 28"/>
          <p:cNvSpPr/>
          <p:nvPr/>
        </p:nvSpPr>
        <p:spPr>
          <a:xfrm>
            <a:off x="179512" y="4901412"/>
            <a:ext cx="7344816" cy="432048"/>
          </a:xfrm>
          <a:prstGeom prst="rect">
            <a:avLst/>
          </a:prstGeom>
          <a:no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a:off x="179512" y="5445224"/>
            <a:ext cx="7344816" cy="1224136"/>
          </a:xfrm>
          <a:prstGeom prst="rect">
            <a:avLst/>
          </a:prstGeom>
          <a:no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p:cNvSpPr txBox="1"/>
          <p:nvPr/>
        </p:nvSpPr>
        <p:spPr>
          <a:xfrm>
            <a:off x="390340" y="4823492"/>
            <a:ext cx="1234698" cy="523220"/>
          </a:xfrm>
          <a:prstGeom prst="rect">
            <a:avLst/>
          </a:prstGeom>
          <a:noFill/>
        </p:spPr>
        <p:txBody>
          <a:bodyPr wrap="none" rtlCol="0">
            <a:spAutoFit/>
          </a:bodyPr>
          <a:lstStyle/>
          <a:p>
            <a:pPr algn="ctr"/>
            <a:r>
              <a:rPr lang="es-ES" sz="1400" dirty="0" smtClean="0"/>
              <a:t>Service Access</a:t>
            </a:r>
          </a:p>
          <a:p>
            <a:pPr algn="ctr"/>
            <a:r>
              <a:rPr lang="es-ES" sz="1400" dirty="0" smtClean="0"/>
              <a:t>Phase</a:t>
            </a:r>
            <a:endParaRPr lang="en-US" sz="1400" dirty="0"/>
          </a:p>
        </p:txBody>
      </p:sp>
      <p:sp>
        <p:nvSpPr>
          <p:cNvPr id="32" name="TextBox 31"/>
          <p:cNvSpPr txBox="1"/>
          <p:nvPr/>
        </p:nvSpPr>
        <p:spPr>
          <a:xfrm>
            <a:off x="475332" y="5805264"/>
            <a:ext cx="1064715" cy="523220"/>
          </a:xfrm>
          <a:prstGeom prst="rect">
            <a:avLst/>
          </a:prstGeom>
          <a:noFill/>
        </p:spPr>
        <p:txBody>
          <a:bodyPr wrap="none" rtlCol="0">
            <a:spAutoFit/>
          </a:bodyPr>
          <a:lstStyle/>
          <a:p>
            <a:pPr algn="ctr"/>
            <a:r>
              <a:rPr lang="es-ES" sz="1400" dirty="0" smtClean="0"/>
              <a:t>Termination</a:t>
            </a:r>
          </a:p>
          <a:p>
            <a:pPr algn="ctr"/>
            <a:r>
              <a:rPr lang="es-ES" sz="1400" dirty="0" smtClean="0"/>
              <a:t>Phase</a:t>
            </a:r>
            <a:endParaRPr lang="en-US" sz="1400" dirty="0"/>
          </a:p>
        </p:txBody>
      </p:sp>
      <p:sp>
        <p:nvSpPr>
          <p:cNvPr id="33" name="Rectangle 32"/>
          <p:cNvSpPr/>
          <p:nvPr/>
        </p:nvSpPr>
        <p:spPr>
          <a:xfrm>
            <a:off x="179512" y="3501008"/>
            <a:ext cx="7344816" cy="1296144"/>
          </a:xfrm>
          <a:prstGeom prst="rect">
            <a:avLst/>
          </a:prstGeom>
          <a:no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p:cNvSpPr txBox="1"/>
          <p:nvPr/>
        </p:nvSpPr>
        <p:spPr>
          <a:xfrm>
            <a:off x="370339" y="3789040"/>
            <a:ext cx="1274708" cy="738664"/>
          </a:xfrm>
          <a:prstGeom prst="rect">
            <a:avLst/>
          </a:prstGeom>
          <a:noFill/>
        </p:spPr>
        <p:txBody>
          <a:bodyPr wrap="none" rtlCol="0">
            <a:spAutoFit/>
          </a:bodyPr>
          <a:lstStyle/>
          <a:p>
            <a:pPr algn="ctr"/>
            <a:r>
              <a:rPr lang="es-ES" sz="1400" dirty="0" smtClean="0"/>
              <a:t>MIH Service </a:t>
            </a:r>
          </a:p>
          <a:p>
            <a:pPr algn="ctr"/>
            <a:r>
              <a:rPr lang="es-ES" sz="1400" dirty="0" smtClean="0"/>
              <a:t>Authentication</a:t>
            </a:r>
          </a:p>
          <a:p>
            <a:pPr algn="ctr"/>
            <a:r>
              <a:rPr lang="es-ES" sz="1400" dirty="0" smtClean="0"/>
              <a:t>Phase</a:t>
            </a:r>
            <a:endParaRPr lang="en-US" sz="1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 dirty="0" smtClean="0"/>
              <a:t>ERP Network Initiated (2)</a:t>
            </a:r>
            <a:br>
              <a:rPr lang="es-ES" dirty="0" smtClean="0"/>
            </a:br>
            <a:r>
              <a:rPr lang="es-ES" sz="2700" dirty="0" smtClean="0"/>
              <a:t>MIH Access Authentication Phase</a:t>
            </a:r>
            <a:endParaRPr lang="es-ES" sz="2700" dirty="0"/>
          </a:p>
        </p:txBody>
      </p:sp>
      <p:sp>
        <p:nvSpPr>
          <p:cNvPr id="4" name="Rectangle 3"/>
          <p:cNvSpPr/>
          <p:nvPr/>
        </p:nvSpPr>
        <p:spPr>
          <a:xfrm>
            <a:off x="1285852" y="1500174"/>
            <a:ext cx="1214446" cy="500066"/>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s-ES" dirty="0" smtClean="0"/>
              <a:t>EAP Peer</a:t>
            </a:r>
          </a:p>
          <a:p>
            <a:pPr algn="ctr"/>
            <a:r>
              <a:rPr lang="es-ES" dirty="0" smtClean="0"/>
              <a:t>MN</a:t>
            </a:r>
            <a:endParaRPr lang="es-ES" dirty="0"/>
          </a:p>
        </p:txBody>
      </p:sp>
      <p:sp>
        <p:nvSpPr>
          <p:cNvPr id="5" name="Rectangle 4"/>
          <p:cNvSpPr/>
          <p:nvPr/>
        </p:nvSpPr>
        <p:spPr>
          <a:xfrm>
            <a:off x="6500826" y="1500174"/>
            <a:ext cx="1214446" cy="500066"/>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s-ES" dirty="0" smtClean="0"/>
              <a:t>EAP </a:t>
            </a:r>
            <a:r>
              <a:rPr lang="es-ES" dirty="0" err="1" smtClean="0"/>
              <a:t>Auth</a:t>
            </a:r>
            <a:r>
              <a:rPr lang="es-ES" dirty="0" smtClean="0"/>
              <a:t>.</a:t>
            </a:r>
          </a:p>
          <a:p>
            <a:pPr algn="ctr"/>
            <a:r>
              <a:rPr lang="es-ES" dirty="0" err="1" smtClean="0"/>
              <a:t>PoS</a:t>
            </a:r>
            <a:endParaRPr lang="es-ES" dirty="0"/>
          </a:p>
        </p:txBody>
      </p:sp>
      <p:cxnSp>
        <p:nvCxnSpPr>
          <p:cNvPr id="7" name="Straight Connector 6"/>
          <p:cNvCxnSpPr>
            <a:stCxn id="4" idx="2"/>
          </p:cNvCxnSpPr>
          <p:nvPr/>
        </p:nvCxnSpPr>
        <p:spPr>
          <a:xfrm rot="5400000">
            <a:off x="-446519" y="4304116"/>
            <a:ext cx="4643470" cy="35719"/>
          </a:xfrm>
          <a:prstGeom prst="line">
            <a:avLst/>
          </a:prstGeom>
        </p:spPr>
        <p:style>
          <a:lnRef idx="2">
            <a:schemeClr val="dk1"/>
          </a:lnRef>
          <a:fillRef idx="0">
            <a:schemeClr val="dk1"/>
          </a:fillRef>
          <a:effectRef idx="1">
            <a:schemeClr val="dk1"/>
          </a:effectRef>
          <a:fontRef idx="minor">
            <a:schemeClr val="tx1"/>
          </a:fontRef>
        </p:style>
      </p:cxnSp>
      <p:cxnSp>
        <p:nvCxnSpPr>
          <p:cNvPr id="8" name="Straight Connector 7"/>
          <p:cNvCxnSpPr/>
          <p:nvPr/>
        </p:nvCxnSpPr>
        <p:spPr>
          <a:xfrm rot="5400000">
            <a:off x="4768454" y="4304116"/>
            <a:ext cx="4643470" cy="35719"/>
          </a:xfrm>
          <a:prstGeom prst="line">
            <a:avLst/>
          </a:prstGeom>
        </p:spPr>
        <p:style>
          <a:lnRef idx="2">
            <a:schemeClr val="dk1"/>
          </a:lnRef>
          <a:fillRef idx="0">
            <a:schemeClr val="dk1"/>
          </a:fillRef>
          <a:effectRef idx="1">
            <a:schemeClr val="dk1"/>
          </a:effectRef>
          <a:fontRef idx="minor">
            <a:schemeClr val="tx1"/>
          </a:fontRef>
        </p:style>
      </p:cxnSp>
      <p:cxnSp>
        <p:nvCxnSpPr>
          <p:cNvPr id="10" name="Straight Arrow Connector 9"/>
          <p:cNvCxnSpPr/>
          <p:nvPr/>
        </p:nvCxnSpPr>
        <p:spPr>
          <a:xfrm>
            <a:off x="1928794" y="4132410"/>
            <a:ext cx="514353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1928794" y="4509120"/>
            <a:ext cx="5143536" cy="1588"/>
          </a:xfrm>
          <a:prstGeom prst="straightConnector1">
            <a:avLst/>
          </a:prstGeom>
          <a:ln>
            <a:headEnd type="arrow"/>
            <a:tailEnd type="none"/>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2336678" y="3841303"/>
            <a:ext cx="4395562" cy="307777"/>
          </a:xfrm>
          <a:prstGeom prst="rect">
            <a:avLst/>
          </a:prstGeom>
          <a:noFill/>
        </p:spPr>
        <p:txBody>
          <a:bodyPr wrap="none" rtlCol="0">
            <a:spAutoFit/>
          </a:bodyPr>
          <a:lstStyle/>
          <a:p>
            <a:r>
              <a:rPr lang="es-ES" sz="1400" dirty="0" smtClean="0"/>
              <a:t>MIH_Auth request (EAP-Initiate/Re-Auth, </a:t>
            </a:r>
            <a:r>
              <a:rPr lang="es-ES" sz="1400" b="1" dirty="0" smtClean="0"/>
              <a:t>MNparameters</a:t>
            </a:r>
            <a:r>
              <a:rPr lang="es-ES" sz="1400" dirty="0" smtClean="0"/>
              <a:t>)</a:t>
            </a:r>
            <a:endParaRPr lang="es-ES" sz="1400" dirty="0"/>
          </a:p>
        </p:txBody>
      </p:sp>
      <p:sp>
        <p:nvSpPr>
          <p:cNvPr id="15" name="TextBox 14"/>
          <p:cNvSpPr txBox="1"/>
          <p:nvPr/>
        </p:nvSpPr>
        <p:spPr>
          <a:xfrm>
            <a:off x="1947144" y="4221088"/>
            <a:ext cx="5138586" cy="276999"/>
          </a:xfrm>
          <a:prstGeom prst="rect">
            <a:avLst/>
          </a:prstGeom>
          <a:noFill/>
        </p:spPr>
        <p:txBody>
          <a:bodyPr wrap="none" rtlCol="0">
            <a:spAutoFit/>
          </a:bodyPr>
          <a:lstStyle/>
          <a:p>
            <a:r>
              <a:rPr lang="es-ES" sz="1200" dirty="0" smtClean="0"/>
              <a:t>MIH_Auth response (EAP-Finish/Re-Auth, </a:t>
            </a:r>
            <a:r>
              <a:rPr lang="es-ES" sz="1200" b="1" dirty="0" smtClean="0"/>
              <a:t>Mnparameters</a:t>
            </a:r>
            <a:r>
              <a:rPr lang="es-ES" sz="1200" dirty="0" smtClean="0"/>
              <a:t>, </a:t>
            </a:r>
            <a:r>
              <a:rPr lang="es-ES" sz="1200" b="1" dirty="0" smtClean="0"/>
              <a:t>PoSselections</a:t>
            </a:r>
            <a:r>
              <a:rPr lang="es-ES" sz="1200" dirty="0" smtClean="0"/>
              <a:t>, AUTH)</a:t>
            </a:r>
            <a:endParaRPr lang="es-ES" sz="1200" dirty="0"/>
          </a:p>
        </p:txBody>
      </p:sp>
      <p:cxnSp>
        <p:nvCxnSpPr>
          <p:cNvPr id="11" name="Straight Arrow Connector 10"/>
          <p:cNvCxnSpPr/>
          <p:nvPr/>
        </p:nvCxnSpPr>
        <p:spPr>
          <a:xfrm>
            <a:off x="1928794" y="3434546"/>
            <a:ext cx="5143536" cy="1588"/>
          </a:xfrm>
          <a:prstGeom prst="straightConnector1">
            <a:avLst/>
          </a:prstGeom>
          <a:ln>
            <a:headEnd type="arrow"/>
            <a:tailEnd type="none"/>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2339752" y="3089716"/>
            <a:ext cx="4122475" cy="369332"/>
          </a:xfrm>
          <a:prstGeom prst="rect">
            <a:avLst/>
          </a:prstGeom>
          <a:noFill/>
        </p:spPr>
        <p:txBody>
          <a:bodyPr wrap="none" rtlCol="0">
            <a:spAutoFit/>
          </a:bodyPr>
          <a:lstStyle/>
          <a:p>
            <a:r>
              <a:rPr lang="es-ES" dirty="0" smtClean="0"/>
              <a:t>MIH_Auth request (EAP-Request/Identity)</a:t>
            </a:r>
            <a:endParaRPr lang="es-ES" dirty="0"/>
          </a:p>
        </p:txBody>
      </p:sp>
      <p:sp>
        <p:nvSpPr>
          <p:cNvPr id="19" name="TextBox 18"/>
          <p:cNvSpPr txBox="1"/>
          <p:nvPr/>
        </p:nvSpPr>
        <p:spPr>
          <a:xfrm>
            <a:off x="6372200" y="2843644"/>
            <a:ext cx="829394" cy="369332"/>
          </a:xfrm>
          <a:prstGeom prst="rect">
            <a:avLst/>
          </a:prstGeom>
          <a:noFill/>
        </p:spPr>
        <p:txBody>
          <a:bodyPr wrap="none" rtlCol="0">
            <a:spAutoFit/>
          </a:bodyPr>
          <a:lstStyle/>
          <a:p>
            <a:r>
              <a:rPr lang="es-ES" dirty="0" err="1" smtClean="0"/>
              <a:t>Trigger</a:t>
            </a:r>
            <a:endParaRPr lang="es-ES" dirty="0"/>
          </a:p>
        </p:txBody>
      </p:sp>
      <p:cxnSp>
        <p:nvCxnSpPr>
          <p:cNvPr id="18" name="Straight Arrow Connector 9"/>
          <p:cNvCxnSpPr/>
          <p:nvPr/>
        </p:nvCxnSpPr>
        <p:spPr>
          <a:xfrm>
            <a:off x="1907704" y="3717032"/>
            <a:ext cx="514353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0" name="TextBox 11"/>
          <p:cNvSpPr txBox="1"/>
          <p:nvPr/>
        </p:nvSpPr>
        <p:spPr>
          <a:xfrm>
            <a:off x="3305319" y="3419708"/>
            <a:ext cx="2058769" cy="369332"/>
          </a:xfrm>
          <a:prstGeom prst="rect">
            <a:avLst/>
          </a:prstGeom>
          <a:noFill/>
        </p:spPr>
        <p:txBody>
          <a:bodyPr wrap="none" rtlCol="0">
            <a:spAutoFit/>
          </a:bodyPr>
          <a:lstStyle/>
          <a:p>
            <a:r>
              <a:rPr lang="es-ES" dirty="0" smtClean="0"/>
              <a:t>MIH_Auth response</a:t>
            </a:r>
            <a:endParaRPr lang="es-ES" dirty="0"/>
          </a:p>
        </p:txBody>
      </p:sp>
      <p:sp>
        <p:nvSpPr>
          <p:cNvPr id="16" name="Rectangle 15"/>
          <p:cNvSpPr/>
          <p:nvPr/>
        </p:nvSpPr>
        <p:spPr>
          <a:xfrm>
            <a:off x="179512" y="3140968"/>
            <a:ext cx="7344816" cy="1584176"/>
          </a:xfrm>
          <a:prstGeom prst="rect">
            <a:avLst/>
          </a:prstGeom>
          <a:no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370339" y="3571786"/>
            <a:ext cx="1274708" cy="738664"/>
          </a:xfrm>
          <a:prstGeom prst="rect">
            <a:avLst/>
          </a:prstGeom>
          <a:noFill/>
        </p:spPr>
        <p:txBody>
          <a:bodyPr wrap="square" rtlCol="0">
            <a:spAutoFit/>
          </a:bodyPr>
          <a:lstStyle/>
          <a:p>
            <a:pPr algn="ctr"/>
            <a:r>
              <a:rPr lang="es-ES" sz="1400" dirty="0" smtClean="0"/>
              <a:t>MIH Service </a:t>
            </a:r>
          </a:p>
          <a:p>
            <a:pPr algn="ctr"/>
            <a:r>
              <a:rPr lang="es-ES" sz="1400" dirty="0" smtClean="0"/>
              <a:t>Authentication</a:t>
            </a:r>
          </a:p>
          <a:p>
            <a:pPr algn="ctr"/>
            <a:r>
              <a:rPr lang="es-ES" sz="1400" dirty="0" smtClean="0"/>
              <a:t>Phase</a:t>
            </a:r>
            <a:endParaRPr lang="en-US" sz="1400" dirty="0"/>
          </a:p>
        </p:txBody>
      </p:sp>
      <p:cxnSp>
        <p:nvCxnSpPr>
          <p:cNvPr id="21" name="Straight Arrow Connector 20"/>
          <p:cNvCxnSpPr/>
          <p:nvPr/>
        </p:nvCxnSpPr>
        <p:spPr>
          <a:xfrm>
            <a:off x="1907134" y="2348880"/>
            <a:ext cx="514353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1907134" y="2699628"/>
            <a:ext cx="5143536" cy="1588"/>
          </a:xfrm>
          <a:prstGeom prst="straightConnector1">
            <a:avLst/>
          </a:prstGeom>
          <a:ln>
            <a:headEnd type="arrow"/>
            <a:tailEnd type="none"/>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2771800" y="2060848"/>
            <a:ext cx="3335144" cy="369332"/>
          </a:xfrm>
          <a:prstGeom prst="rect">
            <a:avLst/>
          </a:prstGeom>
          <a:noFill/>
        </p:spPr>
        <p:txBody>
          <a:bodyPr wrap="none" rtlCol="0">
            <a:spAutoFit/>
          </a:bodyPr>
          <a:lstStyle/>
          <a:p>
            <a:r>
              <a:rPr lang="es-ES" dirty="0" smtClean="0"/>
              <a:t>MIH Capability Discovery Request</a:t>
            </a:r>
            <a:endParaRPr lang="es-ES" dirty="0"/>
          </a:p>
        </p:txBody>
      </p:sp>
      <p:sp>
        <p:nvSpPr>
          <p:cNvPr id="24" name="TextBox 23"/>
          <p:cNvSpPr txBox="1"/>
          <p:nvPr/>
        </p:nvSpPr>
        <p:spPr>
          <a:xfrm>
            <a:off x="2755823" y="2411596"/>
            <a:ext cx="3472361" cy="369332"/>
          </a:xfrm>
          <a:prstGeom prst="rect">
            <a:avLst/>
          </a:prstGeom>
          <a:noFill/>
        </p:spPr>
        <p:txBody>
          <a:bodyPr wrap="none" rtlCol="0">
            <a:spAutoFit/>
          </a:bodyPr>
          <a:lstStyle/>
          <a:p>
            <a:r>
              <a:rPr lang="es-ES" dirty="0" smtClean="0"/>
              <a:t>MIH Capability Discovery Response</a:t>
            </a:r>
            <a:endParaRPr lang="es-ES" dirty="0"/>
          </a:p>
        </p:txBody>
      </p:sp>
      <p:sp>
        <p:nvSpPr>
          <p:cNvPr id="25" name="Rectangle 24"/>
          <p:cNvSpPr/>
          <p:nvPr/>
        </p:nvSpPr>
        <p:spPr>
          <a:xfrm>
            <a:off x="179512" y="2060848"/>
            <a:ext cx="7344816" cy="864096"/>
          </a:xfrm>
          <a:prstGeom prst="rect">
            <a:avLst/>
          </a:prstGeom>
          <a:no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p:nvSpPr>
        <p:spPr>
          <a:xfrm>
            <a:off x="179512" y="2348880"/>
            <a:ext cx="1656351" cy="523220"/>
          </a:xfrm>
          <a:prstGeom prst="rect">
            <a:avLst/>
          </a:prstGeom>
          <a:noFill/>
        </p:spPr>
        <p:txBody>
          <a:bodyPr wrap="none" rtlCol="0">
            <a:spAutoFit/>
          </a:bodyPr>
          <a:lstStyle/>
          <a:p>
            <a:pPr algn="ctr"/>
            <a:r>
              <a:rPr lang="es-ES" sz="1400" dirty="0" smtClean="0"/>
              <a:t>Capability Discovery</a:t>
            </a:r>
          </a:p>
          <a:p>
            <a:pPr algn="ctr"/>
            <a:r>
              <a:rPr lang="es-ES" sz="1400" dirty="0" smtClean="0"/>
              <a:t>Phase</a:t>
            </a:r>
            <a:endParaRPr lang="en-US" sz="1400" dirty="0"/>
          </a:p>
        </p:txBody>
      </p:sp>
      <p:cxnSp>
        <p:nvCxnSpPr>
          <p:cNvPr id="27" name="Straight Arrow Connector 26"/>
          <p:cNvCxnSpPr/>
          <p:nvPr/>
        </p:nvCxnSpPr>
        <p:spPr>
          <a:xfrm>
            <a:off x="1907704" y="5157192"/>
            <a:ext cx="5143536"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1907134" y="5882402"/>
            <a:ext cx="514353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1907134" y="6245464"/>
            <a:ext cx="5143536" cy="1588"/>
          </a:xfrm>
          <a:prstGeom prst="straightConnector1">
            <a:avLst/>
          </a:prstGeom>
          <a:ln>
            <a:headEnd type="arrow"/>
            <a:tailEnd type="none"/>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3347864" y="5564492"/>
            <a:ext cx="2667333" cy="369332"/>
          </a:xfrm>
          <a:prstGeom prst="rect">
            <a:avLst/>
          </a:prstGeom>
          <a:noFill/>
        </p:spPr>
        <p:txBody>
          <a:bodyPr wrap="none" rtlCol="0">
            <a:spAutoFit/>
          </a:bodyPr>
          <a:lstStyle/>
          <a:p>
            <a:r>
              <a:rPr lang="es-ES" dirty="0" smtClean="0"/>
              <a:t>MIH Termination Resquest</a:t>
            </a:r>
            <a:endParaRPr lang="es-ES" dirty="0"/>
          </a:p>
        </p:txBody>
      </p:sp>
      <p:sp>
        <p:nvSpPr>
          <p:cNvPr id="31" name="TextBox 30"/>
          <p:cNvSpPr txBox="1"/>
          <p:nvPr/>
        </p:nvSpPr>
        <p:spPr>
          <a:xfrm>
            <a:off x="3347864" y="5907768"/>
            <a:ext cx="2714782" cy="369332"/>
          </a:xfrm>
          <a:prstGeom prst="rect">
            <a:avLst/>
          </a:prstGeom>
          <a:noFill/>
        </p:spPr>
        <p:txBody>
          <a:bodyPr wrap="none" rtlCol="0">
            <a:spAutoFit/>
          </a:bodyPr>
          <a:lstStyle/>
          <a:p>
            <a:r>
              <a:rPr lang="es-ES" dirty="0" smtClean="0"/>
              <a:t>MIH Termination Response</a:t>
            </a:r>
            <a:endParaRPr lang="es-ES" dirty="0"/>
          </a:p>
        </p:txBody>
      </p:sp>
      <p:sp>
        <p:nvSpPr>
          <p:cNvPr id="32" name="TextBox 31"/>
          <p:cNvSpPr txBox="1"/>
          <p:nvPr/>
        </p:nvSpPr>
        <p:spPr>
          <a:xfrm>
            <a:off x="4283968" y="4859868"/>
            <a:ext cx="357790" cy="369332"/>
          </a:xfrm>
          <a:prstGeom prst="rect">
            <a:avLst/>
          </a:prstGeom>
          <a:noFill/>
        </p:spPr>
        <p:txBody>
          <a:bodyPr wrap="none" rtlCol="0">
            <a:spAutoFit/>
          </a:bodyPr>
          <a:lstStyle/>
          <a:p>
            <a:r>
              <a:rPr lang="es-ES" dirty="0" smtClean="0"/>
              <a:t>...</a:t>
            </a:r>
            <a:endParaRPr lang="es-ES" dirty="0"/>
          </a:p>
        </p:txBody>
      </p:sp>
      <p:sp>
        <p:nvSpPr>
          <p:cNvPr id="33" name="Rectangle 32"/>
          <p:cNvSpPr/>
          <p:nvPr/>
        </p:nvSpPr>
        <p:spPr>
          <a:xfrm>
            <a:off x="179512" y="4901412"/>
            <a:ext cx="7344816" cy="432048"/>
          </a:xfrm>
          <a:prstGeom prst="rect">
            <a:avLst/>
          </a:prstGeom>
          <a:no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p:nvSpPr>
        <p:spPr>
          <a:xfrm>
            <a:off x="179512" y="5445224"/>
            <a:ext cx="7344816" cy="1224136"/>
          </a:xfrm>
          <a:prstGeom prst="rect">
            <a:avLst/>
          </a:prstGeom>
          <a:no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p:cNvSpPr txBox="1"/>
          <p:nvPr/>
        </p:nvSpPr>
        <p:spPr>
          <a:xfrm>
            <a:off x="390340" y="4823492"/>
            <a:ext cx="1234698" cy="523220"/>
          </a:xfrm>
          <a:prstGeom prst="rect">
            <a:avLst/>
          </a:prstGeom>
          <a:noFill/>
        </p:spPr>
        <p:txBody>
          <a:bodyPr wrap="none" rtlCol="0">
            <a:spAutoFit/>
          </a:bodyPr>
          <a:lstStyle/>
          <a:p>
            <a:pPr algn="ctr"/>
            <a:r>
              <a:rPr lang="es-ES" sz="1400" dirty="0" smtClean="0"/>
              <a:t>Service Access</a:t>
            </a:r>
          </a:p>
          <a:p>
            <a:pPr algn="ctr"/>
            <a:r>
              <a:rPr lang="es-ES" sz="1400" dirty="0" smtClean="0"/>
              <a:t>Phase</a:t>
            </a:r>
            <a:endParaRPr lang="en-US" sz="1400" dirty="0"/>
          </a:p>
        </p:txBody>
      </p:sp>
      <p:sp>
        <p:nvSpPr>
          <p:cNvPr id="36" name="TextBox 35"/>
          <p:cNvSpPr txBox="1"/>
          <p:nvPr/>
        </p:nvSpPr>
        <p:spPr>
          <a:xfrm>
            <a:off x="475332" y="5805264"/>
            <a:ext cx="1064715" cy="523220"/>
          </a:xfrm>
          <a:prstGeom prst="rect">
            <a:avLst/>
          </a:prstGeom>
          <a:noFill/>
        </p:spPr>
        <p:txBody>
          <a:bodyPr wrap="none" rtlCol="0">
            <a:spAutoFit/>
          </a:bodyPr>
          <a:lstStyle/>
          <a:p>
            <a:pPr algn="ctr"/>
            <a:r>
              <a:rPr lang="es-ES" sz="1400" dirty="0" smtClean="0"/>
              <a:t>Termination</a:t>
            </a:r>
          </a:p>
          <a:p>
            <a:pPr algn="ctr"/>
            <a:r>
              <a:rPr lang="es-ES" sz="1400" dirty="0" smtClean="0"/>
              <a:t>Phase</a:t>
            </a:r>
            <a:endParaRPr lang="en-US" sz="1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dirty="0" err="1" smtClean="0"/>
              <a:t>Draft</a:t>
            </a:r>
            <a:r>
              <a:rPr lang="es-ES" dirty="0" smtClean="0"/>
              <a:t> </a:t>
            </a:r>
            <a:r>
              <a:rPr lang="es-ES" dirty="0" err="1" smtClean="0"/>
              <a:t>Modifications</a:t>
            </a:r>
            <a:endParaRPr lang="es-ES" dirty="0"/>
          </a:p>
        </p:txBody>
      </p:sp>
      <p:sp>
        <p:nvSpPr>
          <p:cNvPr id="3" name="Content Placeholder 2"/>
          <p:cNvSpPr>
            <a:spLocks noGrp="1"/>
          </p:cNvSpPr>
          <p:nvPr>
            <p:ph idx="1"/>
          </p:nvPr>
        </p:nvSpPr>
        <p:spPr/>
        <p:txBody>
          <a:bodyPr>
            <a:normAutofit fontScale="77500" lnSpcReduction="20000"/>
          </a:bodyPr>
          <a:lstStyle/>
          <a:p>
            <a:r>
              <a:rPr lang="es-ES" b="1" dirty="0" err="1" smtClean="0"/>
              <a:t>These</a:t>
            </a:r>
            <a:r>
              <a:rPr lang="es-ES" b="1" dirty="0" smtClean="0"/>
              <a:t> </a:t>
            </a:r>
            <a:r>
              <a:rPr lang="es-ES" b="1" dirty="0" err="1" smtClean="0"/>
              <a:t>changes</a:t>
            </a:r>
            <a:r>
              <a:rPr lang="es-ES" b="1" dirty="0" smtClean="0"/>
              <a:t> are </a:t>
            </a:r>
            <a:r>
              <a:rPr lang="es-ES" b="1" dirty="0" err="1" smtClean="0"/>
              <a:t>required</a:t>
            </a:r>
            <a:r>
              <a:rPr lang="es-ES" b="1" dirty="0" smtClean="0"/>
              <a:t> </a:t>
            </a:r>
            <a:r>
              <a:rPr lang="es-ES" b="1" dirty="0" err="1" smtClean="0"/>
              <a:t>to</a:t>
            </a:r>
            <a:r>
              <a:rPr lang="es-ES" b="1" dirty="0" smtClean="0"/>
              <a:t> </a:t>
            </a:r>
            <a:r>
              <a:rPr lang="es-ES" b="1" dirty="0" err="1" smtClean="0"/>
              <a:t>avoid</a:t>
            </a:r>
            <a:r>
              <a:rPr lang="es-ES" b="1" dirty="0" smtClean="0"/>
              <a:t> </a:t>
            </a:r>
            <a:r>
              <a:rPr lang="es-ES" b="1" dirty="0" err="1" smtClean="0"/>
              <a:t>downgrading</a:t>
            </a:r>
            <a:r>
              <a:rPr lang="es-ES" b="1" dirty="0" smtClean="0"/>
              <a:t> </a:t>
            </a:r>
            <a:r>
              <a:rPr lang="es-ES" b="1" dirty="0" err="1" smtClean="0"/>
              <a:t>attack</a:t>
            </a:r>
            <a:r>
              <a:rPr lang="es-ES" b="1" dirty="0" smtClean="0"/>
              <a:t>.</a:t>
            </a:r>
          </a:p>
          <a:p>
            <a:r>
              <a:rPr lang="es-ES" b="1" dirty="0" smtClean="0"/>
              <a:t>8.6.1.12 </a:t>
            </a:r>
            <a:r>
              <a:rPr lang="es-ES" b="1" dirty="0" err="1" smtClean="0"/>
              <a:t>MIH_Auth</a:t>
            </a:r>
            <a:r>
              <a:rPr lang="es-ES" b="1" dirty="0" smtClean="0"/>
              <a:t> </a:t>
            </a:r>
            <a:r>
              <a:rPr lang="es-ES" b="1" dirty="0" err="1" smtClean="0"/>
              <a:t>request</a:t>
            </a:r>
            <a:endParaRPr lang="es-ES" b="1" dirty="0" smtClean="0"/>
          </a:p>
          <a:p>
            <a:pPr lvl="1"/>
            <a:r>
              <a:rPr lang="es-ES" dirty="0" err="1" smtClean="0"/>
              <a:t>Remove</a:t>
            </a:r>
            <a:endParaRPr lang="es-ES" dirty="0" smtClean="0"/>
          </a:p>
          <a:p>
            <a:pPr lvl="2"/>
            <a:r>
              <a:rPr lang="es-ES" dirty="0" smtClean="0"/>
              <a:t> </a:t>
            </a:r>
            <a:r>
              <a:rPr lang="es-ES" dirty="0" err="1" smtClean="0"/>
              <a:t>EAPCipherSuite</a:t>
            </a:r>
            <a:r>
              <a:rPr lang="es-ES" dirty="0" smtClean="0"/>
              <a:t>(</a:t>
            </a:r>
            <a:r>
              <a:rPr lang="es-ES" dirty="0" err="1" smtClean="0"/>
              <a:t>optional</a:t>
            </a:r>
            <a:r>
              <a:rPr lang="es-ES" dirty="0" smtClean="0"/>
              <a:t>)</a:t>
            </a:r>
          </a:p>
          <a:p>
            <a:pPr lvl="1"/>
            <a:r>
              <a:rPr lang="es-ES" dirty="0" err="1" smtClean="0"/>
              <a:t>Add</a:t>
            </a:r>
            <a:endParaRPr lang="es-ES" dirty="0" smtClean="0"/>
          </a:p>
          <a:p>
            <a:pPr lvl="2"/>
            <a:r>
              <a:rPr lang="es-ES" dirty="0" err="1" smtClean="0"/>
              <a:t>MnCiphersuite</a:t>
            </a:r>
            <a:r>
              <a:rPr lang="es-ES" dirty="0" smtClean="0"/>
              <a:t> (</a:t>
            </a:r>
            <a:r>
              <a:rPr lang="es-ES" dirty="0" err="1" smtClean="0"/>
              <a:t>optional</a:t>
            </a:r>
            <a:r>
              <a:rPr lang="es-ES" dirty="0" smtClean="0"/>
              <a:t>) (</a:t>
            </a:r>
            <a:r>
              <a:rPr lang="es-ES" dirty="0" err="1" smtClean="0"/>
              <a:t>ciphersuite</a:t>
            </a:r>
            <a:r>
              <a:rPr lang="es-ES" dirty="0" smtClean="0"/>
              <a:t> </a:t>
            </a:r>
            <a:r>
              <a:rPr lang="es-ES" dirty="0" err="1" smtClean="0"/>
              <a:t>tlv</a:t>
            </a:r>
            <a:r>
              <a:rPr lang="es-ES" dirty="0" smtClean="0"/>
              <a:t>)</a:t>
            </a:r>
          </a:p>
          <a:p>
            <a:pPr lvl="2"/>
            <a:r>
              <a:rPr lang="es-ES" dirty="0" err="1" smtClean="0"/>
              <a:t>PoSCiphersuite</a:t>
            </a:r>
            <a:r>
              <a:rPr lang="es-ES" dirty="0" smtClean="0"/>
              <a:t> (</a:t>
            </a:r>
            <a:r>
              <a:rPr lang="es-ES" dirty="0" err="1" smtClean="0"/>
              <a:t>optional</a:t>
            </a:r>
            <a:r>
              <a:rPr lang="es-ES" dirty="0" smtClean="0"/>
              <a:t>) (</a:t>
            </a:r>
            <a:r>
              <a:rPr lang="es-ES" dirty="0" err="1" smtClean="0"/>
              <a:t>ciphersuite</a:t>
            </a:r>
            <a:r>
              <a:rPr lang="es-ES" dirty="0" smtClean="0"/>
              <a:t> </a:t>
            </a:r>
            <a:r>
              <a:rPr lang="es-ES" dirty="0" err="1" smtClean="0"/>
              <a:t>tlv</a:t>
            </a:r>
            <a:r>
              <a:rPr lang="es-ES" dirty="0" smtClean="0"/>
              <a:t>)</a:t>
            </a:r>
          </a:p>
          <a:p>
            <a:r>
              <a:rPr lang="es-ES" b="1" dirty="0" smtClean="0"/>
              <a:t>8.6.1.13 </a:t>
            </a:r>
            <a:r>
              <a:rPr lang="es-ES" b="1" dirty="0" err="1" smtClean="0"/>
              <a:t>MIH_Auth</a:t>
            </a:r>
            <a:r>
              <a:rPr lang="es-ES" b="1" dirty="0" smtClean="0"/>
              <a:t> response</a:t>
            </a:r>
          </a:p>
          <a:p>
            <a:pPr lvl="1"/>
            <a:r>
              <a:rPr lang="es-ES" dirty="0" err="1" smtClean="0"/>
              <a:t>Remove</a:t>
            </a:r>
            <a:endParaRPr lang="es-ES" dirty="0" smtClean="0"/>
          </a:p>
          <a:p>
            <a:pPr lvl="2"/>
            <a:r>
              <a:rPr lang="es-ES" dirty="0" smtClean="0"/>
              <a:t> </a:t>
            </a:r>
            <a:r>
              <a:rPr lang="es-ES" dirty="0" err="1" smtClean="0"/>
              <a:t>EAPCipherSuite</a:t>
            </a:r>
            <a:r>
              <a:rPr lang="es-ES" dirty="0" smtClean="0"/>
              <a:t>(</a:t>
            </a:r>
            <a:r>
              <a:rPr lang="es-ES" dirty="0" err="1" smtClean="0"/>
              <a:t>optional</a:t>
            </a:r>
            <a:r>
              <a:rPr lang="es-ES" dirty="0" smtClean="0"/>
              <a:t>)</a:t>
            </a:r>
          </a:p>
          <a:p>
            <a:pPr lvl="1"/>
            <a:r>
              <a:rPr lang="es-ES" dirty="0" err="1" smtClean="0"/>
              <a:t>Add</a:t>
            </a:r>
            <a:endParaRPr lang="es-ES" dirty="0" smtClean="0"/>
          </a:p>
          <a:p>
            <a:pPr lvl="2"/>
            <a:r>
              <a:rPr lang="es-ES" dirty="0" err="1" smtClean="0"/>
              <a:t>MnCiphersuite</a:t>
            </a:r>
            <a:r>
              <a:rPr lang="es-ES" dirty="0" smtClean="0"/>
              <a:t> (</a:t>
            </a:r>
            <a:r>
              <a:rPr lang="es-ES" dirty="0" err="1" smtClean="0"/>
              <a:t>optional</a:t>
            </a:r>
            <a:r>
              <a:rPr lang="es-ES" dirty="0" smtClean="0"/>
              <a:t>) (</a:t>
            </a:r>
            <a:r>
              <a:rPr lang="es-ES" dirty="0" err="1" smtClean="0"/>
              <a:t>ciphersuite</a:t>
            </a:r>
            <a:r>
              <a:rPr lang="es-ES" dirty="0" smtClean="0"/>
              <a:t> </a:t>
            </a:r>
            <a:r>
              <a:rPr lang="es-ES" dirty="0" err="1" smtClean="0"/>
              <a:t>tlv</a:t>
            </a:r>
            <a:r>
              <a:rPr lang="es-ES" dirty="0" smtClean="0"/>
              <a:t>)</a:t>
            </a:r>
          </a:p>
          <a:p>
            <a:pPr lvl="2"/>
            <a:r>
              <a:rPr lang="es-ES" dirty="0" err="1" smtClean="0"/>
              <a:t>PoSCiphersuite</a:t>
            </a:r>
            <a:r>
              <a:rPr lang="es-ES" dirty="0" smtClean="0"/>
              <a:t> (</a:t>
            </a:r>
            <a:r>
              <a:rPr lang="es-ES" dirty="0" err="1" smtClean="0"/>
              <a:t>optional</a:t>
            </a:r>
            <a:r>
              <a:rPr lang="es-ES" dirty="0" smtClean="0"/>
              <a:t>) (</a:t>
            </a:r>
            <a:r>
              <a:rPr lang="es-ES" dirty="0" err="1" smtClean="0"/>
              <a:t>ciphersuite</a:t>
            </a:r>
            <a:r>
              <a:rPr lang="es-ES" dirty="0" smtClean="0"/>
              <a:t> </a:t>
            </a:r>
            <a:r>
              <a:rPr lang="es-ES" dirty="0" err="1" smtClean="0"/>
              <a:t>tlv</a:t>
            </a:r>
            <a:r>
              <a:rPr lang="es-ES" dirty="0" smtClean="0"/>
              <a:t>)</a:t>
            </a:r>
          </a:p>
          <a:p>
            <a:pPr lvl="1">
              <a:buNone/>
            </a:pPr>
            <a:endParaRPr lang="es-ES" dirty="0" smtClean="0"/>
          </a:p>
          <a:p>
            <a:endParaRPr lang="es-ES"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dirty="0" smtClean="0"/>
              <a:t>DICUSSION</a:t>
            </a:r>
            <a:endParaRPr lang="en-US" dirty="0"/>
          </a:p>
        </p:txBody>
      </p:sp>
      <p:sp>
        <p:nvSpPr>
          <p:cNvPr id="3" name="Content Placeholder 2"/>
          <p:cNvSpPr>
            <a:spLocks noGrp="1"/>
          </p:cNvSpPr>
          <p:nvPr>
            <p:ph idx="1"/>
          </p:nvPr>
        </p:nvSpPr>
        <p:spPr/>
        <p:txBody>
          <a:bodyPr/>
          <a:lstStyle/>
          <a:p>
            <a:r>
              <a:rPr lang="es-ES" dirty="0" err="1"/>
              <a:t>S</a:t>
            </a:r>
            <a:r>
              <a:rPr lang="es-ES" dirty="0" err="1" smtClean="0"/>
              <a:t>hould</a:t>
            </a:r>
            <a:r>
              <a:rPr lang="es-ES" dirty="0" smtClean="0"/>
              <a:t> </a:t>
            </a:r>
            <a:r>
              <a:rPr lang="es-ES" dirty="0" err="1" smtClean="0"/>
              <a:t>the</a:t>
            </a:r>
            <a:r>
              <a:rPr lang="es-ES" dirty="0" smtClean="0"/>
              <a:t> MIH Service Authentication Phase be </a:t>
            </a:r>
            <a:r>
              <a:rPr lang="es-ES" dirty="0" err="1" smtClean="0"/>
              <a:t>protected</a:t>
            </a:r>
            <a:r>
              <a:rPr lang="es-ES" dirty="0" smtClean="0"/>
              <a:t> </a:t>
            </a:r>
            <a:r>
              <a:rPr lang="es-ES" dirty="0" err="1" smtClean="0"/>
              <a:t>by</a:t>
            </a:r>
            <a:r>
              <a:rPr lang="es-ES" dirty="0" smtClean="0"/>
              <a:t> </a:t>
            </a:r>
            <a:r>
              <a:rPr lang="es-ES" dirty="0" err="1" smtClean="0"/>
              <a:t>an</a:t>
            </a:r>
            <a:r>
              <a:rPr lang="es-ES" dirty="0" smtClean="0"/>
              <a:t> </a:t>
            </a:r>
            <a:r>
              <a:rPr lang="es-ES" dirty="0" err="1" smtClean="0"/>
              <a:t>existing</a:t>
            </a:r>
            <a:r>
              <a:rPr lang="es-ES" dirty="0" smtClean="0"/>
              <a:t> MIH SA </a:t>
            </a:r>
            <a:r>
              <a:rPr lang="es-ES" dirty="0" err="1" smtClean="0"/>
              <a:t>during</a:t>
            </a:r>
            <a:r>
              <a:rPr lang="es-ES" dirty="0" smtClean="0"/>
              <a:t> re-</a:t>
            </a:r>
            <a:r>
              <a:rPr lang="es-ES" dirty="0" err="1" smtClean="0"/>
              <a:t>authentication</a:t>
            </a:r>
            <a:r>
              <a:rPr lang="es-ES" dirty="0" smtClean="0"/>
              <a:t> </a:t>
            </a:r>
            <a:r>
              <a:rPr lang="es-ES" dirty="0" err="1" smtClean="0"/>
              <a:t>with</a:t>
            </a:r>
            <a:r>
              <a:rPr lang="es-ES" dirty="0" smtClean="0"/>
              <a:t> </a:t>
            </a:r>
            <a:r>
              <a:rPr lang="es-ES" dirty="0" err="1" smtClean="0"/>
              <a:t>the</a:t>
            </a:r>
            <a:r>
              <a:rPr lang="es-ES" dirty="0" smtClean="0"/>
              <a:t> </a:t>
            </a:r>
            <a:r>
              <a:rPr lang="es-ES" dirty="0" err="1" smtClean="0"/>
              <a:t>same</a:t>
            </a:r>
            <a:r>
              <a:rPr lang="es-ES" dirty="0" smtClean="0"/>
              <a:t> </a:t>
            </a:r>
            <a:r>
              <a:rPr lang="es-ES" dirty="0" err="1" smtClean="0"/>
              <a:t>PoS</a:t>
            </a:r>
            <a:r>
              <a:rPr lang="es-ES" dirty="0" smtClean="0"/>
              <a:t>?</a:t>
            </a:r>
          </a:p>
          <a:p>
            <a:r>
              <a:rPr lang="es-ES" dirty="0" err="1" smtClean="0"/>
              <a:t>How</a:t>
            </a:r>
            <a:r>
              <a:rPr lang="es-ES" dirty="0" smtClean="0"/>
              <a:t> </a:t>
            </a:r>
            <a:r>
              <a:rPr lang="es-ES" dirty="0" err="1" smtClean="0"/>
              <a:t>is</a:t>
            </a:r>
            <a:r>
              <a:rPr lang="es-ES" dirty="0" smtClean="0"/>
              <a:t> AUTH TLV </a:t>
            </a:r>
            <a:r>
              <a:rPr lang="es-ES" dirty="0" err="1" smtClean="0"/>
              <a:t>generated</a:t>
            </a:r>
            <a:r>
              <a:rPr lang="es-ES" dirty="0" smtClean="0"/>
              <a:t> (</a:t>
            </a:r>
            <a:r>
              <a:rPr lang="es-ES" dirty="0" err="1" smtClean="0"/>
              <a:t>key</a:t>
            </a:r>
            <a:r>
              <a:rPr lang="es-ES" dirty="0" smtClean="0"/>
              <a:t> </a:t>
            </a:r>
            <a:r>
              <a:rPr lang="es-ES" dirty="0" err="1" smtClean="0"/>
              <a:t>used</a:t>
            </a:r>
            <a:r>
              <a:rPr lang="es-ES" dirty="0" smtClean="0"/>
              <a:t> and </a:t>
            </a:r>
            <a:r>
              <a:rPr lang="es-ES" dirty="0" err="1" smtClean="0"/>
              <a:t>ciphersuite</a:t>
            </a:r>
            <a:r>
              <a:rPr lang="es-ES" dirty="0" smtClean="0"/>
              <a:t>)?</a:t>
            </a:r>
          </a:p>
          <a:p>
            <a:r>
              <a:rPr lang="es-ES" dirty="0" err="1" smtClean="0"/>
              <a:t>Should</a:t>
            </a:r>
            <a:r>
              <a:rPr lang="es-ES" dirty="0" smtClean="0"/>
              <a:t> </a:t>
            </a:r>
            <a:r>
              <a:rPr lang="es-ES" dirty="0" err="1" smtClean="0"/>
              <a:t>we</a:t>
            </a:r>
            <a:r>
              <a:rPr lang="es-ES" dirty="0" smtClean="0"/>
              <a:t> </a:t>
            </a:r>
            <a:r>
              <a:rPr lang="es-ES" dirty="0" err="1" smtClean="0"/>
              <a:t>add</a:t>
            </a:r>
            <a:r>
              <a:rPr lang="es-ES" dirty="0" smtClean="0"/>
              <a:t> a new </a:t>
            </a:r>
            <a:r>
              <a:rPr lang="es-ES" dirty="0" err="1" smtClean="0"/>
              <a:t>section</a:t>
            </a:r>
            <a:r>
              <a:rPr lang="es-ES" dirty="0" smtClean="0"/>
              <a:t> </a:t>
            </a:r>
            <a:r>
              <a:rPr lang="es-ES" dirty="0" err="1" smtClean="0"/>
              <a:t>explaining</a:t>
            </a:r>
            <a:r>
              <a:rPr lang="es-ES" dirty="0" smtClean="0"/>
              <a:t> </a:t>
            </a:r>
            <a:r>
              <a:rPr lang="es-ES" dirty="0" err="1" smtClean="0"/>
              <a:t>how</a:t>
            </a:r>
            <a:r>
              <a:rPr lang="es-ES" dirty="0" smtClean="0"/>
              <a:t> </a:t>
            </a:r>
            <a:r>
              <a:rPr lang="es-ES" dirty="0" err="1" smtClean="0"/>
              <a:t>downgrading</a:t>
            </a:r>
            <a:r>
              <a:rPr lang="es-ES" dirty="0" smtClean="0"/>
              <a:t> </a:t>
            </a:r>
            <a:r>
              <a:rPr lang="es-ES" dirty="0" err="1" smtClean="0"/>
              <a:t>attack</a:t>
            </a:r>
            <a:r>
              <a:rPr lang="es-ES" dirty="0" smtClean="0"/>
              <a:t> </a:t>
            </a:r>
            <a:r>
              <a:rPr lang="es-ES" dirty="0" err="1" smtClean="0"/>
              <a:t>is</a:t>
            </a:r>
            <a:r>
              <a:rPr lang="es-ES" dirty="0" smtClean="0"/>
              <a:t> </a:t>
            </a:r>
            <a:r>
              <a:rPr lang="es-ES" dirty="0" err="1" smtClean="0"/>
              <a:t>avoided</a:t>
            </a:r>
            <a:r>
              <a:rPr lang="es-ES" dirty="0" smtClean="0"/>
              <a:t>?</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3331</TotalTime>
  <Words>540</Words>
  <Application>Microsoft Macintosh PowerPoint</Application>
  <PresentationFormat>On-screen Show (4:3)</PresentationFormat>
  <Paragraphs>102</Paragraphs>
  <Slides>7</Slides>
  <Notes>3</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Slide 1</vt:lpstr>
      <vt:lpstr>Slide 2</vt:lpstr>
      <vt:lpstr>ERP User Initiated MIH Access Authentication Phase</vt:lpstr>
      <vt:lpstr>ERP Network Initiated (1) MIH Access Authentication Phase</vt:lpstr>
      <vt:lpstr>ERP Network Initiated (2) MIH Access Authentication Phase</vt:lpstr>
      <vt:lpstr>Draft Modifications</vt:lpstr>
      <vt:lpstr>DICUSSION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ERP Update</dc:title>
  <dc:creator>Fernando Bernal</dc:creator>
  <cp:lastModifiedBy>Fernando Bernal</cp:lastModifiedBy>
  <cp:revision>70</cp:revision>
  <dcterms:created xsi:type="dcterms:W3CDTF">2011-09-23T07:46:42Z</dcterms:created>
  <dcterms:modified xsi:type="dcterms:W3CDTF">2011-10-05T16:50:55Z</dcterms:modified>
</cp:coreProperties>
</file>