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0"/>
  </p:notesMasterIdLst>
  <p:handoutMasterIdLst>
    <p:handoutMasterId r:id="rId11"/>
  </p:handoutMasterIdLst>
  <p:sldIdLst>
    <p:sldId id="260" r:id="rId3"/>
    <p:sldId id="261" r:id="rId4"/>
    <p:sldId id="262" r:id="rId5"/>
    <p:sldId id="264" r:id="rId6"/>
    <p:sldId id="267" r:id="rId7"/>
    <p:sldId id="281" r:id="rId8"/>
    <p:sldId id="28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 autoAdjust="0"/>
    <p:restoredTop sz="99668" autoAdjust="0"/>
  </p:normalViewPr>
  <p:slideViewPr>
    <p:cSldViewPr>
      <p:cViewPr varScale="1">
        <p:scale>
          <a:sx n="110" d="100"/>
          <a:sy n="110" d="100"/>
        </p:scale>
        <p:origin x="-2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60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09600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SimSun" pitchFamily="2" charset="-122"/>
                <a:cs typeface="+mj-cs"/>
              </a:rPr>
              <a:t>July Plenary Meeting Updates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SimSun" pitchFamily="2" charset="-122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81000" y="1524000"/>
            <a:ext cx="8470900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SB Comment Resolution Updates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Teleconference update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Future Locations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4267200" y="6477000"/>
            <a:ext cx="528637" cy="1825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dirty="0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21-11-0162-00-0000-WG_Session_46_Closing_Plenary_report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21-11-062-00-0000-WG_Session_46_Closing_Plenary_report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55885" y="394156"/>
            <a:ext cx="5419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21-10-062-00-0000-WG_Session-46_Closing_Plenary_Report.ppt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1/21-11-0149-01-bcst-802-21b-sb-comments.xls" TargetMode="External"/><Relationship Id="rId2" Type="http://schemas.openxmlformats.org/officeDocument/2006/relationships/hyperlink" Target="https://mentor.ieee.org/802.21/dcn/11/21-11-0148-03-0sec-802-21a-sb-comments.xl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46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Bangkok, Thailand 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 at research dot </a:t>
            </a:r>
            <a:r>
              <a:rPr lang="en-US" sz="2000" dirty="0" err="1" smtClean="0">
                <a:latin typeface="Arial" charset="0"/>
              </a:rPr>
              <a:t>telcordia</a:t>
            </a:r>
            <a:r>
              <a:rPr lang="en-US" sz="2000" dirty="0" smtClean="0">
                <a:latin typeface="Arial" charset="0"/>
              </a:rPr>
              <a:t> dot com</a:t>
            </a: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SB Comment Resolution Updates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</a:t>
            </a:r>
            <a:r>
              <a:rPr lang="en-US" sz="3600" dirty="0" smtClean="0"/>
              <a:t>WG and TG </a:t>
            </a:r>
            <a:r>
              <a:rPr lang="en-US" sz="3600" dirty="0" smtClean="0"/>
              <a:t>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IEEE 802.21a </a:t>
            </a:r>
            <a:endParaRPr lang="en-US" dirty="0" smtClean="0"/>
          </a:p>
          <a:p>
            <a:pPr lvl="1"/>
            <a:r>
              <a:rPr lang="en-US" sz="2400" dirty="0" smtClean="0"/>
              <a:t>Resolved all comments except one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/>
              <a:t> it is available at: </a:t>
            </a:r>
            <a:r>
              <a:rPr lang="en-US" sz="2400" dirty="0" smtClean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mentor.ieee.org/802.21/dcn/11/21-11-0148-03-0sec-802-21a-sb-comments.xls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dirty="0" smtClean="0"/>
              <a:t>IEEE 802.21b</a:t>
            </a:r>
            <a:endParaRPr lang="en-US" dirty="0" smtClean="0"/>
          </a:p>
          <a:p>
            <a:pPr lvl="1"/>
            <a:r>
              <a:rPr lang="en-US" sz="2400" dirty="0" smtClean="0"/>
              <a:t>Resolved all comments  </a:t>
            </a:r>
            <a:r>
              <a:rPr lang="en-US" sz="2400" dirty="0" smtClean="0"/>
              <a:t>except one and  </a:t>
            </a:r>
            <a:r>
              <a:rPr lang="en-US" sz="2400" dirty="0" smtClean="0"/>
              <a:t>it is available at</a:t>
            </a:r>
            <a:r>
              <a:rPr lang="en-US" sz="2400" dirty="0" smtClean="0"/>
              <a:t>:</a:t>
            </a:r>
            <a:r>
              <a:rPr lang="en-US" sz="2400" dirty="0" smtClean="0">
                <a:hlinkClick r:id="rId3"/>
              </a:rPr>
              <a:t> https://mentor.ieee.org/802.21/dcn/11/21-11-0149-01-bcst-802-21b-sb-comments.xls</a:t>
            </a:r>
            <a:endParaRPr lang="en-US" sz="2400" dirty="0" smtClean="0"/>
          </a:p>
          <a:p>
            <a:r>
              <a:rPr lang="en-US" dirty="0" smtClean="0"/>
              <a:t>802.21c </a:t>
            </a:r>
            <a:r>
              <a:rPr lang="en-US" dirty="0" smtClean="0"/>
              <a:t>Single Radio Handovers Task Group</a:t>
            </a:r>
          </a:p>
          <a:p>
            <a:pPr lvl="1"/>
            <a:r>
              <a:rPr lang="en-US" sz="2400" dirty="0" smtClean="0"/>
              <a:t>https://</a:t>
            </a:r>
            <a:r>
              <a:rPr lang="en-US" sz="2400" dirty="0" smtClean="0"/>
              <a:t>mentor.ieee.org/802.21/dcn/11/21-11-0139-02-srho-ieee-802-21c-tg-september-report-and-agenda.ppt</a:t>
            </a: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4572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648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SB BRC  Teleconferences:</a:t>
            </a:r>
          </a:p>
          <a:p>
            <a:pPr lvl="1"/>
            <a:r>
              <a:rPr lang="en-US" sz="2000" dirty="0" smtClean="0"/>
              <a:t>IEEE 802.21a:  Every Thursday 10:00 am, ET until SB completes</a:t>
            </a:r>
          </a:p>
          <a:p>
            <a:pPr lvl="1"/>
            <a:r>
              <a:rPr lang="en-US" sz="2000" dirty="0" smtClean="0"/>
              <a:t>IEEE 802.21b:  Every Thursday 11:00 am, ET  until SB completes 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</a:t>
            </a:r>
            <a:r>
              <a:rPr lang="en-US" sz="2400" dirty="0" smtClean="0"/>
              <a:t>Teleconferences:</a:t>
            </a:r>
          </a:p>
          <a:p>
            <a:pPr lvl="1"/>
            <a:r>
              <a:rPr lang="en-US" sz="2000" dirty="0" smtClean="0"/>
              <a:t>Wednesday, October 19 , 10:00 </a:t>
            </a:r>
            <a:r>
              <a:rPr lang="en-US" sz="2000" dirty="0" smtClean="0"/>
              <a:t>p</a:t>
            </a:r>
            <a:r>
              <a:rPr lang="en-US" sz="2000" dirty="0" smtClean="0"/>
              <a:t>m</a:t>
            </a:r>
            <a:r>
              <a:rPr lang="en-US" sz="2000" dirty="0" smtClean="0"/>
              <a:t>, ET</a:t>
            </a:r>
          </a:p>
          <a:p>
            <a:pPr lvl="1"/>
            <a:r>
              <a:rPr lang="en-US" sz="2000" dirty="0" smtClean="0"/>
              <a:t>Wednesday, November 02,  </a:t>
            </a:r>
            <a:r>
              <a:rPr lang="en-US" sz="2000" dirty="0" smtClean="0"/>
              <a:t>10:00 </a:t>
            </a:r>
            <a:r>
              <a:rPr lang="en-US" sz="2000" dirty="0" smtClean="0"/>
              <a:t>am, ET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Future Project Planning</a:t>
            </a:r>
          </a:p>
          <a:p>
            <a:pPr lvl="1"/>
            <a:r>
              <a:rPr lang="en-US" sz="2000" dirty="0" smtClean="0"/>
              <a:t>Monday, October 10,  10:00 am, ET</a:t>
            </a:r>
          </a:p>
          <a:p>
            <a:pPr lvl="1"/>
            <a:r>
              <a:rPr lang="en-US" sz="2000" dirty="0" smtClean="0"/>
              <a:t>Monday, October 24, 10:00 am, ET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September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456"/>
            <a:ext cx="1165127" cy="215444"/>
          </a:xfrm>
          <a:prstGeom prst="rect">
            <a:avLst/>
          </a:prstGeom>
          <a:noFill/>
        </p:spPr>
        <p:txBody>
          <a:bodyPr/>
          <a:lstStyle/>
          <a:p>
            <a:r>
              <a:rPr lang="en-US" b="0" dirty="0" smtClean="0"/>
              <a:t>September 2011</a:t>
            </a:r>
            <a:endParaRPr lang="en-US" b="0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954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15-20 January </a:t>
            </a:r>
            <a:r>
              <a:rPr lang="en-US" sz="2400" b="1" dirty="0" smtClean="0">
                <a:solidFill>
                  <a:srgbClr val="0000FF"/>
                </a:solidFill>
              </a:rPr>
              <a:t>2012,  </a:t>
            </a:r>
            <a:r>
              <a:rPr lang="en-US" sz="2400" b="1" dirty="0" smtClean="0">
                <a:solidFill>
                  <a:srgbClr val="0000FF"/>
                </a:solidFill>
              </a:rPr>
              <a:t>J</a:t>
            </a:r>
            <a:r>
              <a:rPr lang="en-US" sz="2400" b="1" dirty="0" smtClean="0">
                <a:solidFill>
                  <a:srgbClr val="0000FF"/>
                </a:solidFill>
              </a:rPr>
              <a:t>acksonville, Florida, US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o-located  with all 802 wireless groups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</a:t>
            </a:r>
            <a:r>
              <a:rPr lang="en-US" sz="2400" b="1" dirty="0" smtClean="0">
                <a:solidFill>
                  <a:srgbClr val="FF0000"/>
                </a:solidFill>
              </a:rPr>
              <a:t>Big Island, </a:t>
            </a:r>
            <a:r>
              <a:rPr lang="en-US" sz="2400" b="1" dirty="0" smtClean="0">
                <a:solidFill>
                  <a:srgbClr val="FF0000"/>
                </a:solidFill>
              </a:rPr>
              <a:t>Hawaii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14-17 </a:t>
            </a:r>
            <a:r>
              <a:rPr lang="en-US" sz="2400" b="1" dirty="0" smtClean="0">
                <a:solidFill>
                  <a:srgbClr val="0000FF"/>
                </a:solidFill>
              </a:rPr>
              <a:t>May 2012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(Target),  TBD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o-located with</a:t>
            </a:r>
            <a:r>
              <a:rPr lang="en-US" sz="2000" dirty="0" smtClean="0">
                <a:solidFill>
                  <a:srgbClr val="0000FF"/>
                </a:solidFill>
              </a:rPr>
              <a:t> 802.16 or with other wireless groups (possibility)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10-13 </a:t>
            </a:r>
            <a:r>
              <a:rPr lang="en-US" sz="2400" b="1" dirty="0" smtClean="0">
                <a:solidFill>
                  <a:srgbClr val="0000FF"/>
                </a:solidFill>
              </a:rPr>
              <a:t>September (Target) 2012</a:t>
            </a:r>
            <a:r>
              <a:rPr lang="en-US" sz="2400" b="1" dirty="0" smtClean="0">
                <a:solidFill>
                  <a:srgbClr val="0000FF"/>
                </a:solidFill>
              </a:rPr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TBD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o-located with</a:t>
            </a:r>
            <a:r>
              <a:rPr lang="en-US" sz="2000" dirty="0" smtClean="0">
                <a:solidFill>
                  <a:srgbClr val="0000FF"/>
                </a:solidFill>
              </a:rPr>
              <a:t> 802.16 or with other wireless groups (possibility)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2000" dirty="0" smtClean="0">
                <a:solidFill>
                  <a:srgbClr val="FF0000"/>
                </a:solidFill>
              </a:rPr>
              <a:t>groups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32165</TotalTime>
  <Words>392</Words>
  <Application>Microsoft Office PowerPoint</Application>
  <PresentationFormat>On-screen Show (4:3)</PresentationFormat>
  <Paragraphs>80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802.11PowerPointTemplate-Landscape</vt:lpstr>
      <vt:lpstr>Custom Design</vt:lpstr>
      <vt:lpstr>IEEE 802.21 Session #46 Bangkok, Thailand  Closing Plenary</vt:lpstr>
      <vt:lpstr>July Plenary Meeting Updates</vt:lpstr>
      <vt:lpstr>802.21 WG and TG Reports </vt:lpstr>
      <vt:lpstr>Teleconferences </vt:lpstr>
      <vt:lpstr>Future Sessions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452</cp:revision>
  <cp:lastPrinted>1998-02-10T13:28:06Z</cp:lastPrinted>
  <dcterms:created xsi:type="dcterms:W3CDTF">2002-07-08T22:03:28Z</dcterms:created>
  <dcterms:modified xsi:type="dcterms:W3CDTF">2011-09-22T10:56:59Z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