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60" r:id="rId5"/>
    <p:sldId id="261" r:id="rId6"/>
    <p:sldId id="262" r:id="rId7"/>
    <p:sldId id="263" r:id="rId8"/>
    <p:sldId id="270" r:id="rId9"/>
    <p:sldId id="273" r:id="rId10"/>
    <p:sldId id="275" r:id="rId11"/>
    <p:sldId id="276" r:id="rId12"/>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C0FEF9"/>
    <a:srgbClr val="FAFD00"/>
    <a:srgbClr val="A2C1FE"/>
    <a:srgbClr val="063DE8"/>
    <a:srgbClr val="FCFEB9"/>
    <a:srgbClr val="A9A9A9"/>
    <a:srgbClr val="66CCFF"/>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354" y="-9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3" name="Rectangle 3"/>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B48CFA6E-F57A-4ECD-AAC5-C2C3404F7D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655E1EBA-CD65-4AE8-A421-6258C1822A2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3AF5E-D191-4090-8BF0-638B9FF814C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60A83-DF6D-4711-B1E8-027D2D9B9D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0A81EF0F-9A33-4A3E-9526-32BB383F125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DDE59DDD-B9F0-4D76-9A53-13BF3945C88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8" name="Rectangle 92"/>
          <p:cNvSpPr>
            <a:spLocks noGrp="1" noChangeArrowheads="1"/>
          </p:cNvSpPr>
          <p:nvPr>
            <p:ph type="sldNum" sz="quarter" idx="11"/>
          </p:nvPr>
        </p:nvSpPr>
        <p:spPr>
          <a:ln/>
        </p:spPr>
        <p:txBody>
          <a:bodyPr/>
          <a:lstStyle>
            <a:lvl1pPr>
              <a:defRPr/>
            </a:lvl1pPr>
          </a:lstStyle>
          <a:p>
            <a:pPr>
              <a:defRPr/>
            </a:pPr>
            <a:fld id="{69B94A7F-33AE-4355-87E0-305382459CE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4" name="Rectangle 92"/>
          <p:cNvSpPr>
            <a:spLocks noGrp="1" noChangeArrowheads="1"/>
          </p:cNvSpPr>
          <p:nvPr>
            <p:ph type="sldNum" sz="quarter" idx="11"/>
          </p:nvPr>
        </p:nvSpPr>
        <p:spPr>
          <a:ln/>
        </p:spPr>
        <p:txBody>
          <a:bodyPr/>
          <a:lstStyle>
            <a:lvl1pPr>
              <a:defRPr/>
            </a:lvl1pPr>
          </a:lstStyle>
          <a:p>
            <a:pPr>
              <a:defRPr/>
            </a:pPr>
            <a:fld id="{293607F4-D1B1-4E65-8A4C-67F442D801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3" name="Rectangle 92"/>
          <p:cNvSpPr>
            <a:spLocks noGrp="1" noChangeArrowheads="1"/>
          </p:cNvSpPr>
          <p:nvPr>
            <p:ph type="sldNum" sz="quarter" idx="11"/>
          </p:nvPr>
        </p:nvSpPr>
        <p:spPr>
          <a:ln/>
        </p:spPr>
        <p:txBody>
          <a:bodyPr/>
          <a:lstStyle>
            <a:lvl1pPr>
              <a:defRPr/>
            </a:lvl1pPr>
          </a:lstStyle>
          <a:p>
            <a:pPr>
              <a:defRPr/>
            </a:pPr>
            <a:fld id="{C06ED271-ED67-4803-B92B-3A06F234349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9DDE9EFA-C209-46B9-ACCF-987E37637E7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AB02E197-F801-4097-B4C1-0CF5F4BFF4B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2051" name="Rectangle 3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115" name="Rectangle 91"/>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400" smtClean="0">
                <a:latin typeface="+mn-lt"/>
              </a:defRPr>
            </a:lvl1pPr>
          </a:lstStyle>
          <a:p>
            <a:pPr>
              <a:defRPr/>
            </a:pPr>
            <a:r>
              <a:rPr lang="en-US"/>
              <a:t>21-07-xxxx-00-0000</a:t>
            </a:r>
          </a:p>
        </p:txBody>
      </p:sp>
      <p:sp>
        <p:nvSpPr>
          <p:cNvPr id="1116" name="Rectangle 92"/>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A9B4F10B-39AB-41E0-8C6C-478148D79E7B}" type="slidenum">
              <a:rPr lang="en-US"/>
              <a:pPr>
                <a:defRPr/>
              </a:pPr>
              <a:t>‹#›</a:t>
            </a:fld>
            <a:endParaRPr lang="en-US"/>
          </a:p>
        </p:txBody>
      </p:sp>
      <p:pic>
        <p:nvPicPr>
          <p:cNvPr id="2054" name="Picture 93"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94"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pPr>
              <a:defRPr/>
            </a:pPr>
            <a:r>
              <a:rPr lang="en-US"/>
              <a:t>21-07-xxxx-00-0000</a:t>
            </a:r>
          </a:p>
        </p:txBody>
      </p:sp>
      <p:sp>
        <p:nvSpPr>
          <p:cNvPr id="3075" name="Rectangle 36"/>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pPr>
            <a:r>
              <a:rPr lang="en-US" b="1" dirty="0" smtClean="0">
                <a:cs typeface="Times New Roman" pitchFamily="18" charset="0"/>
              </a:rPr>
              <a:t>IEEE 802.21 MEDIA INDEPENDENT HANDOVER </a:t>
            </a:r>
          </a:p>
          <a:p>
            <a:pPr>
              <a:buClr>
                <a:srgbClr val="FAFD00"/>
              </a:buClr>
              <a:buFontTx/>
              <a:buNone/>
            </a:pPr>
            <a:r>
              <a:rPr lang="en-US" dirty="0" smtClean="0">
                <a:cs typeface="Times New Roman" pitchFamily="18" charset="0"/>
              </a:rPr>
              <a:t>DCN</a:t>
            </a:r>
            <a:r>
              <a:rPr lang="en-US" smtClean="0">
                <a:cs typeface="Times New Roman" pitchFamily="18" charset="0"/>
              </a:rPr>
              <a:t>: </a:t>
            </a:r>
            <a:r>
              <a:rPr lang="en-US" smtClean="0"/>
              <a:t>DCN 21-11-0160-00-0000</a:t>
            </a:r>
            <a:endParaRPr lang="en-US" dirty="0" smtClean="0">
              <a:cs typeface="Times New Roman" pitchFamily="18" charset="0"/>
            </a:endParaRPr>
          </a:p>
          <a:p>
            <a:pPr>
              <a:buClr>
                <a:srgbClr val="FAFD00"/>
              </a:buClr>
              <a:buFontTx/>
              <a:buNone/>
            </a:pPr>
            <a:r>
              <a:rPr lang="en-US" dirty="0" smtClean="0">
                <a:cs typeface="Times New Roman" pitchFamily="18" charset="0"/>
              </a:rPr>
              <a:t>Title: </a:t>
            </a:r>
            <a:r>
              <a:rPr lang="en-US" b="1" dirty="0" smtClean="0">
                <a:cs typeface="Times New Roman" pitchFamily="18" charset="0"/>
              </a:rPr>
              <a:t>SFF operations augmented with UE location information</a:t>
            </a:r>
          </a:p>
          <a:p>
            <a:pPr>
              <a:buClr>
                <a:srgbClr val="FAFD00"/>
              </a:buClr>
              <a:buFontTx/>
              <a:buNone/>
            </a:pPr>
            <a:r>
              <a:rPr lang="en-US" dirty="0" smtClean="0">
                <a:cs typeface="Times New Roman" pitchFamily="18" charset="0"/>
              </a:rPr>
              <a:t>Date Submitted: </a:t>
            </a:r>
            <a:r>
              <a:rPr lang="en-US" dirty="0" smtClean="0">
                <a:cs typeface="Times New Roman" pitchFamily="18" charset="0"/>
              </a:rPr>
              <a:t>September</a:t>
            </a:r>
            <a:r>
              <a:rPr lang="en-US" dirty="0" smtClean="0">
                <a:cs typeface="Times New Roman" pitchFamily="18" charset="0"/>
              </a:rPr>
              <a:t> </a:t>
            </a:r>
            <a:r>
              <a:rPr lang="en-US" dirty="0" smtClean="0">
                <a:cs typeface="Times New Roman" pitchFamily="18" charset="0"/>
              </a:rPr>
              <a:t>20</a:t>
            </a:r>
            <a:r>
              <a:rPr lang="en-US" dirty="0" smtClean="0">
                <a:cs typeface="Times New Roman" pitchFamily="18" charset="0"/>
              </a:rPr>
              <a:t>, </a:t>
            </a:r>
            <a:r>
              <a:rPr lang="en-US" dirty="0" smtClean="0">
                <a:cs typeface="Times New Roman" pitchFamily="18" charset="0"/>
              </a:rPr>
              <a:t>2011</a:t>
            </a:r>
          </a:p>
          <a:p>
            <a:pPr>
              <a:buClr>
                <a:srgbClr val="FAFD00"/>
              </a:buClr>
              <a:buFontTx/>
              <a:buNone/>
            </a:pPr>
            <a:r>
              <a:rPr lang="en-US" dirty="0" smtClean="0">
                <a:cs typeface="Times New Roman" pitchFamily="18" charset="0"/>
              </a:rPr>
              <a:t>To be presented at IEEE </a:t>
            </a:r>
            <a:r>
              <a:rPr lang="en-US" dirty="0" smtClean="0">
                <a:cs typeface="Times New Roman" pitchFamily="18" charset="0"/>
              </a:rPr>
              <a:t>802.21c interim meeting, Sep. 21</a:t>
            </a:r>
            <a:endParaRPr lang="en-US" dirty="0" smtClean="0">
              <a:cs typeface="Times New Roman" pitchFamily="18" charset="0"/>
            </a:endParaRPr>
          </a:p>
          <a:p>
            <a:pPr>
              <a:buClr>
                <a:srgbClr val="FAFD00"/>
              </a:buClr>
              <a:buFontTx/>
              <a:buNone/>
            </a:pPr>
            <a:r>
              <a:rPr lang="en-US" dirty="0" smtClean="0">
                <a:cs typeface="Times New Roman" pitchFamily="18" charset="0"/>
              </a:rPr>
              <a:t>Authors or Source(s):</a:t>
            </a:r>
          </a:p>
          <a:p>
            <a:pPr>
              <a:buClr>
                <a:srgbClr val="FAFD00"/>
              </a:buClr>
              <a:buFontTx/>
              <a:buNone/>
            </a:pPr>
            <a:r>
              <a:rPr lang="en-US" dirty="0" smtClean="0">
                <a:cs typeface="Times New Roman" pitchFamily="18" charset="0"/>
              </a:rPr>
              <a:t> </a:t>
            </a:r>
            <a:r>
              <a:rPr lang="en-US" b="1" dirty="0" smtClean="0">
                <a:cs typeface="Times New Roman" pitchFamily="18" charset="0"/>
              </a:rPr>
              <a:t>Charles E. Perkins</a:t>
            </a:r>
          </a:p>
          <a:p>
            <a:pPr algn="just">
              <a:buClr>
                <a:srgbClr val="FAFD00"/>
              </a:buClr>
              <a:buFontTx/>
              <a:buNone/>
            </a:pPr>
            <a:r>
              <a:rPr lang="en-US" dirty="0" smtClean="0">
                <a:cs typeface="Times New Roman" pitchFamily="18" charset="0"/>
              </a:rPr>
              <a:t>Abstract: UE access to SFF can improve handover performance.  Additional performance improvements are available if the SFF can use UE location information to determine candidate target access networks.</a:t>
            </a:r>
          </a:p>
          <a:p>
            <a:pPr algn="just">
              <a:buFontTx/>
              <a:buNone/>
            </a:pPr>
            <a:endParaRPr lang="en-US" dirty="0" smtClean="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MN moves: </a:t>
            </a:r>
            <a:r>
              <a:rPr lang="en-US" dirty="0" smtClean="0"/>
              <a:t>relying more on </a:t>
            </a:r>
            <a:r>
              <a:rPr lang="en-US" dirty="0" smtClean="0"/>
              <a:t>OSFF</a:t>
            </a:r>
          </a:p>
        </p:txBody>
      </p:sp>
      <p:sp>
        <p:nvSpPr>
          <p:cNvPr id="3" name="Content Placeholder 2"/>
          <p:cNvSpPr>
            <a:spLocks noGrp="1"/>
          </p:cNvSpPr>
          <p:nvPr>
            <p:ph idx="1"/>
          </p:nvPr>
        </p:nvSpPr>
        <p:spPr>
          <a:xfrm>
            <a:off x="322263" y="1247775"/>
            <a:ext cx="8675687" cy="5165725"/>
          </a:xfrm>
        </p:spPr>
        <p:txBody>
          <a:bodyPr/>
          <a:lstStyle/>
          <a:p>
            <a:pPr>
              <a:buFontTx/>
              <a:buNone/>
              <a:defRPr/>
            </a:pPr>
            <a:r>
              <a:rPr lang="en-US" dirty="0" smtClean="0"/>
              <a:t>Handover preparation:</a:t>
            </a:r>
          </a:p>
          <a:p>
            <a:pPr>
              <a:defRPr/>
            </a:pPr>
            <a:r>
              <a:rPr lang="en-US" dirty="0" smtClean="0"/>
              <a:t>MN decides to </a:t>
            </a:r>
            <a:r>
              <a:rPr lang="en-US" dirty="0" smtClean="0"/>
              <a:t>move</a:t>
            </a:r>
          </a:p>
          <a:p>
            <a:pPr>
              <a:defRPr/>
            </a:pPr>
            <a:r>
              <a:rPr lang="en-US" dirty="0" smtClean="0"/>
              <a:t>MN supplies location information to OSFF</a:t>
            </a:r>
            <a:endParaRPr lang="en-US" dirty="0" smtClean="0"/>
          </a:p>
          <a:p>
            <a:pPr>
              <a:defRPr/>
            </a:pPr>
            <a:r>
              <a:rPr lang="en-US" dirty="0" smtClean="0"/>
              <a:t>OSFF determines target network, TSFF</a:t>
            </a:r>
          </a:p>
          <a:p>
            <a:pPr>
              <a:defRPr/>
            </a:pPr>
            <a:r>
              <a:rPr lang="en-US" dirty="0" smtClean="0"/>
              <a:t>OSFF distributes K</a:t>
            </a:r>
            <a:r>
              <a:rPr lang="en-US" sz="2000" baseline="-25000" dirty="0" smtClean="0"/>
              <a:t>MN-TSFF</a:t>
            </a:r>
            <a:r>
              <a:rPr lang="en-US" dirty="0" smtClean="0"/>
              <a:t> to TSFF and MN</a:t>
            </a:r>
            <a:endParaRPr lang="en-US" dirty="0" smtClean="0"/>
          </a:p>
          <a:p>
            <a:pPr>
              <a:defRPr/>
            </a:pPr>
            <a:r>
              <a:rPr lang="en-US" dirty="0" smtClean="0"/>
              <a:t>MN signals target network to complete preparation from its current point of attachment, in “originating network”</a:t>
            </a:r>
          </a:p>
          <a:p>
            <a:pPr>
              <a:buFontTx/>
              <a:buNone/>
              <a:defRPr/>
            </a:pPr>
            <a:endParaRPr lang="en-US" dirty="0" smtClean="0"/>
          </a:p>
          <a:p>
            <a:pPr marL="457200" indent="-457200">
              <a:buFont typeface="+mj-lt"/>
              <a:buAutoNum type="arabicPeriod"/>
              <a:defRPr/>
            </a:pPr>
            <a:r>
              <a:rPr lang="en-US" dirty="0" smtClean="0"/>
              <a:t>(a)  MN  </a:t>
            </a:r>
            <a:r>
              <a:rPr lang="en-US" dirty="0" smtClean="0">
                <a:sym typeface="Wingdings" pitchFamily="2" charset="2"/>
              </a:rPr>
              <a:t></a:t>
            </a:r>
            <a:r>
              <a:rPr lang="en-US" dirty="0" smtClean="0"/>
              <a:t> SFF in originating network (i.e., “OSFF”).</a:t>
            </a:r>
          </a:p>
          <a:p>
            <a:pPr marL="457200" indent="-457200">
              <a:buFont typeface="+mj-lt"/>
              <a:buAutoNum type="arabicPeriod"/>
              <a:defRPr/>
            </a:pPr>
            <a:r>
              <a:rPr lang="en-US" dirty="0" smtClean="0"/>
              <a:t>(b)  OSFF </a:t>
            </a:r>
            <a:r>
              <a:rPr lang="en-US" dirty="0" smtClean="0">
                <a:sym typeface="Wingdings" pitchFamily="2" charset="2"/>
              </a:rPr>
              <a:t>T</a:t>
            </a:r>
            <a:r>
              <a:rPr lang="en-US" dirty="0" smtClean="0"/>
              <a:t>SFF  in network of a roaming partner</a:t>
            </a:r>
          </a:p>
          <a:p>
            <a:pPr marL="457200" indent="-457200">
              <a:buFontTx/>
              <a:buNone/>
              <a:defRPr/>
            </a:pPr>
            <a:r>
              <a:rPr lang="en-US" dirty="0" smtClean="0"/>
              <a:t>Overall,  MN </a:t>
            </a:r>
            <a:r>
              <a:rPr lang="en-US" dirty="0" smtClean="0">
                <a:sym typeface="Wingdings" pitchFamily="2" charset="2"/>
              </a:rPr>
              <a:t></a:t>
            </a:r>
            <a:r>
              <a:rPr lang="en-US" dirty="0" smtClean="0">
                <a:sym typeface="Wingdings" pitchFamily="2" charset="2"/>
              </a:rPr>
              <a:t> </a:t>
            </a:r>
            <a:r>
              <a:rPr lang="en-US" dirty="0" smtClean="0">
                <a:sym typeface="Wingdings" pitchFamily="2" charset="2"/>
              </a:rPr>
              <a:t>T</a:t>
            </a:r>
            <a:r>
              <a:rPr lang="en-US" dirty="0" smtClean="0"/>
              <a:t>SFF </a:t>
            </a:r>
            <a:r>
              <a:rPr lang="en-US" dirty="0" smtClean="0">
                <a:sym typeface="Wingdings" pitchFamily="2" charset="2"/>
              </a:rPr>
              <a:t> {</a:t>
            </a:r>
            <a:r>
              <a:rPr lang="en-US" dirty="0" err="1" smtClean="0">
                <a:sym typeface="Wingdings" pitchFamily="2" charset="2"/>
              </a:rPr>
              <a:t>tAN</a:t>
            </a:r>
            <a:r>
              <a:rPr lang="en-US" dirty="0" smtClean="0">
                <a:sym typeface="Wingdings" pitchFamily="2" charset="2"/>
              </a:rPr>
              <a:t>, </a:t>
            </a:r>
            <a:r>
              <a:rPr lang="en-US" dirty="0" err="1" smtClean="0">
                <a:sym typeface="Wingdings" pitchFamily="2" charset="2"/>
              </a:rPr>
              <a:t>tBS</a:t>
            </a:r>
            <a:r>
              <a:rPr lang="en-US" dirty="0" smtClean="0">
                <a:sym typeface="Wingdings" pitchFamily="2" charset="2"/>
              </a:rPr>
              <a:t>, </a:t>
            </a:r>
            <a:r>
              <a:rPr lang="en-US" dirty="0" err="1" smtClean="0">
                <a:sym typeface="Wingdings" pitchFamily="2" charset="2"/>
              </a:rPr>
              <a:t>pAN</a:t>
            </a:r>
            <a:r>
              <a:rPr lang="en-US" dirty="0" smtClean="0">
                <a:sym typeface="Wingdings" pitchFamily="2" charset="2"/>
              </a:rPr>
              <a:t>, …}</a:t>
            </a:r>
          </a:p>
          <a:p>
            <a:pPr>
              <a:buFontTx/>
              <a:buNone/>
              <a:defRPr/>
            </a:pP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9/20/2011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7D802A5B-71FC-40F9-96BF-D497F995BA43}" type="slidenum">
              <a:rPr lang="en-US"/>
              <a:pPr>
                <a:defRPr/>
              </a:pPr>
              <a:t>10</a:t>
            </a:fld>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a:t>
            </a:r>
            <a:endParaRPr lang="en-US" dirty="0"/>
          </a:p>
        </p:txBody>
      </p:sp>
      <p:sp>
        <p:nvSpPr>
          <p:cNvPr id="3" name="Content Placeholder 2"/>
          <p:cNvSpPr>
            <a:spLocks noGrp="1"/>
          </p:cNvSpPr>
          <p:nvPr>
            <p:ph idx="1"/>
          </p:nvPr>
        </p:nvSpPr>
        <p:spPr/>
        <p:txBody>
          <a:bodyPr/>
          <a:lstStyle/>
          <a:p>
            <a:r>
              <a:rPr lang="en-US" dirty="0" smtClean="0"/>
              <a:t>Initial MN request to OSFF can also be the initial step of the preregistration procedure, eliminating the first round trip between OSFF </a:t>
            </a:r>
            <a:r>
              <a:rPr lang="en-US" dirty="0" smtClean="0">
                <a:sym typeface="Wingdings" pitchFamily="2" charset="2"/>
              </a:rPr>
              <a:t> TSFF</a:t>
            </a:r>
          </a:p>
          <a:p>
            <a:r>
              <a:rPr lang="en-US" dirty="0" smtClean="0">
                <a:sym typeface="Wingdings" pitchFamily="2" charset="2"/>
              </a:rPr>
              <a:t>If used, would be dependent on the target network</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21-07-xxxx-00-0000</a:t>
            </a:r>
          </a:p>
        </p:txBody>
      </p:sp>
      <p:sp>
        <p:nvSpPr>
          <p:cNvPr id="4099"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b="1" smtClean="0">
                <a:cs typeface="Times New Roman" pitchFamily="18" charset="0"/>
              </a:rPr>
              <a:t>IEEE 802.21 presentation release statements</a:t>
            </a:r>
            <a:endParaRPr lang="en-US" smtClean="0">
              <a:cs typeface="Times New Roman" pitchFamily="18" charset="0"/>
            </a:endParaRPr>
          </a:p>
          <a:p>
            <a:pPr algn="just">
              <a:lnSpc>
                <a:spcPct val="80000"/>
              </a:lnSpc>
              <a:buClr>
                <a:srgbClr val="FAFD00"/>
              </a:buClr>
              <a:buSzPct val="200000"/>
              <a:buFontTx/>
              <a:buNone/>
            </a:pPr>
            <a:r>
              <a:rPr lang="en-US" sz="2000" smtClean="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sz="2000" smtClean="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smtClean="0">
                <a:latin typeface="Times New Roman" pitchFamily="18" charset="0"/>
                <a:cs typeface="Times New Roman" pitchFamily="18" charset="0"/>
              </a:rPr>
              <a:t>’</a:t>
            </a:r>
            <a:r>
              <a:rPr lang="en-US" sz="2000" smtClean="0">
                <a:cs typeface="Times New Roman" pitchFamily="18" charset="0"/>
              </a:rPr>
              <a:t>s name any IEEE Standards publication even though it may include portions of this contribution; and at the IEEE</a:t>
            </a:r>
            <a:r>
              <a:rPr lang="en-US" sz="2000" smtClean="0">
                <a:latin typeface="Times New Roman" pitchFamily="18" charset="0"/>
                <a:cs typeface="Times New Roman" pitchFamily="18" charset="0"/>
              </a:rPr>
              <a:t>’</a:t>
            </a:r>
            <a:r>
              <a:rPr lang="en-US" sz="2000" smtClean="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sz="2000" smtClean="0">
                <a:cs typeface="Times New Roman" pitchFamily="18" charset="0"/>
              </a:rPr>
              <a:t>The contributor is familiar with IEEE patent policy, as outlined in </a:t>
            </a:r>
            <a:r>
              <a:rPr lang="en-US" sz="2000" smtClean="0">
                <a:cs typeface="Times New Roman" pitchFamily="18" charset="0"/>
                <a:hlinkClick r:id="rId3"/>
              </a:rPr>
              <a:t>Section 6.3 of the IEEE-SA Standards Board Operations Manual</a:t>
            </a:r>
            <a:r>
              <a:rPr lang="en-US" sz="2000" smtClean="0">
                <a:solidFill>
                  <a:srgbClr val="000099"/>
                </a:solidFill>
                <a:cs typeface="Times New Roman" pitchFamily="18" charset="0"/>
              </a:rPr>
              <a:t> </a:t>
            </a:r>
            <a:r>
              <a:rPr lang="en-US" sz="2000" smtClean="0">
                <a:cs typeface="Times New Roman" pitchFamily="18" charset="0"/>
              </a:rPr>
              <a:t>&lt;</a:t>
            </a:r>
            <a:r>
              <a:rPr lang="en-US" sz="2000" smtClean="0">
                <a:cs typeface="Times New Roman" pitchFamily="18" charset="0"/>
                <a:hlinkClick r:id="rId3"/>
              </a:rPr>
              <a:t>http://standards.ieee.org/guides/opman/sect6.html#6.3</a:t>
            </a:r>
            <a:r>
              <a:rPr lang="en-US" sz="2000" smtClean="0">
                <a:cs typeface="Times New Roman" pitchFamily="18" charset="0"/>
              </a:rPr>
              <a:t>&gt; and in </a:t>
            </a:r>
            <a:r>
              <a:rPr lang="en-US" sz="2000" i="1" smtClean="0">
                <a:cs typeface="Times New Roman" pitchFamily="18" charset="0"/>
              </a:rPr>
              <a:t>Understanding Patent Issues During IEEE Standards Development</a:t>
            </a:r>
            <a:r>
              <a:rPr lang="en-US" sz="2000" smtClean="0">
                <a:cs typeface="Times New Roman" pitchFamily="18" charset="0"/>
              </a:rPr>
              <a:t> </a:t>
            </a:r>
            <a:r>
              <a:rPr lang="en-US" sz="2000" smtClean="0">
                <a:cs typeface="Times New Roman" pitchFamily="18" charset="0"/>
                <a:hlinkClick r:id="rId4"/>
              </a:rPr>
              <a:t>http://standards.ieee.org/board/pat/guide.html</a:t>
            </a:r>
            <a:r>
              <a:rPr lang="en-US" sz="2000" smtClean="0">
                <a:cs typeface="Times New Roman" pitchFamily="18" charset="0"/>
              </a:rPr>
              <a:t>&gt;</a:t>
            </a:r>
            <a:r>
              <a:rPr lang="en-US" sz="2000" smtClean="0">
                <a:latin typeface="Times New Roman" pitchFamily="18" charset="0"/>
                <a:cs typeface="Times New Roman" pitchFamily="18" charset="0"/>
              </a:rPr>
              <a:t> </a:t>
            </a:r>
            <a:endParaRPr lang="en-US" sz="2000" smtClean="0"/>
          </a:p>
        </p:txBody>
      </p:sp>
      <p:sp>
        <p:nvSpPr>
          <p:cNvPr id="4100" name="Rectangle 7"/>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pitchFamily="18" charset="0"/>
                <a:cs typeface="Times New Roman" pitchFamily="18" charset="0"/>
              </a:rPr>
              <a:t>IEEE 802.21 presentation release statements</a:t>
            </a:r>
            <a:endParaRPr lang="en-US" sz="24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cs typeface="Times New Roman" pitchFamily="18" charset="0"/>
              </a:rPr>
              <a:t>’</a:t>
            </a:r>
            <a:r>
              <a:rPr lang="en-US">
                <a:latin typeface="Times" pitchFamily="18" charset="0"/>
                <a:cs typeface="Times New Roman" pitchFamily="18" charset="0"/>
              </a:rPr>
              <a:t>s name any IEEE Standards publication even though it may include portions of this contribution; and at the IEEE</a:t>
            </a:r>
            <a:r>
              <a:rPr lang="en-US">
                <a:cs typeface="Times New Roman" pitchFamily="18" charset="0"/>
              </a:rPr>
              <a:t>’</a:t>
            </a:r>
            <a:r>
              <a:rPr lang="en-US">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atin typeface="Times" pitchFamily="18" charset="0"/>
                <a:cs typeface="Times New Roman" pitchFamily="18" charset="0"/>
              </a:rPr>
              <a:t>The contributor is familiar with IEEE patent policy, as stated in </a:t>
            </a:r>
            <a:r>
              <a:rPr lang="en-US">
                <a:latin typeface="Times" pitchFamily="18" charset="0"/>
                <a:cs typeface="Times New Roman" pitchFamily="18" charset="0"/>
                <a:hlinkClick r:id="rId3"/>
              </a:rPr>
              <a:t>Section 6 of the IEEE-SA Standards Board bylaws</a:t>
            </a:r>
            <a:r>
              <a:rPr lang="en-US">
                <a:solidFill>
                  <a:srgbClr val="000099"/>
                </a:solidFill>
                <a:latin typeface="Times" pitchFamily="18" charset="0"/>
                <a:cs typeface="Times New Roman" pitchFamily="18" charset="0"/>
              </a:rPr>
              <a:t> </a:t>
            </a:r>
            <a:r>
              <a:rPr lang="en-US">
                <a:latin typeface="Times" pitchFamily="18" charset="0"/>
                <a:cs typeface="Times New Roman" pitchFamily="18" charset="0"/>
              </a:rPr>
              <a:t>&lt;</a:t>
            </a:r>
            <a:r>
              <a:rPr lang="en-US">
                <a:latin typeface="Times" pitchFamily="18" charset="0"/>
                <a:cs typeface="Times New Roman" pitchFamily="18" charset="0"/>
                <a:hlinkClick r:id="rId5"/>
              </a:rPr>
              <a:t>http://standards.ieee.org/guides/bylaws/sect6-7.html#6</a:t>
            </a:r>
            <a:r>
              <a:rPr lang="en-US">
                <a:latin typeface="Times" pitchFamily="18" charset="0"/>
                <a:cs typeface="Times New Roman" pitchFamily="18" charset="0"/>
              </a:rPr>
              <a:t>&gt; and in </a:t>
            </a:r>
            <a:r>
              <a:rPr lang="en-US" i="1">
                <a:latin typeface="Times" pitchFamily="18" charset="0"/>
                <a:cs typeface="Times New Roman" pitchFamily="18" charset="0"/>
              </a:rPr>
              <a:t>Understanding Patent Issues During IEEE Standards Development</a:t>
            </a:r>
            <a:r>
              <a:rPr lang="en-US">
                <a:latin typeface="Times" pitchFamily="18" charset="0"/>
                <a:cs typeface="Times New Roman" pitchFamily="18" charset="0"/>
              </a:rPr>
              <a:t> </a:t>
            </a:r>
            <a:r>
              <a:rPr lang="en-US">
                <a:latin typeface="Times" pitchFamily="18" charset="0"/>
                <a:cs typeface="Times New Roman" pitchFamily="18" charset="0"/>
                <a:hlinkClick r:id="rId6"/>
              </a:rPr>
              <a:t>http://standards.ieee.org/board/pat/faq.pdf</a:t>
            </a:r>
            <a:r>
              <a:rPr lang="en-US">
                <a:latin typeface="Times" pitchFamily="18" charset="0"/>
                <a:cs typeface="Times New Roman" pitchFamily="18" charset="0"/>
              </a:rPr>
              <a:t>&gt;</a:t>
            </a:r>
            <a:r>
              <a:rPr lang="en-US">
                <a:cs typeface="Times New Roman" pitchFamily="18" charset="0"/>
              </a:rPr>
              <a:t> </a:t>
            </a:r>
            <a:endParaRPr lang="en-US">
              <a:latin typeface="Times"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Outline of presentation</a:t>
            </a:r>
          </a:p>
        </p:txBody>
      </p:sp>
      <p:sp>
        <p:nvSpPr>
          <p:cNvPr id="5123" name="Content Placeholder 2"/>
          <p:cNvSpPr>
            <a:spLocks noGrp="1"/>
          </p:cNvSpPr>
          <p:nvPr>
            <p:ph idx="1"/>
          </p:nvPr>
        </p:nvSpPr>
        <p:spPr/>
        <p:txBody>
          <a:bodyPr/>
          <a:lstStyle/>
          <a:p>
            <a:r>
              <a:rPr lang="en-US" dirty="0" smtClean="0"/>
              <a:t>Problem statement / basic assumptions</a:t>
            </a:r>
          </a:p>
          <a:p>
            <a:r>
              <a:rPr lang="en-US" dirty="0" smtClean="0"/>
              <a:t>Solution </a:t>
            </a:r>
            <a:r>
              <a:rPr lang="en-US" dirty="0" smtClean="0"/>
              <a:t>Overview</a:t>
            </a:r>
            <a:endParaRPr lang="en-US" dirty="0" smtClean="0"/>
          </a:p>
          <a:p>
            <a:r>
              <a:rPr lang="en-US" dirty="0" smtClean="0"/>
              <a:t>Solution when UE determines target network</a:t>
            </a:r>
          </a:p>
          <a:p>
            <a:r>
              <a:rPr lang="en-US" dirty="0" smtClean="0"/>
              <a:t>Solution when OSFF uses MN location to determine target network</a:t>
            </a:r>
          </a:p>
          <a:p>
            <a:r>
              <a:rPr lang="en-US" dirty="0" smtClean="0"/>
              <a:t>Call Flow for latter case</a:t>
            </a:r>
            <a:endParaRPr lang="en-US" dirty="0" smtClean="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9/20/2011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2F18C955-AD5D-4EC0-973A-52FB6542AEC9}" type="slidenum">
              <a:rPr lang="en-US"/>
              <a:pPr>
                <a:defRPr/>
              </a:pPr>
              <a:t>3</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Basic Assumptions:</a:t>
            </a:r>
            <a:br>
              <a:rPr lang="en-US" smtClean="0"/>
            </a:br>
            <a:r>
              <a:rPr lang="en-US" smtClean="0"/>
              <a:t>Enabling smooth handovers</a:t>
            </a:r>
          </a:p>
        </p:txBody>
      </p:sp>
      <p:sp>
        <p:nvSpPr>
          <p:cNvPr id="6147" name="Content Placeholder 2"/>
          <p:cNvSpPr>
            <a:spLocks noGrp="1"/>
          </p:cNvSpPr>
          <p:nvPr>
            <p:ph idx="1"/>
          </p:nvPr>
        </p:nvSpPr>
        <p:spPr/>
        <p:txBody>
          <a:bodyPr/>
          <a:lstStyle/>
          <a:p>
            <a:r>
              <a:rPr lang="en-US" smtClean="0"/>
              <a:t>Single Radio</a:t>
            </a:r>
          </a:p>
          <a:p>
            <a:pPr lvl="1">
              <a:buFont typeface="Wingdings" pitchFamily="2" charset="2"/>
              <a:buChar char="Ø"/>
            </a:pPr>
            <a:r>
              <a:rPr lang="en-US" smtClean="0"/>
              <a:t> But should work with multiple active radio transceivers</a:t>
            </a:r>
          </a:p>
          <a:p>
            <a:r>
              <a:rPr lang="en-US" smtClean="0"/>
              <a:t>Signaling may traverse the Internet</a:t>
            </a:r>
          </a:p>
          <a:p>
            <a:r>
              <a:rPr lang="en-US" smtClean="0"/>
              <a:t>IP address must remain the same during handover</a:t>
            </a:r>
          </a:p>
          <a:p>
            <a:r>
              <a:rPr lang="en-US" smtClean="0"/>
              <a:t>Mobility anchor (e.g., home agent) sits on path for data traffic from Internet</a:t>
            </a:r>
          </a:p>
          <a:p>
            <a:r>
              <a:rPr lang="en-US" smtClean="0"/>
              <a:t>Handover between single operator (or roaming partners)</a:t>
            </a:r>
          </a:p>
          <a:p>
            <a:pPr lvl="1">
              <a:buFont typeface="Wingdings" pitchFamily="2" charset="2"/>
              <a:buChar char="Ø"/>
            </a:pPr>
            <a:r>
              <a:rPr lang="en-US" smtClean="0"/>
              <a:t> SFFs can establish/maintain secure tunnels</a:t>
            </a:r>
          </a:p>
          <a:p>
            <a:r>
              <a:rPr lang="en-US" smtClean="0"/>
              <a:t>Quality metric for results: VoIP (interactive video?)</a:t>
            </a:r>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9/20/2011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7FF91EF1-2E60-4C97-AE94-8740525796B2}" type="slidenum">
              <a:rPr lang="en-US"/>
              <a:pPr>
                <a:defRPr/>
              </a:pPr>
              <a:t>4</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SFF-oriented handover optimization  supported by roaming agreement</a:t>
            </a:r>
          </a:p>
        </p:txBody>
      </p:sp>
      <p:sp>
        <p:nvSpPr>
          <p:cNvPr id="3" name="Footer Placeholder 2"/>
          <p:cNvSpPr>
            <a:spLocks noGrp="1"/>
          </p:cNvSpPr>
          <p:nvPr>
            <p:ph type="ftr" sz="quarter" idx="10"/>
          </p:nvPr>
        </p:nvSpPr>
        <p:spPr/>
        <p:txBody>
          <a:bodyPr/>
          <a:lstStyle/>
          <a:p>
            <a:pPr>
              <a:defRPr/>
            </a:pPr>
            <a:endParaRPr lang="en-US" dirty="0"/>
          </a:p>
        </p:txBody>
      </p:sp>
      <p:sp>
        <p:nvSpPr>
          <p:cNvPr id="4" name="Date Placeholder 3"/>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5197B97C-C814-46FA-925F-CE5BA9C7CA55}" type="datetime1">
              <a:rPr lang="en-US" sz="1400">
                <a:latin typeface="+mn-lt"/>
              </a:rPr>
              <a:pPr algn="r">
                <a:defRPr/>
              </a:pPr>
              <a:t>9/20/2011</a:t>
            </a:fld>
            <a:endParaRPr lang="en-US" sz="1400">
              <a:latin typeface="+mn-lt"/>
            </a:endParaRPr>
          </a:p>
        </p:txBody>
      </p:sp>
      <p:sp>
        <p:nvSpPr>
          <p:cNvPr id="5" name="Slide Number Placeholder 4"/>
          <p:cNvSpPr>
            <a:spLocks noGrp="1"/>
          </p:cNvSpPr>
          <p:nvPr>
            <p:ph type="sldNum" sz="quarter" idx="11"/>
          </p:nvPr>
        </p:nvSpPr>
        <p:spPr>
          <a:xfrm>
            <a:off x="152400" y="6686550"/>
            <a:ext cx="250825" cy="152400"/>
          </a:xfrm>
        </p:spPr>
        <p:txBody>
          <a:bodyPr/>
          <a:lstStyle/>
          <a:p>
            <a:pPr>
              <a:defRPr/>
            </a:pPr>
            <a:fld id="{012FE76B-B038-43AB-A9A0-C3C3462C484B}" type="slidenum">
              <a:rPr lang="en-US"/>
              <a:pPr>
                <a:defRPr/>
              </a:pPr>
              <a:t>5</a:t>
            </a:fld>
            <a:endParaRPr lang="en-US"/>
          </a:p>
        </p:txBody>
      </p:sp>
      <p:grpSp>
        <p:nvGrpSpPr>
          <p:cNvPr id="7174" name="Group 7"/>
          <p:cNvGrpSpPr>
            <a:grpSpLocks/>
          </p:cNvGrpSpPr>
          <p:nvPr/>
        </p:nvGrpSpPr>
        <p:grpSpPr bwMode="auto">
          <a:xfrm>
            <a:off x="1347788" y="2781300"/>
            <a:ext cx="1454150" cy="904875"/>
            <a:chOff x="1002471" y="3523008"/>
            <a:chExt cx="1454269" cy="904875"/>
          </a:xfrm>
        </p:grpSpPr>
        <p:sp>
          <p:nvSpPr>
            <p:cNvPr id="6" name="AutoShape 5"/>
            <p:cNvSpPr>
              <a:spLocks noChangeArrowheads="1"/>
            </p:cNvSpPr>
            <p:nvPr/>
          </p:nvSpPr>
          <p:spPr bwMode="auto">
            <a:xfrm>
              <a:off x="1002471" y="3523008"/>
              <a:ext cx="1362186"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9" name="TextBox 6"/>
            <p:cNvSpPr txBox="1">
              <a:spLocks noChangeArrowheads="1"/>
            </p:cNvSpPr>
            <p:nvPr/>
          </p:nvSpPr>
          <p:spPr bwMode="auto">
            <a:xfrm>
              <a:off x="1656521" y="3644348"/>
              <a:ext cx="800219" cy="369332"/>
            </a:xfrm>
            <a:prstGeom prst="rect">
              <a:avLst/>
            </a:prstGeom>
            <a:noFill/>
            <a:ln w="9525">
              <a:noFill/>
              <a:miter lim="800000"/>
              <a:headEnd/>
              <a:tailEnd/>
            </a:ln>
          </p:spPr>
          <p:txBody>
            <a:bodyPr wrap="none">
              <a:spAutoFit/>
            </a:bodyPr>
            <a:lstStyle/>
            <a:p>
              <a:r>
                <a:rPr lang="en-US"/>
                <a:t>OSFF</a:t>
              </a:r>
            </a:p>
          </p:txBody>
        </p:sp>
      </p:grpSp>
      <p:grpSp>
        <p:nvGrpSpPr>
          <p:cNvPr id="7175" name="Group 8"/>
          <p:cNvGrpSpPr>
            <a:grpSpLocks/>
          </p:cNvGrpSpPr>
          <p:nvPr/>
        </p:nvGrpSpPr>
        <p:grpSpPr bwMode="auto">
          <a:xfrm>
            <a:off x="5686425" y="1501775"/>
            <a:ext cx="1441450" cy="904875"/>
            <a:chOff x="1002471" y="3523008"/>
            <a:chExt cx="1441445" cy="904875"/>
          </a:xfrm>
        </p:grpSpPr>
        <p:sp>
          <p:nvSpPr>
            <p:cNvPr id="10" name="AutoShape 5"/>
            <p:cNvSpPr>
              <a:spLocks noChangeArrowheads="1"/>
            </p:cNvSpPr>
            <p:nvPr/>
          </p:nvSpPr>
          <p:spPr bwMode="auto">
            <a:xfrm>
              <a:off x="1002471" y="3523008"/>
              <a:ext cx="1362070"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7" name="TextBox 10"/>
            <p:cNvSpPr txBox="1">
              <a:spLocks noChangeArrowheads="1"/>
            </p:cNvSpPr>
            <p:nvPr/>
          </p:nvSpPr>
          <p:spPr bwMode="auto">
            <a:xfrm>
              <a:off x="1656521" y="3644348"/>
              <a:ext cx="787395" cy="369332"/>
            </a:xfrm>
            <a:prstGeom prst="rect">
              <a:avLst/>
            </a:prstGeom>
            <a:noFill/>
            <a:ln w="9525">
              <a:noFill/>
              <a:miter lim="800000"/>
              <a:headEnd/>
              <a:tailEnd/>
            </a:ln>
          </p:spPr>
          <p:txBody>
            <a:bodyPr wrap="none">
              <a:spAutoFit/>
            </a:bodyPr>
            <a:lstStyle/>
            <a:p>
              <a:r>
                <a:rPr lang="en-US"/>
                <a:t>HSFF</a:t>
              </a:r>
            </a:p>
          </p:txBody>
        </p:sp>
      </p:grpSp>
      <p:grpSp>
        <p:nvGrpSpPr>
          <p:cNvPr id="7176" name="Group 11"/>
          <p:cNvGrpSpPr>
            <a:grpSpLocks/>
          </p:cNvGrpSpPr>
          <p:nvPr/>
        </p:nvGrpSpPr>
        <p:grpSpPr bwMode="auto">
          <a:xfrm>
            <a:off x="4700588" y="4068763"/>
            <a:ext cx="1414462" cy="904875"/>
            <a:chOff x="1002471" y="3523008"/>
            <a:chExt cx="1415797" cy="904875"/>
          </a:xfrm>
        </p:grpSpPr>
        <p:sp>
          <p:nvSpPr>
            <p:cNvPr id="13" name="AutoShape 5"/>
            <p:cNvSpPr>
              <a:spLocks noChangeArrowheads="1"/>
            </p:cNvSpPr>
            <p:nvPr/>
          </p:nvSpPr>
          <p:spPr bwMode="auto">
            <a:xfrm>
              <a:off x="1002471" y="3523008"/>
              <a:ext cx="1361771"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5" name="TextBox 13"/>
            <p:cNvSpPr txBox="1">
              <a:spLocks noChangeArrowheads="1"/>
            </p:cNvSpPr>
            <p:nvPr/>
          </p:nvSpPr>
          <p:spPr bwMode="auto">
            <a:xfrm>
              <a:off x="1656521" y="3644348"/>
              <a:ext cx="761747" cy="369332"/>
            </a:xfrm>
            <a:prstGeom prst="rect">
              <a:avLst/>
            </a:prstGeom>
            <a:noFill/>
            <a:ln w="9525">
              <a:noFill/>
              <a:miter lim="800000"/>
              <a:headEnd/>
              <a:tailEnd/>
            </a:ln>
          </p:spPr>
          <p:txBody>
            <a:bodyPr wrap="none">
              <a:spAutoFit/>
            </a:bodyPr>
            <a:lstStyle/>
            <a:p>
              <a:r>
                <a:rPr lang="en-US"/>
                <a:t>TSFF</a:t>
              </a:r>
            </a:p>
          </p:txBody>
        </p:sp>
      </p:grpSp>
      <p:grpSp>
        <p:nvGrpSpPr>
          <p:cNvPr id="7177" name="Group 36"/>
          <p:cNvGrpSpPr>
            <a:grpSpLocks/>
          </p:cNvGrpSpPr>
          <p:nvPr/>
        </p:nvGrpSpPr>
        <p:grpSpPr bwMode="auto">
          <a:xfrm>
            <a:off x="5640388" y="2417763"/>
            <a:ext cx="330200" cy="481012"/>
            <a:chOff x="5726" y="10976"/>
            <a:chExt cx="247" cy="629"/>
          </a:xfrm>
        </p:grpSpPr>
        <p:sp>
          <p:nvSpPr>
            <p:cNvPr id="7223"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24"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25"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26"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27"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28"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29"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30"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31"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32"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33"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8" name="Group 36"/>
          <p:cNvGrpSpPr>
            <a:grpSpLocks/>
          </p:cNvGrpSpPr>
          <p:nvPr/>
        </p:nvGrpSpPr>
        <p:grpSpPr bwMode="auto">
          <a:xfrm>
            <a:off x="4932363" y="5035550"/>
            <a:ext cx="328612" cy="481013"/>
            <a:chOff x="5726" y="10976"/>
            <a:chExt cx="247" cy="629"/>
          </a:xfrm>
        </p:grpSpPr>
        <p:sp>
          <p:nvSpPr>
            <p:cNvPr id="7212"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13"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14"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15"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16"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17"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18"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19"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20"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21"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22"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9" name="Group 36"/>
          <p:cNvGrpSpPr>
            <a:grpSpLocks/>
          </p:cNvGrpSpPr>
          <p:nvPr/>
        </p:nvGrpSpPr>
        <p:grpSpPr bwMode="auto">
          <a:xfrm>
            <a:off x="1308100" y="3703638"/>
            <a:ext cx="328613" cy="481012"/>
            <a:chOff x="5726" y="10976"/>
            <a:chExt cx="247" cy="629"/>
          </a:xfrm>
        </p:grpSpPr>
        <p:sp>
          <p:nvSpPr>
            <p:cNvPr id="7201"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02"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03"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04"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05"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06"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07"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08"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09"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10"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11"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7180" name="Picture 52" descr="uc_phone"/>
          <p:cNvPicPr>
            <a:picLocks noChangeAspect="1" noChangeArrowheads="1"/>
          </p:cNvPicPr>
          <p:nvPr/>
        </p:nvPicPr>
        <p:blipFill>
          <a:blip r:embed="rId2" cstate="print"/>
          <a:srcRect/>
          <a:stretch>
            <a:fillRect/>
          </a:stretch>
        </p:blipFill>
        <p:spPr bwMode="auto">
          <a:xfrm>
            <a:off x="809625" y="4548188"/>
            <a:ext cx="327025" cy="673100"/>
          </a:xfrm>
          <a:prstGeom prst="rect">
            <a:avLst/>
          </a:prstGeom>
          <a:noFill/>
          <a:ln w="9525">
            <a:noFill/>
            <a:miter lim="800000"/>
            <a:headEnd/>
            <a:tailEnd/>
          </a:ln>
        </p:spPr>
      </p:pic>
      <p:cxnSp>
        <p:nvCxnSpPr>
          <p:cNvPr id="7181" name="Straight Arrow Connector 53"/>
          <p:cNvCxnSpPr>
            <a:cxnSpLocks noChangeShapeType="1"/>
            <a:endCxn id="7237" idx="1"/>
          </p:cNvCxnSpPr>
          <p:nvPr/>
        </p:nvCxnSpPr>
        <p:spPr bwMode="auto">
          <a:xfrm flipV="1">
            <a:off x="2597150" y="1808163"/>
            <a:ext cx="3743325" cy="1147762"/>
          </a:xfrm>
          <a:prstGeom prst="straightConnector1">
            <a:avLst/>
          </a:prstGeom>
          <a:noFill/>
          <a:ln w="38100" algn="ctr">
            <a:solidFill>
              <a:schemeClr val="tx1"/>
            </a:solidFill>
            <a:round/>
            <a:headEnd type="arrow" w="med" len="med"/>
            <a:tailEnd type="arrow" w="med" len="med"/>
          </a:ln>
        </p:spPr>
      </p:cxnSp>
      <p:cxnSp>
        <p:nvCxnSpPr>
          <p:cNvPr id="7182" name="Straight Arrow Connector 55"/>
          <p:cNvCxnSpPr>
            <a:cxnSpLocks noChangeShapeType="1"/>
          </p:cNvCxnSpPr>
          <p:nvPr/>
        </p:nvCxnSpPr>
        <p:spPr bwMode="auto">
          <a:xfrm rot="5400000" flipH="1" flipV="1">
            <a:off x="4988719" y="2750344"/>
            <a:ext cx="2293937" cy="714375"/>
          </a:xfrm>
          <a:prstGeom prst="straightConnector1">
            <a:avLst/>
          </a:prstGeom>
          <a:noFill/>
          <a:ln w="38100" algn="ctr">
            <a:solidFill>
              <a:schemeClr val="tx1"/>
            </a:solidFill>
            <a:round/>
            <a:headEnd type="arrow" w="med" len="med"/>
            <a:tailEnd type="arrow" w="med" len="med"/>
          </a:ln>
        </p:spPr>
      </p:cxnSp>
      <p:cxnSp>
        <p:nvCxnSpPr>
          <p:cNvPr id="7183" name="Straight Arrow Connector 57"/>
          <p:cNvCxnSpPr>
            <a:cxnSpLocks noChangeShapeType="1"/>
            <a:stCxn id="7235" idx="1"/>
          </p:cNvCxnSpPr>
          <p:nvPr/>
        </p:nvCxnSpPr>
        <p:spPr bwMode="auto">
          <a:xfrm rot="10800000">
            <a:off x="2471738" y="3238500"/>
            <a:ext cx="2882900" cy="1136650"/>
          </a:xfrm>
          <a:prstGeom prst="straightConnector1">
            <a:avLst/>
          </a:prstGeom>
          <a:noFill/>
          <a:ln w="38100" algn="ctr">
            <a:solidFill>
              <a:schemeClr val="tx1"/>
            </a:solidFill>
            <a:round/>
            <a:headEnd type="arrow" w="med" len="med"/>
            <a:tailEnd type="arrow" w="med" len="med"/>
          </a:ln>
        </p:spPr>
      </p:cxnSp>
      <p:cxnSp>
        <p:nvCxnSpPr>
          <p:cNvPr id="7184" name="Straight Arrow Connector 60"/>
          <p:cNvCxnSpPr>
            <a:cxnSpLocks noChangeShapeType="1"/>
          </p:cNvCxnSpPr>
          <p:nvPr/>
        </p:nvCxnSpPr>
        <p:spPr bwMode="auto">
          <a:xfrm rot="10800000">
            <a:off x="1338263" y="4875213"/>
            <a:ext cx="3181350" cy="1247775"/>
          </a:xfrm>
          <a:prstGeom prst="straightConnector1">
            <a:avLst/>
          </a:prstGeom>
          <a:noFill/>
          <a:ln w="38100" algn="ctr">
            <a:solidFill>
              <a:schemeClr val="tx1"/>
            </a:solidFill>
            <a:prstDash val="sysDash"/>
            <a:round/>
            <a:headEnd type="arrow" w="med" len="med"/>
            <a:tailEnd/>
          </a:ln>
        </p:spPr>
      </p:cxnSp>
      <p:cxnSp>
        <p:nvCxnSpPr>
          <p:cNvPr id="7185" name="Straight Arrow Connector 65"/>
          <p:cNvCxnSpPr>
            <a:cxnSpLocks noChangeShapeType="1"/>
          </p:cNvCxnSpPr>
          <p:nvPr/>
        </p:nvCxnSpPr>
        <p:spPr bwMode="auto">
          <a:xfrm>
            <a:off x="7197725" y="4684713"/>
            <a:ext cx="1530350" cy="6350"/>
          </a:xfrm>
          <a:prstGeom prst="straightConnector1">
            <a:avLst/>
          </a:prstGeom>
          <a:noFill/>
          <a:ln w="38100" algn="ctr">
            <a:solidFill>
              <a:schemeClr val="tx1"/>
            </a:solidFill>
            <a:round/>
            <a:headEnd type="arrow" w="med" len="med"/>
            <a:tailEnd type="arrow" w="med" len="med"/>
          </a:ln>
        </p:spPr>
      </p:cxnSp>
      <p:sp>
        <p:nvSpPr>
          <p:cNvPr id="7186" name="TextBox 67"/>
          <p:cNvSpPr txBox="1">
            <a:spLocks noChangeArrowheads="1"/>
          </p:cNvSpPr>
          <p:nvPr/>
        </p:nvSpPr>
        <p:spPr bwMode="auto">
          <a:xfrm>
            <a:off x="7177088" y="4279900"/>
            <a:ext cx="1570037" cy="369888"/>
          </a:xfrm>
          <a:prstGeom prst="rect">
            <a:avLst/>
          </a:prstGeom>
          <a:noFill/>
          <a:ln w="9525">
            <a:noFill/>
            <a:miter lim="800000"/>
            <a:headEnd/>
            <a:tailEnd/>
          </a:ln>
        </p:spPr>
        <p:txBody>
          <a:bodyPr wrap="none">
            <a:spAutoFit/>
          </a:bodyPr>
          <a:lstStyle/>
          <a:p>
            <a:r>
              <a:rPr lang="en-US"/>
              <a:t>Inter SFF SA</a:t>
            </a:r>
          </a:p>
        </p:txBody>
      </p:sp>
      <p:cxnSp>
        <p:nvCxnSpPr>
          <p:cNvPr id="7187" name="Straight Arrow Connector 70"/>
          <p:cNvCxnSpPr>
            <a:cxnSpLocks noChangeShapeType="1"/>
          </p:cNvCxnSpPr>
          <p:nvPr/>
        </p:nvCxnSpPr>
        <p:spPr bwMode="auto">
          <a:xfrm>
            <a:off x="7259638" y="5407025"/>
            <a:ext cx="1404937" cy="1588"/>
          </a:xfrm>
          <a:prstGeom prst="straightConnector1">
            <a:avLst/>
          </a:prstGeom>
          <a:noFill/>
          <a:ln w="12700" algn="ctr">
            <a:solidFill>
              <a:schemeClr val="tx1"/>
            </a:solidFill>
            <a:round/>
            <a:headEnd/>
            <a:tailEnd type="arrow" w="med" len="med"/>
          </a:ln>
        </p:spPr>
      </p:cxnSp>
      <p:sp>
        <p:nvSpPr>
          <p:cNvPr id="7188" name="TextBox 71"/>
          <p:cNvSpPr txBox="1">
            <a:spLocks noChangeArrowheads="1"/>
          </p:cNvSpPr>
          <p:nvPr/>
        </p:nvSpPr>
        <p:spPr bwMode="auto">
          <a:xfrm>
            <a:off x="7119938" y="5035550"/>
            <a:ext cx="1684337" cy="369888"/>
          </a:xfrm>
          <a:prstGeom prst="rect">
            <a:avLst/>
          </a:prstGeom>
          <a:noFill/>
          <a:ln w="9525">
            <a:noFill/>
            <a:miter lim="800000"/>
            <a:headEnd/>
            <a:tailEnd/>
          </a:ln>
        </p:spPr>
        <p:txBody>
          <a:bodyPr wrap="none">
            <a:spAutoFit/>
          </a:bodyPr>
          <a:lstStyle/>
          <a:p>
            <a:r>
              <a:rPr lang="en-US"/>
              <a:t>Preregistration</a:t>
            </a:r>
          </a:p>
        </p:txBody>
      </p:sp>
      <p:cxnSp>
        <p:nvCxnSpPr>
          <p:cNvPr id="7189" name="Straight Arrow Connector 72"/>
          <p:cNvCxnSpPr>
            <a:cxnSpLocks noChangeShapeType="1"/>
          </p:cNvCxnSpPr>
          <p:nvPr/>
        </p:nvCxnSpPr>
        <p:spPr bwMode="auto">
          <a:xfrm rot="10800000">
            <a:off x="7250113" y="3883025"/>
            <a:ext cx="1423987" cy="19050"/>
          </a:xfrm>
          <a:prstGeom prst="straightConnector1">
            <a:avLst/>
          </a:prstGeom>
          <a:noFill/>
          <a:ln w="38100" algn="ctr">
            <a:solidFill>
              <a:schemeClr val="tx1"/>
            </a:solidFill>
            <a:prstDash val="sysDash"/>
            <a:round/>
            <a:headEnd type="arrow" w="med" len="med"/>
            <a:tailEnd/>
          </a:ln>
        </p:spPr>
      </p:cxnSp>
      <p:sp>
        <p:nvSpPr>
          <p:cNvPr id="7190" name="TextBox 74"/>
          <p:cNvSpPr txBox="1">
            <a:spLocks noChangeArrowheads="1"/>
          </p:cNvSpPr>
          <p:nvPr/>
        </p:nvSpPr>
        <p:spPr bwMode="auto">
          <a:xfrm>
            <a:off x="7119938" y="3484563"/>
            <a:ext cx="1684337" cy="369887"/>
          </a:xfrm>
          <a:prstGeom prst="rect">
            <a:avLst/>
          </a:prstGeom>
          <a:noFill/>
          <a:ln w="9525">
            <a:noFill/>
            <a:miter lim="800000"/>
            <a:headEnd/>
            <a:tailEnd/>
          </a:ln>
        </p:spPr>
        <p:txBody>
          <a:bodyPr wrap="none">
            <a:spAutoFit/>
          </a:bodyPr>
          <a:lstStyle/>
          <a:p>
            <a:r>
              <a:rPr lang="en-US"/>
              <a:t>MN movement</a:t>
            </a:r>
          </a:p>
        </p:txBody>
      </p:sp>
      <p:grpSp>
        <p:nvGrpSpPr>
          <p:cNvPr id="7191" name="Group 78"/>
          <p:cNvGrpSpPr>
            <a:grpSpLocks/>
          </p:cNvGrpSpPr>
          <p:nvPr/>
        </p:nvGrpSpPr>
        <p:grpSpPr bwMode="auto">
          <a:xfrm>
            <a:off x="5724525" y="2008188"/>
            <a:ext cx="519113" cy="369887"/>
            <a:chOff x="1172817" y="1789044"/>
            <a:chExt cx="518091" cy="371061"/>
          </a:xfrm>
        </p:grpSpPr>
        <p:sp>
          <p:nvSpPr>
            <p:cNvPr id="80" name="Rectangle 79"/>
            <p:cNvSpPr/>
            <p:nvPr/>
          </p:nvSpPr>
          <p:spPr bwMode="auto">
            <a:xfrm>
              <a:off x="1180739" y="1789044"/>
              <a:ext cx="502246"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200" name="TextBox 80"/>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grpSp>
        <p:nvGrpSpPr>
          <p:cNvPr id="7192" name="Group 81"/>
          <p:cNvGrpSpPr>
            <a:grpSpLocks/>
          </p:cNvGrpSpPr>
          <p:nvPr/>
        </p:nvGrpSpPr>
        <p:grpSpPr bwMode="auto">
          <a:xfrm>
            <a:off x="5029200" y="4678363"/>
            <a:ext cx="595313" cy="371475"/>
            <a:chOff x="1172817" y="1789044"/>
            <a:chExt cx="595035" cy="371061"/>
          </a:xfrm>
        </p:grpSpPr>
        <p:sp>
          <p:nvSpPr>
            <p:cNvPr id="83" name="Rectangle 82"/>
            <p:cNvSpPr/>
            <p:nvPr/>
          </p:nvSpPr>
          <p:spPr bwMode="auto">
            <a:xfrm>
              <a:off x="1180751" y="1789044"/>
              <a:ext cx="503002"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8" name="TextBox 83"/>
            <p:cNvSpPr txBox="1">
              <a:spLocks noChangeArrowheads="1"/>
            </p:cNvSpPr>
            <p:nvPr/>
          </p:nvSpPr>
          <p:spPr bwMode="auto">
            <a:xfrm>
              <a:off x="1172817" y="1789908"/>
              <a:ext cx="595035" cy="369332"/>
            </a:xfrm>
            <a:prstGeom prst="rect">
              <a:avLst/>
            </a:prstGeom>
            <a:noFill/>
            <a:ln w="9525">
              <a:noFill/>
              <a:miter lim="800000"/>
              <a:headEnd/>
              <a:tailEnd/>
            </a:ln>
          </p:spPr>
          <p:txBody>
            <a:bodyPr wrap="none">
              <a:spAutoFit/>
            </a:bodyPr>
            <a:lstStyle/>
            <a:p>
              <a:r>
                <a:rPr lang="en-US"/>
                <a:t>tAN</a:t>
              </a:r>
            </a:p>
          </p:txBody>
        </p:sp>
      </p:grpSp>
      <p:sp>
        <p:nvSpPr>
          <p:cNvPr id="7193" name="Freeform 68"/>
          <p:cNvSpPr>
            <a:spLocks/>
          </p:cNvSpPr>
          <p:nvPr/>
        </p:nvSpPr>
        <p:spPr bwMode="auto">
          <a:xfrm>
            <a:off x="1206500" y="3149600"/>
            <a:ext cx="4292600" cy="1620838"/>
          </a:xfrm>
          <a:custGeom>
            <a:avLst/>
            <a:gdLst>
              <a:gd name="T0" fmla="*/ 0 w 4293704"/>
              <a:gd name="T1" fmla="*/ 1515165 h 1621183"/>
              <a:gd name="T2" fmla="*/ 265043 w 4293704"/>
              <a:gd name="T3" fmla="*/ 958574 h 1621183"/>
              <a:gd name="T4" fmla="*/ 649356 w 4293704"/>
              <a:gd name="T5" fmla="*/ 269461 h 1621183"/>
              <a:gd name="T6" fmla="*/ 1351722 w 4293704"/>
              <a:gd name="T7" fmla="*/ 44174 h 1621183"/>
              <a:gd name="T8" fmla="*/ 1921565 w 4293704"/>
              <a:gd name="T9" fmla="*/ 44174 h 1621183"/>
              <a:gd name="T10" fmla="*/ 2849216 w 4293704"/>
              <a:gd name="T11" fmla="*/ 309217 h 1621183"/>
              <a:gd name="T12" fmla="*/ 3896137 w 4293704"/>
              <a:gd name="T13" fmla="*/ 706783 h 1621183"/>
              <a:gd name="T14" fmla="*/ 4227440 w 4293704"/>
              <a:gd name="T15" fmla="*/ 1183861 h 1621183"/>
              <a:gd name="T16" fmla="*/ 4293704 w 4293704"/>
              <a:gd name="T17" fmla="*/ 1621183 h 1621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p:spPr>
        <p:txBody>
          <a:bodyPr anchor="ctr">
            <a:spAutoFit/>
          </a:bodyPr>
          <a:lstStyle/>
          <a:p>
            <a:endParaRPr lang="en-US"/>
          </a:p>
        </p:txBody>
      </p:sp>
      <p:grpSp>
        <p:nvGrpSpPr>
          <p:cNvPr id="7194" name="Group 77"/>
          <p:cNvGrpSpPr>
            <a:grpSpLocks/>
          </p:cNvGrpSpPr>
          <p:nvPr/>
        </p:nvGrpSpPr>
        <p:grpSpPr bwMode="auto">
          <a:xfrm>
            <a:off x="1557338" y="3340100"/>
            <a:ext cx="517525" cy="369888"/>
            <a:chOff x="1172817" y="1789044"/>
            <a:chExt cx="518091" cy="371061"/>
          </a:xfrm>
        </p:grpSpPr>
        <p:sp>
          <p:nvSpPr>
            <p:cNvPr id="77" name="Rectangle 76"/>
            <p:cNvSpPr/>
            <p:nvPr/>
          </p:nvSpPr>
          <p:spPr bwMode="auto">
            <a:xfrm>
              <a:off x="1180763" y="1789044"/>
              <a:ext cx="502199"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6" name="TextBox 75"/>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MN </a:t>
            </a:r>
            <a:r>
              <a:rPr lang="en-US" smtClean="0">
                <a:sym typeface="Wingdings" pitchFamily="2" charset="2"/>
              </a:rPr>
              <a:t> SFF security</a:t>
            </a:r>
            <a:endParaRPr lang="en-US" smtClean="0"/>
          </a:p>
        </p:txBody>
      </p:sp>
      <p:sp>
        <p:nvSpPr>
          <p:cNvPr id="8195" name="Content Placeholder 2"/>
          <p:cNvSpPr>
            <a:spLocks noGrp="1"/>
          </p:cNvSpPr>
          <p:nvPr>
            <p:ph idx="1"/>
          </p:nvPr>
        </p:nvSpPr>
        <p:spPr/>
        <p:txBody>
          <a:bodyPr/>
          <a:lstStyle/>
          <a:p>
            <a:r>
              <a:rPr lang="en-US" smtClean="0"/>
              <a:t>Tunneled traffic between SFFs may traverse the internet </a:t>
            </a:r>
            <a:r>
              <a:rPr lang="en-US" smtClean="0">
                <a:sym typeface="Wingdings" pitchFamily="2" charset="2"/>
              </a:rPr>
              <a:t> tunnel security requirement</a:t>
            </a:r>
            <a:endParaRPr lang="en-US" smtClean="0"/>
          </a:p>
          <a:p>
            <a:r>
              <a:rPr lang="en-US" smtClean="0"/>
              <a:t>When MN enters a network, it gets a security association (SA) with the local SFF in the originating network (OSFF)</a:t>
            </a:r>
          </a:p>
          <a:p>
            <a:r>
              <a:rPr lang="en-US" smtClean="0"/>
              <a:t>When MN decides to handover to a target network, the OSFF uses its existing SA to tunnel preregistration traffic to target SFF (TSFF)</a:t>
            </a:r>
          </a:p>
          <a:p>
            <a:r>
              <a:rPr lang="en-US" smtClean="0"/>
              <a:t>OSFF also supplies derived (MN </a:t>
            </a:r>
            <a:r>
              <a:rPr lang="en-US" smtClean="0">
                <a:sym typeface="Wingdings" pitchFamily="2" charset="2"/>
              </a:rPr>
              <a:t> TSFF) </a:t>
            </a:r>
            <a:r>
              <a:rPr lang="en-US" smtClean="0"/>
              <a:t>security association to MN and TSFF as part of preregistration</a:t>
            </a:r>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9/20/2011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8E8808E2-D9DE-4F25-B470-2A90634B532B}" type="slidenum">
              <a:rPr lang="en-US"/>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MN moves: using OSFF</a:t>
            </a:r>
          </a:p>
        </p:txBody>
      </p:sp>
      <p:sp>
        <p:nvSpPr>
          <p:cNvPr id="3" name="Content Placeholder 2"/>
          <p:cNvSpPr>
            <a:spLocks noGrp="1"/>
          </p:cNvSpPr>
          <p:nvPr>
            <p:ph idx="1"/>
          </p:nvPr>
        </p:nvSpPr>
        <p:spPr>
          <a:xfrm>
            <a:off x="322263" y="1247775"/>
            <a:ext cx="8675687" cy="5165725"/>
          </a:xfrm>
        </p:spPr>
        <p:txBody>
          <a:bodyPr/>
          <a:lstStyle/>
          <a:p>
            <a:pPr>
              <a:buFontTx/>
              <a:buNone/>
              <a:defRPr/>
            </a:pPr>
            <a:r>
              <a:rPr lang="en-US" dirty="0" smtClean="0"/>
              <a:t>Handover preparation:</a:t>
            </a:r>
          </a:p>
          <a:p>
            <a:pPr>
              <a:defRPr/>
            </a:pPr>
            <a:r>
              <a:rPr lang="en-US" dirty="0" smtClean="0"/>
              <a:t>MN decides to move</a:t>
            </a:r>
          </a:p>
          <a:p>
            <a:pPr>
              <a:defRPr/>
            </a:pPr>
            <a:r>
              <a:rPr lang="en-US" dirty="0" smtClean="0"/>
              <a:t>MN acquires information about </a:t>
            </a:r>
            <a:r>
              <a:rPr lang="en-US" dirty="0" smtClean="0">
                <a:sym typeface="Wingdings" pitchFamily="2" charset="2"/>
              </a:rPr>
              <a:t>{</a:t>
            </a:r>
            <a:r>
              <a:rPr lang="en-US" dirty="0" err="1" smtClean="0">
                <a:sym typeface="Wingdings" pitchFamily="2" charset="2"/>
              </a:rPr>
              <a:t>tAN</a:t>
            </a:r>
            <a:r>
              <a:rPr lang="en-US" dirty="0" smtClean="0">
                <a:sym typeface="Wingdings" pitchFamily="2" charset="2"/>
              </a:rPr>
              <a:t>, </a:t>
            </a:r>
            <a:r>
              <a:rPr lang="en-US" dirty="0" err="1" smtClean="0">
                <a:sym typeface="Wingdings" pitchFamily="2" charset="2"/>
              </a:rPr>
              <a:t>tBS</a:t>
            </a:r>
            <a:r>
              <a:rPr lang="en-US" dirty="0" smtClean="0">
                <a:sym typeface="Wingdings" pitchFamily="2" charset="2"/>
              </a:rPr>
              <a:t>, </a:t>
            </a:r>
            <a:r>
              <a:rPr lang="en-US" dirty="0" err="1" smtClean="0">
                <a:sym typeface="Wingdings" pitchFamily="2" charset="2"/>
              </a:rPr>
              <a:t>pAN</a:t>
            </a:r>
            <a:r>
              <a:rPr lang="en-US" dirty="0" smtClean="0">
                <a:sym typeface="Wingdings" pitchFamily="2" charset="2"/>
              </a:rPr>
              <a:t>, …}</a:t>
            </a:r>
            <a:endParaRPr lang="en-US" dirty="0" smtClean="0"/>
          </a:p>
          <a:p>
            <a:pPr>
              <a:defRPr/>
            </a:pPr>
            <a:r>
              <a:rPr lang="en-US" dirty="0" smtClean="0"/>
              <a:t>MN signals target network to complete preparation from its current point of attachment, in “originating network”</a:t>
            </a:r>
          </a:p>
          <a:p>
            <a:pPr>
              <a:buFontTx/>
              <a:buNone/>
              <a:defRPr/>
            </a:pPr>
            <a:endParaRPr lang="en-US" dirty="0" smtClean="0"/>
          </a:p>
          <a:p>
            <a:pPr marL="457200" indent="-457200">
              <a:buFont typeface="+mj-lt"/>
              <a:buAutoNum type="arabicPeriod"/>
              <a:defRPr/>
            </a:pPr>
            <a:r>
              <a:rPr lang="en-US" dirty="0" smtClean="0"/>
              <a:t>(a)  MN  </a:t>
            </a:r>
            <a:r>
              <a:rPr lang="en-US" dirty="0" smtClean="0">
                <a:sym typeface="Wingdings" pitchFamily="2" charset="2"/>
              </a:rPr>
              <a:t></a:t>
            </a:r>
            <a:r>
              <a:rPr lang="en-US" dirty="0" smtClean="0"/>
              <a:t> SFF in originating network (i.e., “OSFF”).</a:t>
            </a:r>
          </a:p>
          <a:p>
            <a:pPr marL="457200" indent="-457200">
              <a:buFont typeface="+mj-lt"/>
              <a:buAutoNum type="arabicPeriod"/>
              <a:defRPr/>
            </a:pPr>
            <a:r>
              <a:rPr lang="en-US" dirty="0" smtClean="0"/>
              <a:t>(b)  OSFF </a:t>
            </a:r>
            <a:r>
              <a:rPr lang="en-US" dirty="0" smtClean="0">
                <a:sym typeface="Wingdings" pitchFamily="2" charset="2"/>
              </a:rPr>
              <a:t>T</a:t>
            </a:r>
            <a:r>
              <a:rPr lang="en-US" dirty="0" smtClean="0"/>
              <a:t>SFF  in network of a roaming partner</a:t>
            </a:r>
          </a:p>
          <a:p>
            <a:pPr marL="457200" indent="-457200">
              <a:buFontTx/>
              <a:buNone/>
              <a:defRPr/>
            </a:pPr>
            <a:r>
              <a:rPr lang="en-US" dirty="0" smtClean="0"/>
              <a:t>Overall,  MN </a:t>
            </a:r>
            <a:r>
              <a:rPr lang="en-US" dirty="0" smtClean="0">
                <a:sym typeface="Wingdings" pitchFamily="2" charset="2"/>
              </a:rPr>
              <a:t> OSFF  T</a:t>
            </a:r>
            <a:r>
              <a:rPr lang="en-US" dirty="0" smtClean="0"/>
              <a:t>SFF </a:t>
            </a:r>
            <a:r>
              <a:rPr lang="en-US" dirty="0" smtClean="0">
                <a:sym typeface="Wingdings" pitchFamily="2" charset="2"/>
              </a:rPr>
              <a:t> {</a:t>
            </a:r>
            <a:r>
              <a:rPr lang="en-US" dirty="0" err="1" smtClean="0">
                <a:sym typeface="Wingdings" pitchFamily="2" charset="2"/>
              </a:rPr>
              <a:t>tAN</a:t>
            </a:r>
            <a:r>
              <a:rPr lang="en-US" dirty="0" smtClean="0">
                <a:sym typeface="Wingdings" pitchFamily="2" charset="2"/>
              </a:rPr>
              <a:t>, </a:t>
            </a:r>
            <a:r>
              <a:rPr lang="en-US" dirty="0" err="1" smtClean="0">
                <a:sym typeface="Wingdings" pitchFamily="2" charset="2"/>
              </a:rPr>
              <a:t>tBS</a:t>
            </a:r>
            <a:r>
              <a:rPr lang="en-US" dirty="0" smtClean="0">
                <a:sym typeface="Wingdings" pitchFamily="2" charset="2"/>
              </a:rPr>
              <a:t>, </a:t>
            </a:r>
            <a:r>
              <a:rPr lang="en-US" dirty="0" err="1" smtClean="0">
                <a:sym typeface="Wingdings" pitchFamily="2" charset="2"/>
              </a:rPr>
              <a:t>pAN</a:t>
            </a:r>
            <a:r>
              <a:rPr lang="en-US" dirty="0" smtClean="0">
                <a:sym typeface="Wingdings" pitchFamily="2" charset="2"/>
              </a:rPr>
              <a:t>, …}</a:t>
            </a:r>
          </a:p>
          <a:p>
            <a:pPr>
              <a:buFontTx/>
              <a:buNone/>
              <a:defRPr/>
            </a:pP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9/20/2011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7D802A5B-71FC-40F9-96BF-D497F995BA43}" type="slidenum">
              <a:rPr lang="en-US"/>
              <a:pPr>
                <a:defRPr/>
              </a:pPr>
              <a:t>7</a:t>
            </a:fld>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OSFF can determine TSFF</a:t>
            </a:r>
            <a:endParaRPr lang="en-US" dirty="0"/>
          </a:p>
        </p:txBody>
      </p:sp>
      <p:sp>
        <p:nvSpPr>
          <p:cNvPr id="3" name="Content Placeholder 2"/>
          <p:cNvSpPr>
            <a:spLocks noGrp="1"/>
          </p:cNvSpPr>
          <p:nvPr>
            <p:ph idx="1"/>
          </p:nvPr>
        </p:nvSpPr>
        <p:spPr/>
        <p:txBody>
          <a:bodyPr/>
          <a:lstStyle/>
          <a:p>
            <a:r>
              <a:rPr lang="en-US" dirty="0" smtClean="0"/>
              <a:t>If UE supplies its location to OSFF when losing signal at its current </a:t>
            </a:r>
            <a:r>
              <a:rPr lang="en-US" dirty="0" err="1" smtClean="0"/>
              <a:t>PoA</a:t>
            </a:r>
            <a:r>
              <a:rPr lang="en-US" dirty="0" smtClean="0"/>
              <a:t>, OSFF can identify neighboring </a:t>
            </a:r>
            <a:r>
              <a:rPr lang="en-US" dirty="0" err="1" smtClean="0"/>
              <a:t>PoA</a:t>
            </a:r>
            <a:r>
              <a:rPr lang="en-US" dirty="0" smtClean="0"/>
              <a:t> for UE</a:t>
            </a:r>
          </a:p>
          <a:p>
            <a:r>
              <a:rPr lang="en-US" dirty="0" smtClean="0"/>
              <a:t>UE should supply preferred RAT</a:t>
            </a:r>
          </a:p>
          <a:p>
            <a:r>
              <a:rPr lang="en-US" dirty="0" smtClean="0"/>
              <a:t>Once OSFF determines TSFF, it can supply derived security </a:t>
            </a:r>
            <a:r>
              <a:rPr lang="en-US" dirty="0" err="1" smtClean="0"/>
              <a:t>assocition</a:t>
            </a:r>
            <a:r>
              <a:rPr lang="en-US" dirty="0" smtClean="0"/>
              <a:t> to TSFF and UE as before</a:t>
            </a:r>
          </a:p>
          <a:p>
            <a:r>
              <a:rPr lang="en-US" dirty="0" smtClean="0"/>
              <a:t>This would probably save UE power, since background or low duty-cycle scanning would no longer be needed.</a:t>
            </a:r>
          </a:p>
          <a:p>
            <a:r>
              <a:rPr lang="en-US" dirty="0" smtClean="0"/>
              <a:t>OSFF can also check policy requirements</a:t>
            </a:r>
          </a:p>
          <a:p>
            <a:pPr lvl="1"/>
            <a:r>
              <a:rPr lang="en-US" dirty="0" smtClean="0"/>
              <a:t>UEs home operator is known. </a:t>
            </a:r>
          </a:p>
          <a:p>
            <a:r>
              <a:rPr lang="en-US" dirty="0" smtClean="0"/>
              <a:t>OSFF can check with ANDSF if it exists; in that case, OSFF probably already has security association with ANDSF</a:t>
            </a:r>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flow using Location Data</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pic>
        <p:nvPicPr>
          <p:cNvPr id="1028" name="Picture 4"/>
          <p:cNvPicPr>
            <a:picLocks noGrp="1" noChangeAspect="1" noChangeArrowheads="1"/>
          </p:cNvPicPr>
          <p:nvPr>
            <p:ph idx="1"/>
          </p:nvPr>
        </p:nvPicPr>
        <p:blipFill>
          <a:blip r:embed="rId2" cstate="print"/>
          <a:srcRect/>
          <a:stretch>
            <a:fillRect/>
          </a:stretch>
        </p:blipFill>
        <p:spPr bwMode="auto">
          <a:xfrm>
            <a:off x="1638300" y="1800225"/>
            <a:ext cx="5867400" cy="38671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166</TotalTime>
  <Pages>15</Pages>
  <Words>988</Words>
  <Application>Microsoft Office PowerPoint</Application>
  <PresentationFormat>Letter Paper (8.5x11 in)</PresentationFormat>
  <Paragraphs>95</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blank presentation</vt:lpstr>
      <vt:lpstr>Slide 1</vt:lpstr>
      <vt:lpstr>Slide 2</vt:lpstr>
      <vt:lpstr>Outline of presentation</vt:lpstr>
      <vt:lpstr>Basic Assumptions: Enabling smooth handovers</vt:lpstr>
      <vt:lpstr>SFF-oriented handover optimization  supported by roaming agreement</vt:lpstr>
      <vt:lpstr>MN  SFF security</vt:lpstr>
      <vt:lpstr>MN moves: using OSFF</vt:lpstr>
      <vt:lpstr>OSFF can determine TSFF</vt:lpstr>
      <vt:lpstr>Call flow using Location Data</vt:lpstr>
      <vt:lpstr>MN moves: relying more on OSFF</vt:lpstr>
      <vt:lpstr>Further optimization</vt:lpstr>
    </vt:vector>
  </TitlesOfParts>
  <Company>802.21 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Charles Perkins</cp:lastModifiedBy>
  <cp:revision>39</cp:revision>
  <cp:lastPrinted>1999-04-27T06:51:51Z</cp:lastPrinted>
  <dcterms:created xsi:type="dcterms:W3CDTF">2004-05-12T03:24:18Z</dcterms:created>
  <dcterms:modified xsi:type="dcterms:W3CDTF">2011-09-21T04:06:42Z</dcterms:modified>
</cp:coreProperties>
</file>