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8.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866" r:id="rId2"/>
    <p:sldMasterId id="2147483878" r:id="rId3"/>
    <p:sldMasterId id="2147483890" r:id="rId4"/>
    <p:sldMasterId id="2147483734" r:id="rId5"/>
  </p:sldMasterIdLst>
  <p:notesMasterIdLst>
    <p:notesMasterId r:id="rId29"/>
  </p:notesMasterIdLst>
  <p:handoutMasterIdLst>
    <p:handoutMasterId r:id="rId30"/>
  </p:handoutMasterIdLst>
  <p:sldIdLst>
    <p:sldId id="413" r:id="rId6"/>
    <p:sldId id="357" r:id="rId7"/>
    <p:sldId id="311" r:id="rId8"/>
    <p:sldId id="389"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12" r:id="rId22"/>
    <p:sldId id="393" r:id="rId23"/>
    <p:sldId id="394" r:id="rId24"/>
    <p:sldId id="414" r:id="rId25"/>
    <p:sldId id="386" r:id="rId26"/>
    <p:sldId id="391" r:id="rId27"/>
    <p:sldId id="399"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77" autoAdjust="0"/>
    <p:restoredTop sz="86455" autoAdjust="0"/>
  </p:normalViewPr>
  <p:slideViewPr>
    <p:cSldViewPr>
      <p:cViewPr varScale="1">
        <p:scale>
          <a:sx n="110" d="100"/>
          <a:sy n="110" d="100"/>
        </p:scale>
        <p:origin x="-870" y="-78"/>
      </p:cViewPr>
      <p:guideLst>
        <p:guide orient="horz" pos="2160"/>
        <p:guide pos="2880"/>
      </p:guideLst>
    </p:cSldViewPr>
  </p:slideViewPr>
  <p:outlineViewPr>
    <p:cViewPr>
      <p:scale>
        <a:sx n="33" d="100"/>
        <a:sy n="33" d="100"/>
      </p:scale>
      <p:origin x="252"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274" y="-7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46175" y="695325"/>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doc.: IEEE 802.21-02/xxxr0</a:t>
            </a:r>
          </a:p>
        </p:txBody>
      </p:sp>
      <p:sp>
        <p:nvSpPr>
          <p:cNvPr id="4813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8132" name="Rectangle 6"/>
          <p:cNvSpPr>
            <a:spLocks noGrp="1" noChangeArrowheads="1"/>
          </p:cNvSpPr>
          <p:nvPr>
            <p:ph type="ftr" sz="quarter" idx="4"/>
          </p:nvPr>
        </p:nvSpPr>
        <p:spPr>
          <a:noFill/>
        </p:spPr>
        <p:txBody>
          <a:bodyPr/>
          <a:lstStyle/>
          <a:p>
            <a:pPr lvl="4"/>
            <a:r>
              <a:rPr lang="en-US" smtClean="0"/>
              <a:t>XXXX, His Company</a:t>
            </a:r>
          </a:p>
        </p:txBody>
      </p:sp>
      <p:sp>
        <p:nvSpPr>
          <p:cNvPr id="4813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3DBE22F5-9652-4299-BE75-1D7EAA000FDA}" type="slidenum">
              <a:rPr lang="en-US" smtClean="0"/>
              <a:pPr/>
              <a:t>17</a:t>
            </a:fld>
            <a:endParaRPr lang="en-US" smtClean="0"/>
          </a:p>
        </p:txBody>
      </p:sp>
      <p:sp>
        <p:nvSpPr>
          <p:cNvPr id="48134"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8135"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2011</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2011</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2011</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2011</a:t>
            </a:r>
            <a:endParaRPr lang="en-US"/>
          </a:p>
        </p:txBody>
      </p:sp>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2011</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2011</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2011</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2011</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September 2011</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September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September 2011</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September 2011</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2011</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September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September 2011</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September 2011</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2011</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September 2011</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September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September 2011</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September 2011</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2011</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2011</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September 2011</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2011</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D26BBCC7-F472-4271-BB1B-1A8EC13723EB}"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690285-F893-4790-A724-96E45CA15497}"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14A87D7D-18D4-4AC8-B10F-B8A600454B75}"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EC765D2E-6FA3-4BB9-988F-6FBC2B61DC05}"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5"/>
          <p:cNvSpPr>
            <a:spLocks noGrp="1"/>
          </p:cNvSpPr>
          <p:nvPr>
            <p:ph type="sldNum" sz="quarter" idx="12"/>
          </p:nvPr>
        </p:nvSpPr>
        <p:spPr/>
        <p:txBody>
          <a:bodyPr/>
          <a:lstStyle>
            <a:lvl1pPr>
              <a:defRPr/>
            </a:lvl1pPr>
          </a:lstStyle>
          <a:p>
            <a:pPr>
              <a:defRPr/>
            </a:pPr>
            <a:fld id="{6E05C69D-B6EE-44D1-87BC-41A78639143A}"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5"/>
          <p:cNvSpPr>
            <a:spLocks noGrp="1"/>
          </p:cNvSpPr>
          <p:nvPr>
            <p:ph type="sldNum" sz="quarter" idx="12"/>
          </p:nvPr>
        </p:nvSpPr>
        <p:spPr/>
        <p:txBody>
          <a:bodyPr/>
          <a:lstStyle>
            <a:lvl1pPr>
              <a:defRPr/>
            </a:lvl1pPr>
          </a:lstStyle>
          <a:p>
            <a:pPr>
              <a:defRPr/>
            </a:pPr>
            <a:fld id="{966405D2-4AE7-473C-8F39-C4B4E070160D}"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5"/>
          <p:cNvSpPr>
            <a:spLocks noGrp="1"/>
          </p:cNvSpPr>
          <p:nvPr>
            <p:ph type="sldNum" sz="quarter" idx="12"/>
          </p:nvPr>
        </p:nvSpPr>
        <p:spPr/>
        <p:txBody>
          <a:bodyPr/>
          <a:lstStyle>
            <a:lvl1pPr>
              <a:defRPr/>
            </a:lvl1pPr>
          </a:lstStyle>
          <a:p>
            <a:pPr>
              <a:defRPr/>
            </a:pPr>
            <a:fld id="{863E1F64-50B1-418F-962C-B808F147EB5D}"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F4623493-D78E-476E-ADFE-FC7DA517461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914400" y="377825"/>
            <a:ext cx="768350" cy="215900"/>
          </a:xfrm>
          <a:prstGeom prst="rect">
            <a:avLst/>
          </a:prstGeom>
          <a:ln/>
        </p:spPr>
        <p:txBody>
          <a:bodyPr/>
          <a:lstStyle>
            <a:lvl1pPr>
              <a:defRPr/>
            </a:lvl1pPr>
          </a:lstStyle>
          <a:p>
            <a:pPr>
              <a:defRPr/>
            </a:pPr>
            <a:r>
              <a:rPr lang="en-US" smtClean="0"/>
              <a:t>September 2011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2FF10AF9-D278-49BA-91C2-3547396931F7}"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EA515F29-A17C-4417-B3CB-61508052755A}" type="slidenum">
              <a:rPr lang="en-US"/>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September 2011</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813AC610-B033-4125-93E1-31603498AF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lvl1pPr>
              <a:defRPr/>
            </a:lvl1pPr>
          </a:lstStyle>
          <a:p>
            <a:pPr>
              <a:defRPr/>
            </a:pPr>
            <a:r>
              <a:rPr lang="en-US" smtClean="0"/>
              <a:t>September 2011</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2011</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September 2011</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3.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4.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theme" Target="../theme/theme5.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4103277" y="394156"/>
            <a:ext cx="4172361"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21-11-0154-00-0000-Opening_Plenary_Notes.ppt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September 2011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September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September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September 2011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a:t>
            </a:r>
            <a:r>
              <a:rPr lang="en-US" b="1" dirty="0" smtClean="0">
                <a:latin typeface="Arial" charset="0"/>
              </a:rPr>
              <a:t>46</a:t>
            </a:r>
            <a:r>
              <a:rPr lang="en-US" b="1" dirty="0" smtClean="0">
                <a:latin typeface="Arial" charset="0"/>
              </a:rPr>
              <a:t/>
            </a:r>
            <a:br>
              <a:rPr lang="en-US" b="1" dirty="0" smtClean="0">
                <a:latin typeface="Arial" charset="0"/>
              </a:rPr>
            </a:br>
            <a:r>
              <a:rPr lang="en-US" b="1" dirty="0" smtClean="0">
                <a:latin typeface="Arial" charset="0"/>
              </a:rPr>
              <a:t>Bangkok, Thailand</a:t>
            </a:r>
            <a:r>
              <a:rPr lang="en-US" sz="3600" b="1" dirty="0" smtClean="0">
                <a:latin typeface="Arial" charset="0"/>
              </a:rPr>
              <a:t/>
            </a:r>
            <a:br>
              <a:rPr lang="en-US" sz="3600" b="1" dirty="0" smtClean="0">
                <a:latin typeface="Arial" charset="0"/>
              </a:rPr>
            </a:br>
            <a:r>
              <a:rPr lang="en-US" sz="3200" b="1" dirty="0" smtClean="0">
                <a:latin typeface="Arial" charset="0"/>
              </a:rPr>
              <a:t>Opening Plenary</a:t>
            </a:r>
          </a:p>
        </p:txBody>
      </p:sp>
      <p:sp>
        <p:nvSpPr>
          <p:cNvPr id="16390" name="Rectangle 3"/>
          <p:cNvSpPr>
            <a:spLocks noGrp="1" noChangeArrowheads="1"/>
          </p:cNvSpPr>
          <p:nvPr>
            <p:ph type="subTitle" idx="1"/>
          </p:nvPr>
        </p:nvSpPr>
        <p:spPr>
          <a:xfrm>
            <a:off x="1371600" y="4800600"/>
            <a:ext cx="6781800" cy="1219200"/>
          </a:xfrm>
        </p:spPr>
        <p:txBody>
          <a:bodyPr/>
          <a:lstStyle/>
          <a:p>
            <a:r>
              <a:rPr lang="en-US" sz="2800" dirty="0" smtClean="0">
                <a:latin typeface="Arial" charset="0"/>
              </a:rPr>
              <a:t>Subir Das</a:t>
            </a:r>
          </a:p>
          <a:p>
            <a:r>
              <a:rPr lang="en-US" sz="2800" dirty="0" smtClean="0">
                <a:latin typeface="Arial" charset="0"/>
              </a:rPr>
              <a:t>Subir at research dot </a:t>
            </a:r>
            <a:r>
              <a:rPr lang="en-US" sz="2800" dirty="0" err="1" smtClean="0">
                <a:latin typeface="Arial" charset="0"/>
              </a:rPr>
              <a:t>telcordia</a:t>
            </a:r>
            <a:r>
              <a:rPr lang="en-US" sz="2800" dirty="0" smtClean="0">
                <a:latin typeface="Arial" charset="0"/>
              </a:rPr>
              <a:t> dot com</a:t>
            </a:r>
          </a:p>
        </p:txBody>
      </p:sp>
      <p:sp>
        <p:nvSpPr>
          <p:cNvPr id="7" name="Date Placeholder 3"/>
          <p:cNvSpPr txBox="1">
            <a:spLocks/>
          </p:cNvSpPr>
          <p:nvPr/>
        </p:nvSpPr>
        <p:spPr>
          <a:xfrm>
            <a:off x="685800" y="6477000"/>
            <a:ext cx="1447800" cy="2286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September 2011</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xfrm>
            <a:off x="685800" y="6477456"/>
            <a:ext cx="1219200" cy="215444"/>
          </a:xfrm>
          <a:noFill/>
        </p:spPr>
        <p:txBody>
          <a:bodyPr/>
          <a:lstStyle/>
          <a:p>
            <a:r>
              <a:rPr lang="en-US" dirty="0" smtClean="0"/>
              <a:t>September 2011</a:t>
            </a:r>
            <a:endParaRPr lang="en-US" dirty="0" smtClean="0"/>
          </a:p>
        </p:txBody>
      </p:sp>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smtClean="0"/>
              <a:t>	The IEEE-SA strongly recommends that at each WG meeting the chair or a designee:</a:t>
            </a:r>
            <a:endParaRPr lang="en-US" sz="1800" smtClean="0"/>
          </a:p>
          <a:p>
            <a:pPr lvl="1">
              <a:lnSpc>
                <a:spcPct val="80000"/>
              </a:lnSpc>
            </a:pPr>
            <a:r>
              <a:rPr lang="en-US" sz="1400" b="1" smtClean="0"/>
              <a:t>Show slides #1 through #4 of this presentation</a:t>
            </a:r>
          </a:p>
          <a:p>
            <a:pPr lvl="1">
              <a:lnSpc>
                <a:spcPct val="80000"/>
              </a:lnSpc>
            </a:pPr>
            <a:r>
              <a:rPr lang="en-US" sz="1400" b="1" smtClean="0"/>
              <a:t>Advise the WG attendees that:</a:t>
            </a:r>
            <a:r>
              <a:rPr lang="en-US" sz="1400" smtClean="0"/>
              <a:t> </a:t>
            </a:r>
          </a:p>
          <a:p>
            <a:pPr lvl="2">
              <a:lnSpc>
                <a:spcPct val="80000"/>
              </a:lnSpc>
            </a:pPr>
            <a:r>
              <a:rPr lang="en-US" sz="1400" smtClean="0"/>
              <a:t>The IEEE’s patent policy is consistent with the ANSI patent policy and is described in Clause 6 of the </a:t>
            </a:r>
            <a:r>
              <a:rPr lang="en-US" sz="1400" i="1" smtClean="0"/>
              <a:t>IEEE-SA Standards Board Bylaws</a:t>
            </a:r>
            <a:r>
              <a:rPr lang="en-US" sz="1400" smtClean="0"/>
              <a:t>;</a:t>
            </a:r>
          </a:p>
          <a:p>
            <a:pPr lvl="2">
              <a:lnSpc>
                <a:spcPct val="80000"/>
              </a:lnSpc>
            </a:pPr>
            <a:r>
              <a:rPr lang="en-US" sz="1400" smtClean="0"/>
              <a:t>Early identification of patent claims which may be essential for the use of standards under development is strongly encouraged; </a:t>
            </a:r>
          </a:p>
          <a:p>
            <a:pPr lvl="2">
              <a:lnSpc>
                <a:spcPct val="80000"/>
              </a:lnSpc>
            </a:pPr>
            <a:r>
              <a:rPr 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br>
            <a:endParaRPr lang="en-US" sz="1400" smtClean="0"/>
          </a:p>
          <a:p>
            <a:pPr lvl="1">
              <a:lnSpc>
                <a:spcPct val="20000"/>
              </a:lnSpc>
            </a:pPr>
            <a:r>
              <a:rPr lang="en-US" sz="1400" b="1" smtClean="0"/>
              <a:t>Instruct the WG Secretary to record in the minutes of the relevant WG meeting:</a:t>
            </a:r>
            <a:r>
              <a:rPr lang="en-US" sz="900" smtClean="0"/>
              <a:t> </a:t>
            </a:r>
          </a:p>
          <a:p>
            <a:pPr lvl="2">
              <a:lnSpc>
                <a:spcPct val="80000"/>
              </a:lnSpc>
            </a:pPr>
            <a:r>
              <a:rPr lang="en-US" sz="1400" smtClean="0"/>
              <a:t>That the foregoing information was provided and that slides 1 through 4 (and this slide 0, if applicable) were shown; </a:t>
            </a:r>
          </a:p>
          <a:p>
            <a:pPr lvl="2">
              <a:lnSpc>
                <a:spcPct val="80000"/>
              </a:lnSpc>
            </a:pPr>
            <a:r>
              <a:rPr 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p>
          <a:p>
            <a:pPr lvl="1">
              <a:lnSpc>
                <a:spcPct val="80000"/>
              </a:lnSpc>
              <a:spcBef>
                <a:spcPct val="5000"/>
              </a:spcBef>
            </a:pPr>
            <a:r>
              <a:rPr 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t>It is recommended that the WG chair review the guidance in </a:t>
            </a:r>
            <a:r>
              <a:rPr lang="en-US" sz="1400" i="1" smtClean="0"/>
              <a:t>IEEE-SA Standards Board Operations Manual</a:t>
            </a:r>
            <a:r>
              <a:rPr lang="en-US" sz="1400" smtClean="0"/>
              <a:t> 6.3.5 and in FAQs 12 and 12a on inclusion of potential Essential Patent Claims by incorporation or by reference.</a:t>
            </a:r>
            <a:r>
              <a:rPr lang="en-US" sz="1400" smtClean="0">
                <a:solidFill>
                  <a:srgbClr val="FF3300"/>
                </a:solidFill>
              </a:rPr>
              <a:t> </a:t>
            </a:r>
          </a:p>
          <a:p>
            <a:pPr lvl="1">
              <a:lnSpc>
                <a:spcPct val="80000"/>
              </a:lnSpc>
              <a:spcBef>
                <a:spcPct val="5000"/>
              </a:spcBef>
              <a:buFontTx/>
              <a:buNone/>
            </a:pPr>
            <a:endParaRPr lang="en-US" sz="1200" smtClean="0"/>
          </a:p>
          <a:p>
            <a:pPr lvl="1">
              <a:lnSpc>
                <a:spcPct val="80000"/>
              </a:lnSpc>
              <a:spcBef>
                <a:spcPct val="5000"/>
              </a:spcBef>
              <a:buFontTx/>
              <a:buNone/>
            </a:pPr>
            <a:r>
              <a:rPr lang="en-US" sz="1200" smtClean="0"/>
              <a:t>	Note: </a:t>
            </a:r>
            <a:r>
              <a:rPr lang="en-US" sz="1200" b="1" smtClean="0"/>
              <a:t>WG</a:t>
            </a:r>
            <a:r>
              <a:rPr lang="en-US" sz="120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10</a:t>
            </a:fld>
            <a:endParaRPr lang="en-US"/>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xfrm>
            <a:off x="685800" y="6477456"/>
            <a:ext cx="1295400" cy="215444"/>
          </a:xfrm>
          <a:noFill/>
        </p:spPr>
        <p:txBody>
          <a:bodyPr/>
          <a:lstStyle/>
          <a:p>
            <a:r>
              <a:rPr lang="en-US" dirty="0" smtClean="0"/>
              <a:t>September 2011</a:t>
            </a:r>
            <a:endParaRPr lang="en-US" dirty="0" smtClean="0"/>
          </a:p>
        </p:txBody>
      </p:sp>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a:solidFill>
                <a:srgbClr val="FF0000"/>
              </a:solidFill>
            </a:endParaRPr>
          </a:p>
          <a:p>
            <a:pPr marL="230188" indent="-230188">
              <a:spcBef>
                <a:spcPct val="20000"/>
              </a:spcBef>
            </a:pPr>
            <a:r>
              <a:rPr lang="en-US" sz="1600" b="1"/>
              <a:t>	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a:t>		Quoted text excerpted from IEEE-SA Standards Board Bylaws subclause 6.2</a:t>
            </a:r>
            <a:endParaRPr lang="en-US" sz="1600"/>
          </a:p>
          <a:p>
            <a:pPr marL="230188" indent="-230188">
              <a:spcBef>
                <a:spcPct val="20000"/>
              </a:spcBef>
              <a:buFontTx/>
              <a:buChar char="•"/>
            </a:pPr>
            <a:r>
              <a:rPr lang="en-US" sz="1600" b="1"/>
              <a:t>Early identification of holders of potential Essential Patent Claims is strongly encouraged</a:t>
            </a:r>
          </a:p>
          <a:p>
            <a:pPr marL="230188" indent="-230188">
              <a:spcBef>
                <a:spcPct val="20000"/>
              </a:spcBef>
              <a:buFontTx/>
              <a:buChar char="•"/>
            </a:pPr>
            <a:r>
              <a:rPr lang="en-US" sz="1600" b="1"/>
              <a:t>No duty to perform a patent search</a:t>
            </a:r>
            <a:endParaRPr lang="en-GB" sz="1600" b="1"/>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11</a:t>
            </a:fld>
            <a:endParaRPr lang="en-US"/>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xfrm>
            <a:off x="685800" y="6477456"/>
            <a:ext cx="1295400" cy="215444"/>
          </a:xfrm>
          <a:noFill/>
        </p:spPr>
        <p:txBody>
          <a:bodyPr/>
          <a:lstStyle/>
          <a:p>
            <a:r>
              <a:rPr lang="en-US" dirty="0" smtClean="0"/>
              <a:t>September 2011</a:t>
            </a:r>
            <a:endParaRPr lang="en-US" dirty="0" smtClean="0"/>
          </a:p>
        </p:txBody>
      </p:sp>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12</a:t>
            </a:fld>
            <a:endParaRPr lang="en-US"/>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xfrm>
            <a:off x="609600" y="6477456"/>
            <a:ext cx="1295400" cy="215444"/>
          </a:xfrm>
          <a:noFill/>
        </p:spPr>
        <p:txBody>
          <a:bodyPr/>
          <a:lstStyle/>
          <a:p>
            <a:r>
              <a:rPr lang="en-US" dirty="0" smtClean="0"/>
              <a:t>September 2011</a:t>
            </a:r>
            <a:endParaRPr lang="en-US" dirty="0" smtClean="0"/>
          </a:p>
        </p:txBody>
      </p:sp>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
        <p:nvSpPr>
          <p:cNvPr id="8" name="Slide Number Placeholder 7"/>
          <p:cNvSpPr>
            <a:spLocks noGrp="1"/>
          </p:cNvSpPr>
          <p:nvPr>
            <p:ph type="sldNum" sz="quarter" idx="12"/>
          </p:nvPr>
        </p:nvSpPr>
        <p:spPr/>
        <p:txBody>
          <a:bodyPr/>
          <a:lstStyle/>
          <a:p>
            <a:pPr>
              <a:defRPr/>
            </a:pPr>
            <a:r>
              <a:rPr lang="en-US" smtClean="0"/>
              <a:t>Slide </a:t>
            </a:r>
            <a:fld id="{55EAE60E-B8AB-4C07-8727-0B4A640A876B}" type="slidenum">
              <a:rPr lang="en-US" smtClean="0"/>
              <a:pPr>
                <a:defRPr/>
              </a:pPr>
              <a:t>13</a:t>
            </a:fld>
            <a:endParaRPr lang="en-US"/>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xfrm>
            <a:off x="685800" y="6477456"/>
            <a:ext cx="1295400" cy="215444"/>
          </a:xfrm>
          <a:noFill/>
        </p:spPr>
        <p:txBody>
          <a:bodyPr/>
          <a:lstStyle/>
          <a:p>
            <a:r>
              <a:rPr lang="en-US" dirty="0" smtClean="0"/>
              <a:t>September 2011</a:t>
            </a:r>
            <a:endParaRPr lang="en-US" dirty="0" smtClean="0"/>
          </a:p>
        </p:txBody>
      </p:sp>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a:solidFill>
                <a:srgbClr val="FF0000"/>
              </a:solidFill>
            </a:endParaRPr>
          </a:p>
          <a:p>
            <a:pPr marL="230188" indent="-230188">
              <a:lnSpc>
                <a:spcPct val="80000"/>
              </a:lnSpc>
              <a:spcBef>
                <a:spcPct val="20000"/>
              </a:spcBef>
              <a:spcAft>
                <a:spcPct val="40000"/>
              </a:spcAft>
              <a:buFontTx/>
              <a:buChar char="•"/>
            </a:pPr>
            <a:r>
              <a:rPr lang="en-US" sz="1800" b="1"/>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interpretation, validity, or essentiality of patents/patent claims.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specific license rates, terms, or conditions.</a:t>
            </a:r>
          </a:p>
          <a:p>
            <a:pPr marL="1143000" lvl="2" indent="-22860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a:t>Technical considerations remain primary focus</a:t>
            </a:r>
            <a:endParaRPr lang="en-US" sz="1400"/>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status or substance of ongoing or threatened litigation.</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be silent if inappropriate topics are discussed </a:t>
            </a:r>
            <a:r>
              <a:rPr lang="en-US" sz="1600" b="1">
                <a:latin typeface="Arial" charset="0"/>
              </a:rPr>
              <a:t>…</a:t>
            </a:r>
            <a:r>
              <a:rPr lang="en-US" sz="1600" b="1"/>
              <a:t> do formally object.</a:t>
            </a:r>
          </a:p>
          <a:p>
            <a:pPr marL="230188" indent="-230188" algn="ctr">
              <a:lnSpc>
                <a:spcPct val="80000"/>
              </a:lnSpc>
              <a:spcBef>
                <a:spcPct val="20000"/>
              </a:spcBef>
            </a:pPr>
            <a:r>
              <a:rPr lang="en-US" sz="1000" b="1"/>
              <a:t>---------------------------------------------------------------   </a:t>
            </a:r>
            <a:endParaRPr lang="en-US" b="1"/>
          </a:p>
          <a:p>
            <a:pPr marL="230188" indent="-230188" algn="ctr">
              <a:lnSpc>
                <a:spcPct val="80000"/>
              </a:lnSpc>
              <a:spcBef>
                <a:spcPct val="20000"/>
              </a:spcBef>
            </a:pPr>
            <a:r>
              <a:rPr lang="en-US" b="1"/>
              <a:t>See </a:t>
            </a:r>
            <a:r>
              <a:rPr lang="en-US" b="1" i="1"/>
              <a:t>IEEE-SA Standards Board Operations Manual</a:t>
            </a:r>
            <a:r>
              <a:rPr lang="en-US" b="1"/>
              <a:t>, clause 5.3.10 and </a:t>
            </a:r>
            <a:r>
              <a:rPr lang="en-GB" b="1"/>
              <a:t>“Promoting Competition and Innovation: What You Need to Know about the IEEE Standards Association's Antitrust and Competition Policy”</a:t>
            </a:r>
            <a:r>
              <a:rPr lang="en-US" b="1"/>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14</a:t>
            </a:fld>
            <a:endParaRPr lang="en-US"/>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xfrm>
            <a:off x="533400" y="6477456"/>
            <a:ext cx="1524000" cy="215444"/>
          </a:xfrm>
          <a:noFill/>
        </p:spPr>
        <p:txBody>
          <a:bodyPr/>
          <a:lstStyle/>
          <a:p>
            <a:r>
              <a:rPr lang="en-US" dirty="0" smtClean="0"/>
              <a:t>September 2011</a:t>
            </a:r>
            <a:endParaRPr lang="en-US" dirty="0" smtClean="0"/>
          </a:p>
        </p:txBody>
      </p:sp>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15</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xfrm>
            <a:off x="685800" y="6477456"/>
            <a:ext cx="1219200" cy="215444"/>
          </a:xfrm>
          <a:noFill/>
        </p:spPr>
        <p:txBody>
          <a:bodyPr/>
          <a:lstStyle/>
          <a:p>
            <a:r>
              <a:rPr lang="en-US" dirty="0" smtClean="0"/>
              <a:t>September 2011</a:t>
            </a:r>
            <a:endParaRPr lang="en-US" dirty="0" smtClean="0"/>
          </a:p>
        </p:txBody>
      </p:sp>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16</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xfrm>
            <a:off x="609600" y="6477456"/>
            <a:ext cx="1371600" cy="215444"/>
          </a:xfrm>
          <a:noFill/>
        </p:spPr>
        <p:txBody>
          <a:bodyPr/>
          <a:lstStyle/>
          <a:p>
            <a:r>
              <a:rPr lang="en-US" dirty="0" smtClean="0"/>
              <a:t>September 2011</a:t>
            </a:r>
            <a:endParaRPr lang="en-US" dirty="0" smtClean="0"/>
          </a:p>
        </p:txBody>
      </p:sp>
      <p:sp>
        <p:nvSpPr>
          <p:cNvPr id="32773"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New Members</a:t>
            </a:r>
          </a:p>
        </p:txBody>
      </p:sp>
      <p:sp>
        <p:nvSpPr>
          <p:cNvPr id="32774" name="Rectangle 3"/>
          <p:cNvSpPr>
            <a:spLocks noGrp="1" noChangeArrowheads="1"/>
          </p:cNvSpPr>
          <p:nvPr>
            <p:ph type="body" idx="1"/>
          </p:nvPr>
        </p:nvSpPr>
        <p:spPr>
          <a:xfrm>
            <a:off x="304800" y="1447800"/>
            <a:ext cx="7848600" cy="4648200"/>
          </a:xfrm>
          <a:noFill/>
        </p:spPr>
        <p:txBody>
          <a:bodyPr lIns="90488" tIns="44450" rIns="90488" bIns="44450"/>
          <a:lstStyle/>
          <a:p>
            <a:r>
              <a:rPr lang="en-US" b="1" smtClean="0">
                <a:solidFill>
                  <a:schemeClr val="accent2"/>
                </a:solidFill>
                <a:latin typeface="Arial" charset="0"/>
              </a:rPr>
              <a:t>New Member Count = </a:t>
            </a: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17</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endParaRPr lang="en-US" sz="3200" dirty="0" smtClean="0">
              <a:solidFill>
                <a:schemeClr val="accent2"/>
              </a:solidFill>
              <a:latin typeface="Arial" charset="0"/>
            </a:endParaRPr>
          </a:p>
        </p:txBody>
      </p:sp>
      <p:sp>
        <p:nvSpPr>
          <p:cNvPr id="33797" name="Rectangle 3"/>
          <p:cNvSpPr>
            <a:spLocks noGrp="1" noChangeArrowheads="1"/>
          </p:cNvSpPr>
          <p:nvPr>
            <p:ph type="body" idx="1"/>
          </p:nvPr>
        </p:nvSpPr>
        <p:spPr>
          <a:xfrm>
            <a:off x="304800" y="1371600"/>
            <a:ext cx="8686800" cy="4648200"/>
          </a:xfrm>
        </p:spPr>
        <p:txBody>
          <a:bodyPr/>
          <a:lstStyle/>
          <a:p>
            <a:pPr>
              <a:lnSpc>
                <a:spcPct val="80000"/>
              </a:lnSpc>
              <a:buNone/>
            </a:pPr>
            <a:endParaRPr lang="en-US" sz="2000" dirty="0" smtClean="0">
              <a:latin typeface="Arial" charset="0"/>
            </a:endParaRPr>
          </a:p>
          <a:p>
            <a:pPr>
              <a:lnSpc>
                <a:spcPct val="80000"/>
              </a:lnSpc>
            </a:pPr>
            <a:r>
              <a:rPr lang="en-US" sz="2000" dirty="0" smtClean="0">
                <a:latin typeface="Arial" charset="0"/>
              </a:rPr>
              <a:t>Working Group</a:t>
            </a:r>
          </a:p>
          <a:p>
            <a:pPr lvl="1">
              <a:lnSpc>
                <a:spcPct val="80000"/>
              </a:lnSpc>
            </a:pPr>
            <a:r>
              <a:rPr lang="en-US" sz="1600" dirty="0" smtClean="0">
                <a:latin typeface="Arial" charset="0"/>
              </a:rPr>
              <a:t>Completed  IEEE 802.21a  and IEEE 802.21b ballots</a:t>
            </a:r>
            <a:endParaRPr lang="en-US" sz="1600" dirty="0" smtClean="0">
              <a:latin typeface="Arial" charset="0"/>
            </a:endParaRPr>
          </a:p>
          <a:p>
            <a:pPr>
              <a:lnSpc>
                <a:spcPct val="80000"/>
              </a:lnSpc>
            </a:pPr>
            <a:endParaRPr lang="en-US" sz="2000" dirty="0" smtClean="0">
              <a:latin typeface="Arial" charset="0"/>
            </a:endParaRPr>
          </a:p>
          <a:p>
            <a:pPr>
              <a:lnSpc>
                <a:spcPct val="80000"/>
              </a:lnSpc>
            </a:pPr>
            <a:r>
              <a:rPr lang="en-US" sz="2000" dirty="0" smtClean="0">
                <a:latin typeface="Arial" charset="0"/>
              </a:rPr>
              <a:t>Task </a:t>
            </a:r>
            <a:r>
              <a:rPr lang="en-US" sz="2000" dirty="0" smtClean="0">
                <a:latin typeface="Arial" charset="0"/>
              </a:rPr>
              <a:t>Group Status</a:t>
            </a:r>
          </a:p>
          <a:p>
            <a:pPr lvl="1">
              <a:lnSpc>
                <a:spcPct val="80000"/>
              </a:lnSpc>
            </a:pPr>
            <a:r>
              <a:rPr lang="en-US" sz="1600" dirty="0" smtClean="0">
                <a:latin typeface="Arial" charset="0"/>
              </a:rPr>
              <a:t>802.21a </a:t>
            </a:r>
            <a:r>
              <a:rPr lang="en-US" sz="1600" dirty="0" smtClean="0">
                <a:latin typeface="Arial" charset="0"/>
              </a:rPr>
              <a:t>Security TG: work  completed </a:t>
            </a:r>
            <a:endParaRPr lang="en-US" sz="1200" dirty="0" smtClean="0">
              <a:latin typeface="Arial" charset="0"/>
            </a:endParaRPr>
          </a:p>
          <a:p>
            <a:pPr lvl="2">
              <a:lnSpc>
                <a:spcPct val="80000"/>
              </a:lnSpc>
              <a:buNone/>
            </a:pPr>
            <a:endParaRPr lang="en-US" sz="1200" dirty="0" smtClean="0">
              <a:latin typeface="Arial" charset="0"/>
            </a:endParaRPr>
          </a:p>
          <a:p>
            <a:pPr lvl="1">
              <a:lnSpc>
                <a:spcPct val="80000"/>
              </a:lnSpc>
            </a:pPr>
            <a:r>
              <a:rPr lang="en-US" sz="1600" dirty="0" smtClean="0">
                <a:latin typeface="Arial" charset="0"/>
              </a:rPr>
              <a:t>802.21b Handover with Broadcast Services TG; </a:t>
            </a:r>
            <a:r>
              <a:rPr lang="en-US" sz="1600" dirty="0" smtClean="0">
                <a:latin typeface="Arial" charset="0"/>
              </a:rPr>
              <a:t>Work completed</a:t>
            </a:r>
          </a:p>
          <a:p>
            <a:pPr lvl="2">
              <a:lnSpc>
                <a:spcPct val="80000"/>
              </a:lnSpc>
              <a:buNone/>
            </a:pPr>
            <a:endParaRPr lang="en-US" sz="1200" dirty="0" smtClean="0">
              <a:latin typeface="Arial" charset="0"/>
            </a:endParaRPr>
          </a:p>
          <a:p>
            <a:pPr lvl="1">
              <a:lnSpc>
                <a:spcPct val="80000"/>
              </a:lnSpc>
            </a:pPr>
            <a:r>
              <a:rPr lang="en-US" sz="1600" dirty="0" smtClean="0">
                <a:latin typeface="Arial" charset="0"/>
              </a:rPr>
              <a:t>802.21c Single Radio Handovers: </a:t>
            </a:r>
            <a:r>
              <a:rPr lang="en-US" sz="1600" dirty="0" smtClean="0">
                <a:latin typeface="Arial" charset="0"/>
              </a:rPr>
              <a:t>Proposals </a:t>
            </a:r>
            <a:r>
              <a:rPr lang="en-US" sz="1600" dirty="0" smtClean="0">
                <a:latin typeface="Arial" charset="0"/>
              </a:rPr>
              <a:t>updated; D</a:t>
            </a:r>
            <a:r>
              <a:rPr lang="en-US" sz="1600" dirty="0" smtClean="0">
                <a:latin typeface="Arial" charset="0"/>
              </a:rPr>
              <a:t>raft specification </a:t>
            </a:r>
            <a:r>
              <a:rPr lang="en-US" sz="1600" dirty="0" smtClean="0">
                <a:latin typeface="Arial" charset="0"/>
              </a:rPr>
              <a:t>is </a:t>
            </a:r>
            <a:r>
              <a:rPr lang="en-US" sz="1600" dirty="0" smtClean="0">
                <a:latin typeface="Arial" charset="0"/>
              </a:rPr>
              <a:t>underway</a:t>
            </a:r>
            <a:endParaRPr lang="en-US" sz="1600" dirty="0" smtClean="0">
              <a:latin typeface="Arial" charset="0"/>
            </a:endParaRPr>
          </a:p>
          <a:p>
            <a:pPr>
              <a:lnSpc>
                <a:spcPct val="80000"/>
              </a:lnSpc>
              <a:buNone/>
            </a:pPr>
            <a:r>
              <a:rPr lang="en-US" sz="1600" dirty="0" smtClean="0">
                <a:latin typeface="Arial" charset="0"/>
              </a:rPr>
              <a:t> </a:t>
            </a:r>
          </a:p>
          <a:p>
            <a:pPr lvl="1">
              <a:lnSpc>
                <a:spcPct val="80000"/>
              </a:lnSpc>
            </a:pPr>
            <a:endParaRPr lang="en-US" sz="1800" dirty="0" smtClean="0">
              <a:latin typeface="Arial" charset="0"/>
            </a:endParaRPr>
          </a:p>
          <a:p>
            <a:pPr lvl="2">
              <a:lnSpc>
                <a:spcPct val="80000"/>
              </a:lnSpc>
            </a:pPr>
            <a:endParaRPr lang="en-US" sz="1600" dirty="0" smtClean="0">
              <a:latin typeface="Arial" charset="0"/>
              <a:cs typeface="Arial" charset="0"/>
            </a:endParaRPr>
          </a:p>
        </p:txBody>
      </p:sp>
      <p:sp>
        <p:nvSpPr>
          <p:cNvPr id="6" name="Date Placeholder 5"/>
          <p:cNvSpPr>
            <a:spLocks noGrp="1"/>
          </p:cNvSpPr>
          <p:nvPr>
            <p:ph type="dt" sz="half" idx="10"/>
          </p:nvPr>
        </p:nvSpPr>
        <p:spPr>
          <a:xfrm>
            <a:off x="609600" y="6477000"/>
            <a:ext cx="1295400" cy="215444"/>
          </a:xfrm>
        </p:spPr>
        <p:txBody>
          <a:bodyPr/>
          <a:lstStyle/>
          <a:p>
            <a:pPr>
              <a:defRPr/>
            </a:pPr>
            <a:r>
              <a:rPr lang="en-US" dirty="0" smtClean="0"/>
              <a:t>September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18</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IEEE 802.21a Sponsor </a:t>
            </a:r>
            <a:r>
              <a:rPr lang="en-US" sz="3200" dirty="0" smtClean="0">
                <a:solidFill>
                  <a:schemeClr val="accent2"/>
                </a:solidFill>
                <a:latin typeface="Arial" charset="0"/>
              </a:rPr>
              <a:t>Ballot </a:t>
            </a:r>
            <a:r>
              <a:rPr lang="en-US" sz="3200" dirty="0" smtClean="0">
                <a:solidFill>
                  <a:schemeClr val="accent2"/>
                </a:solidFill>
                <a:latin typeface="Arial" charset="0"/>
              </a:rPr>
              <a:t>Result </a:t>
            </a:r>
            <a:endParaRPr lang="en-US" sz="3200" dirty="0" smtClean="0">
              <a:solidFill>
                <a:schemeClr val="accent2"/>
              </a:solidFill>
              <a:latin typeface="Arial" charset="0"/>
            </a:endParaRPr>
          </a:p>
        </p:txBody>
      </p:sp>
      <p:sp>
        <p:nvSpPr>
          <p:cNvPr id="33797" name="Rectangle 3"/>
          <p:cNvSpPr>
            <a:spLocks noGrp="1" noChangeArrowheads="1"/>
          </p:cNvSpPr>
          <p:nvPr>
            <p:ph type="body" idx="1"/>
          </p:nvPr>
        </p:nvSpPr>
        <p:spPr>
          <a:xfrm>
            <a:off x="228600" y="1447800"/>
            <a:ext cx="8686800" cy="4419600"/>
          </a:xfrm>
        </p:spPr>
        <p:txBody>
          <a:bodyPr/>
          <a:lstStyle/>
          <a:p>
            <a:pPr>
              <a:lnSpc>
                <a:spcPct val="80000"/>
              </a:lnSpc>
            </a:pPr>
            <a:r>
              <a:rPr lang="en-US" sz="2400" dirty="0" smtClean="0">
                <a:latin typeface="Arial" charset="0"/>
              </a:rPr>
              <a:t>S</a:t>
            </a:r>
            <a:r>
              <a:rPr lang="en-US" sz="2400" dirty="0" smtClean="0">
                <a:latin typeface="Arial" charset="0"/>
              </a:rPr>
              <a:t>B </a:t>
            </a:r>
            <a:r>
              <a:rPr lang="en-US" sz="2400" dirty="0" smtClean="0">
                <a:latin typeface="Arial" charset="0"/>
              </a:rPr>
              <a:t>started on A</a:t>
            </a:r>
            <a:r>
              <a:rPr lang="en-US" sz="2400" dirty="0" smtClean="0">
                <a:latin typeface="Arial" charset="0"/>
              </a:rPr>
              <a:t>ugust</a:t>
            </a:r>
            <a:r>
              <a:rPr lang="en-US" sz="2400" dirty="0" smtClean="0">
                <a:latin typeface="Arial" charset="0"/>
              </a:rPr>
              <a:t> 2nd,  </a:t>
            </a:r>
            <a:r>
              <a:rPr lang="en-US" sz="2400" dirty="0" smtClean="0">
                <a:latin typeface="Arial" charset="0"/>
              </a:rPr>
              <a:t>2011 and ended on </a:t>
            </a:r>
            <a:r>
              <a:rPr lang="en-US" sz="2400" dirty="0" smtClean="0">
                <a:latin typeface="Arial" charset="0"/>
              </a:rPr>
              <a:t>August</a:t>
            </a:r>
            <a:r>
              <a:rPr lang="en-US" sz="2400" dirty="0" smtClean="0">
                <a:latin typeface="Arial" charset="0"/>
              </a:rPr>
              <a:t> </a:t>
            </a:r>
            <a:r>
              <a:rPr lang="en-US" sz="2400" dirty="0" smtClean="0">
                <a:latin typeface="Arial" charset="0"/>
              </a:rPr>
              <a:t>31st</a:t>
            </a:r>
            <a:r>
              <a:rPr lang="en-US" sz="2400" dirty="0" smtClean="0">
                <a:latin typeface="Arial" charset="0"/>
              </a:rPr>
              <a:t>, </a:t>
            </a:r>
            <a:r>
              <a:rPr lang="en-US" sz="2400" dirty="0" smtClean="0">
                <a:latin typeface="Arial" charset="0"/>
              </a:rPr>
              <a:t>2011</a:t>
            </a:r>
            <a:endParaRPr lang="en-US" sz="2400" dirty="0" smtClean="0">
              <a:latin typeface="Arial" charset="0"/>
              <a:cs typeface="Arial" charset="0"/>
            </a:endParaRPr>
          </a:p>
          <a:p>
            <a:pPr>
              <a:lnSpc>
                <a:spcPct val="80000"/>
              </a:lnSpc>
            </a:pPr>
            <a:r>
              <a:rPr lang="en-US" sz="2400" dirty="0" smtClean="0">
                <a:latin typeface="Arial" charset="0"/>
                <a:cs typeface="Arial" charset="0"/>
              </a:rPr>
              <a:t>Result </a:t>
            </a:r>
            <a:r>
              <a:rPr lang="en-US" sz="2400" dirty="0" smtClean="0">
                <a:latin typeface="Arial" charset="0"/>
                <a:cs typeface="Arial" charset="0"/>
              </a:rPr>
              <a:t>announced on September 01,  2011</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a:t>
            </a:r>
            <a:r>
              <a:rPr lang="en-US" sz="2000" dirty="0" smtClean="0">
                <a:latin typeface="Arial" charset="0"/>
                <a:cs typeface="Arial" charset="0"/>
              </a:rPr>
              <a:t>: 59</a:t>
            </a:r>
            <a:endParaRPr lang="en-US" sz="2000" dirty="0" smtClean="0">
              <a:latin typeface="Arial" charset="0"/>
              <a:cs typeface="Arial" charset="0"/>
            </a:endParaRPr>
          </a:p>
          <a:p>
            <a:pPr lvl="1">
              <a:lnSpc>
                <a:spcPct val="80000"/>
              </a:lnSpc>
            </a:pPr>
            <a:r>
              <a:rPr lang="en-US" sz="2000" dirty="0" smtClean="0">
                <a:latin typeface="Arial" charset="0"/>
                <a:cs typeface="Arial" charset="0"/>
              </a:rPr>
              <a:t>Disapprove </a:t>
            </a:r>
            <a:r>
              <a:rPr lang="en-US" sz="2000" dirty="0" smtClean="0">
                <a:latin typeface="Arial" charset="0"/>
                <a:cs typeface="Arial" charset="0"/>
              </a:rPr>
              <a:t>:03</a:t>
            </a:r>
            <a:endParaRPr lang="en-US" sz="2000" dirty="0" smtClean="0">
              <a:latin typeface="Arial" charset="0"/>
              <a:cs typeface="Arial" charset="0"/>
            </a:endParaRPr>
          </a:p>
          <a:p>
            <a:pPr lvl="1">
              <a:lnSpc>
                <a:spcPct val="80000"/>
              </a:lnSpc>
            </a:pPr>
            <a:r>
              <a:rPr lang="en-US" sz="2000" dirty="0" smtClean="0">
                <a:latin typeface="Arial" charset="0"/>
                <a:cs typeface="Arial" charset="0"/>
              </a:rPr>
              <a:t>Abstain: </a:t>
            </a:r>
            <a:r>
              <a:rPr lang="en-US" sz="2000" dirty="0" smtClean="0">
                <a:latin typeface="Arial" charset="0"/>
                <a:cs typeface="Arial" charset="0"/>
              </a:rPr>
              <a:t>03 </a:t>
            </a:r>
            <a:endParaRPr lang="en-US" sz="2000" dirty="0" smtClean="0">
              <a:latin typeface="Arial" charset="0"/>
              <a:cs typeface="Arial" charset="0"/>
            </a:endParaRPr>
          </a:p>
          <a:p>
            <a:pPr lvl="1">
              <a:lnSpc>
                <a:spcPct val="80000"/>
              </a:lnSpc>
            </a:pPr>
            <a:r>
              <a:rPr lang="en-US" sz="2000" dirty="0" smtClean="0">
                <a:latin typeface="Arial" charset="0"/>
                <a:cs typeface="Arial" charset="0"/>
              </a:rPr>
              <a:t>Return ratio : </a:t>
            </a:r>
            <a:r>
              <a:rPr lang="en-US" sz="2000" dirty="0" smtClean="0">
                <a:latin typeface="Arial" charset="0"/>
                <a:cs typeface="Arial" charset="0"/>
              </a:rPr>
              <a:t>81 %</a:t>
            </a:r>
            <a:endParaRPr lang="en-US" sz="2000" dirty="0" smtClean="0">
              <a:latin typeface="Arial" charset="0"/>
              <a:cs typeface="Arial" charset="0"/>
            </a:endParaRPr>
          </a:p>
          <a:p>
            <a:pPr lvl="1">
              <a:lnSpc>
                <a:spcPct val="80000"/>
              </a:lnSpc>
            </a:pPr>
            <a:r>
              <a:rPr lang="en-US" sz="2000" dirty="0" smtClean="0">
                <a:latin typeface="Arial" charset="0"/>
                <a:cs typeface="Arial" charset="0"/>
              </a:rPr>
              <a:t>Approval ratio : </a:t>
            </a:r>
            <a:r>
              <a:rPr lang="en-US" sz="2000" dirty="0" smtClean="0">
                <a:latin typeface="Arial" charset="0"/>
                <a:cs typeface="Arial" charset="0"/>
              </a:rPr>
              <a:t>96% </a:t>
            </a:r>
            <a:endParaRPr lang="en-US" sz="2000" dirty="0" smtClean="0">
              <a:latin typeface="Arial" charset="0"/>
              <a:cs typeface="Arial" charset="0"/>
            </a:endParaRP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The ballot is  approved </a:t>
            </a:r>
            <a:endParaRPr lang="en-US" sz="2400" dirty="0" smtClean="0">
              <a:latin typeface="Arial" charset="0"/>
              <a:cs typeface="Arial" charset="0"/>
            </a:endParaRPr>
          </a:p>
          <a:p>
            <a:pPr lvl="1">
              <a:lnSpc>
                <a:spcPct val="80000"/>
              </a:lnSpc>
            </a:pPr>
            <a:r>
              <a:rPr lang="en-US" sz="2000" dirty="0" smtClean="0">
                <a:latin typeface="Arial" charset="0"/>
                <a:cs typeface="Arial" charset="0"/>
              </a:rPr>
              <a:t>Received 93 comments of which 28 must be satisfied</a:t>
            </a:r>
            <a:endParaRPr lang="en-US" sz="2000" dirty="0" smtClean="0">
              <a:latin typeface="Arial" charset="0"/>
              <a:cs typeface="Arial" charset="0"/>
            </a:endParaRP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7" name="Date Placeholder 3"/>
          <p:cNvSpPr txBox="1">
            <a:spLocks/>
          </p:cNvSpPr>
          <p:nvPr/>
        </p:nvSpPr>
        <p:spPr>
          <a:xfrm>
            <a:off x="685800" y="6477000"/>
            <a:ext cx="13716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September </a:t>
            </a:r>
            <a:r>
              <a:rPr lang="en-US"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2011</a:t>
            </a: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19</a:t>
            </a:fld>
            <a:endParaRPr lang="en-US"/>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4294967295"/>
          </p:nvPr>
        </p:nvSpPr>
        <p:spPr>
          <a:xfrm>
            <a:off x="685800" y="6477000"/>
            <a:ext cx="1447800" cy="228600"/>
          </a:xfrm>
          <a:prstGeom prst="rect">
            <a:avLst/>
          </a:prstGeom>
          <a:noFill/>
        </p:spPr>
        <p:txBody>
          <a:bodyPr/>
          <a:lstStyle/>
          <a:p>
            <a:r>
              <a:rPr lang="en-US" dirty="0" smtClean="0"/>
              <a:t>September 2011</a:t>
            </a:r>
            <a:endParaRPr lang="en-US" dirty="0" smtClean="0"/>
          </a:p>
        </p:txBody>
      </p:sp>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7185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Juan Carlos Zuniga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802.16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Peretz Feder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3810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latin typeface="Arial" charset="0"/>
              </a:rPr>
              <a:t>27 </a:t>
            </a:r>
            <a:r>
              <a:rPr lang="en-US" sz="2400" dirty="0">
                <a:latin typeface="Arial" charset="0"/>
              </a:rPr>
              <a:t>voting members as of this meeting</a:t>
            </a:r>
          </a:p>
        </p:txBody>
      </p:sp>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0"/>
          </p:nvPr>
        </p:nvSpPr>
        <p:spPr/>
        <p:txBody>
          <a:bodyPr/>
          <a:lstStyle/>
          <a:p>
            <a:pPr>
              <a:defRPr/>
            </a:pPr>
            <a:r>
              <a:rPr lang="en-US" smtClean="0"/>
              <a:t>Slide </a:t>
            </a:r>
            <a:fld id="{F3D7A4F0-0FCF-4224-B81A-51E9E7009AFE}"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IEEE 802.21b Sponsor </a:t>
            </a:r>
            <a:r>
              <a:rPr lang="en-US" sz="3200" dirty="0" smtClean="0">
                <a:solidFill>
                  <a:schemeClr val="accent2"/>
                </a:solidFill>
                <a:latin typeface="Arial" charset="0"/>
              </a:rPr>
              <a:t>Ballot </a:t>
            </a:r>
            <a:r>
              <a:rPr lang="en-US" sz="3200" dirty="0" smtClean="0">
                <a:solidFill>
                  <a:schemeClr val="accent2"/>
                </a:solidFill>
                <a:latin typeface="Arial" charset="0"/>
              </a:rPr>
              <a:t>Result </a:t>
            </a:r>
            <a:endParaRPr lang="en-US" sz="3200" dirty="0" smtClean="0">
              <a:solidFill>
                <a:schemeClr val="accent2"/>
              </a:solidFill>
              <a:latin typeface="Arial" charset="0"/>
            </a:endParaRPr>
          </a:p>
        </p:txBody>
      </p:sp>
      <p:sp>
        <p:nvSpPr>
          <p:cNvPr id="33797" name="Rectangle 3"/>
          <p:cNvSpPr>
            <a:spLocks noGrp="1" noChangeArrowheads="1"/>
          </p:cNvSpPr>
          <p:nvPr>
            <p:ph type="body" idx="1"/>
          </p:nvPr>
        </p:nvSpPr>
        <p:spPr>
          <a:xfrm>
            <a:off x="228600" y="1447800"/>
            <a:ext cx="8686800" cy="4419600"/>
          </a:xfrm>
        </p:spPr>
        <p:txBody>
          <a:bodyPr/>
          <a:lstStyle/>
          <a:p>
            <a:pPr>
              <a:lnSpc>
                <a:spcPct val="80000"/>
              </a:lnSpc>
            </a:pPr>
            <a:r>
              <a:rPr lang="en-US" sz="2400" dirty="0" smtClean="0">
                <a:latin typeface="Arial" charset="0"/>
              </a:rPr>
              <a:t>S</a:t>
            </a:r>
            <a:r>
              <a:rPr lang="en-US" sz="2400" dirty="0" smtClean="0">
                <a:latin typeface="Arial" charset="0"/>
              </a:rPr>
              <a:t>B </a:t>
            </a:r>
            <a:r>
              <a:rPr lang="en-US" sz="2400" dirty="0" smtClean="0">
                <a:latin typeface="Arial" charset="0"/>
              </a:rPr>
              <a:t>started on A</a:t>
            </a:r>
            <a:r>
              <a:rPr lang="en-US" sz="2400" dirty="0" smtClean="0">
                <a:latin typeface="Arial" charset="0"/>
              </a:rPr>
              <a:t>ugust</a:t>
            </a:r>
            <a:r>
              <a:rPr lang="en-US" sz="2400" dirty="0" smtClean="0">
                <a:latin typeface="Arial" charset="0"/>
              </a:rPr>
              <a:t> 2nd,  </a:t>
            </a:r>
            <a:r>
              <a:rPr lang="en-US" sz="2400" dirty="0" smtClean="0">
                <a:latin typeface="Arial" charset="0"/>
              </a:rPr>
              <a:t>2011 and ended on </a:t>
            </a:r>
            <a:r>
              <a:rPr lang="en-US" sz="2400" dirty="0" smtClean="0">
                <a:latin typeface="Arial" charset="0"/>
              </a:rPr>
              <a:t>August</a:t>
            </a:r>
            <a:r>
              <a:rPr lang="en-US" sz="2400" dirty="0" smtClean="0">
                <a:latin typeface="Arial" charset="0"/>
              </a:rPr>
              <a:t> </a:t>
            </a:r>
            <a:r>
              <a:rPr lang="en-US" sz="2400" dirty="0" smtClean="0">
                <a:latin typeface="Arial" charset="0"/>
              </a:rPr>
              <a:t>31st</a:t>
            </a:r>
            <a:r>
              <a:rPr lang="en-US" sz="2400" dirty="0" smtClean="0">
                <a:latin typeface="Arial" charset="0"/>
              </a:rPr>
              <a:t>, </a:t>
            </a:r>
            <a:r>
              <a:rPr lang="en-US" sz="2400" dirty="0" smtClean="0">
                <a:latin typeface="Arial" charset="0"/>
              </a:rPr>
              <a:t>2011</a:t>
            </a:r>
            <a:endParaRPr lang="en-US" sz="2400" dirty="0" smtClean="0">
              <a:latin typeface="Arial" charset="0"/>
              <a:cs typeface="Arial" charset="0"/>
            </a:endParaRPr>
          </a:p>
          <a:p>
            <a:pPr>
              <a:lnSpc>
                <a:spcPct val="80000"/>
              </a:lnSpc>
            </a:pPr>
            <a:r>
              <a:rPr lang="en-US" sz="2400" dirty="0" smtClean="0">
                <a:latin typeface="Arial" charset="0"/>
                <a:cs typeface="Arial" charset="0"/>
              </a:rPr>
              <a:t>Result </a:t>
            </a:r>
            <a:r>
              <a:rPr lang="en-US" sz="2400" dirty="0" smtClean="0">
                <a:latin typeface="Arial" charset="0"/>
                <a:cs typeface="Arial" charset="0"/>
              </a:rPr>
              <a:t>announced on  September 01,  2011</a:t>
            </a:r>
            <a:r>
              <a:rPr lang="en-US" sz="2000" dirty="0" smtClean="0">
                <a:latin typeface="Arial" charset="0"/>
                <a:cs typeface="Arial" charset="0"/>
              </a:rPr>
              <a:t/>
            </a:r>
            <a:br>
              <a:rPr lang="en-US" sz="2000" dirty="0" smtClean="0">
                <a:latin typeface="Arial" charset="0"/>
                <a:cs typeface="Arial" charset="0"/>
              </a:rPr>
            </a:br>
            <a:r>
              <a:rPr lang="en-US" sz="2000" dirty="0" smtClean="0">
                <a:latin typeface="Arial" charset="0"/>
                <a:cs typeface="Arial" charset="0"/>
              </a:rPr>
              <a:t>	</a:t>
            </a:r>
          </a:p>
          <a:p>
            <a:pPr>
              <a:lnSpc>
                <a:spcPct val="80000"/>
              </a:lnSpc>
            </a:pPr>
            <a:r>
              <a:rPr lang="en-US" sz="2400" dirty="0" smtClean="0">
                <a:latin typeface="Arial" charset="0"/>
                <a:cs typeface="Arial" charset="0"/>
              </a:rPr>
              <a:t>Summary </a:t>
            </a:r>
          </a:p>
          <a:p>
            <a:pPr lvl="1">
              <a:lnSpc>
                <a:spcPct val="80000"/>
              </a:lnSpc>
            </a:pPr>
            <a:r>
              <a:rPr lang="en-US" sz="2000" dirty="0" smtClean="0">
                <a:latin typeface="Arial" charset="0"/>
                <a:cs typeface="Arial" charset="0"/>
              </a:rPr>
              <a:t>Approve </a:t>
            </a:r>
            <a:r>
              <a:rPr lang="en-US" sz="2000" dirty="0" smtClean="0">
                <a:latin typeface="Arial" charset="0"/>
                <a:cs typeface="Arial" charset="0"/>
              </a:rPr>
              <a:t>: 57</a:t>
            </a:r>
            <a:endParaRPr lang="en-US" sz="2000" dirty="0" smtClean="0">
              <a:latin typeface="Arial" charset="0"/>
              <a:cs typeface="Arial" charset="0"/>
            </a:endParaRPr>
          </a:p>
          <a:p>
            <a:pPr lvl="1">
              <a:lnSpc>
                <a:spcPct val="80000"/>
              </a:lnSpc>
            </a:pPr>
            <a:r>
              <a:rPr lang="en-US" sz="2000" dirty="0" smtClean="0">
                <a:latin typeface="Arial" charset="0"/>
                <a:cs typeface="Arial" charset="0"/>
              </a:rPr>
              <a:t>Disapprove </a:t>
            </a:r>
            <a:r>
              <a:rPr lang="en-US" sz="2000" dirty="0" smtClean="0">
                <a:latin typeface="Arial" charset="0"/>
                <a:cs typeface="Arial" charset="0"/>
              </a:rPr>
              <a:t>:03</a:t>
            </a:r>
            <a:endParaRPr lang="en-US" sz="2000" dirty="0" smtClean="0">
              <a:latin typeface="Arial" charset="0"/>
              <a:cs typeface="Arial" charset="0"/>
            </a:endParaRPr>
          </a:p>
          <a:p>
            <a:pPr lvl="1">
              <a:lnSpc>
                <a:spcPct val="80000"/>
              </a:lnSpc>
            </a:pPr>
            <a:r>
              <a:rPr lang="en-US" sz="2000" dirty="0" smtClean="0">
                <a:latin typeface="Arial" charset="0"/>
                <a:cs typeface="Arial" charset="0"/>
              </a:rPr>
              <a:t>Abstain: </a:t>
            </a:r>
            <a:r>
              <a:rPr lang="en-US" sz="2000" dirty="0" smtClean="0">
                <a:latin typeface="Arial" charset="0"/>
                <a:cs typeface="Arial" charset="0"/>
              </a:rPr>
              <a:t>02 </a:t>
            </a:r>
            <a:endParaRPr lang="en-US" sz="2000" dirty="0" smtClean="0">
              <a:latin typeface="Arial" charset="0"/>
              <a:cs typeface="Arial" charset="0"/>
            </a:endParaRPr>
          </a:p>
          <a:p>
            <a:pPr lvl="1">
              <a:lnSpc>
                <a:spcPct val="80000"/>
              </a:lnSpc>
            </a:pPr>
            <a:r>
              <a:rPr lang="en-US" sz="2000" dirty="0" smtClean="0">
                <a:latin typeface="Arial" charset="0"/>
                <a:cs typeface="Arial" charset="0"/>
              </a:rPr>
              <a:t>Return ratio : </a:t>
            </a:r>
            <a:r>
              <a:rPr lang="en-US" sz="2000" dirty="0" smtClean="0">
                <a:latin typeface="Arial" charset="0"/>
                <a:cs typeface="Arial" charset="0"/>
              </a:rPr>
              <a:t>82 %</a:t>
            </a:r>
            <a:endParaRPr lang="en-US" sz="2000" dirty="0" smtClean="0">
              <a:latin typeface="Arial" charset="0"/>
              <a:cs typeface="Arial" charset="0"/>
            </a:endParaRPr>
          </a:p>
          <a:p>
            <a:pPr lvl="1">
              <a:lnSpc>
                <a:spcPct val="80000"/>
              </a:lnSpc>
            </a:pPr>
            <a:r>
              <a:rPr lang="en-US" sz="2000" dirty="0" smtClean="0">
                <a:latin typeface="Arial" charset="0"/>
                <a:cs typeface="Arial" charset="0"/>
              </a:rPr>
              <a:t>Approval ratio : </a:t>
            </a:r>
            <a:r>
              <a:rPr lang="en-US" sz="2000" dirty="0" smtClean="0">
                <a:latin typeface="Arial" charset="0"/>
                <a:cs typeface="Arial" charset="0"/>
              </a:rPr>
              <a:t>95% </a:t>
            </a:r>
            <a:endParaRPr lang="en-US" sz="2000" dirty="0" smtClean="0">
              <a:latin typeface="Arial" charset="0"/>
              <a:cs typeface="Arial" charset="0"/>
            </a:endParaRPr>
          </a:p>
          <a:p>
            <a:pPr lvl="1">
              <a:lnSpc>
                <a:spcPct val="80000"/>
              </a:lnSpc>
            </a:pPr>
            <a:endParaRPr lang="en-US" sz="2000" dirty="0" smtClean="0">
              <a:latin typeface="Arial" charset="0"/>
              <a:cs typeface="Arial" charset="0"/>
            </a:endParaRPr>
          </a:p>
          <a:p>
            <a:pPr>
              <a:lnSpc>
                <a:spcPct val="80000"/>
              </a:lnSpc>
            </a:pPr>
            <a:r>
              <a:rPr lang="en-US" sz="2400" dirty="0" smtClean="0">
                <a:latin typeface="Arial" charset="0"/>
                <a:cs typeface="Arial" charset="0"/>
              </a:rPr>
              <a:t> The ballot is  approved </a:t>
            </a:r>
            <a:endParaRPr lang="en-US" sz="2400" dirty="0" smtClean="0">
              <a:latin typeface="Arial" charset="0"/>
              <a:cs typeface="Arial" charset="0"/>
            </a:endParaRPr>
          </a:p>
          <a:p>
            <a:pPr lvl="1">
              <a:lnSpc>
                <a:spcPct val="80000"/>
              </a:lnSpc>
            </a:pPr>
            <a:r>
              <a:rPr lang="en-US" sz="2000" dirty="0" smtClean="0">
                <a:latin typeface="Arial" charset="0"/>
                <a:cs typeface="Arial" charset="0"/>
              </a:rPr>
              <a:t>Received 41 comments of which 19 must be satisfied </a:t>
            </a:r>
            <a:endParaRPr lang="en-US" sz="2000" dirty="0" smtClean="0">
              <a:latin typeface="Arial" charset="0"/>
              <a:cs typeface="Arial" charset="0"/>
            </a:endParaRPr>
          </a:p>
          <a:p>
            <a:pPr lvl="1">
              <a:lnSpc>
                <a:spcPct val="80000"/>
              </a:lnSpc>
              <a:buNone/>
            </a:pPr>
            <a:endParaRPr lang="en-US" sz="2000" dirty="0" smtClean="0">
              <a:latin typeface="Arial" charset="0"/>
              <a:cs typeface="Arial" charset="0"/>
            </a:endParaRPr>
          </a:p>
          <a:p>
            <a:pPr>
              <a:lnSpc>
                <a:spcPct val="80000"/>
              </a:lnSpc>
            </a:pPr>
            <a:endParaRPr lang="en-US" sz="2400" dirty="0" smtClean="0">
              <a:latin typeface="Arial" charset="0"/>
              <a:cs typeface="Arial" charset="0"/>
            </a:endParaRPr>
          </a:p>
          <a:p>
            <a:pPr>
              <a:lnSpc>
                <a:spcPct val="80000"/>
              </a:lnSpc>
            </a:pPr>
            <a:endParaRPr lang="en-US" sz="2200" dirty="0" smtClean="0">
              <a:latin typeface="Arial" charset="0"/>
            </a:endParaRPr>
          </a:p>
        </p:txBody>
      </p:sp>
      <p:sp>
        <p:nvSpPr>
          <p:cNvPr id="7" name="Date Placeholder 3"/>
          <p:cNvSpPr txBox="1">
            <a:spLocks/>
          </p:cNvSpPr>
          <p:nvPr/>
        </p:nvSpPr>
        <p:spPr>
          <a:xfrm>
            <a:off x="685800" y="6477000"/>
            <a:ext cx="13716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September </a:t>
            </a:r>
            <a:r>
              <a:rPr lang="en-US"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2011</a:t>
            </a:r>
          </a:p>
        </p:txBody>
      </p:sp>
      <p:sp>
        <p:nvSpPr>
          <p:cNvPr id="9" name="Slide Number Placeholder 8"/>
          <p:cNvSpPr>
            <a:spLocks noGrp="1"/>
          </p:cNvSpPr>
          <p:nvPr>
            <p:ph type="sldNum" sz="quarter" idx="12"/>
          </p:nvPr>
        </p:nvSpPr>
        <p:spPr/>
        <p:txBody>
          <a:bodyPr/>
          <a:lstStyle/>
          <a:p>
            <a:pPr>
              <a:defRPr/>
            </a:pPr>
            <a:r>
              <a:rPr lang="en-US" smtClean="0"/>
              <a:t>Slide </a:t>
            </a:r>
            <a:fld id="{55EAE60E-B8AB-4C07-8727-0B4A640A876B}" type="slidenum">
              <a:rPr lang="en-US" smtClean="0"/>
              <a:pPr>
                <a:defRPr/>
              </a:pPr>
              <a:t>20</a:t>
            </a:fld>
            <a:endParaRPr lang="en-US"/>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xfrm>
            <a:off x="685800" y="6477000"/>
            <a:ext cx="1219200" cy="215900"/>
          </a:xfrm>
          <a:noFill/>
        </p:spPr>
        <p:txBody>
          <a:bodyPr/>
          <a:lstStyle/>
          <a:p>
            <a:r>
              <a:rPr lang="en-US" dirty="0" smtClean="0"/>
              <a:t>September 2011</a:t>
            </a:r>
            <a:endParaRPr lang="en-US" dirty="0" smtClean="0"/>
          </a:p>
        </p:txBody>
      </p:sp>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a:t>
            </a:r>
            <a:r>
              <a:rPr lang="en-US" sz="3200" dirty="0" smtClean="0">
                <a:solidFill>
                  <a:schemeClr val="accent2"/>
                </a:solidFill>
                <a:latin typeface="Arial" charset="0"/>
              </a:rPr>
              <a:t>September</a:t>
            </a:r>
            <a:r>
              <a:rPr lang="en-US" sz="3200" dirty="0" smtClean="0">
                <a:solidFill>
                  <a:schemeClr val="accent2"/>
                </a:solidFill>
                <a:latin typeface="Arial" charset="0"/>
              </a:rPr>
              <a:t> </a:t>
            </a:r>
            <a:r>
              <a:rPr lang="en-US" sz="3200" dirty="0" smtClean="0">
                <a:solidFill>
                  <a:schemeClr val="accent2"/>
                </a:solidFill>
                <a:latin typeface="Arial" charset="0"/>
              </a:rPr>
              <a:t>Meeting</a:t>
            </a:r>
          </a:p>
        </p:txBody>
      </p:sp>
      <p:sp>
        <p:nvSpPr>
          <p:cNvPr id="34822" name="Rectangle 3"/>
          <p:cNvSpPr>
            <a:spLocks noGrp="1" noChangeArrowheads="1"/>
          </p:cNvSpPr>
          <p:nvPr>
            <p:ph type="body" idx="1"/>
          </p:nvPr>
        </p:nvSpPr>
        <p:spPr>
          <a:xfrm>
            <a:off x="381000" y="1524000"/>
            <a:ext cx="8305800" cy="4343400"/>
          </a:xfrm>
        </p:spPr>
        <p:txBody>
          <a:bodyPr/>
          <a:lstStyle/>
          <a:p>
            <a:pPr>
              <a:lnSpc>
                <a:spcPct val="90000"/>
              </a:lnSpc>
            </a:pPr>
            <a:r>
              <a:rPr lang="en-US" sz="2400" dirty="0" smtClean="0">
                <a:latin typeface="Arial" charset="0"/>
              </a:rPr>
              <a:t>Working</a:t>
            </a:r>
            <a:r>
              <a:rPr lang="en-US" sz="2400" dirty="0" smtClean="0">
                <a:latin typeface="Arial" charset="0"/>
              </a:rPr>
              <a:t> </a:t>
            </a:r>
            <a:r>
              <a:rPr lang="en-US" sz="2400" dirty="0" smtClean="0">
                <a:latin typeface="Arial" charset="0"/>
              </a:rPr>
              <a:t>Group Activities</a:t>
            </a:r>
          </a:p>
          <a:p>
            <a:pPr lvl="1">
              <a:lnSpc>
                <a:spcPct val="90000"/>
              </a:lnSpc>
            </a:pPr>
            <a:r>
              <a:rPr lang="en-US" sz="2000" dirty="0" smtClean="0">
                <a:latin typeface="Arial" charset="0"/>
              </a:rPr>
              <a:t>IEEE 802.21a: Security Extensions to MIH Services</a:t>
            </a:r>
          </a:p>
          <a:p>
            <a:pPr lvl="2">
              <a:lnSpc>
                <a:spcPct val="90000"/>
              </a:lnSpc>
            </a:pPr>
            <a:r>
              <a:rPr lang="en-US" sz="1800" dirty="0" smtClean="0">
                <a:latin typeface="Arial" charset="0"/>
              </a:rPr>
              <a:t>Sponsor</a:t>
            </a:r>
            <a:r>
              <a:rPr lang="en-US" sz="1800" dirty="0" smtClean="0">
                <a:latin typeface="Arial" charset="0"/>
              </a:rPr>
              <a:t> Ballot comment resolution by BRC</a:t>
            </a:r>
            <a:endParaRPr lang="en-US" sz="1800" dirty="0" smtClean="0">
              <a:latin typeface="Arial" charset="0"/>
            </a:endParaRPr>
          </a:p>
          <a:p>
            <a:pPr lvl="1">
              <a:lnSpc>
                <a:spcPct val="90000"/>
              </a:lnSpc>
            </a:pPr>
            <a:r>
              <a:rPr lang="en-US" sz="2000" dirty="0" smtClean="0">
                <a:latin typeface="Arial" charset="0"/>
              </a:rPr>
              <a:t>IEEE 802.21b</a:t>
            </a:r>
            <a:r>
              <a:rPr lang="en-US" sz="2000" dirty="0" smtClean="0">
                <a:latin typeface="Arial" charset="0"/>
              </a:rPr>
              <a:t>: Handovers with Broadcast Services</a:t>
            </a:r>
          </a:p>
          <a:p>
            <a:pPr lvl="2">
              <a:lnSpc>
                <a:spcPct val="90000"/>
              </a:lnSpc>
            </a:pPr>
            <a:r>
              <a:rPr lang="en-US" sz="1800" dirty="0" smtClean="0">
                <a:latin typeface="Arial" charset="0"/>
              </a:rPr>
              <a:t>Sponsor Ballot comment resolution by BRC</a:t>
            </a:r>
          </a:p>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endParaRPr lang="en-US" sz="2600" dirty="0" smtClean="0">
              <a:latin typeface="Arial" charset="0"/>
            </a:endParaRPr>
          </a:p>
          <a:p>
            <a:pPr lvl="1">
              <a:lnSpc>
                <a:spcPct val="90000"/>
              </a:lnSpc>
            </a:pPr>
            <a:r>
              <a:rPr lang="en-US" sz="2000" dirty="0" smtClean="0">
                <a:latin typeface="Arial" charset="0"/>
              </a:rPr>
              <a:t>802.21c: Single Radio Handovers</a:t>
            </a:r>
          </a:p>
          <a:p>
            <a:pPr lvl="2">
              <a:lnSpc>
                <a:spcPct val="90000"/>
              </a:lnSpc>
            </a:pPr>
            <a:r>
              <a:rPr lang="en-US" sz="1800" dirty="0" smtClean="0">
                <a:latin typeface="Arial" charset="0"/>
              </a:rPr>
              <a:t>Draft document discussion </a:t>
            </a:r>
            <a:endParaRPr lang="en-US" sz="1800" dirty="0" smtClean="0">
              <a:latin typeface="Arial" charset="0"/>
            </a:endParaRPr>
          </a:p>
          <a:p>
            <a:pPr lvl="2">
              <a:lnSpc>
                <a:spcPct val="90000"/>
              </a:lnSpc>
            </a:pPr>
            <a:endParaRPr lang="en-US" sz="1800" dirty="0" smtClean="0">
              <a:latin typeface="Arial" charset="0"/>
              <a:cs typeface="Arial" charset="0"/>
            </a:endParaRPr>
          </a:p>
          <a:p>
            <a:pPr>
              <a:lnSpc>
                <a:spcPct val="90000"/>
              </a:lnSpc>
            </a:pPr>
            <a:r>
              <a:rPr lang="en-US" sz="2600" dirty="0" smtClean="0">
                <a:latin typeface="Arial" charset="0"/>
                <a:cs typeface="Arial" charset="0"/>
              </a:rPr>
              <a:t>Future Project Planning Discussion</a:t>
            </a:r>
          </a:p>
          <a:p>
            <a:pPr lvl="1">
              <a:lnSpc>
                <a:spcPct val="90000"/>
              </a:lnSpc>
            </a:pPr>
            <a:r>
              <a:rPr lang="en-US" sz="2200" dirty="0" smtClean="0">
                <a:latin typeface="Arial" charset="0"/>
                <a:cs typeface="Arial" charset="0"/>
              </a:rPr>
              <a:t>Tuesday evening </a:t>
            </a:r>
            <a:endParaRPr lang="en-US" sz="2200" dirty="0" smtClean="0">
              <a:latin typeface="Arial" charset="0"/>
              <a:cs typeface="Arial" charset="0"/>
            </a:endParaRPr>
          </a:p>
          <a:p>
            <a:pPr lvl="1">
              <a:lnSpc>
                <a:spcPct val="90000"/>
              </a:lnSpc>
            </a:pPr>
            <a:endParaRPr lang="en-US" sz="2200" dirty="0" smtClean="0">
              <a:latin typeface="Arial" charset="0"/>
              <a:cs typeface="Arial" charset="0"/>
            </a:endParaRPr>
          </a:p>
          <a:p>
            <a:pPr lvl="2">
              <a:lnSpc>
                <a:spcPct val="90000"/>
              </a:lnSpc>
              <a:buFontTx/>
              <a:buNone/>
            </a:pPr>
            <a:r>
              <a:rPr lang="en-US" sz="1800" dirty="0" smtClean="0">
                <a:latin typeface="Arial" charset="0"/>
              </a:rPr>
              <a:t>	</a:t>
            </a:r>
            <a:endParaRPr lang="en-US" sz="1800" dirty="0" smtClean="0">
              <a:latin typeface="Arial" charset="0"/>
            </a:endParaRP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21</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xfrm>
            <a:off x="685800" y="6477000"/>
            <a:ext cx="1447800" cy="215900"/>
          </a:xfrm>
          <a:noFill/>
        </p:spPr>
        <p:txBody>
          <a:bodyPr/>
          <a:lstStyle/>
          <a:p>
            <a:r>
              <a:rPr lang="en-US" dirty="0" smtClean="0"/>
              <a:t>September 2011</a:t>
            </a:r>
            <a:endParaRPr lang="en-US" dirty="0" smtClean="0"/>
          </a:p>
        </p:txBody>
      </p:sp>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2011</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685800" y="1676400"/>
            <a:ext cx="8305800" cy="4495800"/>
          </a:xfrm>
        </p:spPr>
        <p:txBody>
          <a:bodyPr/>
          <a:lstStyle/>
          <a:p>
            <a:pPr>
              <a:lnSpc>
                <a:spcPct val="90000"/>
              </a:lnSpc>
            </a:pPr>
            <a:r>
              <a:rPr lang="en-US" sz="2400" b="1" dirty="0" smtClean="0">
                <a:solidFill>
                  <a:srgbClr val="FF0000"/>
                </a:solidFill>
              </a:rPr>
              <a:t>Plenary</a:t>
            </a:r>
            <a:r>
              <a:rPr lang="en-US" sz="2400" b="1" dirty="0" smtClean="0">
                <a:solidFill>
                  <a:srgbClr val="FF0000"/>
                </a:solidFill>
              </a:rPr>
              <a:t>: 7-10 Nov 2011, Atlanta, USA</a:t>
            </a:r>
          </a:p>
          <a:p>
            <a:pPr lvl="1">
              <a:lnSpc>
                <a:spcPct val="90000"/>
              </a:lnSpc>
            </a:pPr>
            <a:r>
              <a:rPr lang="en-US" sz="2000" dirty="0" smtClean="0">
                <a:solidFill>
                  <a:srgbClr val="FF0000"/>
                </a:solidFill>
              </a:rPr>
              <a:t>Co-located with all 802 groups</a:t>
            </a:r>
          </a:p>
          <a:p>
            <a:pPr>
              <a:lnSpc>
                <a:spcPct val="90000"/>
              </a:lnSpc>
            </a:pPr>
            <a:endParaRPr lang="en-US" sz="2400" dirty="0" smtClean="0">
              <a:solidFill>
                <a:srgbClr val="0000FF"/>
              </a:solidFill>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22</a:t>
            </a:fld>
            <a:endParaRPr lang="en-US"/>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4294967295"/>
          </p:nvPr>
        </p:nvSpPr>
        <p:spPr>
          <a:xfrm>
            <a:off x="685800" y="6477000"/>
            <a:ext cx="1295400" cy="215900"/>
          </a:xfrm>
          <a:prstGeom prst="rect">
            <a:avLst/>
          </a:prstGeom>
          <a:noFill/>
        </p:spPr>
        <p:txBody>
          <a:bodyPr/>
          <a:lstStyle/>
          <a:p>
            <a:r>
              <a:rPr lang="en-US" dirty="0" smtClean="0"/>
              <a:t>September 2011</a:t>
            </a:r>
            <a:endParaRPr lang="en-US" dirty="0" smtClean="0"/>
          </a:p>
        </p:txBody>
      </p:sp>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2012</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447800"/>
            <a:ext cx="8305800" cy="4724400"/>
          </a:xfrm>
        </p:spPr>
        <p:txBody>
          <a:bodyPr/>
          <a:lstStyle/>
          <a:p>
            <a:pPr>
              <a:lnSpc>
                <a:spcPct val="90000"/>
              </a:lnSpc>
            </a:pPr>
            <a:r>
              <a:rPr lang="en-US" sz="2400" b="1" dirty="0" smtClean="0">
                <a:solidFill>
                  <a:srgbClr val="0000FF"/>
                </a:solidFill>
              </a:rPr>
              <a:t>Interim: </a:t>
            </a:r>
            <a:r>
              <a:rPr lang="en-US" sz="2400" b="1" dirty="0" smtClean="0">
                <a:solidFill>
                  <a:srgbClr val="0000FF"/>
                </a:solidFill>
              </a:rPr>
              <a:t>15-20 January </a:t>
            </a:r>
            <a:r>
              <a:rPr lang="en-US" sz="2400" b="1" dirty="0" smtClean="0">
                <a:solidFill>
                  <a:srgbClr val="0000FF"/>
                </a:solidFill>
              </a:rPr>
              <a:t>2012,  </a:t>
            </a:r>
            <a:r>
              <a:rPr lang="en-US" sz="2400" b="1" dirty="0" smtClean="0">
                <a:solidFill>
                  <a:srgbClr val="0000FF"/>
                </a:solidFill>
              </a:rPr>
              <a:t>US location</a:t>
            </a:r>
            <a:r>
              <a:rPr lang="en-US" sz="2400" b="1" dirty="0" smtClean="0">
                <a:solidFill>
                  <a:srgbClr val="0000FF"/>
                </a:solidFill>
              </a:rPr>
              <a:t> (Target)</a:t>
            </a:r>
            <a:r>
              <a:rPr lang="en-US" sz="2400" b="1" dirty="0" smtClean="0">
                <a:solidFill>
                  <a:srgbClr val="0000FF"/>
                </a:solidFill>
              </a:rPr>
              <a:t> </a:t>
            </a:r>
            <a:endParaRPr lang="en-US" sz="2400" b="1" dirty="0" smtClean="0">
              <a:solidFill>
                <a:srgbClr val="0000FF"/>
              </a:solidFill>
            </a:endParaRPr>
          </a:p>
          <a:p>
            <a:pPr lvl="1">
              <a:lnSpc>
                <a:spcPct val="90000"/>
              </a:lnSpc>
            </a:pPr>
            <a:r>
              <a:rPr lang="en-US" sz="2000" dirty="0" smtClean="0">
                <a:solidFill>
                  <a:srgbClr val="0000FF"/>
                </a:solidFill>
              </a:rPr>
              <a:t>C</a:t>
            </a:r>
            <a:r>
              <a:rPr lang="en-US" sz="2000" dirty="0" smtClean="0">
                <a:solidFill>
                  <a:srgbClr val="0000FF"/>
                </a:solidFill>
              </a:rPr>
              <a:t>o-located  with all 802 wireless groups (possibility)</a:t>
            </a:r>
            <a:endParaRPr lang="en-US" sz="2400" b="1" dirty="0" smtClean="0">
              <a:solidFill>
                <a:srgbClr val="FF0000"/>
              </a:solidFill>
            </a:endParaRPr>
          </a:p>
          <a:p>
            <a:pPr>
              <a:lnSpc>
                <a:spcPct val="90000"/>
              </a:lnSpc>
            </a:pPr>
            <a:r>
              <a:rPr lang="en-US" sz="2400" b="1" dirty="0" smtClean="0">
                <a:solidFill>
                  <a:srgbClr val="FF0000"/>
                </a:solidFill>
              </a:rPr>
              <a:t>Plenary: 11-16 March 2012,  </a:t>
            </a:r>
            <a:r>
              <a:rPr lang="en-US" sz="2400" b="1" dirty="0" smtClean="0">
                <a:solidFill>
                  <a:srgbClr val="FF0000"/>
                </a:solidFill>
              </a:rPr>
              <a:t>Big Island, </a:t>
            </a:r>
            <a:r>
              <a:rPr lang="en-US" sz="2400" b="1" dirty="0" smtClean="0">
                <a:solidFill>
                  <a:srgbClr val="FF0000"/>
                </a:solidFill>
              </a:rPr>
              <a:t>Hawaii </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a:t>
            </a:r>
            <a:r>
              <a:rPr lang="en-US" sz="2400" b="1" dirty="0" smtClean="0">
                <a:solidFill>
                  <a:srgbClr val="0000FF"/>
                </a:solidFill>
              </a:rPr>
              <a:t>14-17 </a:t>
            </a:r>
            <a:r>
              <a:rPr lang="en-US" sz="2400" b="1" dirty="0" smtClean="0">
                <a:solidFill>
                  <a:srgbClr val="0000FF"/>
                </a:solidFill>
              </a:rPr>
              <a:t>May 2012</a:t>
            </a:r>
            <a:r>
              <a:rPr lang="en-US" sz="2400" b="1" dirty="0" smtClean="0">
                <a:solidFill>
                  <a:srgbClr val="0000FF"/>
                </a:solidFill>
              </a:rPr>
              <a:t> </a:t>
            </a:r>
            <a:r>
              <a:rPr lang="en-US" sz="2400" b="1" dirty="0" smtClean="0">
                <a:solidFill>
                  <a:srgbClr val="0000FF"/>
                </a:solidFill>
              </a:rPr>
              <a:t>(Target),  TBD </a:t>
            </a:r>
            <a:endParaRPr lang="en-US" sz="2400" b="1" dirty="0" smtClean="0">
              <a:solidFill>
                <a:srgbClr val="0000FF"/>
              </a:solidFill>
            </a:endParaRPr>
          </a:p>
          <a:p>
            <a:pPr lvl="1">
              <a:lnSpc>
                <a:spcPct val="90000"/>
              </a:lnSpc>
            </a:pPr>
            <a:r>
              <a:rPr lang="en-US" sz="2000" dirty="0" smtClean="0">
                <a:solidFill>
                  <a:srgbClr val="0000FF"/>
                </a:solidFill>
              </a:rPr>
              <a:t>C</a:t>
            </a:r>
            <a:r>
              <a:rPr lang="en-US" sz="2000" dirty="0" smtClean="0">
                <a:solidFill>
                  <a:srgbClr val="0000FF"/>
                </a:solidFill>
              </a:rPr>
              <a:t>o-located with</a:t>
            </a:r>
            <a:r>
              <a:rPr lang="en-US" sz="2000" dirty="0" smtClean="0">
                <a:solidFill>
                  <a:srgbClr val="0000FF"/>
                </a:solidFill>
              </a:rPr>
              <a:t> 802.16 or with other wireless groups (possibility)</a:t>
            </a:r>
            <a:endParaRPr lang="en-US" sz="2000" dirty="0" smtClean="0">
              <a:solidFill>
                <a:srgbClr val="0000FF"/>
              </a:solidFill>
            </a:endParaRPr>
          </a:p>
          <a:p>
            <a:pPr>
              <a:lnSpc>
                <a:spcPct val="90000"/>
              </a:lnSpc>
            </a:pPr>
            <a:r>
              <a:rPr lang="en-US" sz="2400" b="1" dirty="0" smtClean="0">
                <a:solidFill>
                  <a:srgbClr val="FF0000"/>
                </a:solidFill>
              </a:rPr>
              <a:t>Plenary: 15-20 July 2012, </a:t>
            </a:r>
            <a:r>
              <a:rPr lang="it-IT" sz="2400" b="1" dirty="0" smtClean="0">
                <a:solidFill>
                  <a:srgbClr val="FF0000"/>
                </a:solidFill>
              </a:rPr>
              <a:t>Grand Hyatt, San Diego, CA</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a:t>
            </a:r>
            <a:r>
              <a:rPr lang="en-US" sz="2400" b="1" dirty="0" smtClean="0">
                <a:solidFill>
                  <a:srgbClr val="0000FF"/>
                </a:solidFill>
              </a:rPr>
              <a:t>10-13 </a:t>
            </a:r>
            <a:r>
              <a:rPr lang="en-US" sz="2400" b="1" dirty="0" smtClean="0">
                <a:solidFill>
                  <a:srgbClr val="0000FF"/>
                </a:solidFill>
              </a:rPr>
              <a:t>September (Target) 2012</a:t>
            </a:r>
            <a:r>
              <a:rPr lang="en-US" sz="2400" b="1" dirty="0" smtClean="0">
                <a:solidFill>
                  <a:srgbClr val="0000FF"/>
                </a:solidFill>
              </a:rPr>
              <a:t>, </a:t>
            </a:r>
            <a:r>
              <a:rPr lang="en-US" sz="2400" b="1" dirty="0" smtClean="0">
                <a:solidFill>
                  <a:srgbClr val="0000FF"/>
                </a:solidFill>
              </a:rPr>
              <a:t>TBD </a:t>
            </a:r>
            <a:endParaRPr lang="en-US" sz="2400" b="1" dirty="0" smtClean="0">
              <a:solidFill>
                <a:srgbClr val="0000FF"/>
              </a:solidFill>
            </a:endParaRPr>
          </a:p>
          <a:p>
            <a:pPr lvl="1">
              <a:lnSpc>
                <a:spcPct val="90000"/>
              </a:lnSpc>
            </a:pPr>
            <a:r>
              <a:rPr lang="en-US" sz="2000" dirty="0" smtClean="0">
                <a:solidFill>
                  <a:srgbClr val="0000FF"/>
                </a:solidFill>
              </a:rPr>
              <a:t>C</a:t>
            </a:r>
            <a:r>
              <a:rPr lang="en-US" sz="2000" dirty="0" smtClean="0">
                <a:solidFill>
                  <a:srgbClr val="0000FF"/>
                </a:solidFill>
              </a:rPr>
              <a:t>o-located with</a:t>
            </a:r>
            <a:r>
              <a:rPr lang="en-US" sz="2000" dirty="0" smtClean="0">
                <a:solidFill>
                  <a:srgbClr val="0000FF"/>
                </a:solidFill>
              </a:rPr>
              <a:t> 802.16 or </a:t>
            </a:r>
            <a:r>
              <a:rPr lang="en-US" sz="2000" smtClean="0">
                <a:solidFill>
                  <a:srgbClr val="0000FF"/>
                </a:solidFill>
              </a:rPr>
              <a:t>with other wireless </a:t>
            </a:r>
            <a:r>
              <a:rPr lang="en-US" sz="2000" dirty="0" smtClean="0">
                <a:solidFill>
                  <a:srgbClr val="0000FF"/>
                </a:solidFill>
              </a:rPr>
              <a:t>groups (possibility)</a:t>
            </a:r>
            <a:r>
              <a:rPr lang="en-US" sz="2000" dirty="0" smtClean="0">
                <a:solidFill>
                  <a:srgbClr val="0000FF"/>
                </a:solidFill>
              </a:rPr>
              <a:t> </a:t>
            </a:r>
            <a:endParaRPr lang="en-US" dirty="0" smtClean="0">
              <a:solidFill>
                <a:srgbClr val="FF0000"/>
              </a:solidFill>
            </a:endParaRPr>
          </a:p>
          <a:p>
            <a:pPr>
              <a:lnSpc>
                <a:spcPct val="90000"/>
              </a:lnSpc>
            </a:pPr>
            <a:r>
              <a:rPr lang="en-US" sz="2400" b="1" dirty="0" smtClean="0">
                <a:solidFill>
                  <a:srgbClr val="FF0000"/>
                </a:solidFill>
              </a:rPr>
              <a:t>Plenary: 11-16 Nov 2012, </a:t>
            </a:r>
            <a:r>
              <a:rPr lang="it-IT" sz="2400" b="1" dirty="0" smtClean="0">
                <a:solidFill>
                  <a:srgbClr val="FF0000"/>
                </a:solidFill>
              </a:rPr>
              <a:t>Grand Hyatt, San Antonio, TX</a:t>
            </a:r>
          </a:p>
          <a:p>
            <a:pPr lvl="1">
              <a:lnSpc>
                <a:spcPct val="90000"/>
              </a:lnSpc>
            </a:pPr>
            <a:r>
              <a:rPr lang="en-US" sz="2000" dirty="0" smtClean="0">
                <a:solidFill>
                  <a:srgbClr val="FF0000"/>
                </a:solidFill>
              </a:rPr>
              <a:t>Co-located with all 802 </a:t>
            </a:r>
            <a:r>
              <a:rPr lang="en-US" sz="2000" dirty="0" smtClean="0">
                <a:solidFill>
                  <a:srgbClr val="FF0000"/>
                </a:solidFill>
              </a:rPr>
              <a:t>groups</a:t>
            </a:r>
            <a:endParaRPr lang="en-US" sz="2000" dirty="0" smtClean="0">
              <a:solidFill>
                <a:srgbClr val="FF0000"/>
              </a:solidFill>
            </a:endParaRPr>
          </a:p>
        </p:txBody>
      </p:sp>
      <p:sp>
        <p:nvSpPr>
          <p:cNvPr id="7" name="Slide Number Placeholder 5"/>
          <p:cNvSpPr txBox="1">
            <a:spLocks/>
          </p:cNvSpPr>
          <p:nvPr/>
        </p:nvSpPr>
        <p:spPr bwMode="auto">
          <a:xfrm>
            <a:off x="4191000" y="6477000"/>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742BCC51-E7F8-4B59-97C5-0AF7925240C8}"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4" name="Date Placeholder 3"/>
          <p:cNvSpPr txBox="1">
            <a:spLocks/>
          </p:cNvSpPr>
          <p:nvPr/>
        </p:nvSpPr>
        <p:spPr>
          <a:xfrm>
            <a:off x="685800" y="6477000"/>
            <a:ext cx="12954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September</a:t>
            </a:r>
            <a:r>
              <a:rPr lang="en-US" dirty="0" smtClean="0"/>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2011</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4294967295"/>
          </p:nvPr>
        </p:nvSpPr>
        <p:spPr>
          <a:xfrm>
            <a:off x="685800" y="6477000"/>
            <a:ext cx="1447800" cy="215900"/>
          </a:xfrm>
          <a:prstGeom prst="rect">
            <a:avLst/>
          </a:prstGeom>
          <a:noFill/>
        </p:spPr>
        <p:txBody>
          <a:bodyPr/>
          <a:lstStyle/>
          <a:p>
            <a:r>
              <a:rPr lang="en-US" smtClean="0"/>
              <a:t>September 2011</a:t>
            </a:r>
            <a:endParaRPr lang="en-US" dirty="0" smtClean="0"/>
          </a:p>
        </p:txBody>
      </p:sp>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14400" y="5791200"/>
            <a:ext cx="7315200" cy="307777"/>
          </a:xfrm>
          <a:prstGeom prst="rect">
            <a:avLst/>
          </a:prstGeom>
          <a:noFill/>
          <a:ln w="9525">
            <a:noFill/>
            <a:miter lim="800000"/>
            <a:headEnd/>
            <a:tailEnd/>
          </a:ln>
        </p:spPr>
        <p:txBody>
          <a:bodyPr wrap="square">
            <a:spAutoFit/>
          </a:bodyPr>
          <a:lstStyle/>
          <a:p>
            <a:pPr eaLnBrk="1" hangingPunct="1"/>
            <a:r>
              <a:rPr lang="en-US" sz="1400" dirty="0" smtClean="0"/>
              <a:t>SRHO: Single Radio </a:t>
            </a:r>
            <a:r>
              <a:rPr lang="en-US" sz="1400" dirty="0" smtClean="0"/>
              <a:t>Handovers;  </a:t>
            </a:r>
            <a:r>
              <a:rPr lang="en-US" sz="1400" b="1" dirty="0" smtClean="0"/>
              <a:t>Default </a:t>
            </a:r>
            <a:r>
              <a:rPr lang="en-US" sz="1400" b="1" dirty="0"/>
              <a:t>Location</a:t>
            </a:r>
            <a:r>
              <a:rPr lang="en-US" sz="1400" dirty="0" smtClean="0"/>
              <a:t>:  </a:t>
            </a:r>
            <a:r>
              <a:rPr lang="en-US" sz="1400" dirty="0" smtClean="0"/>
              <a:t>Lotus Suite 5</a:t>
            </a:r>
            <a:endParaRPr lang="en-US" sz="14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graphicFrame>
        <p:nvGraphicFramePr>
          <p:cNvPr id="13" name="Table 12"/>
          <p:cNvGraphicFramePr>
            <a:graphicFrameLocks noGrp="1"/>
          </p:cNvGraphicFramePr>
          <p:nvPr/>
        </p:nvGraphicFramePr>
        <p:xfrm>
          <a:off x="1066800" y="1773554"/>
          <a:ext cx="7086600" cy="3560445"/>
        </p:xfrm>
        <a:graphic>
          <a:graphicData uri="http://schemas.openxmlformats.org/drawingml/2006/table">
            <a:tbl>
              <a:tblPr/>
              <a:tblGrid>
                <a:gridCol w="1074473"/>
                <a:gridCol w="1287727"/>
                <a:gridCol w="1550193"/>
                <a:gridCol w="1476375"/>
                <a:gridCol w="1697832"/>
              </a:tblGrid>
              <a:tr h="632950">
                <a:tc>
                  <a:txBody>
                    <a:bodyPr/>
                    <a:lstStyle/>
                    <a:p>
                      <a:pPr marL="0" marR="0">
                        <a:spcBef>
                          <a:spcPts val="0"/>
                        </a:spcBef>
                        <a:spcAft>
                          <a:spcPts val="0"/>
                        </a:spcAft>
                      </a:pPr>
                      <a:r>
                        <a:rPr lang="en-US" sz="1200">
                          <a:latin typeface="Times New Roman"/>
                          <a:ea typeface="Times New Roman"/>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Monday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(Sept 19)</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Tuesday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(Sept 20)</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Wednesday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(Sept 21)</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Thursday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(Sept 22)</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526">
                <a:tc>
                  <a:txBody>
                    <a:bodyPr/>
                    <a:lstStyle/>
                    <a:p>
                      <a:pPr marL="0" marR="0">
                        <a:spcBef>
                          <a:spcPts val="0"/>
                        </a:spcBef>
                        <a:spcAft>
                          <a:spcPts val="0"/>
                        </a:spcAft>
                      </a:pPr>
                      <a:r>
                        <a:rPr lang="en-US" sz="1200" b="1">
                          <a:latin typeface="Times New Roman"/>
                          <a:ea typeface="Times New Roman"/>
                        </a:rPr>
                        <a:t>AM-1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8:00-10:00a</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resolution- 802.21b</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7411">
                <a:tc>
                  <a:txBody>
                    <a:bodyPr/>
                    <a:lstStyle/>
                    <a:p>
                      <a:pPr marL="0" marR="0">
                        <a:spcBef>
                          <a:spcPts val="0"/>
                        </a:spcBef>
                        <a:spcAft>
                          <a:spcPts val="0"/>
                        </a:spcAft>
                      </a:pPr>
                      <a:r>
                        <a:rPr lang="en-US" sz="1200" b="1">
                          <a:latin typeface="Times New Roman"/>
                          <a:ea typeface="Times New Roman"/>
                        </a:rPr>
                        <a:t>AM-2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10:30-12:30</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resolution- 802.21b</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089">
                <a:tc>
                  <a:txBody>
                    <a:bodyPr/>
                    <a:lstStyle/>
                    <a:p>
                      <a:pPr marL="0" marR="0">
                        <a:spcBef>
                          <a:spcPts val="0"/>
                        </a:spcBef>
                        <a:spcAft>
                          <a:spcPts val="0"/>
                        </a:spcAft>
                      </a:pPr>
                      <a:r>
                        <a:rPr lang="en-US" sz="1200" b="1">
                          <a:latin typeface="Times New Roman"/>
                          <a:ea typeface="Times New Roman"/>
                        </a:rPr>
                        <a:t>PM-1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1:30 – 3:30p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 WG Opening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resolution- 802.21b</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 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1583">
                <a:tc>
                  <a:txBody>
                    <a:bodyPr/>
                    <a:lstStyle/>
                    <a:p>
                      <a:pPr marL="0" marR="0">
                        <a:spcBef>
                          <a:spcPts val="0"/>
                        </a:spcBef>
                        <a:spcAft>
                          <a:spcPts val="0"/>
                        </a:spcAft>
                      </a:pPr>
                      <a:r>
                        <a:rPr lang="en-US" sz="1200" b="1">
                          <a:latin typeface="Times New Roman"/>
                          <a:ea typeface="Times New Roman"/>
                        </a:rPr>
                        <a:t>PM-2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4:00 – 6:00p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resolution- 802.21a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 WG Closing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7886">
                <a:tc>
                  <a:txBody>
                    <a:bodyPr/>
                    <a:lstStyle/>
                    <a:p>
                      <a:pPr marL="0" marR="0">
                        <a:spcBef>
                          <a:spcPts val="0"/>
                        </a:spcBef>
                        <a:spcAft>
                          <a:spcPts val="0"/>
                        </a:spcAft>
                      </a:pPr>
                      <a:r>
                        <a:rPr lang="en-US" sz="1200" b="1">
                          <a:latin typeface="Times New Roman"/>
                          <a:ea typeface="Times New Roman"/>
                        </a:rPr>
                        <a:t>Eve </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6:30 – 7:30p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Comment resolution- 802.21b (Tentative)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 Future Project Planning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Social(TBD)</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198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5" name="Slide Number Placeholder 14"/>
          <p:cNvSpPr>
            <a:spLocks noGrp="1"/>
          </p:cNvSpPr>
          <p:nvPr>
            <p:ph type="sldNum" sz="quarter" idx="10"/>
          </p:nvPr>
        </p:nvSpPr>
        <p:spPr/>
        <p:txBody>
          <a:bodyPr/>
          <a:lstStyle/>
          <a:p>
            <a:pPr>
              <a:defRPr/>
            </a:pPr>
            <a:r>
              <a:rPr lang="en-US" smtClean="0"/>
              <a:t>Slide </a:t>
            </a:r>
            <a:fld id="{F3D7A4F0-0FCF-4224-B81A-51E9E7009AFE}"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xfrm>
            <a:off x="609600" y="6477456"/>
            <a:ext cx="1447800" cy="215444"/>
          </a:xfrm>
          <a:noFill/>
        </p:spPr>
        <p:txBody>
          <a:bodyPr/>
          <a:lstStyle/>
          <a:p>
            <a:r>
              <a:rPr lang="en-US" smtClean="0"/>
              <a:t>September 2011</a:t>
            </a:r>
            <a:endParaRPr lang="en-US" dirty="0" smtClean="0"/>
          </a:p>
        </p:txBody>
      </p:sp>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572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a:t>
            </a:r>
          </a:p>
          <a:p>
            <a:pPr lvl="1">
              <a:lnSpc>
                <a:spcPct val="80000"/>
              </a:lnSpc>
              <a:defRPr/>
            </a:pPr>
            <a:r>
              <a:rPr lang="en-US" sz="2000" dirty="0" smtClean="0">
                <a:ln w="18415" cmpd="sng">
                  <a:solidFill>
                    <a:schemeClr val="tx1"/>
                  </a:solidFill>
                  <a:prstDash val="solid"/>
                </a:ln>
                <a:solidFill>
                  <a:srgbClr val="FFFFFF"/>
                </a:solidFill>
              </a:rPr>
              <a:t>https://murphy.events.ieee.org/imat</a:t>
            </a:r>
            <a:endParaRPr lang="en-US" altLang="ja-JP" sz="2000" dirty="0" smtClean="0">
              <a:ea typeface="ＭＳ Ｐゴシック" charset="-128"/>
            </a:endParaRPr>
          </a:p>
          <a:p>
            <a:pPr lvl="1">
              <a:lnSpc>
                <a:spcPct val="80000"/>
              </a:lnSpc>
              <a:defRPr/>
            </a:pPr>
            <a:r>
              <a:rPr lang="en-US" sz="2000" dirty="0" smtClean="0">
                <a:latin typeface="Arial" charset="0"/>
              </a:rPr>
              <a:t>Enter your personal information and profile</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a:t>
            </a:r>
            <a:r>
              <a:rPr lang="en-US" sz="2000" dirty="0" smtClean="0">
                <a:latin typeface="Arial" charset="0"/>
              </a:rPr>
              <a:t>16</a:t>
            </a:r>
            <a:endParaRPr lang="en-US" sz="2000" dirty="0" smtClean="0">
              <a:latin typeface="Arial" charset="0"/>
            </a:endParaRPr>
          </a:p>
          <a:p>
            <a:pPr>
              <a:lnSpc>
                <a:spcPct val="80000"/>
              </a:lnSpc>
              <a:defRPr/>
            </a:pPr>
            <a:r>
              <a:rPr lang="en-US" sz="2000" dirty="0" smtClean="0">
                <a:latin typeface="Arial" charset="0"/>
              </a:rPr>
              <a:t>12 </a:t>
            </a:r>
            <a:r>
              <a:rPr lang="en-US" sz="2000" dirty="0" smtClean="0">
                <a:latin typeface="Arial" charset="0"/>
              </a:rPr>
              <a:t>sessions for 75% attendance to be counted towards WG voting membership</a:t>
            </a:r>
          </a:p>
          <a:p>
            <a:pPr>
              <a:lnSpc>
                <a:spcPct val="80000"/>
              </a:lnSpc>
              <a:defRPr/>
            </a:pPr>
            <a:r>
              <a:rPr lang="en-US" sz="2000" dirty="0" smtClean="0">
                <a:latin typeface="Arial" charset="0"/>
              </a:rPr>
              <a:t>All attendance records </a:t>
            </a:r>
            <a:r>
              <a:rPr lang="en-US" sz="2000" dirty="0" smtClean="0">
                <a:latin typeface="Arial" charset="0"/>
              </a:rPr>
              <a:t>are reported on the meeting minutes </a:t>
            </a:r>
            <a:endParaRPr lang="en-US" sz="2000" dirty="0" smtClean="0">
              <a:latin typeface="Arial" charset="0"/>
            </a:endParaRPr>
          </a:p>
          <a:p>
            <a:pPr lvl="1">
              <a:lnSpc>
                <a:spcPct val="80000"/>
              </a:lnSpc>
              <a:defRPr/>
            </a:pPr>
            <a:r>
              <a:rPr lang="en-US" sz="1800" dirty="0" smtClean="0">
                <a:latin typeface="Arial" charset="0"/>
              </a:rPr>
              <a:t>Please check the attendance records for any errors</a:t>
            </a: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5</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xfrm>
            <a:off x="685800" y="6477456"/>
            <a:ext cx="1524000" cy="215444"/>
          </a:xfrm>
          <a:noFill/>
        </p:spPr>
        <p:txBody>
          <a:bodyPr/>
          <a:lstStyle/>
          <a:p>
            <a:r>
              <a:rPr lang="en-US" smtClean="0"/>
              <a:t>September 2011</a:t>
            </a:r>
            <a:endParaRPr lang="en-US" dirty="0" smtClean="0"/>
          </a:p>
        </p:txBody>
      </p:sp>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smtClean="0">
                <a:latin typeface="Arial" charset="0"/>
              </a:rPr>
              <a:t>802.21 Voting Membership described in</a:t>
            </a:r>
          </a:p>
          <a:p>
            <a:pPr lvl="1">
              <a:lnSpc>
                <a:spcPct val="90000"/>
              </a:lnSpc>
            </a:pPr>
            <a:r>
              <a:rPr lang="en-US" sz="2400" smtClean="0">
                <a:latin typeface="Arial" charset="0"/>
              </a:rPr>
              <a:t>DCN#: 21-06-0075-02-0000</a:t>
            </a:r>
          </a:p>
          <a:p>
            <a:pPr>
              <a:lnSpc>
                <a:spcPct val="90000"/>
              </a:lnSpc>
            </a:pPr>
            <a:r>
              <a:rPr lang="en-US" sz="2800" smtClean="0">
                <a:latin typeface="Arial" charset="0"/>
              </a:rPr>
              <a:t>Maintenance of Voting Membership</a:t>
            </a:r>
          </a:p>
          <a:p>
            <a:pPr lvl="1">
              <a:lnSpc>
                <a:spcPct val="90000"/>
              </a:lnSpc>
            </a:pPr>
            <a:r>
              <a:rPr lang="en-US" sz="2400" smtClean="0">
                <a:latin typeface="Arial" charset="0"/>
              </a:rPr>
              <a:t>Two Plenary sessions out of four consecutive Plenary sessions on a moving window basis</a:t>
            </a:r>
          </a:p>
          <a:p>
            <a:pPr lvl="1">
              <a:lnSpc>
                <a:spcPct val="90000"/>
              </a:lnSpc>
            </a:pPr>
            <a:r>
              <a:rPr lang="en-US" sz="2400" smtClean="0">
                <a:latin typeface="Arial" charset="0"/>
              </a:rPr>
              <a:t>One out of the two Plenary session requirement, could be substituted by an Interim session</a:t>
            </a:r>
          </a:p>
          <a:p>
            <a:pPr>
              <a:lnSpc>
                <a:spcPct val="90000"/>
              </a:lnSpc>
            </a:pPr>
            <a:r>
              <a:rPr lang="en-US" sz="2800" smtClean="0">
                <a:latin typeface="Arial" charset="0"/>
              </a:rPr>
              <a:t>WG Letter Ballots</a:t>
            </a:r>
          </a:p>
          <a:p>
            <a:pPr lvl="1">
              <a:lnSpc>
                <a:spcPct val="90000"/>
              </a:lnSpc>
            </a:pPr>
            <a:r>
              <a:rPr lang="en-US" sz="2400" smtClean="0">
                <a:latin typeface="Arial" charset="0"/>
              </a:rPr>
              <a:t>WG members are expected to vote on WG LBs</a:t>
            </a:r>
          </a:p>
          <a:p>
            <a:pPr lvl="1">
              <a:lnSpc>
                <a:spcPct val="90000"/>
              </a:lnSpc>
            </a:pPr>
            <a:r>
              <a:rPr lang="en-US" sz="2400" smtClean="0">
                <a:latin typeface="Arial" charset="0"/>
              </a:rPr>
              <a:t>Failure to vote on 2 out of last 3 WG LBs could result in loss of voting rights</a:t>
            </a:r>
            <a:endParaRPr lang="en-US" sz="2400" b="1" smtClean="0">
              <a:latin typeface="Arial" charset="0"/>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6</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xfrm>
            <a:off x="685800" y="6477456"/>
            <a:ext cx="1295400" cy="215444"/>
          </a:xfrm>
          <a:noFill/>
        </p:spPr>
        <p:txBody>
          <a:bodyPr/>
          <a:lstStyle/>
          <a:p>
            <a:r>
              <a:rPr lang="en-US" dirty="0" smtClean="0"/>
              <a:t>September 2011</a:t>
            </a:r>
            <a:endParaRPr lang="en-US" dirty="0" smtClean="0"/>
          </a:p>
        </p:txBody>
      </p:sp>
      <p:sp>
        <p:nvSpPr>
          <p:cNvPr id="22533" name="Rectangle 2"/>
          <p:cNvSpPr>
            <a:spLocks noGrp="1" noChangeArrowheads="1"/>
          </p:cNvSpPr>
          <p:nvPr>
            <p:ph type="title"/>
          </p:nvPr>
        </p:nvSpPr>
        <p:spPr>
          <a:xfrm>
            <a:off x="685800" y="685800"/>
            <a:ext cx="7772400" cy="7620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685800" y="1524000"/>
            <a:ext cx="7848600" cy="4419600"/>
          </a:xfrm>
        </p:spPr>
        <p:txBody>
          <a:bodyPr/>
          <a:lstStyle/>
          <a:p>
            <a:pPr>
              <a:lnSpc>
                <a:spcPct val="90000"/>
              </a:lnSpc>
            </a:pPr>
            <a:r>
              <a:rPr lang="en-US" sz="2800" dirty="0" smtClean="0">
                <a:latin typeface="Arial" charset="0"/>
              </a:rPr>
              <a:t>Breaks</a:t>
            </a:r>
          </a:p>
          <a:p>
            <a:pPr lvl="1">
              <a:lnSpc>
                <a:spcPct val="90000"/>
              </a:lnSpc>
            </a:pPr>
            <a:r>
              <a:rPr lang="en-US" sz="2400" dirty="0" smtClean="0">
                <a:latin typeface="Arial" charset="0"/>
              </a:rPr>
              <a:t>802.21 WG would break as follows:</a:t>
            </a:r>
          </a:p>
          <a:p>
            <a:pPr lvl="2">
              <a:lnSpc>
                <a:spcPct val="90000"/>
              </a:lnSpc>
            </a:pPr>
            <a:r>
              <a:rPr lang="en-US" sz="2000" dirty="0" smtClean="0">
                <a:latin typeface="Arial" charset="0"/>
              </a:rPr>
              <a:t>AM Coffee break: 10:00-10:30 am</a:t>
            </a:r>
          </a:p>
          <a:p>
            <a:pPr lvl="2">
              <a:lnSpc>
                <a:spcPct val="90000"/>
              </a:lnSpc>
            </a:pPr>
            <a:r>
              <a:rPr lang="en-US" sz="2000" dirty="0" smtClean="0">
                <a:latin typeface="Arial" charset="0"/>
              </a:rPr>
              <a:t>Lunch: 12.30 -1:30 pm</a:t>
            </a:r>
          </a:p>
          <a:p>
            <a:pPr lvl="2">
              <a:lnSpc>
                <a:spcPct val="90000"/>
              </a:lnSpc>
            </a:pPr>
            <a:r>
              <a:rPr lang="en-US" sz="2000" dirty="0" smtClean="0">
                <a:latin typeface="Arial" charset="0"/>
              </a:rPr>
              <a:t>PM Coffee break: 3:30 - 4:00 pm</a:t>
            </a:r>
          </a:p>
          <a:p>
            <a:pPr>
              <a:lnSpc>
                <a:spcPct val="90000"/>
              </a:lnSpc>
            </a:pPr>
            <a:r>
              <a:rPr lang="en-US" sz="2800" dirty="0" smtClean="0">
                <a:latin typeface="Arial" charset="0"/>
              </a:rPr>
              <a:t>Default Location</a:t>
            </a:r>
          </a:p>
          <a:p>
            <a:pPr lvl="1">
              <a:lnSpc>
                <a:spcPct val="90000"/>
              </a:lnSpc>
            </a:pPr>
            <a:r>
              <a:rPr lang="en-US" dirty="0" smtClean="0">
                <a:latin typeface="Arial" charset="0"/>
              </a:rPr>
              <a:t> </a:t>
            </a:r>
            <a:r>
              <a:rPr lang="en-US" dirty="0" smtClean="0">
                <a:latin typeface="Arial" charset="0"/>
              </a:rPr>
              <a:t>Lotus Suite 5</a:t>
            </a:r>
            <a:r>
              <a:rPr lang="en-US" dirty="0" smtClean="0">
                <a:latin typeface="Arial" charset="0"/>
              </a:rPr>
              <a:t> </a:t>
            </a:r>
            <a:endParaRPr lang="en-US" dirty="0" smtClean="0">
              <a:latin typeface="Arial" charset="0"/>
            </a:endParaRPr>
          </a:p>
          <a:p>
            <a:pPr>
              <a:lnSpc>
                <a:spcPct val="90000"/>
              </a:lnSpc>
            </a:pPr>
            <a:r>
              <a:rPr lang="en-US" sz="2800" dirty="0" smtClean="0">
                <a:latin typeface="Arial" charset="0"/>
              </a:rPr>
              <a:t>Wednesday Night </a:t>
            </a:r>
          </a:p>
          <a:p>
            <a:pPr lvl="1">
              <a:lnSpc>
                <a:spcPct val="90000"/>
              </a:lnSpc>
            </a:pPr>
            <a:r>
              <a:rPr lang="en-US" sz="2400" dirty="0" smtClean="0">
                <a:latin typeface="Arial" charset="0"/>
              </a:rPr>
              <a:t>Social </a:t>
            </a:r>
            <a:r>
              <a:rPr lang="en-US" sz="2400" dirty="0" smtClean="0">
                <a:latin typeface="Arial" charset="0"/>
              </a:rPr>
              <a:t>(</a:t>
            </a:r>
            <a:r>
              <a:rPr lang="en-US" sz="2400" dirty="0" smtClean="0">
                <a:latin typeface="Arial" charset="0"/>
              </a:rPr>
              <a:t>7</a:t>
            </a:r>
            <a:r>
              <a:rPr lang="en-US" sz="2400" dirty="0" smtClean="0">
                <a:latin typeface="Arial" charset="0"/>
              </a:rPr>
              <a:t>:00 </a:t>
            </a:r>
            <a:r>
              <a:rPr lang="en-US" sz="2400" dirty="0" smtClean="0">
                <a:latin typeface="Arial" charset="0"/>
              </a:rPr>
              <a:t>pm onwards)</a:t>
            </a: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7</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xfrm>
            <a:off x="685800" y="6477456"/>
            <a:ext cx="1524000" cy="215444"/>
          </a:xfrm>
          <a:noFill/>
        </p:spPr>
        <p:txBody>
          <a:bodyPr/>
          <a:lstStyle/>
          <a:p>
            <a:r>
              <a:rPr lang="en-US" dirty="0" smtClean="0"/>
              <a:t>September 2011</a:t>
            </a:r>
            <a:endParaRPr lang="en-US" dirty="0" smtClean="0"/>
          </a:p>
        </p:txBody>
      </p:sp>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8</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xfrm>
            <a:off x="685800" y="6477456"/>
            <a:ext cx="1219200" cy="215444"/>
          </a:xfrm>
          <a:noFill/>
        </p:spPr>
        <p:txBody>
          <a:bodyPr/>
          <a:lstStyle/>
          <a:p>
            <a:r>
              <a:rPr lang="en-US" dirty="0" smtClean="0"/>
              <a:t>September 2011</a:t>
            </a:r>
            <a:endParaRPr lang="en-US" dirty="0" smtClean="0"/>
          </a:p>
        </p:txBody>
      </p:sp>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9</a:t>
            </a:fld>
            <a:endParaRPr lang="en-US"/>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29747</TotalTime>
  <Words>1939</Words>
  <Application>Microsoft Office PowerPoint</Application>
  <PresentationFormat>On-screen Show (4:3)</PresentationFormat>
  <Paragraphs>419</Paragraphs>
  <Slides>23</Slides>
  <Notes>23</Notes>
  <HiddenSlides>0</HiddenSlides>
  <MMClips>0</MMClips>
  <ScaleCrop>false</ScaleCrop>
  <HeadingPairs>
    <vt:vector size="4" baseType="variant">
      <vt:variant>
        <vt:lpstr>Theme</vt:lpstr>
      </vt:variant>
      <vt:variant>
        <vt:i4>5</vt:i4>
      </vt:variant>
      <vt:variant>
        <vt:lpstr>Slide Titles</vt:lpstr>
      </vt:variant>
      <vt:variant>
        <vt:i4>23</vt:i4>
      </vt:variant>
    </vt:vector>
  </HeadingPairs>
  <TitlesOfParts>
    <vt:vector size="28" baseType="lpstr">
      <vt:lpstr>802.11PowerPointTemplate-Landscape</vt:lpstr>
      <vt:lpstr>1_Custom Design</vt:lpstr>
      <vt:lpstr>2_Custom Design</vt:lpstr>
      <vt:lpstr>3_Custom Design</vt:lpstr>
      <vt:lpstr>Custom Design</vt:lpstr>
      <vt:lpstr>IEEE 802.21 Session #46 Bangkok, Thailand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New Members</vt:lpstr>
      <vt:lpstr>Work Status </vt:lpstr>
      <vt:lpstr>IEEE 802.21a Sponsor Ballot Result </vt:lpstr>
      <vt:lpstr>IEEE 802.21b Sponsor Ballot Result </vt:lpstr>
      <vt:lpstr>Objectives for the September Meeting</vt:lpstr>
      <vt:lpstr>Future Sessions – 2011 </vt:lpstr>
      <vt:lpstr>Future Sessions – 2012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subject/>
  <dc:creator>Subir Das</dc:creator>
  <cp:keywords/>
  <cp:lastModifiedBy>Subir Das</cp:lastModifiedBy>
  <cp:revision>451</cp:revision>
  <cp:lastPrinted>1998-02-10T13:28:06Z</cp:lastPrinted>
  <dcterms:created xsi:type="dcterms:W3CDTF">2002-07-08T22:03:28Z</dcterms:created>
  <dcterms:modified xsi:type="dcterms:W3CDTF">2011-09-19T04:17:31Z</dcterms:modified>
</cp:coreProperties>
</file>