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52" r:id="rId3"/>
    <p:sldId id="354" r:id="rId4"/>
    <p:sldId id="355" r:id="rId5"/>
    <p:sldId id="356" r:id="rId6"/>
    <p:sldId id="361" r:id="rId7"/>
    <p:sldId id="357" r:id="rId8"/>
    <p:sldId id="362" r:id="rId9"/>
    <p:sldId id="363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32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0504DC7F-57F6-4FC7-9301-F912EDA99FC1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D28FE99-48FE-4D9C-A91E-871D2804FCE5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7F4F9623-280A-4415-95BC-1AFBC9220DE5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FAAE0E8B-988F-47CE-9949-D3DED8909968}" type="slidenum">
              <a:rPr lang="en-US" smtClean="0"/>
              <a:pPr defTabSz="938213"/>
              <a:t>8</a:t>
            </a:fld>
            <a:endParaRPr lang="en-US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382" y="332601"/>
            <a:ext cx="29111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21-11-0130-00-0000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July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21-11-0130-00-0000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Sponsor Ballot  Approval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for IEEE 802.21b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July 20,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July 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, Telcordia Technologies Inc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Juan Carlos Zuniga, </a:t>
            </a:r>
            <a:r>
              <a:rPr lang="en-US" altLang="zh-CN" dirty="0" err="1" smtClean="0">
                <a:ea typeface="SimSun" pitchFamily="2" charset="-122"/>
                <a:cs typeface="Times New Roman" pitchFamily="18" charset="0"/>
              </a:rPr>
              <a:t>InterDigital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Corporation </a:t>
            </a: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contains WG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Letter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Ballots summary and the motions for Sponsor Ballot approval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9558" y="6475413"/>
            <a:ext cx="1904367" cy="184666"/>
          </a:xfrm>
          <a:noFill/>
        </p:spPr>
        <p:txBody>
          <a:bodyPr/>
          <a:lstStyle/>
          <a:p>
            <a:r>
              <a:rPr lang="en-US" dirty="0" smtClean="0"/>
              <a:t>Subir Das, Chair  IEEE 802.21</a:t>
            </a:r>
          </a:p>
        </p:txBody>
      </p:sp>
      <p:sp>
        <p:nvSpPr>
          <p:cNvPr id="1741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9E3CE57-2764-4C53-BBCA-DE4D9E03E4E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Topic</a:t>
            </a:r>
            <a:endParaRPr lang="en-US" sz="36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2438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 kern="0" dirty="0" smtClean="0"/>
              <a:t>Request for EC Approval to forward the IEEE </a:t>
            </a:r>
            <a:r>
              <a:rPr lang="en-US" sz="2800" kern="0" dirty="0" smtClean="0"/>
              <a:t>P802.21b  </a:t>
            </a:r>
            <a:r>
              <a:rPr lang="en-US" sz="2800" kern="0" dirty="0" smtClean="0"/>
              <a:t>for Sponsor </a:t>
            </a:r>
            <a:r>
              <a:rPr lang="en-US" sz="2800" kern="0" dirty="0" smtClean="0"/>
              <a:t>Ballot</a:t>
            </a:r>
            <a:endParaRPr lang="en-US" sz="2800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IEEE </a:t>
            </a:r>
            <a:r>
              <a:rPr lang="en-US" sz="2800" dirty="0" smtClean="0"/>
              <a:t>P802.21b </a:t>
            </a:r>
            <a:r>
              <a:rPr lang="en-US" sz="2800" dirty="0" smtClean="0"/>
              <a:t>WG Ballot Result- Final </a:t>
            </a:r>
            <a:r>
              <a:rPr lang="en-US" sz="2800" dirty="0" smtClean="0"/>
              <a:t>Round</a:t>
            </a:r>
            <a:endParaRPr lang="en-US" sz="2800" dirty="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8288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287338" algn="l">
              <a:defRPr/>
            </a:pPr>
            <a:r>
              <a:rPr lang="en-US" sz="2400" dirty="0"/>
              <a:t>• Date the last ballot closed: </a:t>
            </a:r>
            <a:r>
              <a:rPr lang="en-US" sz="2400" dirty="0" smtClean="0">
                <a:solidFill>
                  <a:schemeClr val="accent6"/>
                </a:solidFill>
              </a:rPr>
              <a:t>July 5</a:t>
            </a:r>
            <a:r>
              <a:rPr lang="en-US" sz="2400" baseline="30000" dirty="0" smtClean="0">
                <a:solidFill>
                  <a:schemeClr val="accent6"/>
                </a:solidFill>
              </a:rPr>
              <a:t>th</a:t>
            </a:r>
            <a:r>
              <a:rPr lang="en-US" sz="2400" dirty="0" smtClean="0">
                <a:solidFill>
                  <a:schemeClr val="accent6"/>
                </a:solidFill>
              </a:rPr>
              <a:t>, 2011</a:t>
            </a:r>
            <a:endParaRPr lang="en-US" sz="2400" dirty="0">
              <a:solidFill>
                <a:schemeClr val="accent6"/>
              </a:solidFill>
            </a:endParaRPr>
          </a:p>
          <a:p>
            <a:pPr marL="341313" indent="-287338" algn="l">
              <a:defRPr/>
            </a:pPr>
            <a:r>
              <a:rPr lang="en-US" sz="2400" dirty="0"/>
              <a:t>• Vote tally including Approve, Disapprove and Abstain votes: </a:t>
            </a:r>
          </a:p>
          <a:p>
            <a:pPr marL="798513" lvl="1" indent="-287338" algn="l">
              <a:defRPr/>
            </a:pPr>
            <a:r>
              <a:rPr lang="en-US" sz="2400" dirty="0"/>
              <a:t>Ballot Pool = </a:t>
            </a:r>
            <a:r>
              <a:rPr lang="en-US" sz="2400" dirty="0" smtClean="0"/>
              <a:t>32, Return ratio= 29 (</a:t>
            </a:r>
            <a:r>
              <a:rPr lang="en-US" sz="2400" dirty="0" smtClean="0">
                <a:solidFill>
                  <a:schemeClr val="accent2"/>
                </a:solidFill>
              </a:rPr>
              <a:t>90.63%</a:t>
            </a:r>
            <a:r>
              <a:rPr lang="en-US" sz="2400" dirty="0" smtClean="0"/>
              <a:t>), </a:t>
            </a:r>
            <a:r>
              <a:rPr lang="en-US" sz="2400" dirty="0"/>
              <a:t># of comments = </a:t>
            </a:r>
            <a:r>
              <a:rPr lang="en-US" sz="2400" dirty="0" smtClean="0"/>
              <a:t>06 (T-2, E-04)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Approves = </a:t>
            </a:r>
            <a:r>
              <a:rPr lang="en-US" sz="2400" dirty="0" smtClean="0"/>
              <a:t>27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Number of Disapproves = 0</a:t>
            </a:r>
          </a:p>
          <a:p>
            <a:pPr marL="798513" lvl="1" indent="-287338" algn="l">
              <a:defRPr/>
            </a:pPr>
            <a:r>
              <a:rPr lang="en-US" sz="2400" dirty="0"/>
              <a:t>Number of Abstains = </a:t>
            </a:r>
            <a:r>
              <a:rPr lang="en-US" sz="2400" dirty="0" smtClean="0"/>
              <a:t>02</a:t>
            </a:r>
            <a:endParaRPr lang="en-US" sz="2400" dirty="0"/>
          </a:p>
          <a:p>
            <a:pPr marL="798513" lvl="1" indent="-287338" algn="l">
              <a:defRPr/>
            </a:pPr>
            <a:r>
              <a:rPr lang="en-US" sz="2400" dirty="0"/>
              <a:t>Approval Ratio = </a:t>
            </a:r>
            <a:r>
              <a:rPr lang="en-US" sz="2400" dirty="0">
                <a:solidFill>
                  <a:schemeClr val="accent6"/>
                </a:solidFill>
              </a:rPr>
              <a:t>100%</a:t>
            </a: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responses – </a:t>
            </a:r>
            <a:r>
              <a:rPr lang="en-US" sz="2400" dirty="0">
                <a:solidFill>
                  <a:schemeClr val="accent6"/>
                </a:solidFill>
              </a:rPr>
              <a:t>N/ </a:t>
            </a:r>
            <a:r>
              <a:rPr lang="en-US" sz="2400" dirty="0" smtClean="0">
                <a:solidFill>
                  <a:schemeClr val="accent6"/>
                </a:solidFill>
              </a:rPr>
              <a:t>A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609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IEEE P802.21b </a:t>
            </a:r>
            <a:r>
              <a:rPr lang="en-US" dirty="0" smtClean="0"/>
              <a:t>Draft History and Statistics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0485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9B061689-73B1-4F22-94BA-0E852404C0E8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00"/>
          <a:ext cx="891539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2"/>
                <a:gridCol w="1104898"/>
                <a:gridCol w="1319464"/>
                <a:gridCol w="1084757"/>
                <a:gridCol w="1026785"/>
                <a:gridCol w="1329489"/>
                <a:gridCol w="1564104"/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IEEE</a:t>
                      </a:r>
                      <a:r>
                        <a:rPr lang="en-US" sz="1600" b="1" baseline="0" dirty="0" smtClean="0"/>
                        <a:t> WG Letter Ballot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Launch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# of Comments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Comment Resolution Status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Return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Approval Ratio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Draft Status</a:t>
                      </a:r>
                      <a:endParaRPr lang="en-US" sz="1600" b="1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</a:t>
                      </a:r>
                      <a:r>
                        <a:rPr lang="en-US" sz="1600" baseline="0" dirty="0" smtClean="0"/>
                        <a:t> LB #4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(P802.21b Draft v1.0)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August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87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38T /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TR,  49 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Comments were addressed and Resolved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&lt;75%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</a:t>
                      </a:r>
                      <a:r>
                        <a:rPr lang="en-US" sz="1200" b="1" dirty="0" smtClean="0"/>
                        <a:t>P802.21b Draft v2.0 Prepared </a:t>
                      </a:r>
                      <a:endParaRPr lang="en-US" sz="1200" b="1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#4a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(P802.21b Draft v2.0)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November 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147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 T / TR,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59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/ ER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 were 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&lt;75%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P802.21b Draft v3.0 Prepared </a:t>
                      </a:r>
                      <a:endParaRPr lang="en-US" sz="1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WG LB #4b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(P802.21b Draft v3.0)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36</a:t>
                      </a:r>
                      <a:r>
                        <a:rPr lang="en-US" sz="1600" dirty="0" smtClean="0"/>
                        <a:t> (22 T / TR, 14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Comments</a:t>
                      </a:r>
                      <a:r>
                        <a:rPr lang="en-US" sz="1200" b="1" baseline="0" dirty="0" smtClean="0"/>
                        <a:t> were </a:t>
                      </a:r>
                      <a:r>
                        <a:rPr lang="en-US" sz="1200" b="1" dirty="0" smtClean="0"/>
                        <a:t>addressed and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90.63%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88.88%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P802.21b Draft v4.0  Prepared </a:t>
                      </a:r>
                      <a:endParaRPr lang="en-US" sz="1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LB#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4c</a:t>
                      </a:r>
                      <a:endParaRPr lang="en-US" sz="12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(P802.21b Draft 4.0)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June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dirty="0" smtClean="0"/>
                        <a:t>(02 T / TR,</a:t>
                      </a:r>
                      <a:r>
                        <a:rPr lang="en-US" sz="1600" baseline="0" dirty="0" smtClean="0"/>
                        <a:t> 4</a:t>
                      </a:r>
                      <a:r>
                        <a:rPr lang="en-US" sz="1600" dirty="0" smtClean="0"/>
                        <a:t> E / ER)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No “must be satisfied “ Comments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90.63%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100%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P802.21b Draft </a:t>
                      </a:r>
                      <a:r>
                        <a:rPr lang="en-US" sz="1200" b="1" dirty="0" smtClean="0"/>
                        <a:t>v4.0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52400" y="6019800"/>
            <a:ext cx="8686800" cy="685800"/>
          </a:xfrm>
          <a:prstGeom prst="wedgeRoundRectCallout">
            <a:avLst>
              <a:gd name="adj1" fmla="val 45306"/>
              <a:gd name="adj2" fmla="val -162492"/>
              <a:gd name="adj3" fmla="val 16667"/>
            </a:avLst>
          </a:prstGeom>
          <a:solidFill>
            <a:srgbClr val="CCFFCC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MEC Review is available at :</a:t>
            </a:r>
          </a:p>
          <a:p>
            <a:pPr>
              <a:defRPr/>
            </a:pPr>
            <a:r>
              <a:rPr lang="en-GB" sz="1800" dirty="0" smtClean="0">
                <a:solidFill>
                  <a:schemeClr val="tx1"/>
                </a:solidFill>
                <a:ea typeface="PMingLiU" charset="-120"/>
              </a:rPr>
              <a:t>https://mentor.ieee.org/802.21/dcn/11/21-11-0114-00-0000-802-21b-mec-review.docx</a:t>
            </a: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  <a:p>
            <a:pPr>
              <a:defRPr/>
            </a:pPr>
            <a:endParaRPr lang="en-GB" sz="1800" dirty="0" smtClean="0">
              <a:solidFill>
                <a:schemeClr val="tx1"/>
              </a:solidFill>
              <a:ea typeface="PMingLiU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</a:t>
            </a:r>
            <a:r>
              <a:rPr lang="en-US" sz="2800" dirty="0" smtClean="0"/>
              <a:t>WG </a:t>
            </a:r>
            <a:r>
              <a:rPr lang="en-US" sz="2800" dirty="0" smtClean="0"/>
              <a:t>Letter </a:t>
            </a:r>
            <a:r>
              <a:rPr lang="en-US" sz="2800" dirty="0" smtClean="0"/>
              <a:t>Ballot Results</a:t>
            </a:r>
            <a:endParaRPr lang="en-US" sz="2800" dirty="0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</a:rPr>
              <a:t>mentor.ieee.org/802.21/dcn/10/21-10-0180-00-0000-lb-4-result.xls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</a:t>
            </a:r>
            <a:r>
              <a:rPr lang="en-US" sz="2400" dirty="0" smtClean="0">
                <a:solidFill>
                  <a:schemeClr val="tx1"/>
                </a:solidFill>
              </a:rPr>
              <a:t>LB #4a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</a:rPr>
              <a:t>mentor.ieee.org/802.21/dcn/10/21-10-0257-00-0000-lb-4a-result.xlsx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#4b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https://mentor.ieee.org/802.21/dcn/11/21-11-0069-00-0000-letter-ballot-4b-results.xls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</a:t>
            </a:r>
            <a:r>
              <a:rPr lang="en-US" sz="2400" dirty="0" smtClean="0">
                <a:solidFill>
                  <a:schemeClr val="tx1"/>
                </a:solidFill>
              </a:rPr>
              <a:t>LB #4c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https://mentor.ieee.org/802.21/dcn/11/21-11-0108-00-0000-letter-ballot-4c-results.xls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</a:t>
            </a:r>
            <a:r>
              <a:rPr lang="en-US" sz="2800" dirty="0" smtClean="0"/>
              <a:t>WG </a:t>
            </a:r>
            <a:r>
              <a:rPr lang="en-US" sz="2800" dirty="0" smtClean="0"/>
              <a:t>Letter Ballot Comments 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</a:rPr>
              <a:t>mentor.ieee.org/802.21/dcn/10/21-10-0192-07-bcst-lb4-comments-v1.xls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#4a: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https://mentor.ieee.org/802.21/dcn/11/21-11-0001-03-bcst-lb4a-comments.xls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#4b: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</a:rPr>
              <a:t>mentor.ieee.org/802.21/dcn/11/21-11-0078-03-bcst-lb4b-comments.xls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WG LB #4c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</a:rPr>
              <a:t>mentor.ieee.org/802.21/dcn/11/21-11-0120-00-bcst-lb4c-comments.xls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Tentative </a:t>
            </a:r>
            <a:r>
              <a:rPr lang="en-US" sz="2800" dirty="0" smtClean="0">
                <a:solidFill>
                  <a:schemeClr val="tx1"/>
                </a:solidFill>
              </a:rPr>
              <a:t>Time-line for P802.21b </a:t>
            </a:r>
            <a:r>
              <a:rPr lang="en-US" sz="2800" dirty="0" smtClean="0">
                <a:solidFill>
                  <a:schemeClr val="tx1"/>
                </a:solidFill>
              </a:rPr>
              <a:t>Sponsor Ballot</a:t>
            </a:r>
            <a:endParaRPr lang="en-US" sz="2800" dirty="0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905000"/>
            <a:ext cx="868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The Sponsor Ballot Pool formation </a:t>
            </a:r>
            <a:r>
              <a:rPr lang="en-US" sz="2800" dirty="0" smtClean="0">
                <a:solidFill>
                  <a:schemeClr val="tx1"/>
                </a:solidFill>
              </a:rPr>
              <a:t>is currently under </a:t>
            </a:r>
            <a:r>
              <a:rPr lang="en-US" sz="2800" dirty="0" smtClean="0">
                <a:solidFill>
                  <a:schemeClr val="tx1"/>
                </a:solidFill>
              </a:rPr>
              <a:t>way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 </a:t>
            </a: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</a:rPr>
              <a:t>nd</a:t>
            </a:r>
            <a:r>
              <a:rPr lang="en-US" sz="2800" dirty="0" smtClean="0">
                <a:solidFill>
                  <a:schemeClr val="tx1"/>
                </a:solidFill>
              </a:rPr>
              <a:t>, 2011 –  Sponsor Ballot #1 Starts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Aug 31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, 2011 – Sponsor Ballot #1 Ends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September </a:t>
            </a:r>
            <a:r>
              <a:rPr lang="en-US" sz="2800" dirty="0" smtClean="0">
                <a:solidFill>
                  <a:schemeClr val="tx1"/>
                </a:solidFill>
              </a:rPr>
              <a:t>19-22– </a:t>
            </a:r>
            <a:r>
              <a:rPr lang="en-US" sz="2800" dirty="0">
                <a:solidFill>
                  <a:schemeClr val="tx1"/>
                </a:solidFill>
              </a:rPr>
              <a:t>Address and Resolve </a:t>
            </a:r>
            <a:r>
              <a:rPr lang="en-US" sz="2800" dirty="0" smtClean="0">
                <a:solidFill>
                  <a:schemeClr val="tx1"/>
                </a:solidFill>
              </a:rPr>
              <a:t>Comments </a:t>
            </a:r>
            <a:endParaRPr lang="en-US" sz="28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October 2011  – Sponsor </a:t>
            </a:r>
            <a:r>
              <a:rPr lang="en-US" sz="2800" dirty="0">
                <a:solidFill>
                  <a:schemeClr val="tx1"/>
                </a:solidFill>
              </a:rPr>
              <a:t>Ballot </a:t>
            </a:r>
            <a:r>
              <a:rPr lang="en-US" sz="2800" dirty="0" smtClean="0">
                <a:solidFill>
                  <a:schemeClr val="tx1"/>
                </a:solidFill>
              </a:rPr>
              <a:t>recirculation 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November 2011 – Sponsor Ballot recirculation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</a:t>
            </a:r>
            <a:r>
              <a:rPr lang="en-US" dirty="0" smtClean="0"/>
              <a:t>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58029"/>
            <a:ext cx="8686800" cy="413254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</a:t>
            </a:r>
            <a:r>
              <a:rPr lang="en-GB" sz="2400" dirty="0" smtClean="0">
                <a:ea typeface="PMingLiU" charset="-120"/>
              </a:rPr>
              <a:t>802.21b </a:t>
            </a:r>
            <a:r>
              <a:rPr lang="en-GB" sz="2400" dirty="0" smtClean="0">
                <a:ea typeface="PMingLiU" charset="-120"/>
              </a:rPr>
              <a:t>Draft </a:t>
            </a:r>
            <a:r>
              <a:rPr lang="en-GB" sz="2400" dirty="0" smtClean="0">
                <a:ea typeface="PMingLiU" charset="-120"/>
              </a:rPr>
              <a:t>for Sponsor </a:t>
            </a:r>
            <a:r>
              <a:rPr lang="en-GB" sz="2400" dirty="0" smtClean="0">
                <a:ea typeface="PMingLiU" charset="-120"/>
              </a:rPr>
              <a:t>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Juan Carlos Zuniga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Antonio De La </a:t>
            </a:r>
            <a:r>
              <a:rPr lang="en-US" sz="2000" dirty="0" err="1" smtClean="0">
                <a:ea typeface="PMingLiU" charset="-120"/>
              </a:rPr>
              <a:t>Oliva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09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95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Motion: </a:t>
            </a:r>
            <a:r>
              <a:rPr lang="en-US" dirty="0" smtClean="0"/>
              <a:t>T</a:t>
            </a:r>
            <a:r>
              <a:rPr lang="en-US" dirty="0" smtClean="0"/>
              <a:t>o forward </a:t>
            </a:r>
            <a:r>
              <a:rPr lang="en-US" dirty="0" smtClean="0"/>
              <a:t>IEEE </a:t>
            </a:r>
            <a:r>
              <a:rPr lang="en-US" dirty="0" smtClean="0"/>
              <a:t>P802.21b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Sponsor </a:t>
            </a:r>
            <a:r>
              <a:rPr lang="en-US" dirty="0" smtClean="0"/>
              <a:t>Ballot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Roger Marks 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3" y="332601"/>
            <a:ext cx="929806" cy="276999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Motion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28170</TotalTime>
  <Words>626</Words>
  <Application>Microsoft Office PowerPoint</Application>
  <PresentationFormat>On-screen Show (4:3)</PresentationFormat>
  <Paragraphs>153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802-22-Submission</vt:lpstr>
      <vt:lpstr>Slide 1</vt:lpstr>
      <vt:lpstr>Topic</vt:lpstr>
      <vt:lpstr>IEEE P802.21b WG Ballot Result- Final Round</vt:lpstr>
      <vt:lpstr>IEEE P802.21b Draft History and Statistics</vt:lpstr>
      <vt:lpstr>Links to WG Letter Ballot Results</vt:lpstr>
      <vt:lpstr>Links to WG Letter Ballot Comments </vt:lpstr>
      <vt:lpstr> Tentative Time-line for P802.21b Sponsor Ballot</vt:lpstr>
      <vt:lpstr>P802.21 WG Motion</vt:lpstr>
      <vt:lpstr>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438</cp:revision>
  <cp:lastPrinted>1998-02-10T13:28:06Z</cp:lastPrinted>
  <dcterms:created xsi:type="dcterms:W3CDTF">2004-12-19T20:30:52Z</dcterms:created>
  <dcterms:modified xsi:type="dcterms:W3CDTF">2011-07-20T22:08:49Z</dcterms:modified>
</cp:coreProperties>
</file>