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9" r:id="rId2"/>
    <p:sldId id="313" r:id="rId3"/>
    <p:sldId id="344" r:id="rId4"/>
    <p:sldId id="346" r:id="rId5"/>
    <p:sldId id="311" r:id="rId6"/>
    <p:sldId id="360" r:id="rId7"/>
    <p:sldId id="351" r:id="rId8"/>
    <p:sldId id="312" r:id="rId9"/>
    <p:sldId id="308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339933"/>
    <a:srgbClr val="006600"/>
    <a:srgbClr val="00CC00"/>
    <a:srgbClr val="33CC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4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322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7226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0504DC7F-57F6-4FC7-9301-F912EDA99FC1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D28FE99-48FE-4D9C-A91E-871D2804FCE5}" type="slidenum">
              <a:rPr lang="en-US" smtClean="0"/>
              <a:pPr defTabSz="938213"/>
              <a:t>3</a:t>
            </a:fld>
            <a:endParaRPr lang="en-US" smtClean="0"/>
          </a:p>
        </p:txBody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7F4F9623-280A-4415-95BC-1AFBC9220DE5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7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FAAE0E8B-988F-47CE-9949-D3DED8909968}" type="slidenum">
              <a:rPr lang="en-US" smtClean="0"/>
              <a:pPr defTabSz="938213"/>
              <a:t>8</a:t>
            </a:fld>
            <a:endParaRPr lang="en-US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BF48AF3-1D1F-4BFA-A572-3FA3504FDCD2}" type="slidenum">
              <a:rPr lang="en-US" smtClean="0"/>
              <a:pPr defTabSz="938213"/>
              <a:t>9</a:t>
            </a:fld>
            <a:endParaRPr lang="en-US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34382" y="332601"/>
            <a:ext cx="29111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21-11-0129-00-0000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July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21-11-0129-00-0000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Sponsor Ballot 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Approval for IEEE 802.21a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July 20,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2011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July 2011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Telcordia Technologies Inc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Juan Carlos Zuniga, </a:t>
            </a:r>
            <a:r>
              <a:rPr lang="en-US" altLang="zh-CN" dirty="0" err="1" smtClean="0">
                <a:ea typeface="SimSun" pitchFamily="2" charset="-122"/>
                <a:cs typeface="Times New Roman" pitchFamily="18" charset="0"/>
              </a:rPr>
              <a:t>InterDigital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Corporation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WG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Letter Ballots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summary and motions for Sponsor Ballot approval  </a:t>
            </a:r>
            <a:endParaRPr lang="en-US" altLang="zh-CN" dirty="0">
              <a:ea typeface="SimSun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6233" y="6475413"/>
            <a:ext cx="1904367" cy="184666"/>
          </a:xfrm>
          <a:noFill/>
        </p:spPr>
        <p:txBody>
          <a:bodyPr/>
          <a:lstStyle/>
          <a:p>
            <a:r>
              <a:rPr lang="en-US" dirty="0" smtClean="0"/>
              <a:t>Subir Das, Chair IEEE 802.21 </a:t>
            </a:r>
          </a:p>
        </p:txBody>
      </p:sp>
      <p:sp>
        <p:nvSpPr>
          <p:cNvPr id="1741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E3CE57-2764-4C53-BBCA-DE4D9E03E4E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Topic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24384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US" sz="2800" kern="0" dirty="0" smtClean="0">
                <a:latin typeface="+mj-lt"/>
                <a:ea typeface="+mj-ea"/>
                <a:cs typeface="+mj-cs"/>
              </a:rPr>
              <a:t>Request for EC Approval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to forward the IEEE </a:t>
            </a:r>
            <a:r>
              <a:rPr lang="en-US" sz="2800" kern="0" dirty="0" smtClean="0">
                <a:latin typeface="+mj-lt"/>
                <a:ea typeface="+mj-ea"/>
                <a:cs typeface="+mj-cs"/>
              </a:rPr>
              <a:t>P802.21a  for Sponsor </a:t>
            </a:r>
            <a:r>
              <a:rPr lang="en-US" sz="2800" kern="0" dirty="0">
                <a:latin typeface="+mj-lt"/>
                <a:ea typeface="+mj-ea"/>
                <a:cs typeface="+mj-cs"/>
              </a:rPr>
              <a:t>Ballot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IEEE P802.21a WG Ballot Result- Final Round 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828800"/>
            <a:ext cx="85344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287338" algn="l">
              <a:defRPr/>
            </a:pPr>
            <a:r>
              <a:rPr lang="en-US" sz="2400" dirty="0"/>
              <a:t>• Date the last ballot closed: </a:t>
            </a:r>
            <a:r>
              <a:rPr lang="en-US" sz="2400" dirty="0" smtClean="0">
                <a:solidFill>
                  <a:schemeClr val="accent6"/>
                </a:solidFill>
              </a:rPr>
              <a:t>July 5</a:t>
            </a:r>
            <a:r>
              <a:rPr lang="en-US" sz="2400" baseline="30000" dirty="0" smtClean="0">
                <a:solidFill>
                  <a:schemeClr val="accent6"/>
                </a:solidFill>
              </a:rPr>
              <a:t>th</a:t>
            </a:r>
            <a:r>
              <a:rPr lang="en-US" sz="2400" dirty="0" smtClean="0">
                <a:solidFill>
                  <a:schemeClr val="accent6"/>
                </a:solidFill>
              </a:rPr>
              <a:t>, 2011</a:t>
            </a:r>
            <a:endParaRPr lang="en-US" sz="2400" dirty="0">
              <a:solidFill>
                <a:schemeClr val="accent6"/>
              </a:solidFill>
            </a:endParaRPr>
          </a:p>
          <a:p>
            <a:pPr marL="341313" indent="-287338" algn="l">
              <a:defRPr/>
            </a:pPr>
            <a:r>
              <a:rPr lang="en-US" sz="2400" dirty="0"/>
              <a:t>• Vote tally including Approve, Disapprove and Abstain votes: </a:t>
            </a:r>
          </a:p>
          <a:p>
            <a:pPr marL="798513" lvl="1" indent="-287338" algn="l">
              <a:defRPr/>
            </a:pPr>
            <a:r>
              <a:rPr lang="en-US" sz="2400" dirty="0"/>
              <a:t>Ballot Pool = </a:t>
            </a:r>
            <a:r>
              <a:rPr lang="en-US" sz="2400" dirty="0" smtClean="0"/>
              <a:t>32, Return ratio= 29 (</a:t>
            </a:r>
            <a:r>
              <a:rPr lang="en-US" sz="2400" dirty="0" smtClean="0">
                <a:solidFill>
                  <a:schemeClr val="accent2"/>
                </a:solidFill>
              </a:rPr>
              <a:t>90.63%</a:t>
            </a:r>
            <a:r>
              <a:rPr lang="en-US" sz="2400" dirty="0" smtClean="0"/>
              <a:t>), </a:t>
            </a:r>
            <a:r>
              <a:rPr lang="en-US" sz="2400" dirty="0"/>
              <a:t># of comments = </a:t>
            </a:r>
            <a:r>
              <a:rPr lang="en-US" sz="2400" dirty="0" smtClean="0"/>
              <a:t>17 (T-2, E-15)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Approves = </a:t>
            </a:r>
            <a:r>
              <a:rPr lang="en-US" sz="2400" dirty="0" smtClean="0"/>
              <a:t>29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Number of Disapproves = 0</a:t>
            </a:r>
          </a:p>
          <a:p>
            <a:pPr marL="798513" lvl="1" indent="-287338" algn="l">
              <a:defRPr/>
            </a:pPr>
            <a:r>
              <a:rPr lang="en-US" sz="2400" dirty="0"/>
              <a:t>Number of Abstains = </a:t>
            </a:r>
            <a:r>
              <a:rPr lang="en-US" sz="2400" dirty="0" smtClean="0"/>
              <a:t>0</a:t>
            </a:r>
            <a:endParaRPr lang="en-US" sz="2400" dirty="0"/>
          </a:p>
          <a:p>
            <a:pPr marL="798513" lvl="1" indent="-287338" algn="l">
              <a:defRPr/>
            </a:pPr>
            <a:r>
              <a:rPr lang="en-US" sz="2400" dirty="0"/>
              <a:t>Approval Ratio = </a:t>
            </a:r>
            <a:r>
              <a:rPr lang="en-US" sz="2400" dirty="0">
                <a:solidFill>
                  <a:schemeClr val="accent6"/>
                </a:solidFill>
              </a:rPr>
              <a:t>100%</a:t>
            </a:r>
          </a:p>
          <a:p>
            <a:pPr marL="341313" indent="-287338" algn="l">
              <a:defRPr/>
            </a:pPr>
            <a:r>
              <a:rPr lang="en-US" sz="2400" dirty="0"/>
              <a:t>• Comments that support the remaining disapprove votes and Working Group responses – </a:t>
            </a:r>
            <a:r>
              <a:rPr lang="en-US" sz="2400" dirty="0">
                <a:solidFill>
                  <a:schemeClr val="accent6"/>
                </a:solidFill>
              </a:rPr>
              <a:t>N/ </a:t>
            </a:r>
            <a:r>
              <a:rPr lang="en-US" sz="2400" dirty="0" smtClean="0">
                <a:solidFill>
                  <a:schemeClr val="accent6"/>
                </a:solidFill>
              </a:rPr>
              <a:t>A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09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P802.21a Draft History and Statistics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0485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B061689-73B1-4F22-94BA-0E852404C0E8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600200"/>
          <a:ext cx="8915399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2"/>
                <a:gridCol w="1104898"/>
                <a:gridCol w="1319464"/>
                <a:gridCol w="1118936"/>
                <a:gridCol w="992606"/>
                <a:gridCol w="1329489"/>
                <a:gridCol w="1564104"/>
              </a:tblGrid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IEEE</a:t>
                      </a:r>
                      <a:r>
                        <a:rPr lang="en-US" sz="1600" b="1" baseline="0" dirty="0" smtClean="0"/>
                        <a:t> WG Letter Ballot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Launch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# of Comments 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Comment Resolution Status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Return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Approval Ratio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Draft Status</a:t>
                      </a:r>
                      <a:endParaRPr lang="en-US" sz="1600" b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</a:t>
                      </a:r>
                      <a:r>
                        <a:rPr lang="en-US" sz="1600" baseline="0" dirty="0" smtClean="0"/>
                        <a:t> LB #5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(P802.21a Draft v1.0)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November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296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141T / TR, 155 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Comments were addressed and Resolved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&lt;75%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</a:t>
                      </a:r>
                      <a:r>
                        <a:rPr lang="en-US" sz="1200" b="1" dirty="0" smtClean="0"/>
                        <a:t>P802.21a Draft v2.0 Prepared </a:t>
                      </a:r>
                      <a:endParaRPr lang="en-US" sz="1200" b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#5a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(P802.21a Draft v2.0)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February</a:t>
                      </a:r>
                      <a:r>
                        <a:rPr lang="en-US" sz="1600" baseline="0" dirty="0" smtClean="0"/>
                        <a:t> 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245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 T / TR,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105 E / ER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 were 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90.63%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81.48%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P802.21a Draft v3.0 Prepared </a:t>
                      </a:r>
                      <a:endParaRPr lang="en-US" sz="1200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WG LB #5b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(P802.21a Draft v3.0)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April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135</a:t>
                      </a:r>
                      <a:r>
                        <a:rPr lang="en-US" sz="1600" dirty="0" smtClean="0"/>
                        <a:t> (53 T / TR, 82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  <a:r>
                        <a:rPr lang="en-US" sz="1200" b="1" baseline="0" dirty="0" smtClean="0"/>
                        <a:t> were </a:t>
                      </a:r>
                      <a:r>
                        <a:rPr lang="en-US" sz="1200" b="1" dirty="0" smtClean="0"/>
                        <a:t>addressed and Resolved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90.63%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86.2%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P802.21a Draft v4.0  Prepared </a:t>
                      </a:r>
                      <a:endParaRPr lang="en-US" sz="1200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 LB#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5c</a:t>
                      </a:r>
                      <a:endParaRPr lang="en-US" sz="1200" b="1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/>
                        <a:t>(P802.21a Draft 4.0)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June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17</a:t>
                      </a:r>
                      <a:r>
                        <a:rPr lang="en-US" sz="1600" dirty="0" smtClean="0"/>
                        <a:t> (02 T / TR,15 E / 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No “must be</a:t>
                      </a:r>
                      <a:r>
                        <a:rPr lang="en-US" sz="1200" b="1" baseline="0" dirty="0" smtClean="0"/>
                        <a:t> satisfied”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90.63%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/>
                          </a:solidFill>
                        </a:rPr>
                        <a:t>100%</a:t>
                      </a:r>
                      <a:endParaRPr lang="en-US" sz="24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P802.21a Draft v4.0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52400" y="6096000"/>
            <a:ext cx="8686800" cy="609600"/>
          </a:xfrm>
          <a:prstGeom prst="wedgeRoundRectCallout">
            <a:avLst>
              <a:gd name="adj1" fmla="val 45412"/>
              <a:gd name="adj2" fmla="val -171920"/>
              <a:gd name="adj3" fmla="val 16667"/>
            </a:avLst>
          </a:prstGeom>
          <a:solidFill>
            <a:srgbClr val="CCFFCC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MEC Review is available at :</a:t>
            </a:r>
          </a:p>
          <a:p>
            <a:pPr>
              <a:defRPr/>
            </a:pPr>
            <a:r>
              <a:rPr lang="en-GB" sz="1800" dirty="0" smtClean="0">
                <a:solidFill>
                  <a:schemeClr val="tx1"/>
                </a:solidFill>
                <a:ea typeface="PMingLiU" charset="-120"/>
              </a:rPr>
              <a:t>https://mentor.ieee.org/802.21/dcn/11/21-11-0113-00-0000-802-21a-mec-review.docx</a:t>
            </a:r>
            <a:endParaRPr lang="en-GB" sz="1800" dirty="0">
              <a:solidFill>
                <a:schemeClr val="tx1"/>
              </a:solidFill>
              <a:ea typeface="PMingLiU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Results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0"/>
            <a:ext cx="8686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https://mentor.ieee.org/802.21/dcn/10/21-10-0258-00-0000-lb-5-result.xlsx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https://mentor.ieee.org/802.21/dcn/11/21-11-0023-00-0000-lb-5a-vote-summary.xls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#5b: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https://mentor.ieee.org/802.21/dcn/11/21-11-0070-00-0000-letter-ballot-5b-results.xls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#5c: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https://mentor.ieee.org/802.21/dcn/11/21-11-0107-00-0000-letter-ballot-5c-results.xls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WG Letter Ballot Comments 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0"/>
            <a:ext cx="8686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https://mentor.ieee.org/802.21/dcn/11/21-11-0003-04-0sec-lb5-comments.xls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#5a: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https://mentor.ieee.org/802.21/dcn/11/21-11-0024-05-0sec-lb5a-comments.xls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#5b: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https://mentor.ieee.org/802.21/dcn/11/21-11-0071-03-0sec-lb5b-comments.xls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WG LB #5c:</a:t>
            </a:r>
          </a:p>
          <a:p>
            <a:pPr marL="744538" lvl="1" indent="-287338" algn="l"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https://mentor.ieee.org/802.21/dcn/11/21-11-0110-00-0sec-lb5c-comments.xls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8382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/>
              <a:t>Tentative Time-line for </a:t>
            </a:r>
            <a:r>
              <a:rPr lang="en-US" sz="2800" dirty="0" smtClean="0">
                <a:solidFill>
                  <a:schemeClr val="tx1"/>
                </a:solidFill>
              </a:rPr>
              <a:t>P802.21a Sponsor Ballot</a:t>
            </a:r>
            <a:endParaRPr lang="en-US" sz="2800" dirty="0" smtClean="0"/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905000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</a:rPr>
              <a:t>The Sponsor Ballot Pool formation </a:t>
            </a:r>
            <a:r>
              <a:rPr lang="en-US" sz="2800" dirty="0" smtClean="0">
                <a:solidFill>
                  <a:schemeClr val="tx1"/>
                </a:solidFill>
              </a:rPr>
              <a:t>is currently under </a:t>
            </a:r>
            <a:r>
              <a:rPr lang="en-US" sz="2800" dirty="0" smtClean="0">
                <a:solidFill>
                  <a:schemeClr val="tx1"/>
                </a:solidFill>
              </a:rPr>
              <a:t>way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 </a:t>
            </a:r>
            <a:r>
              <a:rPr lang="en-US" sz="2800" dirty="0" smtClean="0">
                <a:solidFill>
                  <a:schemeClr val="tx1"/>
                </a:solidFill>
              </a:rPr>
              <a:t>2</a:t>
            </a:r>
            <a:r>
              <a:rPr lang="en-US" sz="2800" baseline="30000" dirty="0" smtClean="0">
                <a:solidFill>
                  <a:schemeClr val="tx1"/>
                </a:solidFill>
              </a:rPr>
              <a:t>nd</a:t>
            </a:r>
            <a:r>
              <a:rPr lang="en-US" sz="2800" dirty="0" smtClean="0">
                <a:solidFill>
                  <a:schemeClr val="tx1"/>
                </a:solidFill>
              </a:rPr>
              <a:t>, 2011 –  Sponsor Ballot #1 Starts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Aug 31</a:t>
            </a:r>
            <a:r>
              <a:rPr lang="en-US" sz="2800" baseline="30000" dirty="0" smtClean="0">
                <a:solidFill>
                  <a:schemeClr val="tx1"/>
                </a:solidFill>
              </a:rPr>
              <a:t>st</a:t>
            </a:r>
            <a:r>
              <a:rPr lang="en-US" sz="2800" dirty="0" smtClean="0">
                <a:solidFill>
                  <a:schemeClr val="tx1"/>
                </a:solidFill>
              </a:rPr>
              <a:t>, 2011 – Sponsor Ballot #1 Ends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September 19-22– </a:t>
            </a:r>
            <a:r>
              <a:rPr lang="en-US" sz="2800" dirty="0">
                <a:solidFill>
                  <a:schemeClr val="tx1"/>
                </a:solidFill>
              </a:rPr>
              <a:t>Address and Resolve </a:t>
            </a:r>
            <a:r>
              <a:rPr lang="en-US" sz="2800" dirty="0" smtClean="0">
                <a:solidFill>
                  <a:schemeClr val="tx1"/>
                </a:solidFill>
              </a:rPr>
              <a:t>Comments</a:t>
            </a:r>
            <a:endParaRPr lang="en-US" sz="28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October 2011  – Sponsor </a:t>
            </a:r>
            <a:r>
              <a:rPr lang="en-US" sz="2800" dirty="0">
                <a:solidFill>
                  <a:schemeClr val="tx1"/>
                </a:solidFill>
              </a:rPr>
              <a:t>Ballot </a:t>
            </a:r>
            <a:r>
              <a:rPr lang="en-US" sz="2800" dirty="0" smtClean="0">
                <a:solidFill>
                  <a:schemeClr val="tx1"/>
                </a:solidFill>
              </a:rPr>
              <a:t>recirculation </a:t>
            </a: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November 2011 – Sponsor Ballot recirculation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</a:t>
            </a:r>
            <a:r>
              <a:rPr lang="en-US" dirty="0" smtClean="0"/>
              <a:t>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6208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802.21a Draft </a:t>
            </a:r>
            <a:r>
              <a:rPr lang="en-GB" sz="2400" dirty="0" smtClean="0">
                <a:ea typeface="PMingLiU" charset="-120"/>
              </a:rPr>
              <a:t>for Sponsor </a:t>
            </a:r>
            <a:r>
              <a:rPr lang="en-GB" sz="2400" dirty="0" smtClean="0">
                <a:ea typeface="PMingLiU" charset="-120"/>
              </a:rPr>
              <a:t>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Anthony Chan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09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958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Motion: To forward IEEE P802.21a for Sponsor </a:t>
            </a:r>
            <a:r>
              <a:rPr lang="en-US" dirty="0" smtClean="0"/>
              <a:t>Ballot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Move: Subir Das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Second: Roger Marks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Abstain: 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buFontTx/>
              <a:buNone/>
              <a:defRPr/>
            </a:pPr>
            <a:r>
              <a:rPr lang="en-US" dirty="0" smtClean="0"/>
              <a:t>Motion  </a:t>
            </a:r>
            <a:endParaRPr lang="en-US" sz="2000" dirty="0" smtClean="0"/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913" y="332601"/>
            <a:ext cx="929806" cy="276999"/>
          </a:xfrm>
          <a:noFill/>
        </p:spPr>
        <p:txBody>
          <a:bodyPr anchor="b"/>
          <a:lstStyle/>
          <a:p>
            <a:pPr algn="l"/>
            <a:r>
              <a:rPr lang="en-GB" sz="1800" b="1" dirty="0" smtClean="0"/>
              <a:t>July 2011</a:t>
            </a:r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Motion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28153</TotalTime>
  <Words>622</Words>
  <Application>Microsoft Office PowerPoint</Application>
  <PresentationFormat>On-screen Show (4:3)</PresentationFormat>
  <Paragraphs>152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802-22-Submission</vt:lpstr>
      <vt:lpstr>Slide 1</vt:lpstr>
      <vt:lpstr>Topic</vt:lpstr>
      <vt:lpstr>IEEE P802.21a WG Ballot Result- Final Round </vt:lpstr>
      <vt:lpstr>IEEE P802.21a Draft History and Statistics</vt:lpstr>
      <vt:lpstr>Links to WG Letter Ballot Results</vt:lpstr>
      <vt:lpstr>Links to WG Letter Ballot Comments </vt:lpstr>
      <vt:lpstr> Tentative Time-line for P802.21a Sponsor Ballot</vt:lpstr>
      <vt:lpstr>P802.21 WG Motion</vt:lpstr>
      <vt:lpstr>Motion</vt:lpstr>
    </vt:vector>
  </TitlesOfParts>
  <Company>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Subir Das</cp:lastModifiedBy>
  <cp:revision>439</cp:revision>
  <cp:lastPrinted>1998-02-10T13:28:06Z</cp:lastPrinted>
  <dcterms:created xsi:type="dcterms:W3CDTF">2004-12-19T20:30:52Z</dcterms:created>
  <dcterms:modified xsi:type="dcterms:W3CDTF">2011-07-20T22:03:50Z</dcterms:modified>
</cp:coreProperties>
</file>