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66" r:id="rId2"/>
    <p:sldId id="267" r:id="rId3"/>
    <p:sldId id="256" r:id="rId4"/>
    <p:sldId id="257" r:id="rId5"/>
    <p:sldId id="258" r:id="rId6"/>
    <p:sldId id="259" r:id="rId7"/>
    <p:sldId id="260" r:id="rId8"/>
    <p:sldId id="263" r:id="rId9"/>
    <p:sldId id="261" r:id="rId10"/>
    <p:sldId id="264" r:id="rId11"/>
    <p:sldId id="262" r:id="rId12"/>
    <p:sldId id="26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1" d="100"/>
          <a:sy n="91" d="100"/>
        </p:scale>
        <p:origin x="-1576"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E5B4AE-A20C-844F-AD34-033C64B736A5}" type="datetimeFigureOut">
              <a:rPr lang="en-US" smtClean="0"/>
              <a:t>7/19/11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EC33E3-9888-AB41-BB48-87600474A8A1}" type="slidenum">
              <a:rPr lang="en-US" smtClean="0"/>
              <a:t>‹#›</a:t>
            </a:fld>
            <a:endParaRPr lang="en-US"/>
          </a:p>
        </p:txBody>
      </p:sp>
    </p:spTree>
    <p:extLst>
      <p:ext uri="{BB962C8B-B14F-4D97-AF65-F5344CB8AC3E}">
        <p14:creationId xmlns:p14="http://schemas.microsoft.com/office/powerpoint/2010/main" val="148860311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noTextEdit="1"/>
          </p:cNvSpPr>
          <p:nvPr>
            <p:ph type="sldImg"/>
          </p:nvPr>
        </p:nvSpPr>
        <p:spPr>
          <a:ln/>
        </p:spPr>
      </p:sp>
      <p:sp>
        <p:nvSpPr>
          <p:cNvPr id="2867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ca-ES">
              <a:latin typeface="Rotis Sans Serif for Nokia"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noTextEdit="1"/>
          </p:cNvSpPr>
          <p:nvPr>
            <p:ph type="sldImg"/>
          </p:nvPr>
        </p:nvSpPr>
        <p:spPr>
          <a:ln/>
        </p:spPr>
      </p:sp>
      <p:sp>
        <p:nvSpPr>
          <p:cNvPr id="2969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ca-ES">
              <a:latin typeface="Rotis Sans Serif for Nokia"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7/19/11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7/19/11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7/19/11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7/19/11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7/19/11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7/19/11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7/19/11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7/19/11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7/19/11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7/19/11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7/19/11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7/19/11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guide.html" TargetMode="External"/><Relationship Id="rId5" Type="http://schemas.openxmlformats.org/officeDocument/2006/relationships/hyperlink" Target="http://127.0.0.1:4664/cache?event_id=757737&amp;schema_id=1&amp;s=5X0vID10lu_E6yrIkWkNd4Wz2H8&amp;q=hancock" TargetMode="External"/><Relationship Id="rId6" Type="http://schemas.openxmlformats.org/officeDocument/2006/relationships/hyperlink" Target="http://standards.ieee.org/board/pat/faq.pdf"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3"/>
          <p:cNvSpPr>
            <a:spLocks noGrp="1"/>
          </p:cNvSpPr>
          <p:nvPr>
            <p:ph type="ftr" sz="quarter" idx="10"/>
          </p:nvPr>
        </p:nvSpPr>
        <p:spPr/>
        <p:txBody>
          <a:bodyPr/>
          <a:lstStyle/>
          <a:p>
            <a:pPr>
              <a:defRPr/>
            </a:pPr>
            <a:r>
              <a:rPr lang="en-US" dirty="0"/>
              <a:t>21-07-xxxx-00-0000</a:t>
            </a:r>
          </a:p>
        </p:txBody>
      </p:sp>
      <p:sp>
        <p:nvSpPr>
          <p:cNvPr id="3075" name="Rectangle 36"/>
          <p:cNvSpPr>
            <a:spLocks noGrp="1" noChangeArrowheads="1"/>
          </p:cNvSpPr>
          <p:nvPr>
            <p:ph type="body" idx="1"/>
          </p:nvPr>
        </p:nvSpPr>
        <p:spPr>
          <a:xfrm>
            <a:off x="439738" y="990600"/>
            <a:ext cx="8399462" cy="5334000"/>
          </a:xfrm>
          <a:solidFill>
            <a:srgbClr val="66CCFF"/>
          </a:solidFill>
        </p:spPr>
        <p:txBody>
          <a:bodyPr>
            <a:noAutofit/>
          </a:bodyPr>
          <a:lstStyle/>
          <a:p>
            <a:pPr>
              <a:buClr>
                <a:srgbClr val="FAFD00"/>
              </a:buClr>
              <a:buFontTx/>
              <a:buNone/>
            </a:pPr>
            <a:r>
              <a:rPr lang="en-US" sz="2400" b="1" dirty="0">
                <a:latin typeface="Times" charset="0"/>
                <a:cs typeface="Times New Roman" charset="0"/>
              </a:rPr>
              <a:t>IEEE 802.21 MEDIA </a:t>
            </a:r>
            <a:r>
              <a:rPr lang="en-US" sz="2400" b="1" dirty="0" smtClean="0">
                <a:latin typeface="Times" charset="0"/>
                <a:cs typeface="Times New Roman" charset="0"/>
              </a:rPr>
              <a:t>INDEPENDENT HANDOVER </a:t>
            </a:r>
            <a:endParaRPr lang="en-US" sz="2400" b="1" dirty="0">
              <a:latin typeface="Times" charset="0"/>
              <a:cs typeface="Times New Roman" charset="0"/>
            </a:endParaRPr>
          </a:p>
          <a:p>
            <a:pPr>
              <a:buClr>
                <a:srgbClr val="FAFD00"/>
              </a:buClr>
              <a:buFontTx/>
              <a:buNone/>
            </a:pPr>
            <a:r>
              <a:rPr lang="en-US" sz="2400" dirty="0">
                <a:latin typeface="Times" charset="0"/>
                <a:cs typeface="Times New Roman" charset="0"/>
              </a:rPr>
              <a:t>DCN: 21-07-0382-00-0000</a:t>
            </a:r>
          </a:p>
          <a:p>
            <a:pPr>
              <a:buClr>
                <a:srgbClr val="FAFD00"/>
              </a:buClr>
              <a:buFontTx/>
              <a:buNone/>
            </a:pPr>
            <a:r>
              <a:rPr lang="en-US" sz="2400" dirty="0">
                <a:latin typeface="Times" charset="0"/>
                <a:cs typeface="Times New Roman" charset="0"/>
              </a:rPr>
              <a:t>Title: </a:t>
            </a:r>
            <a:r>
              <a:rPr lang="en-US" sz="2400" b="1" dirty="0" smtClean="0">
                <a:latin typeface="Times" charset="0"/>
                <a:cs typeface="Times New Roman" charset="0"/>
              </a:rPr>
              <a:t>Network based Distributed Mobility Approach</a:t>
            </a:r>
            <a:endParaRPr lang="en-US" sz="2400" b="1" dirty="0">
              <a:latin typeface="Times" charset="0"/>
              <a:cs typeface="Times New Roman" charset="0"/>
            </a:endParaRPr>
          </a:p>
          <a:p>
            <a:pPr>
              <a:buClr>
                <a:srgbClr val="FAFD00"/>
              </a:buClr>
              <a:buFontTx/>
              <a:buNone/>
            </a:pPr>
            <a:r>
              <a:rPr lang="en-US" sz="2400" dirty="0">
                <a:latin typeface="Times" charset="0"/>
                <a:cs typeface="Times New Roman" charset="0"/>
              </a:rPr>
              <a:t>Date Submitted: </a:t>
            </a:r>
            <a:r>
              <a:rPr lang="en-US" sz="2400" dirty="0" smtClean="0">
                <a:latin typeface="Times" charset="0"/>
                <a:cs typeface="Times New Roman" charset="0"/>
              </a:rPr>
              <a:t>July, 19, 2011</a:t>
            </a:r>
            <a:endParaRPr lang="en-US" sz="2400" dirty="0">
              <a:latin typeface="Times" charset="0"/>
              <a:cs typeface="Times New Roman" charset="0"/>
            </a:endParaRPr>
          </a:p>
          <a:p>
            <a:pPr>
              <a:buClr>
                <a:srgbClr val="FAFD00"/>
              </a:buClr>
              <a:buFontTx/>
              <a:buNone/>
            </a:pPr>
            <a:endParaRPr lang="en-US" sz="2400" dirty="0">
              <a:latin typeface="Times" charset="0"/>
              <a:cs typeface="Times New Roman" charset="0"/>
            </a:endParaRPr>
          </a:p>
          <a:p>
            <a:pPr>
              <a:buClr>
                <a:srgbClr val="FAFD00"/>
              </a:buClr>
              <a:buFontTx/>
              <a:buNone/>
            </a:pPr>
            <a:r>
              <a:rPr lang="en-US" sz="2400" dirty="0">
                <a:latin typeface="Times" charset="0"/>
                <a:cs typeface="Times New Roman" charset="0"/>
              </a:rPr>
              <a:t>Authors or Source(s):</a:t>
            </a:r>
          </a:p>
          <a:p>
            <a:pPr>
              <a:buClr>
                <a:srgbClr val="FAFD00"/>
              </a:buClr>
              <a:buFontTx/>
              <a:buNone/>
            </a:pPr>
            <a:r>
              <a:rPr lang="x-none" sz="2400" dirty="0" smtClean="0">
                <a:latin typeface="Times" charset="0"/>
                <a:cs typeface="Times New Roman" charset="0"/>
              </a:rPr>
              <a:t>Antonio de la Oliva, Fabio Giust and Carlos J. Bernardos</a:t>
            </a:r>
            <a:endParaRPr lang="en-US" sz="1600" b="1" dirty="0">
              <a:latin typeface="Times" charset="0"/>
              <a:cs typeface="Times New Roman" charset="0"/>
            </a:endParaRPr>
          </a:p>
          <a:p>
            <a:pPr algn="just">
              <a:buClr>
                <a:srgbClr val="FAFD00"/>
              </a:buClr>
              <a:buFontTx/>
              <a:buNone/>
            </a:pPr>
            <a:r>
              <a:rPr lang="en-US" sz="2400" dirty="0">
                <a:latin typeface="Times" charset="0"/>
                <a:cs typeface="Times New Roman" charset="0"/>
              </a:rPr>
              <a:t>Abstract: </a:t>
            </a:r>
            <a:r>
              <a:rPr lang="x-none" sz="2400" dirty="0" smtClean="0">
                <a:latin typeface="Times" charset="0"/>
                <a:cs typeface="Times New Roman" charset="0"/>
              </a:rPr>
              <a:t>This document presents an IEEE 802.21 based mechanism to enabled network based distributed mobility management.</a:t>
            </a:r>
            <a:endParaRPr lang="en-US" sz="2400" dirty="0">
              <a:latin typeface="Times" charset="0"/>
              <a:cs typeface="Times New Roman" charset="0"/>
            </a:endParaRPr>
          </a:p>
          <a:p>
            <a:pPr algn="just">
              <a:buFontTx/>
              <a:buNone/>
            </a:pPr>
            <a:endParaRPr lang="en-US" sz="2400" dirty="0">
              <a:latin typeface="Times" charset="0"/>
              <a:cs typeface="Times New Roman" charset="0"/>
            </a:endParaRPr>
          </a:p>
        </p:txBody>
      </p:sp>
    </p:spTree>
    <p:extLst>
      <p:ext uri="{BB962C8B-B14F-4D97-AF65-F5344CB8AC3E}">
        <p14:creationId xmlns:p14="http://schemas.microsoft.com/office/powerpoint/2010/main" val="3509964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Partial distribution</a:t>
            </a:r>
            <a:endParaRPr lang="en-US" dirty="0"/>
          </a:p>
        </p:txBody>
      </p:sp>
      <p:grpSp>
        <p:nvGrpSpPr>
          <p:cNvPr id="26" name="Group 25"/>
          <p:cNvGrpSpPr/>
          <p:nvPr/>
        </p:nvGrpSpPr>
        <p:grpSpPr>
          <a:xfrm>
            <a:off x="51520" y="1526704"/>
            <a:ext cx="4901480" cy="2130896"/>
            <a:chOff x="51520" y="1526704"/>
            <a:chExt cx="6120680" cy="2664296"/>
          </a:xfrm>
        </p:grpSpPr>
        <p:sp>
          <p:nvSpPr>
            <p:cNvPr id="4" name="Rectangle 3"/>
            <p:cNvSpPr/>
            <p:nvPr/>
          </p:nvSpPr>
          <p:spPr>
            <a:xfrm>
              <a:off x="1851720" y="3326904"/>
              <a:ext cx="792088" cy="5040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smtClean="0"/>
                <a:t>MAAR1</a:t>
              </a:r>
              <a:endParaRPr lang="en-US" sz="1200" dirty="0"/>
            </a:p>
          </p:txBody>
        </p:sp>
        <p:sp>
          <p:nvSpPr>
            <p:cNvPr id="5" name="Cloud 4"/>
            <p:cNvSpPr/>
            <p:nvPr/>
          </p:nvSpPr>
          <p:spPr>
            <a:xfrm>
              <a:off x="1923728" y="1958752"/>
              <a:ext cx="2304256" cy="648072"/>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195536" y="3254896"/>
              <a:ext cx="720080" cy="648072"/>
            </a:xfrm>
            <a:prstGeom prst="ellipse">
              <a:avLst/>
            </a:prstGeom>
            <a:solidFill>
              <a:srgbClr val="C000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100" dirty="0" smtClean="0">
                  <a:solidFill>
                    <a:sysClr val="windowText" lastClr="000000"/>
                  </a:solidFill>
                </a:rPr>
                <a:t>MN</a:t>
              </a:r>
              <a:endParaRPr lang="en-US" dirty="0">
                <a:solidFill>
                  <a:sysClr val="windowText" lastClr="000000"/>
                </a:solidFill>
              </a:endParaRPr>
            </a:p>
          </p:txBody>
        </p:sp>
        <p:sp>
          <p:nvSpPr>
            <p:cNvPr id="7" name="Oval 6"/>
            <p:cNvSpPr/>
            <p:nvPr/>
          </p:nvSpPr>
          <p:spPr>
            <a:xfrm>
              <a:off x="2931840" y="1526704"/>
              <a:ext cx="720080" cy="648072"/>
            </a:xfrm>
            <a:prstGeom prst="ellipse">
              <a:avLst/>
            </a:prstGeom>
            <a:solidFill>
              <a:srgbClr val="92D050"/>
            </a:solidFill>
            <a:ln>
              <a:solidFill>
                <a:srgbClr val="00B05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400" dirty="0" smtClean="0">
                  <a:cs typeface="Arial" pitchFamily="34" charset="0"/>
                </a:rPr>
                <a:t>CN</a:t>
              </a:r>
            </a:p>
          </p:txBody>
        </p:sp>
        <p:sp>
          <p:nvSpPr>
            <p:cNvPr id="8" name="Rectangle 7"/>
            <p:cNvSpPr/>
            <p:nvPr/>
          </p:nvSpPr>
          <p:spPr>
            <a:xfrm>
              <a:off x="3867944" y="3686944"/>
              <a:ext cx="792088" cy="5040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smtClean="0"/>
                <a:t>MAAR2</a:t>
              </a:r>
              <a:endParaRPr lang="en-US" dirty="0"/>
            </a:p>
          </p:txBody>
        </p:sp>
        <p:sp>
          <p:nvSpPr>
            <p:cNvPr id="9" name="Rectangle 8"/>
            <p:cNvSpPr/>
            <p:nvPr/>
          </p:nvSpPr>
          <p:spPr>
            <a:xfrm>
              <a:off x="5380112" y="2390800"/>
              <a:ext cx="792088" cy="5040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smtClean="0"/>
                <a:t>MAAR3</a:t>
              </a:r>
              <a:endParaRPr lang="en-US" sz="1200" dirty="0"/>
            </a:p>
          </p:txBody>
        </p:sp>
        <p:cxnSp>
          <p:nvCxnSpPr>
            <p:cNvPr id="10" name="Straight Arrow Connector 9"/>
            <p:cNvCxnSpPr/>
            <p:nvPr/>
          </p:nvCxnSpPr>
          <p:spPr>
            <a:xfrm rot="10800000">
              <a:off x="915616" y="3542928"/>
              <a:ext cx="936104"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1" name="TextBox 10"/>
            <p:cNvSpPr txBox="1"/>
            <p:nvPr/>
          </p:nvSpPr>
          <p:spPr>
            <a:xfrm>
              <a:off x="51520" y="3769984"/>
              <a:ext cx="1172668" cy="327095"/>
            </a:xfrm>
            <a:prstGeom prst="rect">
              <a:avLst/>
            </a:prstGeom>
            <a:solidFill>
              <a:schemeClr val="bg1"/>
            </a:solidFill>
            <a:ln>
              <a:solidFill>
                <a:schemeClr val="tx1"/>
              </a:solidFill>
            </a:ln>
          </p:spPr>
          <p:txBody>
            <a:bodyPr wrap="square" rtlCol="0">
              <a:spAutoFit/>
            </a:bodyPr>
            <a:lstStyle/>
            <a:p>
              <a:pPr algn="ctr"/>
              <a:r>
                <a:rPr lang="en-US" sz="1100" dirty="0" smtClean="0"/>
                <a:t>Pref1::Addr1</a:t>
              </a:r>
              <a:endParaRPr lang="en-US" sz="1100" dirty="0"/>
            </a:p>
          </p:txBody>
        </p:sp>
        <p:cxnSp>
          <p:nvCxnSpPr>
            <p:cNvPr id="12" name="Straight Connector 11"/>
            <p:cNvCxnSpPr>
              <a:stCxn id="4" idx="3"/>
              <a:endCxn id="8" idx="1"/>
            </p:cNvCxnSpPr>
            <p:nvPr/>
          </p:nvCxnSpPr>
          <p:spPr>
            <a:xfrm>
              <a:off x="2643808" y="3578932"/>
              <a:ext cx="1224136" cy="36004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a:stCxn id="8" idx="3"/>
              <a:endCxn id="9" idx="2"/>
            </p:cNvCxnSpPr>
            <p:nvPr/>
          </p:nvCxnSpPr>
          <p:spPr>
            <a:xfrm flipV="1">
              <a:off x="4660032" y="2894856"/>
              <a:ext cx="1116124" cy="104411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4" idx="0"/>
              <a:endCxn id="5" idx="2"/>
            </p:cNvCxnSpPr>
            <p:nvPr/>
          </p:nvCxnSpPr>
          <p:spPr>
            <a:xfrm rot="16200000" flipV="1">
              <a:off x="1567262" y="2646401"/>
              <a:ext cx="1044116" cy="31688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8" idx="0"/>
              <a:endCxn id="5" idx="1"/>
            </p:cNvCxnSpPr>
            <p:nvPr/>
          </p:nvCxnSpPr>
          <p:spPr>
            <a:xfrm rot="16200000" flipV="1">
              <a:off x="3129517" y="2552473"/>
              <a:ext cx="1080810" cy="11881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9" idx="1"/>
              <a:endCxn id="5" idx="0"/>
            </p:cNvCxnSpPr>
            <p:nvPr/>
          </p:nvCxnSpPr>
          <p:spPr>
            <a:xfrm rot="10800000">
              <a:off x="4226064" y="2282788"/>
              <a:ext cx="1154048" cy="36004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3867944" y="2678832"/>
              <a:ext cx="792088" cy="504056"/>
            </a:xfrm>
            <a:prstGeom prst="rect">
              <a:avLst/>
            </a:prstGeom>
            <a:solidFill>
              <a:schemeClr val="accent2">
                <a:lumMod val="40000"/>
                <a:lumOff val="6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600" dirty="0" smtClean="0">
                  <a:solidFill>
                    <a:schemeClr val="tx1"/>
                  </a:solidFill>
                </a:rPr>
                <a:t>CMD</a:t>
              </a:r>
              <a:endParaRPr lang="en-US" dirty="0">
                <a:solidFill>
                  <a:schemeClr val="tx1"/>
                </a:solidFill>
              </a:endParaRPr>
            </a:p>
          </p:txBody>
        </p:sp>
        <p:cxnSp>
          <p:nvCxnSpPr>
            <p:cNvPr id="18" name="Straight Connector 17"/>
            <p:cNvCxnSpPr>
              <a:stCxn id="4" idx="3"/>
              <a:endCxn id="17" idx="1"/>
            </p:cNvCxnSpPr>
            <p:nvPr/>
          </p:nvCxnSpPr>
          <p:spPr>
            <a:xfrm flipV="1">
              <a:off x="2643808" y="2930860"/>
              <a:ext cx="1224136" cy="648072"/>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8" idx="0"/>
              <a:endCxn id="17" idx="2"/>
            </p:cNvCxnSpPr>
            <p:nvPr/>
          </p:nvCxnSpPr>
          <p:spPr>
            <a:xfrm rot="5400000" flipH="1" flipV="1">
              <a:off x="4011960" y="3434916"/>
              <a:ext cx="504056"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17" idx="3"/>
              <a:endCxn id="9" idx="1"/>
            </p:cNvCxnSpPr>
            <p:nvPr/>
          </p:nvCxnSpPr>
          <p:spPr>
            <a:xfrm flipV="1">
              <a:off x="4660032" y="2642828"/>
              <a:ext cx="720080" cy="288032"/>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4" name="Freeform 23"/>
            <p:cNvSpPr/>
            <p:nvPr/>
          </p:nvSpPr>
          <p:spPr>
            <a:xfrm>
              <a:off x="871983" y="1999853"/>
              <a:ext cx="2105246" cy="1483242"/>
            </a:xfrm>
            <a:custGeom>
              <a:avLst/>
              <a:gdLst>
                <a:gd name="connsiteX0" fmla="*/ 0 w 2105246"/>
                <a:gd name="connsiteY0" fmla="*/ 1414130 h 1483242"/>
                <a:gd name="connsiteX1" fmla="*/ 850604 w 2105246"/>
                <a:gd name="connsiteY1" fmla="*/ 1446028 h 1483242"/>
                <a:gd name="connsiteX2" fmla="*/ 1244009 w 2105246"/>
                <a:gd name="connsiteY2" fmla="*/ 1190846 h 1483242"/>
                <a:gd name="connsiteX3" fmla="*/ 1244009 w 2105246"/>
                <a:gd name="connsiteY3" fmla="*/ 871870 h 1483242"/>
                <a:gd name="connsiteX4" fmla="*/ 1105786 w 2105246"/>
                <a:gd name="connsiteY4" fmla="*/ 520995 h 1483242"/>
                <a:gd name="connsiteX5" fmla="*/ 2105246 w 2105246"/>
                <a:gd name="connsiteY5" fmla="*/ 0 h 1483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05246" h="1483242">
                  <a:moveTo>
                    <a:pt x="0" y="1414130"/>
                  </a:moveTo>
                  <a:cubicBezTo>
                    <a:pt x="321634" y="1448686"/>
                    <a:pt x="643269" y="1483242"/>
                    <a:pt x="850604" y="1446028"/>
                  </a:cubicBezTo>
                  <a:cubicBezTo>
                    <a:pt x="1057939" y="1408814"/>
                    <a:pt x="1178441" y="1286539"/>
                    <a:pt x="1244009" y="1190846"/>
                  </a:cubicBezTo>
                  <a:cubicBezTo>
                    <a:pt x="1309577" y="1095153"/>
                    <a:pt x="1267046" y="983512"/>
                    <a:pt x="1244009" y="871870"/>
                  </a:cubicBezTo>
                  <a:cubicBezTo>
                    <a:pt x="1220972" y="760228"/>
                    <a:pt x="962247" y="666307"/>
                    <a:pt x="1105786" y="520995"/>
                  </a:cubicBezTo>
                  <a:cubicBezTo>
                    <a:pt x="1249326" y="375683"/>
                    <a:pt x="1924493" y="104553"/>
                    <a:pt x="2105246" y="0"/>
                  </a:cubicBezTo>
                </a:path>
              </a:pathLst>
            </a:cu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54" name="Group 53"/>
          <p:cNvGrpSpPr/>
          <p:nvPr/>
        </p:nvGrpSpPr>
        <p:grpSpPr>
          <a:xfrm>
            <a:off x="5303132" y="1524000"/>
            <a:ext cx="3764668" cy="2349976"/>
            <a:chOff x="5303132" y="1524000"/>
            <a:chExt cx="3764668" cy="2349976"/>
          </a:xfrm>
        </p:grpSpPr>
        <p:grpSp>
          <p:nvGrpSpPr>
            <p:cNvPr id="27" name="Group 26"/>
            <p:cNvGrpSpPr/>
            <p:nvPr/>
          </p:nvGrpSpPr>
          <p:grpSpPr>
            <a:xfrm>
              <a:off x="5303132" y="1524000"/>
              <a:ext cx="3764668" cy="2349976"/>
              <a:chOff x="1851720" y="1526704"/>
              <a:chExt cx="4701097" cy="2938216"/>
            </a:xfrm>
          </p:grpSpPr>
          <p:sp>
            <p:nvSpPr>
              <p:cNvPr id="28" name="Rectangle 27"/>
              <p:cNvSpPr/>
              <p:nvPr/>
            </p:nvSpPr>
            <p:spPr>
              <a:xfrm>
                <a:off x="1851720" y="3326904"/>
                <a:ext cx="792088" cy="5040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smtClean="0"/>
                  <a:t>MAAR1</a:t>
                </a:r>
                <a:endParaRPr lang="en-US" sz="1200" dirty="0"/>
              </a:p>
            </p:txBody>
          </p:sp>
          <p:sp>
            <p:nvSpPr>
              <p:cNvPr id="29" name="Cloud 28"/>
              <p:cNvSpPr/>
              <p:nvPr/>
            </p:nvSpPr>
            <p:spPr>
              <a:xfrm>
                <a:off x="1923728" y="1958752"/>
                <a:ext cx="2304256" cy="648072"/>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5570457" y="3622736"/>
                <a:ext cx="720080" cy="648072"/>
              </a:xfrm>
              <a:prstGeom prst="ellipse">
                <a:avLst/>
              </a:prstGeom>
              <a:solidFill>
                <a:srgbClr val="C000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100" dirty="0" smtClean="0">
                    <a:solidFill>
                      <a:sysClr val="windowText" lastClr="000000"/>
                    </a:solidFill>
                  </a:rPr>
                  <a:t>MN</a:t>
                </a:r>
                <a:endParaRPr lang="en-US" dirty="0">
                  <a:solidFill>
                    <a:sysClr val="windowText" lastClr="000000"/>
                  </a:solidFill>
                </a:endParaRPr>
              </a:p>
            </p:txBody>
          </p:sp>
          <p:sp>
            <p:nvSpPr>
              <p:cNvPr id="31" name="Oval 30"/>
              <p:cNvSpPr/>
              <p:nvPr/>
            </p:nvSpPr>
            <p:spPr>
              <a:xfrm>
                <a:off x="2931840" y="1526704"/>
                <a:ext cx="720080" cy="648072"/>
              </a:xfrm>
              <a:prstGeom prst="ellipse">
                <a:avLst/>
              </a:prstGeom>
              <a:solidFill>
                <a:srgbClr val="92D050"/>
              </a:solidFill>
              <a:ln>
                <a:solidFill>
                  <a:srgbClr val="00B05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400" dirty="0" smtClean="0">
                    <a:cs typeface="Arial" pitchFamily="34" charset="0"/>
                  </a:rPr>
                  <a:t>CN</a:t>
                </a:r>
              </a:p>
            </p:txBody>
          </p:sp>
          <p:sp>
            <p:nvSpPr>
              <p:cNvPr id="32" name="Rectangle 31"/>
              <p:cNvSpPr/>
              <p:nvPr/>
            </p:nvSpPr>
            <p:spPr>
              <a:xfrm>
                <a:off x="3867944" y="3686944"/>
                <a:ext cx="792088" cy="5040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smtClean="0"/>
                  <a:t>MAAR2</a:t>
                </a:r>
                <a:endParaRPr lang="en-US" dirty="0"/>
              </a:p>
            </p:txBody>
          </p:sp>
          <p:sp>
            <p:nvSpPr>
              <p:cNvPr id="33" name="Rectangle 32"/>
              <p:cNvSpPr/>
              <p:nvPr/>
            </p:nvSpPr>
            <p:spPr>
              <a:xfrm>
                <a:off x="5380112" y="2390800"/>
                <a:ext cx="792088" cy="5040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smtClean="0"/>
                  <a:t>MAAR3</a:t>
                </a:r>
                <a:endParaRPr lang="en-US" sz="1200" dirty="0"/>
              </a:p>
            </p:txBody>
          </p:sp>
          <p:cxnSp>
            <p:nvCxnSpPr>
              <p:cNvPr id="34" name="Straight Arrow Connector 33"/>
              <p:cNvCxnSpPr/>
              <p:nvPr/>
            </p:nvCxnSpPr>
            <p:spPr>
              <a:xfrm rot="10800000">
                <a:off x="4618916" y="3908559"/>
                <a:ext cx="936104" cy="1588"/>
              </a:xfrm>
              <a:prstGeom prst="straightConnector1">
                <a:avLst/>
              </a:prstGeom>
              <a:ln>
                <a:headEnd type="arrow" w="med" len="med"/>
                <a:tailEnd type="none" w="med" len="med"/>
              </a:ln>
            </p:spPr>
            <p:style>
              <a:lnRef idx="2">
                <a:schemeClr val="dk1"/>
              </a:lnRef>
              <a:fillRef idx="0">
                <a:schemeClr val="dk1"/>
              </a:fillRef>
              <a:effectRef idx="1">
                <a:schemeClr val="dk1"/>
              </a:effectRef>
              <a:fontRef idx="minor">
                <a:schemeClr val="tx1"/>
              </a:fontRef>
            </p:style>
          </p:cxnSp>
          <p:sp>
            <p:nvSpPr>
              <p:cNvPr id="35" name="TextBox 34"/>
              <p:cNvSpPr txBox="1"/>
              <p:nvPr/>
            </p:nvSpPr>
            <p:spPr>
              <a:xfrm>
                <a:off x="5380149" y="4137824"/>
                <a:ext cx="1172668" cy="327096"/>
              </a:xfrm>
              <a:prstGeom prst="rect">
                <a:avLst/>
              </a:prstGeom>
              <a:solidFill>
                <a:schemeClr val="bg1"/>
              </a:solidFill>
              <a:ln>
                <a:solidFill>
                  <a:schemeClr val="tx1"/>
                </a:solidFill>
              </a:ln>
            </p:spPr>
            <p:txBody>
              <a:bodyPr wrap="square" rtlCol="0">
                <a:spAutoFit/>
              </a:bodyPr>
              <a:lstStyle/>
              <a:p>
                <a:pPr algn="ctr"/>
                <a:r>
                  <a:rPr lang="en-US" sz="1100" dirty="0" smtClean="0"/>
                  <a:t>Pref1::Addr1</a:t>
                </a:r>
                <a:endParaRPr lang="en-US" sz="1100" dirty="0"/>
              </a:p>
            </p:txBody>
          </p:sp>
          <p:cxnSp>
            <p:nvCxnSpPr>
              <p:cNvPr id="36" name="Straight Connector 35"/>
              <p:cNvCxnSpPr>
                <a:stCxn id="28" idx="3"/>
                <a:endCxn id="32" idx="1"/>
              </p:cNvCxnSpPr>
              <p:nvPr/>
            </p:nvCxnSpPr>
            <p:spPr>
              <a:xfrm>
                <a:off x="2643808" y="3578932"/>
                <a:ext cx="1224136" cy="36004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a:stCxn id="32" idx="3"/>
                <a:endCxn id="33" idx="2"/>
              </p:cNvCxnSpPr>
              <p:nvPr/>
            </p:nvCxnSpPr>
            <p:spPr>
              <a:xfrm flipV="1">
                <a:off x="4660032" y="2894856"/>
                <a:ext cx="1116124" cy="104411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a:stCxn id="28" idx="0"/>
                <a:endCxn id="29" idx="2"/>
              </p:cNvCxnSpPr>
              <p:nvPr/>
            </p:nvCxnSpPr>
            <p:spPr>
              <a:xfrm rot="16200000" flipV="1">
                <a:off x="1567262" y="2646401"/>
                <a:ext cx="1044116" cy="31688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32" idx="0"/>
                <a:endCxn id="29" idx="1"/>
              </p:cNvCxnSpPr>
              <p:nvPr/>
            </p:nvCxnSpPr>
            <p:spPr>
              <a:xfrm rot="16200000" flipV="1">
                <a:off x="3129517" y="2552473"/>
                <a:ext cx="1080810" cy="11881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a:stCxn id="33" idx="1"/>
                <a:endCxn id="29" idx="0"/>
              </p:cNvCxnSpPr>
              <p:nvPr/>
            </p:nvCxnSpPr>
            <p:spPr>
              <a:xfrm rot="10800000">
                <a:off x="4226064" y="2282788"/>
                <a:ext cx="1154048" cy="36004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3867944" y="2678832"/>
                <a:ext cx="792088" cy="504056"/>
              </a:xfrm>
              <a:prstGeom prst="rect">
                <a:avLst/>
              </a:prstGeom>
              <a:solidFill>
                <a:schemeClr val="accent2">
                  <a:lumMod val="40000"/>
                  <a:lumOff val="6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600" dirty="0" smtClean="0">
                    <a:solidFill>
                      <a:schemeClr val="tx1"/>
                    </a:solidFill>
                  </a:rPr>
                  <a:t>CMD</a:t>
                </a:r>
                <a:endParaRPr lang="en-US" dirty="0">
                  <a:solidFill>
                    <a:schemeClr val="tx1"/>
                  </a:solidFill>
                </a:endParaRPr>
              </a:p>
            </p:txBody>
          </p:sp>
          <p:cxnSp>
            <p:nvCxnSpPr>
              <p:cNvPr id="42" name="Straight Connector 41"/>
              <p:cNvCxnSpPr>
                <a:stCxn id="28" idx="3"/>
                <a:endCxn id="41" idx="1"/>
              </p:cNvCxnSpPr>
              <p:nvPr/>
            </p:nvCxnSpPr>
            <p:spPr>
              <a:xfrm flipV="1">
                <a:off x="2643808" y="2930860"/>
                <a:ext cx="1224136" cy="648072"/>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32" idx="0"/>
                <a:endCxn id="41" idx="2"/>
              </p:cNvCxnSpPr>
              <p:nvPr/>
            </p:nvCxnSpPr>
            <p:spPr>
              <a:xfrm rot="5400000" flipH="1" flipV="1">
                <a:off x="4011960" y="3434916"/>
                <a:ext cx="504056"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a:stCxn id="41" idx="3"/>
                <a:endCxn id="33" idx="1"/>
              </p:cNvCxnSpPr>
              <p:nvPr/>
            </p:nvCxnSpPr>
            <p:spPr>
              <a:xfrm flipV="1">
                <a:off x="4660032" y="2642828"/>
                <a:ext cx="720080" cy="288032"/>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46" name="TextBox 45"/>
            <p:cNvSpPr txBox="1"/>
            <p:nvPr/>
          </p:nvSpPr>
          <p:spPr>
            <a:xfrm>
              <a:off x="8001000" y="3167390"/>
              <a:ext cx="939080" cy="261610"/>
            </a:xfrm>
            <a:prstGeom prst="rect">
              <a:avLst/>
            </a:prstGeom>
            <a:solidFill>
              <a:schemeClr val="bg1"/>
            </a:solidFill>
            <a:ln>
              <a:solidFill>
                <a:schemeClr val="tx1"/>
              </a:solidFill>
            </a:ln>
          </p:spPr>
          <p:txBody>
            <a:bodyPr wrap="square" rtlCol="0">
              <a:spAutoFit/>
            </a:bodyPr>
            <a:lstStyle/>
            <a:p>
              <a:pPr algn="ctr"/>
              <a:r>
                <a:rPr lang="en-US" sz="1100" dirty="0" smtClean="0"/>
                <a:t>Pref2::Addr2</a:t>
              </a:r>
              <a:endParaRPr lang="en-US" sz="1100" dirty="0"/>
            </a:p>
          </p:txBody>
        </p:sp>
        <p:sp>
          <p:nvSpPr>
            <p:cNvPr id="50" name="Freeform 49"/>
            <p:cNvSpPr/>
            <p:nvPr/>
          </p:nvSpPr>
          <p:spPr>
            <a:xfrm>
              <a:off x="5927691" y="2578240"/>
              <a:ext cx="1463709" cy="698360"/>
            </a:xfrm>
            <a:custGeom>
              <a:avLst/>
              <a:gdLst>
                <a:gd name="connsiteX0" fmla="*/ 1457011 w 1463709"/>
                <a:gd name="connsiteY0" fmla="*/ 698360 h 698360"/>
                <a:gd name="connsiteX1" fmla="*/ 1416817 w 1463709"/>
                <a:gd name="connsiteY1" fmla="*/ 256233 h 698360"/>
                <a:gd name="connsiteX2" fmla="*/ 1175657 w 1463709"/>
                <a:gd name="connsiteY2" fmla="*/ 25121 h 698360"/>
                <a:gd name="connsiteX3" fmla="*/ 0 w 1463709"/>
                <a:gd name="connsiteY3" fmla="*/ 406958 h 698360"/>
              </a:gdLst>
              <a:ahLst/>
              <a:cxnLst>
                <a:cxn ang="0">
                  <a:pos x="connsiteX0" y="connsiteY0"/>
                </a:cxn>
                <a:cxn ang="0">
                  <a:pos x="connsiteX1" y="connsiteY1"/>
                </a:cxn>
                <a:cxn ang="0">
                  <a:pos x="connsiteX2" y="connsiteY2"/>
                </a:cxn>
                <a:cxn ang="0">
                  <a:pos x="connsiteX3" y="connsiteY3"/>
                </a:cxn>
              </a:cxnLst>
              <a:rect l="l" t="t" r="r" b="b"/>
              <a:pathLst>
                <a:path w="1463709" h="698360">
                  <a:moveTo>
                    <a:pt x="1457011" y="698360"/>
                  </a:moveTo>
                  <a:cubicBezTo>
                    <a:pt x="1460360" y="533399"/>
                    <a:pt x="1463709" y="368439"/>
                    <a:pt x="1416817" y="256233"/>
                  </a:cubicBezTo>
                  <a:cubicBezTo>
                    <a:pt x="1369925" y="144027"/>
                    <a:pt x="1411793" y="0"/>
                    <a:pt x="1175657" y="25121"/>
                  </a:cubicBezTo>
                  <a:cubicBezTo>
                    <a:pt x="939521" y="50242"/>
                    <a:pt x="157424" y="370114"/>
                    <a:pt x="0" y="406958"/>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5958673" y="2753249"/>
              <a:ext cx="1287863" cy="512465"/>
            </a:xfrm>
            <a:custGeom>
              <a:avLst/>
              <a:gdLst>
                <a:gd name="connsiteX0" fmla="*/ 0 w 1287863"/>
                <a:gd name="connsiteY0" fmla="*/ 351692 h 512465"/>
                <a:gd name="connsiteX1" fmla="*/ 844061 w 1287863"/>
                <a:gd name="connsiteY1" fmla="*/ 40193 h 512465"/>
                <a:gd name="connsiteX2" fmla="*/ 1225898 w 1287863"/>
                <a:gd name="connsiteY2" fmla="*/ 110531 h 512465"/>
                <a:gd name="connsiteX3" fmla="*/ 1215850 w 1287863"/>
                <a:gd name="connsiteY3" fmla="*/ 512465 h 512465"/>
              </a:gdLst>
              <a:ahLst/>
              <a:cxnLst>
                <a:cxn ang="0">
                  <a:pos x="connsiteX0" y="connsiteY0"/>
                </a:cxn>
                <a:cxn ang="0">
                  <a:pos x="connsiteX1" y="connsiteY1"/>
                </a:cxn>
                <a:cxn ang="0">
                  <a:pos x="connsiteX2" y="connsiteY2"/>
                </a:cxn>
                <a:cxn ang="0">
                  <a:pos x="connsiteX3" y="connsiteY3"/>
                </a:cxn>
              </a:cxnLst>
              <a:rect l="l" t="t" r="r" b="b"/>
              <a:pathLst>
                <a:path w="1287863" h="512465">
                  <a:moveTo>
                    <a:pt x="0" y="351692"/>
                  </a:moveTo>
                  <a:cubicBezTo>
                    <a:pt x="319872" y="216039"/>
                    <a:pt x="639745" y="80386"/>
                    <a:pt x="844061" y="40193"/>
                  </a:cubicBezTo>
                  <a:cubicBezTo>
                    <a:pt x="1048377" y="0"/>
                    <a:pt x="1163933" y="31819"/>
                    <a:pt x="1225898" y="110531"/>
                  </a:cubicBezTo>
                  <a:cubicBezTo>
                    <a:pt x="1287863" y="189243"/>
                    <a:pt x="1215850" y="512465"/>
                    <a:pt x="1215850" y="512465"/>
                  </a:cubicBezTo>
                </a:path>
              </a:pathLst>
            </a:custGeom>
            <a:ln w="38100">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TextBox 51"/>
            <p:cNvSpPr txBox="1"/>
            <p:nvPr/>
          </p:nvSpPr>
          <p:spPr>
            <a:xfrm>
              <a:off x="6019800" y="2505670"/>
              <a:ext cx="609600" cy="369332"/>
            </a:xfrm>
            <a:prstGeom prst="rect">
              <a:avLst/>
            </a:prstGeom>
            <a:noFill/>
          </p:spPr>
          <p:txBody>
            <a:bodyPr wrap="square" rtlCol="0">
              <a:spAutoFit/>
            </a:bodyPr>
            <a:lstStyle/>
            <a:p>
              <a:r>
                <a:rPr lang="en-US" dirty="0" smtClean="0"/>
                <a:t>PBU</a:t>
              </a:r>
            </a:p>
          </p:txBody>
        </p:sp>
        <p:sp>
          <p:nvSpPr>
            <p:cNvPr id="53" name="TextBox 52"/>
            <p:cNvSpPr txBox="1"/>
            <p:nvPr/>
          </p:nvSpPr>
          <p:spPr>
            <a:xfrm>
              <a:off x="6324600" y="2831068"/>
              <a:ext cx="559127" cy="369332"/>
            </a:xfrm>
            <a:prstGeom prst="rect">
              <a:avLst/>
            </a:prstGeom>
            <a:noFill/>
          </p:spPr>
          <p:txBody>
            <a:bodyPr wrap="none" rtlCol="0">
              <a:spAutoFit/>
            </a:bodyPr>
            <a:lstStyle/>
            <a:p>
              <a:r>
                <a:rPr lang="en-US" dirty="0" smtClean="0"/>
                <a:t>PBA</a:t>
              </a:r>
              <a:endParaRPr lang="en-US" dirty="0"/>
            </a:p>
          </p:txBody>
        </p:sp>
      </p:grpSp>
      <p:grpSp>
        <p:nvGrpSpPr>
          <p:cNvPr id="55" name="Group 54"/>
          <p:cNvGrpSpPr/>
          <p:nvPr/>
        </p:nvGrpSpPr>
        <p:grpSpPr>
          <a:xfrm>
            <a:off x="533400" y="4038599"/>
            <a:ext cx="3764667" cy="2349974"/>
            <a:chOff x="5303132" y="1523999"/>
            <a:chExt cx="3764667" cy="2349974"/>
          </a:xfrm>
        </p:grpSpPr>
        <p:grpSp>
          <p:nvGrpSpPr>
            <p:cNvPr id="56" name="Group 26"/>
            <p:cNvGrpSpPr/>
            <p:nvPr/>
          </p:nvGrpSpPr>
          <p:grpSpPr>
            <a:xfrm>
              <a:off x="5303132" y="1523999"/>
              <a:ext cx="3764667" cy="2349974"/>
              <a:chOff x="1851720" y="1526704"/>
              <a:chExt cx="4701097" cy="2938216"/>
            </a:xfrm>
          </p:grpSpPr>
          <p:sp>
            <p:nvSpPr>
              <p:cNvPr id="62" name="Rectangle 61"/>
              <p:cNvSpPr/>
              <p:nvPr/>
            </p:nvSpPr>
            <p:spPr>
              <a:xfrm>
                <a:off x="1851720" y="3326904"/>
                <a:ext cx="792088" cy="5040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smtClean="0"/>
                  <a:t>MAAR1</a:t>
                </a:r>
                <a:endParaRPr lang="en-US" sz="1200" dirty="0"/>
              </a:p>
            </p:txBody>
          </p:sp>
          <p:sp>
            <p:nvSpPr>
              <p:cNvPr id="63" name="Cloud 62"/>
              <p:cNvSpPr/>
              <p:nvPr/>
            </p:nvSpPr>
            <p:spPr>
              <a:xfrm>
                <a:off x="1923728" y="1958752"/>
                <a:ext cx="2304256" cy="648072"/>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p:cNvSpPr/>
              <p:nvPr/>
            </p:nvSpPr>
            <p:spPr>
              <a:xfrm>
                <a:off x="5570457" y="3622736"/>
                <a:ext cx="720080" cy="648072"/>
              </a:xfrm>
              <a:prstGeom prst="ellipse">
                <a:avLst/>
              </a:prstGeom>
              <a:solidFill>
                <a:srgbClr val="C000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100" dirty="0" smtClean="0">
                    <a:solidFill>
                      <a:sysClr val="windowText" lastClr="000000"/>
                    </a:solidFill>
                  </a:rPr>
                  <a:t>MN</a:t>
                </a:r>
                <a:endParaRPr lang="en-US" dirty="0">
                  <a:solidFill>
                    <a:sysClr val="windowText" lastClr="000000"/>
                  </a:solidFill>
                </a:endParaRPr>
              </a:p>
            </p:txBody>
          </p:sp>
          <p:sp>
            <p:nvSpPr>
              <p:cNvPr id="65" name="Oval 64"/>
              <p:cNvSpPr/>
              <p:nvPr/>
            </p:nvSpPr>
            <p:spPr>
              <a:xfrm>
                <a:off x="2931840" y="1526704"/>
                <a:ext cx="720080" cy="648072"/>
              </a:xfrm>
              <a:prstGeom prst="ellipse">
                <a:avLst/>
              </a:prstGeom>
              <a:solidFill>
                <a:srgbClr val="92D050"/>
              </a:solidFill>
              <a:ln>
                <a:solidFill>
                  <a:srgbClr val="00B05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400" dirty="0" smtClean="0">
                    <a:cs typeface="Arial" pitchFamily="34" charset="0"/>
                  </a:rPr>
                  <a:t>CN</a:t>
                </a:r>
              </a:p>
            </p:txBody>
          </p:sp>
          <p:sp>
            <p:nvSpPr>
              <p:cNvPr id="66" name="Rectangle 65"/>
              <p:cNvSpPr/>
              <p:nvPr/>
            </p:nvSpPr>
            <p:spPr>
              <a:xfrm>
                <a:off x="3867944" y="3686944"/>
                <a:ext cx="792088" cy="5040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smtClean="0"/>
                  <a:t>MAAR2</a:t>
                </a:r>
                <a:endParaRPr lang="en-US" dirty="0"/>
              </a:p>
            </p:txBody>
          </p:sp>
          <p:sp>
            <p:nvSpPr>
              <p:cNvPr id="67" name="Rectangle 66"/>
              <p:cNvSpPr/>
              <p:nvPr/>
            </p:nvSpPr>
            <p:spPr>
              <a:xfrm>
                <a:off x="5380112" y="2390800"/>
                <a:ext cx="792088" cy="5040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smtClean="0"/>
                  <a:t>MAAR3</a:t>
                </a:r>
                <a:endParaRPr lang="en-US" sz="1200" dirty="0"/>
              </a:p>
            </p:txBody>
          </p:sp>
          <p:cxnSp>
            <p:nvCxnSpPr>
              <p:cNvPr id="68" name="Straight Arrow Connector 67"/>
              <p:cNvCxnSpPr/>
              <p:nvPr/>
            </p:nvCxnSpPr>
            <p:spPr>
              <a:xfrm rot="10800000">
                <a:off x="4618916" y="3908559"/>
                <a:ext cx="936104" cy="1588"/>
              </a:xfrm>
              <a:prstGeom prst="straightConnector1">
                <a:avLst/>
              </a:prstGeom>
              <a:ln>
                <a:headEnd type="arrow" w="med" len="med"/>
                <a:tailEnd type="none" w="med" len="med"/>
              </a:ln>
            </p:spPr>
            <p:style>
              <a:lnRef idx="2">
                <a:schemeClr val="dk1"/>
              </a:lnRef>
              <a:fillRef idx="0">
                <a:schemeClr val="dk1"/>
              </a:fillRef>
              <a:effectRef idx="1">
                <a:schemeClr val="dk1"/>
              </a:effectRef>
              <a:fontRef idx="minor">
                <a:schemeClr val="tx1"/>
              </a:fontRef>
            </p:style>
          </p:cxnSp>
          <p:sp>
            <p:nvSpPr>
              <p:cNvPr id="69" name="TextBox 68"/>
              <p:cNvSpPr txBox="1"/>
              <p:nvPr/>
            </p:nvSpPr>
            <p:spPr>
              <a:xfrm>
                <a:off x="5380149" y="4137824"/>
                <a:ext cx="1172668" cy="327096"/>
              </a:xfrm>
              <a:prstGeom prst="rect">
                <a:avLst/>
              </a:prstGeom>
              <a:solidFill>
                <a:schemeClr val="bg1"/>
              </a:solidFill>
              <a:ln>
                <a:solidFill>
                  <a:schemeClr val="tx1"/>
                </a:solidFill>
              </a:ln>
            </p:spPr>
            <p:txBody>
              <a:bodyPr wrap="square" rtlCol="0">
                <a:spAutoFit/>
              </a:bodyPr>
              <a:lstStyle/>
              <a:p>
                <a:pPr algn="ctr"/>
                <a:r>
                  <a:rPr lang="en-US" sz="1100" dirty="0" smtClean="0"/>
                  <a:t>Pref1::Addr1</a:t>
                </a:r>
                <a:endParaRPr lang="en-US" sz="1100" dirty="0"/>
              </a:p>
            </p:txBody>
          </p:sp>
          <p:cxnSp>
            <p:nvCxnSpPr>
              <p:cNvPr id="70" name="Straight Connector 69"/>
              <p:cNvCxnSpPr>
                <a:stCxn id="62" idx="3"/>
                <a:endCxn id="66" idx="1"/>
              </p:cNvCxnSpPr>
              <p:nvPr/>
            </p:nvCxnSpPr>
            <p:spPr>
              <a:xfrm>
                <a:off x="2643808" y="3578932"/>
                <a:ext cx="1224136" cy="360040"/>
              </a:xfrm>
              <a:prstGeom prst="line">
                <a:avLst/>
              </a:prstGeom>
              <a:ln>
                <a:solidFill>
                  <a:srgbClr val="FF0000"/>
                </a:solidFill>
              </a:ln>
              <a:effectLst>
                <a:glow rad="228600">
                  <a:schemeClr val="accent4">
                    <a:satMod val="175000"/>
                    <a:alpha val="40000"/>
                  </a:schemeClr>
                </a:glow>
                <a:outerShdw blurRad="40000" dist="23000" dir="5400000" rotWithShape="0">
                  <a:srgbClr val="000000">
                    <a:alpha val="35000"/>
                  </a:srgbClr>
                </a:outerShdw>
              </a:effectLst>
              <a:scene3d>
                <a:camera prst="orthographicFront"/>
                <a:lightRig rig="threePt" dir="t"/>
              </a:scene3d>
              <a:sp3d>
                <a:bevelT/>
              </a:sp3d>
            </p:spPr>
            <p:style>
              <a:lnRef idx="3">
                <a:schemeClr val="accent2"/>
              </a:lnRef>
              <a:fillRef idx="0">
                <a:schemeClr val="accent2"/>
              </a:fillRef>
              <a:effectRef idx="2">
                <a:schemeClr val="accent2"/>
              </a:effectRef>
              <a:fontRef idx="minor">
                <a:schemeClr val="tx1"/>
              </a:fontRef>
            </p:style>
          </p:cxnSp>
          <p:cxnSp>
            <p:nvCxnSpPr>
              <p:cNvPr id="71" name="Straight Connector 70"/>
              <p:cNvCxnSpPr>
                <a:stCxn id="66" idx="3"/>
                <a:endCxn id="67" idx="2"/>
              </p:cNvCxnSpPr>
              <p:nvPr/>
            </p:nvCxnSpPr>
            <p:spPr>
              <a:xfrm flipV="1">
                <a:off x="4660032" y="2894856"/>
                <a:ext cx="1116124" cy="104411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a:stCxn id="62" idx="0"/>
                <a:endCxn id="63" idx="2"/>
              </p:cNvCxnSpPr>
              <p:nvPr/>
            </p:nvCxnSpPr>
            <p:spPr>
              <a:xfrm rot="16200000" flipV="1">
                <a:off x="1567262" y="2646401"/>
                <a:ext cx="1044116" cy="31688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a:stCxn id="66" idx="0"/>
                <a:endCxn id="63" idx="1"/>
              </p:cNvCxnSpPr>
              <p:nvPr/>
            </p:nvCxnSpPr>
            <p:spPr>
              <a:xfrm rot="16200000" flipV="1">
                <a:off x="3129517" y="2552473"/>
                <a:ext cx="1080810" cy="11881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a:stCxn id="67" idx="1"/>
                <a:endCxn id="63" idx="0"/>
              </p:cNvCxnSpPr>
              <p:nvPr/>
            </p:nvCxnSpPr>
            <p:spPr>
              <a:xfrm rot="10800000">
                <a:off x="4226064" y="2282788"/>
                <a:ext cx="1154048" cy="36004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5" name="Rectangle 74"/>
              <p:cNvSpPr/>
              <p:nvPr/>
            </p:nvSpPr>
            <p:spPr>
              <a:xfrm>
                <a:off x="3867944" y="2678832"/>
                <a:ext cx="792088" cy="504056"/>
              </a:xfrm>
              <a:prstGeom prst="rect">
                <a:avLst/>
              </a:prstGeom>
              <a:solidFill>
                <a:schemeClr val="accent2">
                  <a:lumMod val="40000"/>
                  <a:lumOff val="6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600" dirty="0" smtClean="0">
                    <a:solidFill>
                      <a:schemeClr val="tx1"/>
                    </a:solidFill>
                  </a:rPr>
                  <a:t>CMD</a:t>
                </a:r>
                <a:endParaRPr lang="en-US" dirty="0">
                  <a:solidFill>
                    <a:schemeClr val="tx1"/>
                  </a:solidFill>
                </a:endParaRPr>
              </a:p>
            </p:txBody>
          </p:sp>
          <p:cxnSp>
            <p:nvCxnSpPr>
              <p:cNvPr id="76" name="Straight Connector 75"/>
              <p:cNvCxnSpPr>
                <a:stCxn id="62" idx="3"/>
                <a:endCxn id="75" idx="1"/>
              </p:cNvCxnSpPr>
              <p:nvPr/>
            </p:nvCxnSpPr>
            <p:spPr>
              <a:xfrm flipV="1">
                <a:off x="2643808" y="2930860"/>
                <a:ext cx="1224136" cy="648072"/>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a:stCxn id="66" idx="0"/>
                <a:endCxn id="75" idx="2"/>
              </p:cNvCxnSpPr>
              <p:nvPr/>
            </p:nvCxnSpPr>
            <p:spPr>
              <a:xfrm rot="5400000" flipH="1" flipV="1">
                <a:off x="4011960" y="3434916"/>
                <a:ext cx="504056"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a:stCxn id="75" idx="3"/>
                <a:endCxn id="67" idx="1"/>
              </p:cNvCxnSpPr>
              <p:nvPr/>
            </p:nvCxnSpPr>
            <p:spPr>
              <a:xfrm flipV="1">
                <a:off x="4660032" y="2642828"/>
                <a:ext cx="720080" cy="288032"/>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57" name="TextBox 56"/>
            <p:cNvSpPr txBox="1"/>
            <p:nvPr/>
          </p:nvSpPr>
          <p:spPr>
            <a:xfrm>
              <a:off x="8001000" y="3167390"/>
              <a:ext cx="939080" cy="261610"/>
            </a:xfrm>
            <a:prstGeom prst="rect">
              <a:avLst/>
            </a:prstGeom>
            <a:solidFill>
              <a:schemeClr val="bg1"/>
            </a:solidFill>
            <a:ln>
              <a:solidFill>
                <a:schemeClr val="tx1"/>
              </a:solidFill>
            </a:ln>
          </p:spPr>
          <p:txBody>
            <a:bodyPr wrap="square" rtlCol="0">
              <a:spAutoFit/>
            </a:bodyPr>
            <a:lstStyle/>
            <a:p>
              <a:pPr algn="ctr"/>
              <a:r>
                <a:rPr lang="en-US" sz="1100" dirty="0" smtClean="0"/>
                <a:t>Pref2::Addr2</a:t>
              </a:r>
              <a:endParaRPr lang="en-US" sz="1100" dirty="0"/>
            </a:p>
          </p:txBody>
        </p:sp>
        <p:sp>
          <p:nvSpPr>
            <p:cNvPr id="60" name="TextBox 59"/>
            <p:cNvSpPr txBox="1"/>
            <p:nvPr/>
          </p:nvSpPr>
          <p:spPr>
            <a:xfrm>
              <a:off x="5836532" y="3429000"/>
              <a:ext cx="1035932" cy="369332"/>
            </a:xfrm>
            <a:prstGeom prst="rect">
              <a:avLst/>
            </a:prstGeom>
            <a:noFill/>
          </p:spPr>
          <p:txBody>
            <a:bodyPr wrap="square" rtlCol="0">
              <a:spAutoFit/>
            </a:bodyPr>
            <a:lstStyle/>
            <a:p>
              <a:r>
                <a:rPr lang="en-US" dirty="0" smtClean="0"/>
                <a:t>TUNNEL</a:t>
              </a:r>
            </a:p>
          </p:txBody>
        </p:sp>
      </p:grpSp>
      <p:grpSp>
        <p:nvGrpSpPr>
          <p:cNvPr id="79" name="Group 78"/>
          <p:cNvGrpSpPr/>
          <p:nvPr/>
        </p:nvGrpSpPr>
        <p:grpSpPr>
          <a:xfrm>
            <a:off x="5150733" y="4267200"/>
            <a:ext cx="3764667" cy="2286000"/>
            <a:chOff x="5303132" y="1523999"/>
            <a:chExt cx="3764667" cy="2286000"/>
          </a:xfrm>
        </p:grpSpPr>
        <p:grpSp>
          <p:nvGrpSpPr>
            <p:cNvPr id="80" name="Group 26"/>
            <p:cNvGrpSpPr/>
            <p:nvPr/>
          </p:nvGrpSpPr>
          <p:grpSpPr>
            <a:xfrm>
              <a:off x="5303132" y="1523999"/>
              <a:ext cx="3764667" cy="2286000"/>
              <a:chOff x="1851720" y="1526704"/>
              <a:chExt cx="4701097" cy="2858228"/>
            </a:xfrm>
          </p:grpSpPr>
          <p:sp>
            <p:nvSpPr>
              <p:cNvPr id="83" name="Rectangle 82"/>
              <p:cNvSpPr/>
              <p:nvPr/>
            </p:nvSpPr>
            <p:spPr>
              <a:xfrm>
                <a:off x="1851720" y="3326904"/>
                <a:ext cx="792088" cy="5040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smtClean="0"/>
                  <a:t>MAAR1</a:t>
                </a:r>
                <a:endParaRPr lang="en-US" sz="1200" dirty="0"/>
              </a:p>
            </p:txBody>
          </p:sp>
          <p:sp>
            <p:nvSpPr>
              <p:cNvPr id="84" name="Cloud 83"/>
              <p:cNvSpPr/>
              <p:nvPr/>
            </p:nvSpPr>
            <p:spPr>
              <a:xfrm>
                <a:off x="1923728" y="1958752"/>
                <a:ext cx="2304256" cy="648072"/>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p:cNvSpPr/>
              <p:nvPr/>
            </p:nvSpPr>
            <p:spPr>
              <a:xfrm>
                <a:off x="5570457" y="3622736"/>
                <a:ext cx="720080" cy="648072"/>
              </a:xfrm>
              <a:prstGeom prst="ellipse">
                <a:avLst/>
              </a:prstGeom>
              <a:solidFill>
                <a:srgbClr val="C000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100" dirty="0" smtClean="0">
                    <a:solidFill>
                      <a:sysClr val="windowText" lastClr="000000"/>
                    </a:solidFill>
                  </a:rPr>
                  <a:t>MN</a:t>
                </a:r>
                <a:endParaRPr lang="en-US" dirty="0">
                  <a:solidFill>
                    <a:sysClr val="windowText" lastClr="000000"/>
                  </a:solidFill>
                </a:endParaRPr>
              </a:p>
            </p:txBody>
          </p:sp>
          <p:sp>
            <p:nvSpPr>
              <p:cNvPr id="86" name="Oval 85"/>
              <p:cNvSpPr/>
              <p:nvPr/>
            </p:nvSpPr>
            <p:spPr>
              <a:xfrm>
                <a:off x="1988028" y="1526704"/>
                <a:ext cx="720079" cy="648073"/>
              </a:xfrm>
              <a:prstGeom prst="ellipse">
                <a:avLst/>
              </a:prstGeom>
              <a:solidFill>
                <a:srgbClr val="92D050"/>
              </a:solidFill>
              <a:ln>
                <a:solidFill>
                  <a:srgbClr val="00B05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400" dirty="0" smtClean="0">
                    <a:cs typeface="Arial" pitchFamily="34" charset="0"/>
                  </a:rPr>
                  <a:t>CN</a:t>
                </a:r>
              </a:p>
            </p:txBody>
          </p:sp>
          <p:sp>
            <p:nvSpPr>
              <p:cNvPr id="87" name="Rectangle 86"/>
              <p:cNvSpPr/>
              <p:nvPr/>
            </p:nvSpPr>
            <p:spPr>
              <a:xfrm>
                <a:off x="3867944" y="3686944"/>
                <a:ext cx="792088" cy="5040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smtClean="0"/>
                  <a:t>MAAR2</a:t>
                </a:r>
                <a:endParaRPr lang="en-US" dirty="0"/>
              </a:p>
            </p:txBody>
          </p:sp>
          <p:sp>
            <p:nvSpPr>
              <p:cNvPr id="88" name="Rectangle 87"/>
              <p:cNvSpPr/>
              <p:nvPr/>
            </p:nvSpPr>
            <p:spPr>
              <a:xfrm>
                <a:off x="5380112" y="2390800"/>
                <a:ext cx="792088" cy="5040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smtClean="0"/>
                  <a:t>MAAR3</a:t>
                </a:r>
                <a:endParaRPr lang="en-US" sz="1200" dirty="0"/>
              </a:p>
            </p:txBody>
          </p:sp>
          <p:cxnSp>
            <p:nvCxnSpPr>
              <p:cNvPr id="89" name="Straight Arrow Connector 88"/>
              <p:cNvCxnSpPr/>
              <p:nvPr/>
            </p:nvCxnSpPr>
            <p:spPr>
              <a:xfrm rot="10800000">
                <a:off x="4618916" y="3908559"/>
                <a:ext cx="936104" cy="1588"/>
              </a:xfrm>
              <a:prstGeom prst="straightConnector1">
                <a:avLst/>
              </a:prstGeom>
              <a:ln>
                <a:headEnd type="arrow" w="med" len="med"/>
                <a:tailEnd type="none" w="med" len="med"/>
              </a:ln>
            </p:spPr>
            <p:style>
              <a:lnRef idx="2">
                <a:schemeClr val="dk1"/>
              </a:lnRef>
              <a:fillRef idx="0">
                <a:schemeClr val="dk1"/>
              </a:fillRef>
              <a:effectRef idx="1">
                <a:schemeClr val="dk1"/>
              </a:effectRef>
              <a:fontRef idx="minor">
                <a:schemeClr val="tx1"/>
              </a:fontRef>
            </p:style>
          </p:cxnSp>
          <p:sp>
            <p:nvSpPr>
              <p:cNvPr id="90" name="TextBox 89"/>
              <p:cNvSpPr txBox="1"/>
              <p:nvPr/>
            </p:nvSpPr>
            <p:spPr>
              <a:xfrm>
                <a:off x="5380149" y="4057836"/>
                <a:ext cx="1172668" cy="327096"/>
              </a:xfrm>
              <a:prstGeom prst="rect">
                <a:avLst/>
              </a:prstGeom>
              <a:solidFill>
                <a:schemeClr val="bg1"/>
              </a:solidFill>
              <a:ln>
                <a:solidFill>
                  <a:schemeClr val="tx1"/>
                </a:solidFill>
              </a:ln>
            </p:spPr>
            <p:txBody>
              <a:bodyPr wrap="square" rtlCol="0">
                <a:spAutoFit/>
              </a:bodyPr>
              <a:lstStyle/>
              <a:p>
                <a:pPr algn="ctr"/>
                <a:r>
                  <a:rPr lang="en-US" sz="1100" dirty="0" smtClean="0"/>
                  <a:t>Pref1::Addr1</a:t>
                </a:r>
                <a:endParaRPr lang="en-US" sz="1100" dirty="0"/>
              </a:p>
            </p:txBody>
          </p:sp>
          <p:cxnSp>
            <p:nvCxnSpPr>
              <p:cNvPr id="91" name="Straight Connector 90"/>
              <p:cNvCxnSpPr>
                <a:stCxn id="83" idx="3"/>
                <a:endCxn id="87" idx="1"/>
              </p:cNvCxnSpPr>
              <p:nvPr/>
            </p:nvCxnSpPr>
            <p:spPr>
              <a:xfrm>
                <a:off x="2643808" y="3578932"/>
                <a:ext cx="1224136" cy="360040"/>
              </a:xfrm>
              <a:prstGeom prst="line">
                <a:avLst/>
              </a:prstGeom>
              <a:ln>
                <a:solidFill>
                  <a:srgbClr val="FF0000"/>
                </a:solidFill>
              </a:ln>
              <a:effectLst>
                <a:glow rad="228600">
                  <a:schemeClr val="accent4">
                    <a:satMod val="175000"/>
                    <a:alpha val="40000"/>
                  </a:schemeClr>
                </a:glow>
                <a:outerShdw blurRad="40000" dist="23000" dir="5400000" rotWithShape="0">
                  <a:srgbClr val="000000">
                    <a:alpha val="35000"/>
                  </a:srgbClr>
                </a:outerShdw>
              </a:effectLst>
              <a:scene3d>
                <a:camera prst="orthographicFront"/>
                <a:lightRig rig="threePt" dir="t"/>
              </a:scene3d>
              <a:sp3d>
                <a:bevelT/>
              </a:sp3d>
            </p:spPr>
            <p:style>
              <a:lnRef idx="3">
                <a:schemeClr val="accent2"/>
              </a:lnRef>
              <a:fillRef idx="0">
                <a:schemeClr val="accent2"/>
              </a:fillRef>
              <a:effectRef idx="2">
                <a:schemeClr val="accent2"/>
              </a:effectRef>
              <a:fontRef idx="minor">
                <a:schemeClr val="tx1"/>
              </a:fontRef>
            </p:style>
          </p:cxnSp>
          <p:cxnSp>
            <p:nvCxnSpPr>
              <p:cNvPr id="92" name="Straight Connector 91"/>
              <p:cNvCxnSpPr>
                <a:stCxn id="87" idx="3"/>
                <a:endCxn id="88" idx="2"/>
              </p:cNvCxnSpPr>
              <p:nvPr/>
            </p:nvCxnSpPr>
            <p:spPr>
              <a:xfrm flipV="1">
                <a:off x="4660032" y="2894856"/>
                <a:ext cx="1116124" cy="104411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a:stCxn id="83" idx="0"/>
                <a:endCxn id="84" idx="2"/>
              </p:cNvCxnSpPr>
              <p:nvPr/>
            </p:nvCxnSpPr>
            <p:spPr>
              <a:xfrm rot="16200000" flipV="1">
                <a:off x="1567262" y="2646401"/>
                <a:ext cx="1044116" cy="31688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a:stCxn id="87" idx="0"/>
                <a:endCxn id="84" idx="1"/>
              </p:cNvCxnSpPr>
              <p:nvPr/>
            </p:nvCxnSpPr>
            <p:spPr>
              <a:xfrm rot="16200000" flipV="1">
                <a:off x="3129517" y="2552473"/>
                <a:ext cx="1080810" cy="11881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a:stCxn id="88" idx="1"/>
                <a:endCxn id="84" idx="0"/>
              </p:cNvCxnSpPr>
              <p:nvPr/>
            </p:nvCxnSpPr>
            <p:spPr>
              <a:xfrm rot="10800000">
                <a:off x="4226064" y="2282788"/>
                <a:ext cx="1154048" cy="36004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6" name="Rectangle 95"/>
              <p:cNvSpPr/>
              <p:nvPr/>
            </p:nvSpPr>
            <p:spPr>
              <a:xfrm>
                <a:off x="3867944" y="2678832"/>
                <a:ext cx="792088" cy="504056"/>
              </a:xfrm>
              <a:prstGeom prst="rect">
                <a:avLst/>
              </a:prstGeom>
              <a:solidFill>
                <a:schemeClr val="accent2">
                  <a:lumMod val="40000"/>
                  <a:lumOff val="6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600" dirty="0" smtClean="0">
                    <a:solidFill>
                      <a:schemeClr val="tx1"/>
                    </a:solidFill>
                  </a:rPr>
                  <a:t>CMD</a:t>
                </a:r>
                <a:endParaRPr lang="en-US" dirty="0">
                  <a:solidFill>
                    <a:schemeClr val="tx1"/>
                  </a:solidFill>
                </a:endParaRPr>
              </a:p>
            </p:txBody>
          </p:sp>
          <p:cxnSp>
            <p:nvCxnSpPr>
              <p:cNvPr id="97" name="Straight Connector 96"/>
              <p:cNvCxnSpPr>
                <a:stCxn id="83" idx="3"/>
                <a:endCxn id="96" idx="1"/>
              </p:cNvCxnSpPr>
              <p:nvPr/>
            </p:nvCxnSpPr>
            <p:spPr>
              <a:xfrm flipV="1">
                <a:off x="2643808" y="2930860"/>
                <a:ext cx="1224136" cy="648072"/>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a:stCxn id="87" idx="0"/>
                <a:endCxn id="96" idx="2"/>
              </p:cNvCxnSpPr>
              <p:nvPr/>
            </p:nvCxnSpPr>
            <p:spPr>
              <a:xfrm rot="5400000" flipH="1" flipV="1">
                <a:off x="4011960" y="3434916"/>
                <a:ext cx="504056"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a:stCxn id="96" idx="3"/>
                <a:endCxn id="88" idx="1"/>
              </p:cNvCxnSpPr>
              <p:nvPr/>
            </p:nvCxnSpPr>
            <p:spPr>
              <a:xfrm flipV="1">
                <a:off x="4660032" y="2642828"/>
                <a:ext cx="720080" cy="288032"/>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81" name="TextBox 80"/>
            <p:cNvSpPr txBox="1"/>
            <p:nvPr/>
          </p:nvSpPr>
          <p:spPr>
            <a:xfrm>
              <a:off x="8122532" y="3091189"/>
              <a:ext cx="939080" cy="261610"/>
            </a:xfrm>
            <a:prstGeom prst="rect">
              <a:avLst/>
            </a:prstGeom>
            <a:solidFill>
              <a:schemeClr val="bg1"/>
            </a:solidFill>
            <a:ln>
              <a:solidFill>
                <a:schemeClr val="tx1"/>
              </a:solidFill>
            </a:ln>
          </p:spPr>
          <p:txBody>
            <a:bodyPr wrap="square" rtlCol="0">
              <a:spAutoFit/>
            </a:bodyPr>
            <a:lstStyle/>
            <a:p>
              <a:pPr algn="ctr"/>
              <a:r>
                <a:rPr lang="en-US" sz="1100" dirty="0" smtClean="0"/>
                <a:t>Pref2::Addr2</a:t>
              </a:r>
              <a:endParaRPr lang="en-US" sz="1100" dirty="0"/>
            </a:p>
          </p:txBody>
        </p:sp>
        <p:sp>
          <p:nvSpPr>
            <p:cNvPr id="82" name="TextBox 81"/>
            <p:cNvSpPr txBox="1"/>
            <p:nvPr/>
          </p:nvSpPr>
          <p:spPr>
            <a:xfrm>
              <a:off x="5836532" y="3429000"/>
              <a:ext cx="1035932" cy="369332"/>
            </a:xfrm>
            <a:prstGeom prst="rect">
              <a:avLst/>
            </a:prstGeom>
            <a:noFill/>
          </p:spPr>
          <p:txBody>
            <a:bodyPr wrap="square" rtlCol="0">
              <a:spAutoFit/>
            </a:bodyPr>
            <a:lstStyle/>
            <a:p>
              <a:r>
                <a:rPr lang="en-US" dirty="0" smtClean="0"/>
                <a:t>TUNNEL</a:t>
              </a:r>
            </a:p>
          </p:txBody>
        </p:sp>
      </p:grpSp>
      <p:sp>
        <p:nvSpPr>
          <p:cNvPr id="106" name="Freeform 105"/>
          <p:cNvSpPr/>
          <p:nvPr/>
        </p:nvSpPr>
        <p:spPr>
          <a:xfrm>
            <a:off x="5201812" y="4704303"/>
            <a:ext cx="3004457" cy="1587640"/>
          </a:xfrm>
          <a:custGeom>
            <a:avLst/>
            <a:gdLst>
              <a:gd name="connsiteX0" fmla="*/ 150725 w 3004457"/>
              <a:gd name="connsiteY0" fmla="*/ 0 h 1587640"/>
              <a:gd name="connsiteX1" fmla="*/ 30145 w 3004457"/>
              <a:gd name="connsiteY1" fmla="*/ 281354 h 1587640"/>
              <a:gd name="connsiteX2" fmla="*/ 331596 w 3004457"/>
              <a:gd name="connsiteY2" fmla="*/ 1045029 h 1587640"/>
              <a:gd name="connsiteX3" fmla="*/ 1637881 w 3004457"/>
              <a:gd name="connsiteY3" fmla="*/ 1497205 h 1587640"/>
              <a:gd name="connsiteX4" fmla="*/ 3004457 w 3004457"/>
              <a:gd name="connsiteY4" fmla="*/ 1587640 h 15876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04457" h="1587640">
                <a:moveTo>
                  <a:pt x="150725" y="0"/>
                </a:moveTo>
                <a:cubicBezTo>
                  <a:pt x="75362" y="53591"/>
                  <a:pt x="0" y="107183"/>
                  <a:pt x="30145" y="281354"/>
                </a:cubicBezTo>
                <a:cubicBezTo>
                  <a:pt x="60290" y="455525"/>
                  <a:pt x="63640" y="842387"/>
                  <a:pt x="331596" y="1045029"/>
                </a:cubicBezTo>
                <a:cubicBezTo>
                  <a:pt x="599552" y="1247671"/>
                  <a:pt x="1192404" y="1406770"/>
                  <a:pt x="1637881" y="1497205"/>
                </a:cubicBezTo>
                <a:cubicBezTo>
                  <a:pt x="2083358" y="1587640"/>
                  <a:pt x="2734826" y="1572568"/>
                  <a:pt x="3004457" y="1587640"/>
                </a:cubicBezTo>
              </a:path>
            </a:pathLst>
          </a:custGeom>
          <a:ln w="285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7" name="Oval 106"/>
          <p:cNvSpPr/>
          <p:nvPr/>
        </p:nvSpPr>
        <p:spPr>
          <a:xfrm>
            <a:off x="6522333" y="4191000"/>
            <a:ext cx="588403" cy="551713"/>
          </a:xfrm>
          <a:prstGeom prst="ellipse">
            <a:avLst/>
          </a:prstGeom>
          <a:solidFill>
            <a:srgbClr val="FFFF00"/>
          </a:solidFill>
          <a:ln>
            <a:solidFill>
              <a:srgbClr val="FFC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400" dirty="0" smtClean="0">
                <a:solidFill>
                  <a:schemeClr val="tx1"/>
                </a:solidFill>
                <a:cs typeface="Arial" pitchFamily="34" charset="0"/>
              </a:rPr>
              <a:t>CN</a:t>
            </a:r>
            <a:endParaRPr lang="en-US" dirty="0" smtClean="0">
              <a:solidFill>
                <a:schemeClr val="tx1"/>
              </a:solidFill>
              <a:cs typeface="Arial" pitchFamily="34" charset="0"/>
            </a:endParaRPr>
          </a:p>
        </p:txBody>
      </p:sp>
      <p:sp>
        <p:nvSpPr>
          <p:cNvPr id="110" name="Freeform 109"/>
          <p:cNvSpPr/>
          <p:nvPr/>
        </p:nvSpPr>
        <p:spPr>
          <a:xfrm>
            <a:off x="6176502" y="4654062"/>
            <a:ext cx="2039816" cy="1520650"/>
          </a:xfrm>
          <a:custGeom>
            <a:avLst/>
            <a:gdLst>
              <a:gd name="connsiteX0" fmla="*/ 2039816 w 2039816"/>
              <a:gd name="connsiteY0" fmla="*/ 1446962 h 1520650"/>
              <a:gd name="connsiteX1" fmla="*/ 1205802 w 2039816"/>
              <a:gd name="connsiteY1" fmla="*/ 1457011 h 1520650"/>
              <a:gd name="connsiteX2" fmla="*/ 582805 w 2039816"/>
              <a:gd name="connsiteY2" fmla="*/ 1065125 h 1520650"/>
              <a:gd name="connsiteX3" fmla="*/ 30145 w 2039816"/>
              <a:gd name="connsiteY3" fmla="*/ 542611 h 1520650"/>
              <a:gd name="connsiteX4" fmla="*/ 401934 w 2039816"/>
              <a:gd name="connsiteY4" fmla="*/ 0 h 152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9816" h="1520650">
                <a:moveTo>
                  <a:pt x="2039816" y="1446962"/>
                </a:moveTo>
                <a:cubicBezTo>
                  <a:pt x="1744226" y="1483806"/>
                  <a:pt x="1448637" y="1520650"/>
                  <a:pt x="1205802" y="1457011"/>
                </a:cubicBezTo>
                <a:cubicBezTo>
                  <a:pt x="962967" y="1393372"/>
                  <a:pt x="778748" y="1217525"/>
                  <a:pt x="582805" y="1065125"/>
                </a:cubicBezTo>
                <a:cubicBezTo>
                  <a:pt x="386862" y="912725"/>
                  <a:pt x="60290" y="720132"/>
                  <a:pt x="30145" y="542611"/>
                </a:cubicBezTo>
                <a:cubicBezTo>
                  <a:pt x="0" y="365090"/>
                  <a:pt x="288053" y="185895"/>
                  <a:pt x="401934" y="0"/>
                </a:cubicBezTo>
              </a:path>
            </a:pathLst>
          </a:custGeom>
          <a:ln w="28575">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457200" y="1600200"/>
            <a:ext cx="8458200" cy="5105400"/>
          </a:xfrm>
        </p:spPr>
        <p:txBody>
          <a:bodyPr>
            <a:normAutofit/>
          </a:bodyPr>
          <a:lstStyle/>
          <a:p>
            <a:r>
              <a:rPr lang="en-US" dirty="0" smtClean="0"/>
              <a:t>Network-based DMM</a:t>
            </a:r>
          </a:p>
          <a:p>
            <a:pPr lvl="1"/>
            <a:r>
              <a:rPr lang="en-US" dirty="0" smtClean="0"/>
              <a:t>Routers at the edge (MAARs) manage the mobility on behalf of the MNs</a:t>
            </a:r>
          </a:p>
          <a:p>
            <a:pPr lvl="1"/>
            <a:r>
              <a:rPr lang="en-US" dirty="0" smtClean="0"/>
              <a:t>The central anchor is not traversed by data packets</a:t>
            </a:r>
          </a:p>
          <a:p>
            <a:pPr lvl="1"/>
            <a:r>
              <a:rPr lang="en-US" dirty="0" smtClean="0"/>
              <a:t>The degree of achieved distribution can be</a:t>
            </a:r>
          </a:p>
          <a:p>
            <a:pPr lvl="2"/>
            <a:r>
              <a:rPr lang="en-US" dirty="0" smtClean="0"/>
              <a:t>FULL: the control plane is distributed too, with the help of a dedicated protocol suite for the handover phase and movement detection (IEEE 802.21)</a:t>
            </a:r>
          </a:p>
          <a:p>
            <a:pPr lvl="2"/>
            <a:r>
              <a:rPr lang="en-US" dirty="0" smtClean="0"/>
              <a:t>PARTIAL: a central entity is needed for the control plane, playing as a MN’s mobility sessions database, which the MAARs query and update according to MNs’ events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Required</a:t>
            </a:r>
            <a:endParaRPr lang="en-US" dirty="0"/>
          </a:p>
        </p:txBody>
      </p:sp>
      <p:sp>
        <p:nvSpPr>
          <p:cNvPr id="3" name="Content Placeholder 2"/>
          <p:cNvSpPr>
            <a:spLocks noGrp="1"/>
          </p:cNvSpPr>
          <p:nvPr>
            <p:ph idx="1"/>
          </p:nvPr>
        </p:nvSpPr>
        <p:spPr/>
        <p:txBody>
          <a:bodyPr>
            <a:normAutofit lnSpcReduction="10000"/>
          </a:bodyPr>
          <a:lstStyle/>
          <a:p>
            <a:r>
              <a:rPr lang="en-US" dirty="0" smtClean="0"/>
              <a:t>IEEE 802.21</a:t>
            </a:r>
          </a:p>
          <a:p>
            <a:pPr lvl="1"/>
            <a:r>
              <a:rPr lang="en-US" dirty="0" smtClean="0"/>
              <a:t>We need a way of providing the information regarding the list of previous MAARs anchoring flows to the new MAAR</a:t>
            </a:r>
          </a:p>
          <a:p>
            <a:pPr lvl="1"/>
            <a:r>
              <a:rPr lang="en-US" dirty="0" smtClean="0"/>
              <a:t>This can be done extending the primitives carrying the address of the previous AR to use a list instead of just one address.</a:t>
            </a:r>
          </a:p>
          <a:p>
            <a:r>
              <a:rPr lang="en-US" dirty="0" smtClean="0"/>
              <a:t>IETF</a:t>
            </a:r>
          </a:p>
          <a:p>
            <a:pPr lvl="1"/>
            <a:r>
              <a:rPr lang="en-US" dirty="0" smtClean="0"/>
              <a:t>Extend PMIP signaling, and PMIP state machine to accommodate the new CMD functionality</a:t>
            </a:r>
            <a:endParaRPr lang="en-US" dirty="0"/>
          </a:p>
        </p:txBody>
      </p:sp>
    </p:spTree>
    <p:extLst>
      <p:ext uri="{BB962C8B-B14F-4D97-AF65-F5344CB8AC3E}">
        <p14:creationId xmlns:p14="http://schemas.microsoft.com/office/powerpoint/2010/main" val="2730996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21-07-xxxx-00-0000</a:t>
            </a:r>
          </a:p>
        </p:txBody>
      </p:sp>
      <p:sp>
        <p:nvSpPr>
          <p:cNvPr id="4099" name="Rectangle 6"/>
          <p:cNvSpPr>
            <a:spLocks noGrp="1" noChangeArrowheads="1"/>
          </p:cNvSpPr>
          <p:nvPr>
            <p:ph type="body" idx="1"/>
          </p:nvPr>
        </p:nvSpPr>
        <p:spPr>
          <a:xfrm>
            <a:off x="381000" y="990600"/>
            <a:ext cx="8493125" cy="5334000"/>
          </a:xfrm>
          <a:solidFill>
            <a:srgbClr val="66CCFF"/>
          </a:solidFill>
        </p:spPr>
        <p:txBody>
          <a:bodyPr/>
          <a:lstStyle/>
          <a:p>
            <a:pPr lvl="1">
              <a:lnSpc>
                <a:spcPct val="80000"/>
              </a:lnSpc>
              <a:buFontTx/>
              <a:buNone/>
            </a:pPr>
            <a:r>
              <a:rPr lang="en-US" b="1">
                <a:latin typeface="Times" charset="0"/>
                <a:cs typeface="Times New Roman" charset="0"/>
              </a:rPr>
              <a:t>IEEE 802.21 presentation release statements</a:t>
            </a:r>
            <a:endParaRPr lang="en-US">
              <a:latin typeface="Times" charset="0"/>
              <a:cs typeface="Times New Roman" charset="0"/>
            </a:endParaRPr>
          </a:p>
          <a:p>
            <a:pPr algn="just">
              <a:lnSpc>
                <a:spcPct val="80000"/>
              </a:lnSpc>
              <a:buClr>
                <a:srgbClr val="FAFD00"/>
              </a:buClr>
              <a:buSzPct val="200000"/>
              <a:buFontTx/>
              <a:buNone/>
            </a:pPr>
            <a:r>
              <a:rPr lang="en-US" sz="2000">
                <a:latin typeface="Times" charset="0"/>
                <a:cs typeface="Times New Roman"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sz="2000">
                <a:latin typeface="Times" charset="0"/>
                <a:cs typeface="Times New Roman" charset="0"/>
              </a:rPr>
              <a:t>The contributor grants a free, irrevocable license to the IEEE to incorporate material contained in this contribution, and any modifications thereof, in the creation of an IEEE Standards publication; to copyright in the IEEE</a:t>
            </a:r>
            <a:r>
              <a:rPr lang="ja-JP" altLang="en-US" sz="2000">
                <a:latin typeface="Times New Roman" charset="0"/>
                <a:cs typeface="Times New Roman" charset="0"/>
              </a:rPr>
              <a:t>’</a:t>
            </a:r>
            <a:r>
              <a:rPr lang="en-US" sz="2000">
                <a:latin typeface="Times" charset="0"/>
                <a:cs typeface="Times New Roman" charset="0"/>
              </a:rPr>
              <a:t>s name any IEEE Standards publication even though it may include portions of this contribution; and at the IEEE</a:t>
            </a:r>
            <a:r>
              <a:rPr lang="ja-JP" altLang="en-US" sz="2000">
                <a:latin typeface="Times New Roman" charset="0"/>
                <a:cs typeface="Times New Roman" charset="0"/>
              </a:rPr>
              <a:t>’</a:t>
            </a:r>
            <a:r>
              <a:rPr lang="en-US" sz="2000">
                <a:latin typeface="Times" charset="0"/>
                <a:cs typeface="Times New Roman"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sz="2000">
                <a:latin typeface="Times" charset="0"/>
                <a:cs typeface="Times New Roman" charset="0"/>
              </a:rPr>
              <a:t>The contributor is familiar with IEEE patent policy, as outlined in </a:t>
            </a:r>
            <a:r>
              <a:rPr lang="en-US" sz="2000">
                <a:latin typeface="Times" charset="0"/>
                <a:cs typeface="Times New Roman" charset="0"/>
                <a:hlinkClick r:id="rId3"/>
              </a:rPr>
              <a:t>Section 6.3 of the IEEE-SA Standards Board Operations Manual</a:t>
            </a:r>
            <a:r>
              <a:rPr lang="en-US" sz="2000">
                <a:solidFill>
                  <a:srgbClr val="000099"/>
                </a:solidFill>
                <a:latin typeface="Times" charset="0"/>
                <a:cs typeface="Times New Roman" charset="0"/>
              </a:rPr>
              <a:t> </a:t>
            </a:r>
            <a:r>
              <a:rPr lang="en-US" sz="2000">
                <a:latin typeface="Times" charset="0"/>
                <a:cs typeface="Times New Roman" charset="0"/>
              </a:rPr>
              <a:t>&lt;</a:t>
            </a:r>
            <a:r>
              <a:rPr lang="en-US" sz="2000">
                <a:latin typeface="Times" charset="0"/>
                <a:cs typeface="Times New Roman" charset="0"/>
                <a:hlinkClick r:id="rId3"/>
              </a:rPr>
              <a:t>http://standards.ieee.org/guides/opman/sect6.html#6.3</a:t>
            </a:r>
            <a:r>
              <a:rPr lang="en-US" sz="2000">
                <a:latin typeface="Times" charset="0"/>
                <a:cs typeface="Times New Roman" charset="0"/>
              </a:rPr>
              <a:t>&gt; and in </a:t>
            </a:r>
            <a:r>
              <a:rPr lang="en-US" sz="2000" i="1">
                <a:latin typeface="Times" charset="0"/>
                <a:cs typeface="Times New Roman" charset="0"/>
              </a:rPr>
              <a:t>Understanding Patent Issues During IEEE Standards Development</a:t>
            </a:r>
            <a:r>
              <a:rPr lang="en-US" sz="2000">
                <a:latin typeface="Times" charset="0"/>
                <a:cs typeface="Times New Roman" charset="0"/>
              </a:rPr>
              <a:t> </a:t>
            </a:r>
            <a:r>
              <a:rPr lang="en-US" sz="2000">
                <a:latin typeface="Times" charset="0"/>
                <a:cs typeface="Times New Roman" charset="0"/>
                <a:hlinkClick r:id="rId4"/>
              </a:rPr>
              <a:t>http://standards.ieee.org/board/pat/guide.html</a:t>
            </a:r>
            <a:r>
              <a:rPr lang="en-US" sz="2000">
                <a:latin typeface="Times" charset="0"/>
                <a:cs typeface="Times New Roman" charset="0"/>
              </a:rPr>
              <a:t>&gt;</a:t>
            </a:r>
            <a:r>
              <a:rPr lang="en-US" sz="2000">
                <a:latin typeface="Times New Roman" charset="0"/>
                <a:cs typeface="Times New Roman" charset="0"/>
              </a:rPr>
              <a:t> </a:t>
            </a:r>
            <a:endParaRPr lang="en-US" sz="2000">
              <a:latin typeface="Times" charset="0"/>
            </a:endParaRPr>
          </a:p>
        </p:txBody>
      </p:sp>
      <p:sp>
        <p:nvSpPr>
          <p:cNvPr id="4100" name="Rectangle 7"/>
          <p:cNvSpPr>
            <a:spLocks noChangeArrowheads="1"/>
          </p:cNvSpPr>
          <p:nvPr/>
        </p:nvSpPr>
        <p:spPr bwMode="auto">
          <a:xfrm>
            <a:off x="381000" y="990600"/>
            <a:ext cx="8493125" cy="5334000"/>
          </a:xfrm>
          <a:prstGeom prst="rect">
            <a:avLst/>
          </a:prstGeom>
          <a:solidFill>
            <a:srgbClr val="66CCFF"/>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p>
            <a:pPr marL="666750" lvl="1" indent="-195263" defTabSz="762000">
              <a:lnSpc>
                <a:spcPct val="80000"/>
              </a:lnSpc>
              <a:buClr>
                <a:schemeClr val="accent1"/>
              </a:buClr>
              <a:buSzPct val="75000"/>
            </a:pPr>
            <a:r>
              <a:rPr lang="en-US" sz="2400" b="1">
                <a:latin typeface="Times" charset="0"/>
                <a:cs typeface="Times New Roman" charset="0"/>
              </a:rPr>
              <a:t>IEEE 802.21 presentation release statements</a:t>
            </a:r>
            <a:endParaRPr lang="en-US" sz="2400">
              <a:latin typeface="Times" charset="0"/>
              <a:cs typeface="Times New Roman" charset="0"/>
            </a:endParaRPr>
          </a:p>
          <a:p>
            <a:pPr marL="280988" indent="-280988" algn="just" defTabSz="762000">
              <a:lnSpc>
                <a:spcPct val="80000"/>
              </a:lnSpc>
              <a:spcBef>
                <a:spcPct val="40000"/>
              </a:spcBef>
              <a:buClr>
                <a:srgbClr val="FAFD00"/>
              </a:buClr>
              <a:buSzPct val="200000"/>
            </a:pPr>
            <a:r>
              <a:rPr lang="en-US">
                <a:latin typeface="Times" charset="0"/>
                <a:cs typeface="Times New Roman"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atin typeface="Times" charset="0"/>
                <a:cs typeface="Times New Roman" charset="0"/>
              </a:rPr>
              <a:t>The contributor grants a free, irrevocable license to the IEEE to incorporate material contained in this contribution, and any modifications thereof, in the creation of an IEEE Standards publication; to copyright in the IEEE</a:t>
            </a:r>
            <a:r>
              <a:rPr lang="ja-JP" altLang="en-US">
                <a:cs typeface="Times New Roman" charset="0"/>
              </a:rPr>
              <a:t>’</a:t>
            </a:r>
            <a:r>
              <a:rPr lang="en-US">
                <a:latin typeface="Times" charset="0"/>
                <a:cs typeface="Times New Roman" charset="0"/>
              </a:rPr>
              <a:t>s name any IEEE Standards publication even though it may include portions of this contribution; and at the IEEE</a:t>
            </a:r>
            <a:r>
              <a:rPr lang="ja-JP" altLang="en-US">
                <a:cs typeface="Times New Roman" charset="0"/>
              </a:rPr>
              <a:t>’</a:t>
            </a:r>
            <a:r>
              <a:rPr lang="en-US">
                <a:latin typeface="Times" charset="0"/>
                <a:cs typeface="Times New Roman"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atin typeface="Times" charset="0"/>
                <a:cs typeface="Times New Roman" charset="0"/>
              </a:rPr>
              <a:t>The contributor is familiar with IEEE patent policy, as stated in </a:t>
            </a:r>
            <a:r>
              <a:rPr lang="en-US">
                <a:latin typeface="Times" charset="0"/>
                <a:cs typeface="Times New Roman" charset="0"/>
                <a:hlinkClick r:id="rId3"/>
              </a:rPr>
              <a:t>Section 6 of the IEEE-SA Standards Board bylaws</a:t>
            </a:r>
            <a:r>
              <a:rPr lang="en-US">
                <a:solidFill>
                  <a:srgbClr val="000099"/>
                </a:solidFill>
                <a:latin typeface="Times" charset="0"/>
                <a:cs typeface="Times New Roman" charset="0"/>
              </a:rPr>
              <a:t> </a:t>
            </a:r>
            <a:r>
              <a:rPr lang="en-US">
                <a:latin typeface="Times" charset="0"/>
                <a:cs typeface="Times New Roman" charset="0"/>
              </a:rPr>
              <a:t>&lt;</a:t>
            </a:r>
            <a:r>
              <a:rPr lang="en-US">
                <a:latin typeface="Times" charset="0"/>
                <a:cs typeface="Times New Roman" charset="0"/>
                <a:hlinkClick r:id="rId5"/>
              </a:rPr>
              <a:t>http://standards.ieee.org/guides/bylaws/sect6-7.html#6</a:t>
            </a:r>
            <a:r>
              <a:rPr lang="en-US">
                <a:latin typeface="Times" charset="0"/>
                <a:cs typeface="Times New Roman" charset="0"/>
              </a:rPr>
              <a:t>&gt; and in </a:t>
            </a:r>
            <a:r>
              <a:rPr lang="en-US" i="1">
                <a:latin typeface="Times" charset="0"/>
                <a:cs typeface="Times New Roman" charset="0"/>
              </a:rPr>
              <a:t>Understanding Patent Issues During IEEE Standards Development</a:t>
            </a:r>
            <a:r>
              <a:rPr lang="en-US">
                <a:latin typeface="Times" charset="0"/>
                <a:cs typeface="Times New Roman" charset="0"/>
              </a:rPr>
              <a:t> </a:t>
            </a:r>
            <a:r>
              <a:rPr lang="en-US">
                <a:latin typeface="Times" charset="0"/>
                <a:cs typeface="Times New Roman" charset="0"/>
                <a:hlinkClick r:id="rId6"/>
              </a:rPr>
              <a:t>http://standards.ieee.org/board/pat/faq.pdf</a:t>
            </a:r>
            <a:r>
              <a:rPr lang="en-US">
                <a:latin typeface="Times" charset="0"/>
                <a:cs typeface="Times New Roman" charset="0"/>
              </a:rPr>
              <a:t>&gt;</a:t>
            </a:r>
            <a:r>
              <a:rPr lang="en-US">
                <a:cs typeface="Times New Roman" charset="0"/>
              </a:rPr>
              <a:t> </a:t>
            </a:r>
            <a:endParaRPr lang="en-US">
              <a:latin typeface="Times" charset="0"/>
            </a:endParaRPr>
          </a:p>
        </p:txBody>
      </p:sp>
    </p:spTree>
    <p:extLst>
      <p:ext uri="{BB962C8B-B14F-4D97-AF65-F5344CB8AC3E}">
        <p14:creationId xmlns:p14="http://schemas.microsoft.com/office/powerpoint/2010/main" val="2526716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Network based</a:t>
            </a:r>
            <a:br>
              <a:rPr lang="en-US" dirty="0" smtClean="0"/>
            </a:br>
            <a:r>
              <a:rPr lang="en-US" dirty="0" smtClean="0"/>
              <a:t>Distributed Mobility Management</a:t>
            </a:r>
            <a:endParaRPr lang="en-US" dirty="0"/>
          </a:p>
        </p:txBody>
      </p:sp>
      <p:sp>
        <p:nvSpPr>
          <p:cNvPr id="3" name="Subtitle 2"/>
          <p:cNvSpPr>
            <a:spLocks noGrp="1"/>
          </p:cNvSpPr>
          <p:nvPr>
            <p:ph type="subTitle" idx="1"/>
          </p:nvPr>
        </p:nvSpPr>
        <p:spPr/>
        <p:txBody>
          <a:bodyPr>
            <a:normAutofit fontScale="92500" lnSpcReduction="20000"/>
          </a:bodyPr>
          <a:lstStyle/>
          <a:p>
            <a:r>
              <a:rPr lang="en-US" dirty="0" smtClean="0"/>
              <a:t>(A PMIP approach)</a:t>
            </a:r>
          </a:p>
          <a:p>
            <a:endParaRPr lang="en-US" dirty="0"/>
          </a:p>
          <a:p>
            <a:r>
              <a:rPr lang="en-US" dirty="0" smtClean="0"/>
              <a:t>Antonio de la Oliva</a:t>
            </a:r>
            <a:r>
              <a:rPr lang="en-US" dirty="0" smtClean="0"/>
              <a:t>, Fabio </a:t>
            </a:r>
            <a:r>
              <a:rPr lang="en-US" dirty="0" err="1" smtClean="0"/>
              <a:t>Giust</a:t>
            </a:r>
            <a:r>
              <a:rPr lang="en-US" dirty="0" smtClean="0"/>
              <a:t>, Carlos J. </a:t>
            </a:r>
            <a:r>
              <a:rPr lang="en-US" dirty="0" err="1" smtClean="0"/>
              <a:t>Bernardos</a:t>
            </a: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a:xfrm>
            <a:off x="457200" y="1600200"/>
            <a:ext cx="8229600" cy="5029200"/>
          </a:xfrm>
        </p:spPr>
        <p:txBody>
          <a:bodyPr>
            <a:normAutofit fontScale="92500"/>
          </a:bodyPr>
          <a:lstStyle/>
          <a:p>
            <a:r>
              <a:rPr lang="en-US" dirty="0" smtClean="0"/>
              <a:t>Current Mobility Management schemes (e.g., MIPv6, HMIPv6, PMIPv6,…) rely on a centralized entity as cardinal point both for data and control plane</a:t>
            </a:r>
          </a:p>
          <a:p>
            <a:r>
              <a:rPr lang="en-US" dirty="0" smtClean="0"/>
              <a:t>Net-DMM is a proposal to flatten the architecture for network-based mobility</a:t>
            </a:r>
          </a:p>
          <a:p>
            <a:pPr lvl="1"/>
            <a:r>
              <a:rPr lang="en-US" dirty="0" smtClean="0"/>
              <a:t>Remove the central </a:t>
            </a:r>
            <a:r>
              <a:rPr lang="en-US" dirty="0" smtClean="0"/>
              <a:t>anchor (at least for the data path)</a:t>
            </a:r>
            <a:endParaRPr lang="en-US" dirty="0" smtClean="0"/>
          </a:p>
          <a:p>
            <a:pPr lvl="1"/>
            <a:r>
              <a:rPr lang="en-US" dirty="0" smtClean="0"/>
              <a:t>Keep the mobility operations in the network nodes, e.g., PMIPv6-alike</a:t>
            </a:r>
          </a:p>
          <a:p>
            <a:pPr lvl="2"/>
            <a:r>
              <a:rPr lang="en-US" dirty="0" smtClean="0"/>
              <a:t>The involvement of Mobile Nodes is reduced to movement detection and/or handover control (e.g., with IEEE 802.21)</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Distributed Mobility Management (</a:t>
            </a:r>
            <a:r>
              <a:rPr lang="en-US" dirty="0" err="1" smtClean="0"/>
              <a:t>i</a:t>
            </a:r>
            <a:r>
              <a:rPr lang="en-US" dirty="0" smtClean="0"/>
              <a:t>)</a:t>
            </a:r>
            <a:endParaRPr lang="en-US" dirty="0"/>
          </a:p>
        </p:txBody>
      </p:sp>
      <p:sp>
        <p:nvSpPr>
          <p:cNvPr id="3" name="Content Placeholder 2"/>
          <p:cNvSpPr>
            <a:spLocks noGrp="1"/>
          </p:cNvSpPr>
          <p:nvPr>
            <p:ph idx="1"/>
          </p:nvPr>
        </p:nvSpPr>
        <p:spPr>
          <a:xfrm>
            <a:off x="457200" y="1600200"/>
            <a:ext cx="8229600" cy="5105400"/>
          </a:xfrm>
        </p:spPr>
        <p:txBody>
          <a:bodyPr>
            <a:normAutofit lnSpcReduction="10000"/>
          </a:bodyPr>
          <a:lstStyle/>
          <a:p>
            <a:r>
              <a:rPr lang="en-US" dirty="0" smtClean="0"/>
              <a:t>Mobility operations are spread among edge routers:</a:t>
            </a:r>
          </a:p>
          <a:p>
            <a:pPr lvl="1"/>
            <a:r>
              <a:rPr lang="en-US" dirty="0" smtClean="0"/>
              <a:t>Mobility Anchor and Access Router (MAAR)</a:t>
            </a:r>
          </a:p>
          <a:p>
            <a:pPr lvl="2"/>
            <a:r>
              <a:rPr lang="en-US" dirty="0" smtClean="0"/>
              <a:t>It concentrates the functionalities of an LMA and an MAG defined in PMIPv6</a:t>
            </a:r>
          </a:p>
          <a:p>
            <a:pPr lvl="2"/>
            <a:r>
              <a:rPr lang="en-US" dirty="0" smtClean="0"/>
              <a:t>It is the first IP hop seen by Mobile Nodes (MNs)</a:t>
            </a:r>
          </a:p>
          <a:p>
            <a:pPr lvl="2"/>
            <a:r>
              <a:rPr lang="en-US" dirty="0" smtClean="0"/>
              <a:t>It is the anchor for IP flows started by a MN when attached to it. For these flows:</a:t>
            </a:r>
          </a:p>
          <a:p>
            <a:pPr lvl="3"/>
            <a:r>
              <a:rPr lang="en-US" dirty="0" smtClean="0"/>
              <a:t>It acts as standard router if the MN is still attached</a:t>
            </a:r>
          </a:p>
          <a:p>
            <a:pPr lvl="3"/>
            <a:r>
              <a:rPr lang="en-US" dirty="0" smtClean="0"/>
              <a:t>It establishes a bidirectional tunnel with the MAAR that is currently serving the MN</a:t>
            </a:r>
          </a:p>
          <a:p>
            <a:pPr lvl="3"/>
            <a:r>
              <a:rPr lang="en-US" dirty="0" smtClean="0"/>
              <a:t>Flows do not need to traverse the central node in the core network</a:t>
            </a:r>
          </a:p>
          <a:p>
            <a:pPr lvl="3">
              <a:buNone/>
            </a:pPr>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Distributed Mobility Management (ii)</a:t>
            </a:r>
            <a:endParaRPr lang="en-US" dirty="0"/>
          </a:p>
        </p:txBody>
      </p:sp>
      <p:sp>
        <p:nvSpPr>
          <p:cNvPr id="3" name="Content Placeholder 2"/>
          <p:cNvSpPr>
            <a:spLocks noGrp="1"/>
          </p:cNvSpPr>
          <p:nvPr>
            <p:ph idx="1"/>
          </p:nvPr>
        </p:nvSpPr>
        <p:spPr>
          <a:xfrm>
            <a:off x="457200" y="1600200"/>
            <a:ext cx="8534400" cy="5029200"/>
          </a:xfrm>
        </p:spPr>
        <p:txBody>
          <a:bodyPr>
            <a:normAutofit fontScale="92500" lnSpcReduction="10000"/>
          </a:bodyPr>
          <a:lstStyle/>
          <a:p>
            <a:r>
              <a:rPr lang="en-US" dirty="0" smtClean="0"/>
              <a:t>Mobility operations are spread among edge routers:</a:t>
            </a:r>
          </a:p>
          <a:p>
            <a:pPr lvl="1"/>
            <a:r>
              <a:rPr lang="en-US" dirty="0" smtClean="0"/>
              <a:t>Each MAAR advertises a unique prefix to the MN upon attachment</a:t>
            </a:r>
          </a:p>
          <a:p>
            <a:pPr lvl="2"/>
            <a:r>
              <a:rPr lang="en-US" dirty="0" smtClean="0"/>
              <a:t>MN configures a different IPv6 address per each visited MAAR</a:t>
            </a:r>
          </a:p>
          <a:p>
            <a:pPr lvl="3"/>
            <a:r>
              <a:rPr lang="en-US" dirty="0" smtClean="0"/>
              <a:t>This endows edge routers to be anchor (for the prefix pool they handle)</a:t>
            </a:r>
          </a:p>
          <a:p>
            <a:pPr lvl="3"/>
            <a:r>
              <a:rPr lang="en-US" dirty="0" smtClean="0"/>
              <a:t>Mobility support is provided with finer granularity</a:t>
            </a:r>
          </a:p>
          <a:p>
            <a:r>
              <a:rPr lang="en-US" dirty="0" smtClean="0"/>
              <a:t>Two approaches are presented here</a:t>
            </a:r>
          </a:p>
          <a:p>
            <a:pPr lvl="1"/>
            <a:r>
              <a:rPr lang="en-US" dirty="0" smtClean="0"/>
              <a:t>Fully distributed </a:t>
            </a:r>
          </a:p>
          <a:p>
            <a:pPr lvl="2"/>
            <a:r>
              <a:rPr lang="en-US" dirty="0" smtClean="0"/>
              <a:t>with the integration of IEEE 802.21 for handover control</a:t>
            </a:r>
          </a:p>
          <a:p>
            <a:pPr lvl="1"/>
            <a:r>
              <a:rPr lang="en-US" dirty="0" smtClean="0"/>
              <a:t>Partially distributed</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Full distribution</a:t>
            </a:r>
            <a:endParaRPr lang="en-US" dirty="0"/>
          </a:p>
        </p:txBody>
      </p:sp>
      <p:sp>
        <p:nvSpPr>
          <p:cNvPr id="3" name="Content Placeholder 2"/>
          <p:cNvSpPr>
            <a:spLocks noGrp="1"/>
          </p:cNvSpPr>
          <p:nvPr>
            <p:ph idx="1"/>
          </p:nvPr>
        </p:nvSpPr>
        <p:spPr>
          <a:xfrm>
            <a:off x="457200" y="1600200"/>
            <a:ext cx="8534400" cy="4525963"/>
          </a:xfrm>
        </p:spPr>
        <p:txBody>
          <a:bodyPr/>
          <a:lstStyle/>
          <a:p>
            <a:pPr marL="342900" lvl="2" indent="-342900"/>
            <a:r>
              <a:rPr lang="en-US" sz="3000" dirty="0" smtClean="0"/>
              <a:t>MAARs learn about the MN’s movements by means of a dedicated control plane (IEEE 802.21 Media Independent Handover Services)</a:t>
            </a:r>
          </a:p>
          <a:p>
            <a:pPr marL="800100" lvl="3" indent="-342900"/>
            <a:r>
              <a:rPr lang="en-US" sz="2600" dirty="0" smtClean="0"/>
              <a:t>Upon handover, a MAAR knows where the MN was previously attached and sends a PBU to the old MAAR</a:t>
            </a:r>
          </a:p>
          <a:p>
            <a:pPr lvl="1"/>
            <a:r>
              <a:rPr lang="en-US" sz="2600" dirty="0" smtClean="0"/>
              <a:t>The old MAAR replies with a PBA and a tunnel is established between them to recover the flow</a:t>
            </a:r>
          </a:p>
          <a:p>
            <a:pPr lvl="2"/>
            <a:r>
              <a:rPr lang="en-US" sz="2200" dirty="0" smtClean="0"/>
              <a:t>More than one MAAR might be anchoring ongoing flows, thus the sequence of operations is repeated once per each MAAR</a:t>
            </a:r>
            <a:endParaRPr lang="en-US" sz="22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Full distribution</a:t>
            </a:r>
            <a:endParaRPr lang="en-US" dirty="0"/>
          </a:p>
        </p:txBody>
      </p:sp>
      <p:grpSp>
        <p:nvGrpSpPr>
          <p:cNvPr id="18" name="Group 17"/>
          <p:cNvGrpSpPr/>
          <p:nvPr/>
        </p:nvGrpSpPr>
        <p:grpSpPr>
          <a:xfrm>
            <a:off x="76200" y="1524000"/>
            <a:ext cx="2971800" cy="2743200"/>
            <a:chOff x="0" y="1574304"/>
            <a:chExt cx="4104456" cy="3547992"/>
          </a:xfrm>
        </p:grpSpPr>
        <p:sp>
          <p:nvSpPr>
            <p:cNvPr id="4" name="Rectangle 3"/>
            <p:cNvSpPr/>
            <p:nvPr/>
          </p:nvSpPr>
          <p:spPr>
            <a:xfrm>
              <a:off x="432048" y="3158480"/>
              <a:ext cx="792088" cy="5040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smtClean="0">
                  <a:solidFill>
                    <a:schemeClr val="tx1"/>
                  </a:solidFill>
                </a:rPr>
                <a:t>MAAR</a:t>
              </a:r>
              <a:endParaRPr lang="en-US" sz="1400" dirty="0" smtClean="0">
                <a:solidFill>
                  <a:schemeClr val="tx1"/>
                </a:solidFill>
              </a:endParaRPr>
            </a:p>
            <a:p>
              <a:pPr algn="ctr"/>
              <a:r>
                <a:rPr lang="en-US" sz="1400" dirty="0" smtClean="0">
                  <a:solidFill>
                    <a:schemeClr val="tx1"/>
                  </a:solidFill>
                </a:rPr>
                <a:t>1</a:t>
              </a:r>
              <a:endParaRPr lang="en-US" sz="1400" dirty="0">
                <a:solidFill>
                  <a:schemeClr val="tx1"/>
                </a:solidFill>
              </a:endParaRPr>
            </a:p>
          </p:txBody>
        </p:sp>
        <p:sp>
          <p:nvSpPr>
            <p:cNvPr id="5" name="Cloud 4"/>
            <p:cNvSpPr/>
            <p:nvPr/>
          </p:nvSpPr>
          <p:spPr>
            <a:xfrm>
              <a:off x="1080120" y="2438400"/>
              <a:ext cx="2304256" cy="648072"/>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360040" y="4474225"/>
              <a:ext cx="797627" cy="648071"/>
            </a:xfrm>
            <a:prstGeom prst="ellipse">
              <a:avLst/>
            </a:prstGeom>
            <a:solidFill>
              <a:srgbClr val="C000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100" dirty="0" smtClean="0">
                  <a:solidFill>
                    <a:sysClr val="windowText" lastClr="000000"/>
                  </a:solidFill>
                </a:rPr>
                <a:t>MN</a:t>
              </a:r>
              <a:endParaRPr lang="en-US" sz="1000" dirty="0">
                <a:solidFill>
                  <a:sysClr val="windowText" lastClr="000000"/>
                </a:solidFill>
              </a:endParaRPr>
            </a:p>
          </p:txBody>
        </p:sp>
        <p:sp>
          <p:nvSpPr>
            <p:cNvPr id="7" name="Oval 6"/>
            <p:cNvSpPr/>
            <p:nvPr/>
          </p:nvSpPr>
          <p:spPr>
            <a:xfrm>
              <a:off x="1872208" y="1574304"/>
              <a:ext cx="720080" cy="648072"/>
            </a:xfrm>
            <a:prstGeom prst="ellipse">
              <a:avLst/>
            </a:prstGeom>
            <a:solidFill>
              <a:srgbClr val="92D050"/>
            </a:solidFill>
            <a:ln>
              <a:solidFill>
                <a:srgbClr val="00B05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200" dirty="0" smtClean="0">
                  <a:solidFill>
                    <a:schemeClr val="tx1"/>
                  </a:solidFill>
                  <a:cs typeface="Arial" pitchFamily="34" charset="0"/>
                </a:rPr>
                <a:t>CN</a:t>
              </a:r>
            </a:p>
          </p:txBody>
        </p:sp>
        <p:sp>
          <p:nvSpPr>
            <p:cNvPr id="8" name="Rectangle 7"/>
            <p:cNvSpPr/>
            <p:nvPr/>
          </p:nvSpPr>
          <p:spPr>
            <a:xfrm>
              <a:off x="1872208" y="3158480"/>
              <a:ext cx="792088" cy="5040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smtClean="0">
                  <a:solidFill>
                    <a:schemeClr val="tx1"/>
                  </a:solidFill>
                </a:rPr>
                <a:t>MAAR2</a:t>
              </a:r>
              <a:endParaRPr lang="en-US" sz="1400" dirty="0">
                <a:solidFill>
                  <a:schemeClr val="tx1"/>
                </a:solidFill>
              </a:endParaRPr>
            </a:p>
          </p:txBody>
        </p:sp>
        <p:sp>
          <p:nvSpPr>
            <p:cNvPr id="9" name="Rectangle 8"/>
            <p:cNvSpPr/>
            <p:nvPr/>
          </p:nvSpPr>
          <p:spPr>
            <a:xfrm>
              <a:off x="3312368" y="3158480"/>
              <a:ext cx="792088" cy="5040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smtClean="0">
                  <a:solidFill>
                    <a:schemeClr val="tx1"/>
                  </a:solidFill>
                </a:rPr>
                <a:t>MAAR3</a:t>
              </a:r>
              <a:endParaRPr lang="en-US" dirty="0">
                <a:solidFill>
                  <a:schemeClr val="tx1"/>
                </a:solidFill>
              </a:endParaRPr>
            </a:p>
          </p:txBody>
        </p:sp>
        <p:cxnSp>
          <p:nvCxnSpPr>
            <p:cNvPr id="10" name="Straight Arrow Connector 9"/>
            <p:cNvCxnSpPr>
              <a:stCxn id="4" idx="2"/>
              <a:endCxn id="11" idx="0"/>
            </p:cNvCxnSpPr>
            <p:nvPr/>
          </p:nvCxnSpPr>
          <p:spPr>
            <a:xfrm rot="5400000">
              <a:off x="468053" y="3878558"/>
              <a:ext cx="576064" cy="14401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1" name="TextBox 10"/>
            <p:cNvSpPr txBox="1"/>
            <p:nvPr/>
          </p:nvSpPr>
          <p:spPr>
            <a:xfrm>
              <a:off x="0" y="4238600"/>
              <a:ext cx="1368152" cy="328409"/>
            </a:xfrm>
            <a:prstGeom prst="rect">
              <a:avLst/>
            </a:prstGeom>
            <a:solidFill>
              <a:schemeClr val="bg1"/>
            </a:solidFill>
            <a:ln>
              <a:solidFill>
                <a:schemeClr val="tx1"/>
              </a:solidFill>
            </a:ln>
          </p:spPr>
          <p:txBody>
            <a:bodyPr wrap="square" rtlCol="0">
              <a:spAutoFit/>
            </a:bodyPr>
            <a:lstStyle/>
            <a:p>
              <a:pPr algn="ctr"/>
              <a:r>
                <a:rPr lang="en-US" sz="1050" dirty="0" smtClean="0"/>
                <a:t>Pref1::Addr1</a:t>
              </a:r>
              <a:endParaRPr lang="en-US" sz="1050" dirty="0"/>
            </a:p>
          </p:txBody>
        </p:sp>
        <p:sp>
          <p:nvSpPr>
            <p:cNvPr id="12" name="Freeform 11"/>
            <p:cNvSpPr/>
            <p:nvPr/>
          </p:nvSpPr>
          <p:spPr>
            <a:xfrm>
              <a:off x="432048" y="2150368"/>
              <a:ext cx="1584176" cy="2160240"/>
            </a:xfrm>
            <a:custGeom>
              <a:avLst/>
              <a:gdLst>
                <a:gd name="connsiteX0" fmla="*/ 0 w 1591056"/>
                <a:gd name="connsiteY0" fmla="*/ 1901952 h 1901952"/>
                <a:gd name="connsiteX1" fmla="*/ 283464 w 1591056"/>
                <a:gd name="connsiteY1" fmla="*/ 1380744 h 1901952"/>
                <a:gd name="connsiteX2" fmla="*/ 1188720 w 1591056"/>
                <a:gd name="connsiteY2" fmla="*/ 694944 h 1901952"/>
                <a:gd name="connsiteX3" fmla="*/ 1591056 w 1591056"/>
                <a:gd name="connsiteY3" fmla="*/ 0 h 1901952"/>
              </a:gdLst>
              <a:ahLst/>
              <a:cxnLst>
                <a:cxn ang="0">
                  <a:pos x="connsiteX0" y="connsiteY0"/>
                </a:cxn>
                <a:cxn ang="0">
                  <a:pos x="connsiteX1" y="connsiteY1"/>
                </a:cxn>
                <a:cxn ang="0">
                  <a:pos x="connsiteX2" y="connsiteY2"/>
                </a:cxn>
                <a:cxn ang="0">
                  <a:pos x="connsiteX3" y="connsiteY3"/>
                </a:cxn>
              </a:cxnLst>
              <a:rect l="l" t="t" r="r" b="b"/>
              <a:pathLst>
                <a:path w="1591056" h="1901952">
                  <a:moveTo>
                    <a:pt x="0" y="1901952"/>
                  </a:moveTo>
                  <a:cubicBezTo>
                    <a:pt x="42672" y="1741932"/>
                    <a:pt x="85344" y="1581912"/>
                    <a:pt x="283464" y="1380744"/>
                  </a:cubicBezTo>
                  <a:cubicBezTo>
                    <a:pt x="481584" y="1179576"/>
                    <a:pt x="970788" y="925068"/>
                    <a:pt x="1188720" y="694944"/>
                  </a:cubicBezTo>
                  <a:cubicBezTo>
                    <a:pt x="1406652" y="464820"/>
                    <a:pt x="1517904" y="129540"/>
                    <a:pt x="1591056" y="0"/>
                  </a:cubicBezTo>
                </a:path>
              </a:pathLst>
            </a:custGeom>
            <a:ln w="38100">
              <a:solidFill>
                <a:srgbClr val="00B050"/>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cxnSp>
          <p:nvCxnSpPr>
            <p:cNvPr id="13" name="Straight Connector 12"/>
            <p:cNvCxnSpPr>
              <a:stCxn id="4" idx="3"/>
              <a:endCxn id="8" idx="1"/>
            </p:cNvCxnSpPr>
            <p:nvPr/>
          </p:nvCxnSpPr>
          <p:spPr>
            <a:xfrm>
              <a:off x="1224136" y="3410508"/>
              <a:ext cx="64807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8" idx="3"/>
              <a:endCxn id="9" idx="1"/>
            </p:cNvCxnSpPr>
            <p:nvPr/>
          </p:nvCxnSpPr>
          <p:spPr>
            <a:xfrm>
              <a:off x="2664296" y="3410508"/>
              <a:ext cx="64807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4" idx="0"/>
              <a:endCxn id="5" idx="2"/>
            </p:cNvCxnSpPr>
            <p:nvPr/>
          </p:nvCxnSpPr>
          <p:spPr>
            <a:xfrm rot="5400000" flipH="1" flipV="1">
              <a:off x="759657" y="2830871"/>
              <a:ext cx="396044" cy="25917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8" idx="0"/>
              <a:endCxn id="5" idx="1"/>
            </p:cNvCxnSpPr>
            <p:nvPr/>
          </p:nvCxnSpPr>
          <p:spPr>
            <a:xfrm rot="16200000" flipV="1">
              <a:off x="2213901" y="3104129"/>
              <a:ext cx="72698" cy="3600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a:stCxn id="9" idx="0"/>
              <a:endCxn id="5" idx="0"/>
            </p:cNvCxnSpPr>
            <p:nvPr/>
          </p:nvCxnSpPr>
          <p:spPr>
            <a:xfrm rot="16200000" flipV="1">
              <a:off x="3347412" y="2797480"/>
              <a:ext cx="396044" cy="32595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8" name="Group 77"/>
          <p:cNvGrpSpPr/>
          <p:nvPr/>
        </p:nvGrpSpPr>
        <p:grpSpPr>
          <a:xfrm>
            <a:off x="6096000" y="3810000"/>
            <a:ext cx="2658979" cy="2787069"/>
            <a:chOff x="914400" y="3918531"/>
            <a:chExt cx="2658979" cy="2787069"/>
          </a:xfrm>
        </p:grpSpPr>
        <p:sp>
          <p:nvSpPr>
            <p:cNvPr id="56" name="Rectangle 55"/>
            <p:cNvSpPr/>
            <p:nvPr/>
          </p:nvSpPr>
          <p:spPr>
            <a:xfrm>
              <a:off x="914400" y="5219568"/>
              <a:ext cx="573505" cy="38972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smtClean="0">
                  <a:solidFill>
                    <a:schemeClr val="tx1"/>
                  </a:solidFill>
                </a:rPr>
                <a:t>MAAR</a:t>
              </a:r>
              <a:endParaRPr lang="en-US" sz="1400" dirty="0" smtClean="0">
                <a:solidFill>
                  <a:schemeClr val="tx1"/>
                </a:solidFill>
              </a:endParaRPr>
            </a:p>
            <a:p>
              <a:pPr algn="ctr"/>
              <a:r>
                <a:rPr lang="en-US" sz="1400" dirty="0" smtClean="0">
                  <a:solidFill>
                    <a:schemeClr val="tx1"/>
                  </a:solidFill>
                </a:rPr>
                <a:t>1</a:t>
              </a:r>
              <a:endParaRPr lang="en-US" sz="1400" dirty="0">
                <a:solidFill>
                  <a:schemeClr val="tx1"/>
                </a:solidFill>
              </a:endParaRPr>
            </a:p>
          </p:txBody>
        </p:sp>
        <p:sp>
          <p:nvSpPr>
            <p:cNvPr id="57" name="Cloud 56"/>
            <p:cNvSpPr/>
            <p:nvPr/>
          </p:nvSpPr>
          <p:spPr>
            <a:xfrm>
              <a:off x="1383632" y="4662824"/>
              <a:ext cx="1668379" cy="50107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p:cNvSpPr/>
            <p:nvPr/>
          </p:nvSpPr>
          <p:spPr>
            <a:xfrm>
              <a:off x="1973179" y="6204531"/>
              <a:ext cx="577516" cy="501069"/>
            </a:xfrm>
            <a:prstGeom prst="ellipse">
              <a:avLst/>
            </a:prstGeom>
            <a:solidFill>
              <a:srgbClr val="C000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100" dirty="0" smtClean="0">
                  <a:solidFill>
                    <a:sysClr val="windowText" lastClr="000000"/>
                  </a:solidFill>
                </a:rPr>
                <a:t>MN</a:t>
              </a:r>
              <a:endParaRPr lang="en-US" sz="1000" dirty="0">
                <a:solidFill>
                  <a:sysClr val="windowText" lastClr="000000"/>
                </a:solidFill>
              </a:endParaRPr>
            </a:p>
          </p:txBody>
        </p:sp>
        <p:sp>
          <p:nvSpPr>
            <p:cNvPr id="60" name="Rectangle 59"/>
            <p:cNvSpPr/>
            <p:nvPr/>
          </p:nvSpPr>
          <p:spPr>
            <a:xfrm>
              <a:off x="1957137" y="5219568"/>
              <a:ext cx="573505" cy="38972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smtClean="0">
                  <a:solidFill>
                    <a:schemeClr val="tx1"/>
                  </a:solidFill>
                </a:rPr>
                <a:t>MAAR2</a:t>
              </a:r>
              <a:endParaRPr lang="en-US" sz="1400" dirty="0">
                <a:solidFill>
                  <a:schemeClr val="tx1"/>
                </a:solidFill>
              </a:endParaRPr>
            </a:p>
          </p:txBody>
        </p:sp>
        <p:sp>
          <p:nvSpPr>
            <p:cNvPr id="61" name="Rectangle 60"/>
            <p:cNvSpPr/>
            <p:nvPr/>
          </p:nvSpPr>
          <p:spPr>
            <a:xfrm>
              <a:off x="2999874" y="5219568"/>
              <a:ext cx="573505" cy="38972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smtClean="0">
                  <a:solidFill>
                    <a:schemeClr val="tx1"/>
                  </a:solidFill>
                </a:rPr>
                <a:t>MAAR3</a:t>
              </a:r>
              <a:endParaRPr lang="en-US" dirty="0">
                <a:solidFill>
                  <a:schemeClr val="tx1"/>
                </a:solidFill>
              </a:endParaRPr>
            </a:p>
          </p:txBody>
        </p:sp>
        <p:cxnSp>
          <p:nvCxnSpPr>
            <p:cNvPr id="62" name="Straight Arrow Connector 61"/>
            <p:cNvCxnSpPr/>
            <p:nvPr/>
          </p:nvCxnSpPr>
          <p:spPr>
            <a:xfrm rot="5400000">
              <a:off x="2031218" y="5765492"/>
              <a:ext cx="445395" cy="10427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63" name="TextBox 62"/>
            <p:cNvSpPr txBox="1"/>
            <p:nvPr/>
          </p:nvSpPr>
          <p:spPr>
            <a:xfrm>
              <a:off x="1744579" y="6052131"/>
              <a:ext cx="990600" cy="253916"/>
            </a:xfrm>
            <a:prstGeom prst="rect">
              <a:avLst/>
            </a:prstGeom>
            <a:solidFill>
              <a:schemeClr val="bg1"/>
            </a:solidFill>
            <a:ln>
              <a:solidFill>
                <a:schemeClr val="tx1"/>
              </a:solidFill>
            </a:ln>
          </p:spPr>
          <p:txBody>
            <a:bodyPr wrap="square" rtlCol="0">
              <a:spAutoFit/>
            </a:bodyPr>
            <a:lstStyle/>
            <a:p>
              <a:pPr algn="ctr"/>
              <a:r>
                <a:rPr lang="en-US" sz="1050" dirty="0" smtClean="0"/>
                <a:t>Pref2::Addr2</a:t>
              </a:r>
              <a:endParaRPr lang="en-US" sz="1050" dirty="0"/>
            </a:p>
          </p:txBody>
        </p:sp>
        <p:cxnSp>
          <p:nvCxnSpPr>
            <p:cNvPr id="64" name="Straight Connector 63"/>
            <p:cNvCxnSpPr>
              <a:stCxn id="56" idx="3"/>
              <a:endCxn id="60" idx="1"/>
            </p:cNvCxnSpPr>
            <p:nvPr/>
          </p:nvCxnSpPr>
          <p:spPr>
            <a:xfrm>
              <a:off x="1487905" y="5414428"/>
              <a:ext cx="469232" cy="0"/>
            </a:xfrm>
            <a:prstGeom prst="line">
              <a:avLst/>
            </a:prstGeom>
            <a:ln w="76200">
              <a:solidFill>
                <a:srgbClr val="FF0000"/>
              </a:solidFill>
              <a:headEnd type="none" w="med" len="med"/>
              <a:tailEnd type="none" w="med" len="med"/>
            </a:ln>
            <a:effectLst>
              <a:glow rad="139700">
                <a:schemeClr val="accent1">
                  <a:satMod val="175000"/>
                  <a:alpha val="40000"/>
                </a:schemeClr>
              </a:glow>
            </a:effectLst>
            <a:scene3d>
              <a:camera prst="orthographicFront"/>
              <a:lightRig rig="threePt" dir="t"/>
            </a:scene3d>
            <a:sp3d>
              <a:bevelT w="165100" prst="coolSlant"/>
            </a:sp3d>
          </p:spPr>
          <p:style>
            <a:lnRef idx="1">
              <a:schemeClr val="accent1"/>
            </a:lnRef>
            <a:fillRef idx="0">
              <a:schemeClr val="accent1"/>
            </a:fillRef>
            <a:effectRef idx="0">
              <a:schemeClr val="accent1"/>
            </a:effectRef>
            <a:fontRef idx="minor">
              <a:schemeClr val="tx1"/>
            </a:fontRef>
          </p:style>
        </p:cxnSp>
        <p:cxnSp>
          <p:nvCxnSpPr>
            <p:cNvPr id="65" name="Straight Connector 64"/>
            <p:cNvCxnSpPr>
              <a:stCxn id="60" idx="3"/>
              <a:endCxn id="61" idx="1"/>
            </p:cNvCxnSpPr>
            <p:nvPr/>
          </p:nvCxnSpPr>
          <p:spPr>
            <a:xfrm>
              <a:off x="2530642" y="5414428"/>
              <a:ext cx="46923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a:stCxn id="56" idx="0"/>
              <a:endCxn id="57" idx="2"/>
            </p:cNvCxnSpPr>
            <p:nvPr/>
          </p:nvCxnSpPr>
          <p:spPr>
            <a:xfrm rot="5400000" flipH="1" flipV="1">
              <a:off x="1141875" y="4972637"/>
              <a:ext cx="306209" cy="18765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a:stCxn id="60" idx="0"/>
              <a:endCxn id="57" idx="1"/>
            </p:cNvCxnSpPr>
            <p:nvPr/>
          </p:nvCxnSpPr>
          <p:spPr>
            <a:xfrm rot="16200000" flipV="1">
              <a:off x="2202751" y="5178430"/>
              <a:ext cx="56208" cy="2606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a:stCxn id="61" idx="0"/>
              <a:endCxn id="57" idx="0"/>
            </p:cNvCxnSpPr>
            <p:nvPr/>
          </p:nvCxnSpPr>
          <p:spPr>
            <a:xfrm rot="16200000" flipV="1">
              <a:off x="3015519" y="4948460"/>
              <a:ext cx="306209" cy="23600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9" name="TextBox 68"/>
            <p:cNvSpPr txBox="1"/>
            <p:nvPr/>
          </p:nvSpPr>
          <p:spPr>
            <a:xfrm>
              <a:off x="982579" y="6280731"/>
              <a:ext cx="990600" cy="253916"/>
            </a:xfrm>
            <a:prstGeom prst="rect">
              <a:avLst/>
            </a:prstGeom>
            <a:solidFill>
              <a:schemeClr val="bg1"/>
            </a:solidFill>
            <a:ln>
              <a:solidFill>
                <a:schemeClr val="tx1"/>
              </a:solidFill>
            </a:ln>
          </p:spPr>
          <p:txBody>
            <a:bodyPr wrap="square" rtlCol="0">
              <a:spAutoFit/>
            </a:bodyPr>
            <a:lstStyle/>
            <a:p>
              <a:pPr algn="ctr"/>
              <a:r>
                <a:rPr lang="en-US" sz="1050" dirty="0" smtClean="0"/>
                <a:t>Pref1::Addr1</a:t>
              </a:r>
              <a:endParaRPr lang="en-US" sz="1050" dirty="0"/>
            </a:p>
          </p:txBody>
        </p:sp>
        <p:sp>
          <p:nvSpPr>
            <p:cNvPr id="70" name="TextBox 69"/>
            <p:cNvSpPr txBox="1"/>
            <p:nvPr/>
          </p:nvSpPr>
          <p:spPr>
            <a:xfrm>
              <a:off x="1371600" y="5546532"/>
              <a:ext cx="914400" cy="276999"/>
            </a:xfrm>
            <a:prstGeom prst="rect">
              <a:avLst/>
            </a:prstGeom>
            <a:noFill/>
          </p:spPr>
          <p:txBody>
            <a:bodyPr wrap="square" rtlCol="0">
              <a:spAutoFit/>
            </a:bodyPr>
            <a:lstStyle/>
            <a:p>
              <a:r>
                <a:rPr lang="en-US" sz="1200" dirty="0" smtClean="0"/>
                <a:t>TUNNEL</a:t>
              </a:r>
              <a:endParaRPr lang="en-US" sz="1200" dirty="0"/>
            </a:p>
          </p:txBody>
        </p:sp>
        <p:grpSp>
          <p:nvGrpSpPr>
            <p:cNvPr id="73" name="Group 72"/>
            <p:cNvGrpSpPr/>
            <p:nvPr/>
          </p:nvGrpSpPr>
          <p:grpSpPr>
            <a:xfrm>
              <a:off x="2286000" y="4021625"/>
              <a:ext cx="990600" cy="2030506"/>
              <a:chOff x="7283823" y="2996952"/>
              <a:chExt cx="1392633" cy="2767354"/>
            </a:xfrm>
          </p:grpSpPr>
          <p:sp>
            <p:nvSpPr>
              <p:cNvPr id="71" name="Oval 70"/>
              <p:cNvSpPr/>
              <p:nvPr/>
            </p:nvSpPr>
            <p:spPr>
              <a:xfrm>
                <a:off x="7956376" y="2996952"/>
                <a:ext cx="720080" cy="648072"/>
              </a:xfrm>
              <a:prstGeom prst="ellipse">
                <a:avLst/>
              </a:prstGeom>
              <a:solidFill>
                <a:srgbClr val="FFFF00"/>
              </a:solidFill>
              <a:ln>
                <a:solidFill>
                  <a:srgbClr val="FFC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100" dirty="0" smtClean="0">
                    <a:solidFill>
                      <a:schemeClr val="tx1"/>
                    </a:solidFill>
                    <a:cs typeface="Arial" pitchFamily="34" charset="0"/>
                  </a:rPr>
                  <a:t>CN</a:t>
                </a:r>
                <a:endParaRPr lang="en-US" dirty="0" smtClean="0">
                  <a:solidFill>
                    <a:schemeClr val="tx1"/>
                  </a:solidFill>
                  <a:cs typeface="Arial" pitchFamily="34" charset="0"/>
                </a:endParaRPr>
              </a:p>
            </p:txBody>
          </p:sp>
          <p:sp>
            <p:nvSpPr>
              <p:cNvPr id="72" name="Freeform 71"/>
              <p:cNvSpPr/>
              <p:nvPr/>
            </p:nvSpPr>
            <p:spPr>
              <a:xfrm>
                <a:off x="7283823" y="3541059"/>
                <a:ext cx="757518" cy="2223247"/>
              </a:xfrm>
              <a:custGeom>
                <a:avLst/>
                <a:gdLst>
                  <a:gd name="connsiteX0" fmla="*/ 31377 w 757518"/>
                  <a:gd name="connsiteY0" fmla="*/ 2223247 h 2223247"/>
                  <a:gd name="connsiteX1" fmla="*/ 121024 w 757518"/>
                  <a:gd name="connsiteY1" fmla="*/ 923365 h 2223247"/>
                  <a:gd name="connsiteX2" fmla="*/ 757518 w 757518"/>
                  <a:gd name="connsiteY2" fmla="*/ 0 h 2223247"/>
                </a:gdLst>
                <a:ahLst/>
                <a:cxnLst>
                  <a:cxn ang="0">
                    <a:pos x="connsiteX0" y="connsiteY0"/>
                  </a:cxn>
                  <a:cxn ang="0">
                    <a:pos x="connsiteX1" y="connsiteY1"/>
                  </a:cxn>
                  <a:cxn ang="0">
                    <a:pos x="connsiteX2" y="connsiteY2"/>
                  </a:cxn>
                </a:cxnLst>
                <a:rect l="l" t="t" r="r" b="b"/>
                <a:pathLst>
                  <a:path w="757518" h="2223247">
                    <a:moveTo>
                      <a:pt x="31377" y="2223247"/>
                    </a:moveTo>
                    <a:cubicBezTo>
                      <a:pt x="15688" y="1758576"/>
                      <a:pt x="0" y="1293906"/>
                      <a:pt x="121024" y="923365"/>
                    </a:cubicBezTo>
                    <a:cubicBezTo>
                      <a:pt x="242048" y="552824"/>
                      <a:pt x="675342" y="143435"/>
                      <a:pt x="757518" y="0"/>
                    </a:cubicBezTo>
                  </a:path>
                </a:pathLst>
              </a:custGeom>
              <a:ln w="38100">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74" name="Freeform 73"/>
            <p:cNvSpPr/>
            <p:nvPr/>
          </p:nvSpPr>
          <p:spPr>
            <a:xfrm>
              <a:off x="1371600" y="3918531"/>
              <a:ext cx="785906" cy="2438400"/>
            </a:xfrm>
            <a:custGeom>
              <a:avLst/>
              <a:gdLst>
                <a:gd name="connsiteX0" fmla="*/ 490071 w 1145988"/>
                <a:gd name="connsiteY0" fmla="*/ 2348753 h 2366683"/>
                <a:gd name="connsiteX1" fmla="*/ 992094 w 1145988"/>
                <a:gd name="connsiteY1" fmla="*/ 2268071 h 2366683"/>
                <a:gd name="connsiteX2" fmla="*/ 1144494 w 1145988"/>
                <a:gd name="connsiteY2" fmla="*/ 1757083 h 2366683"/>
                <a:gd name="connsiteX3" fmla="*/ 983130 w 1145988"/>
                <a:gd name="connsiteY3" fmla="*/ 1461247 h 2366683"/>
                <a:gd name="connsiteX4" fmla="*/ 176306 w 1145988"/>
                <a:gd name="connsiteY4" fmla="*/ 1497106 h 2366683"/>
                <a:gd name="connsiteX5" fmla="*/ 86659 w 1145988"/>
                <a:gd name="connsiteY5" fmla="*/ 1246094 h 2366683"/>
                <a:gd name="connsiteX6" fmla="*/ 696259 w 1145988"/>
                <a:gd name="connsiteY6" fmla="*/ 735106 h 2366683"/>
                <a:gd name="connsiteX7" fmla="*/ 1027953 w 1145988"/>
                <a:gd name="connsiteY7" fmla="*/ 0 h 2366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45988" h="2366683">
                  <a:moveTo>
                    <a:pt x="490071" y="2348753"/>
                  </a:moveTo>
                  <a:cubicBezTo>
                    <a:pt x="686547" y="2357718"/>
                    <a:pt x="883024" y="2366683"/>
                    <a:pt x="992094" y="2268071"/>
                  </a:cubicBezTo>
                  <a:cubicBezTo>
                    <a:pt x="1101164" y="2169459"/>
                    <a:pt x="1145988" y="1891554"/>
                    <a:pt x="1144494" y="1757083"/>
                  </a:cubicBezTo>
                  <a:cubicBezTo>
                    <a:pt x="1143000" y="1622612"/>
                    <a:pt x="1144495" y="1504577"/>
                    <a:pt x="983130" y="1461247"/>
                  </a:cubicBezTo>
                  <a:cubicBezTo>
                    <a:pt x="821765" y="1417917"/>
                    <a:pt x="325718" y="1532965"/>
                    <a:pt x="176306" y="1497106"/>
                  </a:cubicBezTo>
                  <a:cubicBezTo>
                    <a:pt x="26894" y="1461247"/>
                    <a:pt x="0" y="1373094"/>
                    <a:pt x="86659" y="1246094"/>
                  </a:cubicBezTo>
                  <a:cubicBezTo>
                    <a:pt x="173318" y="1119094"/>
                    <a:pt x="539377" y="942788"/>
                    <a:pt x="696259" y="735106"/>
                  </a:cubicBezTo>
                  <a:cubicBezTo>
                    <a:pt x="853141" y="527424"/>
                    <a:pt x="975659" y="118035"/>
                    <a:pt x="1027953" y="0"/>
                  </a:cubicBezTo>
                </a:path>
              </a:pathLst>
            </a:custGeom>
            <a:ln w="381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 name="Oval 58"/>
            <p:cNvSpPr/>
            <p:nvPr/>
          </p:nvSpPr>
          <p:spPr>
            <a:xfrm>
              <a:off x="1828800" y="3918531"/>
              <a:ext cx="521368" cy="501070"/>
            </a:xfrm>
            <a:prstGeom prst="ellipse">
              <a:avLst/>
            </a:prstGeom>
            <a:solidFill>
              <a:srgbClr val="92D050"/>
            </a:solidFill>
            <a:ln>
              <a:solidFill>
                <a:srgbClr val="00B05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200" dirty="0" smtClean="0">
                  <a:solidFill>
                    <a:schemeClr val="tx1"/>
                  </a:solidFill>
                  <a:cs typeface="Arial" pitchFamily="34" charset="0"/>
                </a:rPr>
                <a:t>CN</a:t>
              </a:r>
            </a:p>
          </p:txBody>
        </p:sp>
      </p:grpSp>
      <p:grpSp>
        <p:nvGrpSpPr>
          <p:cNvPr id="80" name="Group 79"/>
          <p:cNvGrpSpPr/>
          <p:nvPr/>
        </p:nvGrpSpPr>
        <p:grpSpPr>
          <a:xfrm>
            <a:off x="4191000" y="1524000"/>
            <a:ext cx="2658979" cy="2710869"/>
            <a:chOff x="3733800" y="1600200"/>
            <a:chExt cx="2658979" cy="2710869"/>
          </a:xfrm>
        </p:grpSpPr>
        <p:grpSp>
          <p:nvGrpSpPr>
            <p:cNvPr id="21" name="Group 20"/>
            <p:cNvGrpSpPr/>
            <p:nvPr/>
          </p:nvGrpSpPr>
          <p:grpSpPr>
            <a:xfrm>
              <a:off x="3733800" y="1600200"/>
              <a:ext cx="2658979" cy="2710869"/>
              <a:chOff x="432048" y="1574304"/>
              <a:chExt cx="3672408" cy="3506176"/>
            </a:xfrm>
          </p:grpSpPr>
          <p:sp>
            <p:nvSpPr>
              <p:cNvPr id="22" name="Rectangle 21"/>
              <p:cNvSpPr/>
              <p:nvPr/>
            </p:nvSpPr>
            <p:spPr>
              <a:xfrm>
                <a:off x="432048" y="3158480"/>
                <a:ext cx="792088" cy="5040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smtClean="0">
                    <a:solidFill>
                      <a:schemeClr val="tx1"/>
                    </a:solidFill>
                  </a:rPr>
                  <a:t>MAAR</a:t>
                </a:r>
                <a:endParaRPr lang="en-US" sz="1400" dirty="0" smtClean="0">
                  <a:solidFill>
                    <a:schemeClr val="tx1"/>
                  </a:solidFill>
                </a:endParaRPr>
              </a:p>
              <a:p>
                <a:pPr algn="ctr"/>
                <a:r>
                  <a:rPr lang="en-US" sz="1400" dirty="0" smtClean="0">
                    <a:solidFill>
                      <a:schemeClr val="tx1"/>
                    </a:solidFill>
                  </a:rPr>
                  <a:t>1</a:t>
                </a:r>
                <a:endParaRPr lang="en-US" sz="1400" dirty="0">
                  <a:solidFill>
                    <a:schemeClr val="tx1"/>
                  </a:solidFill>
                </a:endParaRPr>
              </a:p>
            </p:txBody>
          </p:sp>
          <p:sp>
            <p:nvSpPr>
              <p:cNvPr id="23" name="Cloud 22"/>
              <p:cNvSpPr/>
              <p:nvPr/>
            </p:nvSpPr>
            <p:spPr>
              <a:xfrm>
                <a:off x="1080120" y="2438400"/>
                <a:ext cx="2304256" cy="648072"/>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1894364" y="4432409"/>
                <a:ext cx="797627" cy="648071"/>
              </a:xfrm>
              <a:prstGeom prst="ellipse">
                <a:avLst/>
              </a:prstGeom>
              <a:solidFill>
                <a:srgbClr val="C000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100" dirty="0" smtClean="0">
                    <a:solidFill>
                      <a:sysClr val="windowText" lastClr="000000"/>
                    </a:solidFill>
                  </a:rPr>
                  <a:t>MN</a:t>
                </a:r>
                <a:endParaRPr lang="en-US" sz="1000" dirty="0">
                  <a:solidFill>
                    <a:sysClr val="windowText" lastClr="000000"/>
                  </a:solidFill>
                </a:endParaRPr>
              </a:p>
            </p:txBody>
          </p:sp>
          <p:sp>
            <p:nvSpPr>
              <p:cNvPr id="25" name="Oval 24"/>
              <p:cNvSpPr/>
              <p:nvPr/>
            </p:nvSpPr>
            <p:spPr>
              <a:xfrm>
                <a:off x="1872208" y="1574304"/>
                <a:ext cx="720080" cy="648072"/>
              </a:xfrm>
              <a:prstGeom prst="ellipse">
                <a:avLst/>
              </a:prstGeom>
              <a:solidFill>
                <a:srgbClr val="92D050"/>
              </a:solidFill>
              <a:ln>
                <a:solidFill>
                  <a:srgbClr val="00B05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200" dirty="0" smtClean="0">
                    <a:solidFill>
                      <a:schemeClr val="tx1"/>
                    </a:solidFill>
                    <a:cs typeface="Arial" pitchFamily="34" charset="0"/>
                  </a:rPr>
                  <a:t>CN</a:t>
                </a:r>
              </a:p>
            </p:txBody>
          </p:sp>
          <p:sp>
            <p:nvSpPr>
              <p:cNvPr id="26" name="Rectangle 25"/>
              <p:cNvSpPr/>
              <p:nvPr/>
            </p:nvSpPr>
            <p:spPr>
              <a:xfrm>
                <a:off x="1872208" y="3158480"/>
                <a:ext cx="792088" cy="5040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smtClean="0">
                    <a:solidFill>
                      <a:schemeClr val="tx1"/>
                    </a:solidFill>
                  </a:rPr>
                  <a:t>MAAR2</a:t>
                </a:r>
                <a:endParaRPr lang="en-US" sz="1400" dirty="0">
                  <a:solidFill>
                    <a:schemeClr val="tx1"/>
                  </a:solidFill>
                </a:endParaRPr>
              </a:p>
            </p:txBody>
          </p:sp>
          <p:sp>
            <p:nvSpPr>
              <p:cNvPr id="27" name="Rectangle 26"/>
              <p:cNvSpPr/>
              <p:nvPr/>
            </p:nvSpPr>
            <p:spPr>
              <a:xfrm>
                <a:off x="3312368" y="3158480"/>
                <a:ext cx="792088" cy="5040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smtClean="0">
                    <a:solidFill>
                      <a:schemeClr val="tx1"/>
                    </a:solidFill>
                  </a:rPr>
                  <a:t>MAAR3</a:t>
                </a:r>
                <a:endParaRPr lang="en-US" dirty="0">
                  <a:solidFill>
                    <a:schemeClr val="tx1"/>
                  </a:solidFill>
                </a:endParaRPr>
              </a:p>
            </p:txBody>
          </p:sp>
          <p:cxnSp>
            <p:nvCxnSpPr>
              <p:cNvPr id="28" name="Straight Arrow Connector 27"/>
              <p:cNvCxnSpPr/>
              <p:nvPr/>
            </p:nvCxnSpPr>
            <p:spPr>
              <a:xfrm rot="5400000">
                <a:off x="1994067" y="3859990"/>
                <a:ext cx="576064" cy="14401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9" name="TextBox 28"/>
              <p:cNvSpPr txBox="1"/>
              <p:nvPr/>
            </p:nvSpPr>
            <p:spPr>
              <a:xfrm>
                <a:off x="1578637" y="4235298"/>
                <a:ext cx="1368152" cy="328409"/>
              </a:xfrm>
              <a:prstGeom prst="rect">
                <a:avLst/>
              </a:prstGeom>
              <a:solidFill>
                <a:schemeClr val="bg1"/>
              </a:solidFill>
              <a:ln>
                <a:solidFill>
                  <a:schemeClr val="tx1"/>
                </a:solidFill>
              </a:ln>
            </p:spPr>
            <p:txBody>
              <a:bodyPr wrap="square" rtlCol="0">
                <a:spAutoFit/>
              </a:bodyPr>
              <a:lstStyle/>
              <a:p>
                <a:pPr algn="ctr"/>
                <a:r>
                  <a:rPr lang="en-US" sz="1050" dirty="0" smtClean="0"/>
                  <a:t>Pref2::Addr2</a:t>
                </a:r>
                <a:endParaRPr lang="en-US" sz="1050" dirty="0"/>
              </a:p>
            </p:txBody>
          </p:sp>
          <p:cxnSp>
            <p:nvCxnSpPr>
              <p:cNvPr id="31" name="Straight Connector 30"/>
              <p:cNvCxnSpPr>
                <a:stCxn id="22" idx="3"/>
                <a:endCxn id="26" idx="1"/>
              </p:cNvCxnSpPr>
              <p:nvPr/>
            </p:nvCxnSpPr>
            <p:spPr>
              <a:xfrm>
                <a:off x="1224136" y="3410508"/>
                <a:ext cx="648072" cy="0"/>
              </a:xfrm>
              <a:prstGeom prst="line">
                <a:avLst/>
              </a:pr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26" idx="3"/>
                <a:endCxn id="27" idx="1"/>
              </p:cNvCxnSpPr>
              <p:nvPr/>
            </p:nvCxnSpPr>
            <p:spPr>
              <a:xfrm>
                <a:off x="2664296" y="3410508"/>
                <a:ext cx="64807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22" idx="0"/>
                <a:endCxn id="23" idx="2"/>
              </p:cNvCxnSpPr>
              <p:nvPr/>
            </p:nvCxnSpPr>
            <p:spPr>
              <a:xfrm rot="5400000" flipH="1" flipV="1">
                <a:off x="759657" y="2830871"/>
                <a:ext cx="396044" cy="25917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a:stCxn id="26" idx="0"/>
                <a:endCxn id="23" idx="1"/>
              </p:cNvCxnSpPr>
              <p:nvPr/>
            </p:nvCxnSpPr>
            <p:spPr>
              <a:xfrm rot="16200000" flipV="1">
                <a:off x="2213901" y="3104129"/>
                <a:ext cx="72698" cy="3600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a:stCxn id="27" idx="0"/>
                <a:endCxn id="23" idx="0"/>
              </p:cNvCxnSpPr>
              <p:nvPr/>
            </p:nvCxnSpPr>
            <p:spPr>
              <a:xfrm rot="16200000" flipV="1">
                <a:off x="3347412" y="2797480"/>
                <a:ext cx="396044" cy="32595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6" name="TextBox 35"/>
            <p:cNvSpPr txBox="1"/>
            <p:nvPr/>
          </p:nvSpPr>
          <p:spPr>
            <a:xfrm>
              <a:off x="3886200" y="3886200"/>
              <a:ext cx="990600" cy="253916"/>
            </a:xfrm>
            <a:prstGeom prst="rect">
              <a:avLst/>
            </a:prstGeom>
            <a:solidFill>
              <a:schemeClr val="bg1"/>
            </a:solidFill>
            <a:ln>
              <a:solidFill>
                <a:schemeClr val="tx1"/>
              </a:solidFill>
            </a:ln>
          </p:spPr>
          <p:txBody>
            <a:bodyPr wrap="square" rtlCol="0">
              <a:spAutoFit/>
            </a:bodyPr>
            <a:lstStyle/>
            <a:p>
              <a:pPr algn="ctr"/>
              <a:r>
                <a:rPr lang="en-US" sz="1050" dirty="0" smtClean="0"/>
                <a:t>Pref1::Addr1</a:t>
              </a:r>
              <a:endParaRPr lang="en-US" sz="1050" dirty="0"/>
            </a:p>
          </p:txBody>
        </p:sp>
        <p:sp>
          <p:nvSpPr>
            <p:cNvPr id="37" name="TextBox 36"/>
            <p:cNvSpPr txBox="1"/>
            <p:nvPr/>
          </p:nvSpPr>
          <p:spPr>
            <a:xfrm>
              <a:off x="4267200" y="2750403"/>
              <a:ext cx="762000" cy="830997"/>
            </a:xfrm>
            <a:prstGeom prst="rect">
              <a:avLst/>
            </a:prstGeom>
            <a:noFill/>
          </p:spPr>
          <p:txBody>
            <a:bodyPr wrap="square" rtlCol="0">
              <a:spAutoFit/>
            </a:bodyPr>
            <a:lstStyle/>
            <a:p>
              <a:r>
                <a:rPr lang="en-US" sz="1600" dirty="0" smtClean="0"/>
                <a:t>PBU</a:t>
              </a:r>
            </a:p>
            <a:p>
              <a:endParaRPr lang="en-US" sz="1600" dirty="0" smtClean="0"/>
            </a:p>
            <a:p>
              <a:r>
                <a:rPr lang="en-US" sz="1600" dirty="0" smtClean="0"/>
                <a:t>PBA</a:t>
              </a:r>
              <a:endParaRPr lang="en-US" sz="1600" dirty="0"/>
            </a:p>
          </p:txBody>
        </p:sp>
        <p:cxnSp>
          <p:nvCxnSpPr>
            <p:cNvPr id="77" name="Straight Arrow Connector 76"/>
            <p:cNvCxnSpPr/>
            <p:nvPr/>
          </p:nvCxnSpPr>
          <p:spPr>
            <a:xfrm>
              <a:off x="4343400" y="3200400"/>
              <a:ext cx="457200" cy="1588"/>
            </a:xfrm>
            <a:prstGeom prst="straightConnector1">
              <a:avLst/>
            </a:prstGeom>
            <a:ln w="28575">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81" name="Group 80"/>
          <p:cNvGrpSpPr/>
          <p:nvPr/>
        </p:nvGrpSpPr>
        <p:grpSpPr>
          <a:xfrm>
            <a:off x="1532021" y="3886200"/>
            <a:ext cx="2658979" cy="2710869"/>
            <a:chOff x="1295400" y="3886200"/>
            <a:chExt cx="2658979" cy="2710869"/>
          </a:xfrm>
        </p:grpSpPr>
        <p:grpSp>
          <p:nvGrpSpPr>
            <p:cNvPr id="79" name="Group 78"/>
            <p:cNvGrpSpPr/>
            <p:nvPr/>
          </p:nvGrpSpPr>
          <p:grpSpPr>
            <a:xfrm>
              <a:off x="1295400" y="3886200"/>
              <a:ext cx="2658979" cy="2710869"/>
              <a:chOff x="6400800" y="1600200"/>
              <a:chExt cx="2658979" cy="2710869"/>
            </a:xfrm>
          </p:grpSpPr>
          <p:grpSp>
            <p:nvGrpSpPr>
              <p:cNvPr id="38" name="Group 37"/>
              <p:cNvGrpSpPr/>
              <p:nvPr/>
            </p:nvGrpSpPr>
            <p:grpSpPr>
              <a:xfrm>
                <a:off x="6400800" y="1600200"/>
                <a:ext cx="2658979" cy="2710869"/>
                <a:chOff x="432048" y="1574304"/>
                <a:chExt cx="3672408" cy="3506176"/>
              </a:xfrm>
            </p:grpSpPr>
            <p:sp>
              <p:nvSpPr>
                <p:cNvPr id="39" name="Rectangle 38"/>
                <p:cNvSpPr/>
                <p:nvPr/>
              </p:nvSpPr>
              <p:spPr>
                <a:xfrm>
                  <a:off x="432048" y="3158480"/>
                  <a:ext cx="792088" cy="5040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smtClean="0">
                      <a:solidFill>
                        <a:schemeClr val="tx1"/>
                      </a:solidFill>
                    </a:rPr>
                    <a:t>MAAR</a:t>
                  </a:r>
                  <a:endParaRPr lang="en-US" sz="1400" dirty="0" smtClean="0">
                    <a:solidFill>
                      <a:schemeClr val="tx1"/>
                    </a:solidFill>
                  </a:endParaRPr>
                </a:p>
                <a:p>
                  <a:pPr algn="ctr"/>
                  <a:r>
                    <a:rPr lang="en-US" sz="1400" dirty="0" smtClean="0">
                      <a:solidFill>
                        <a:schemeClr val="tx1"/>
                      </a:solidFill>
                    </a:rPr>
                    <a:t>1</a:t>
                  </a:r>
                  <a:endParaRPr lang="en-US" sz="1400" dirty="0">
                    <a:solidFill>
                      <a:schemeClr val="tx1"/>
                    </a:solidFill>
                  </a:endParaRPr>
                </a:p>
              </p:txBody>
            </p:sp>
            <p:sp>
              <p:nvSpPr>
                <p:cNvPr id="40" name="Cloud 39"/>
                <p:cNvSpPr/>
                <p:nvPr/>
              </p:nvSpPr>
              <p:spPr>
                <a:xfrm>
                  <a:off x="1080120" y="2438400"/>
                  <a:ext cx="2304256" cy="648072"/>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1894364" y="4432409"/>
                  <a:ext cx="797627" cy="648071"/>
                </a:xfrm>
                <a:prstGeom prst="ellipse">
                  <a:avLst/>
                </a:prstGeom>
                <a:solidFill>
                  <a:srgbClr val="C000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100" dirty="0" smtClean="0">
                      <a:solidFill>
                        <a:sysClr val="windowText" lastClr="000000"/>
                      </a:solidFill>
                    </a:rPr>
                    <a:t>MN</a:t>
                  </a:r>
                  <a:endParaRPr lang="en-US" sz="1000" dirty="0">
                    <a:solidFill>
                      <a:sysClr val="windowText" lastClr="000000"/>
                    </a:solidFill>
                  </a:endParaRPr>
                </a:p>
              </p:txBody>
            </p:sp>
            <p:sp>
              <p:nvSpPr>
                <p:cNvPr id="42" name="Oval 41"/>
                <p:cNvSpPr/>
                <p:nvPr/>
              </p:nvSpPr>
              <p:spPr>
                <a:xfrm>
                  <a:off x="1872208" y="1574304"/>
                  <a:ext cx="720080" cy="648072"/>
                </a:xfrm>
                <a:prstGeom prst="ellipse">
                  <a:avLst/>
                </a:prstGeom>
                <a:solidFill>
                  <a:srgbClr val="92D050"/>
                </a:solidFill>
                <a:ln>
                  <a:solidFill>
                    <a:srgbClr val="00B05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200" dirty="0" smtClean="0">
                      <a:solidFill>
                        <a:schemeClr val="tx1"/>
                      </a:solidFill>
                      <a:cs typeface="Arial" pitchFamily="34" charset="0"/>
                    </a:rPr>
                    <a:t>CN</a:t>
                  </a:r>
                </a:p>
              </p:txBody>
            </p:sp>
            <p:sp>
              <p:nvSpPr>
                <p:cNvPr id="43" name="Rectangle 42"/>
                <p:cNvSpPr/>
                <p:nvPr/>
              </p:nvSpPr>
              <p:spPr>
                <a:xfrm>
                  <a:off x="1872208" y="3158480"/>
                  <a:ext cx="792088" cy="5040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smtClean="0">
                      <a:solidFill>
                        <a:schemeClr val="tx1"/>
                      </a:solidFill>
                    </a:rPr>
                    <a:t>MAAR2</a:t>
                  </a:r>
                  <a:endParaRPr lang="en-US" sz="1400" dirty="0">
                    <a:solidFill>
                      <a:schemeClr val="tx1"/>
                    </a:solidFill>
                  </a:endParaRPr>
                </a:p>
              </p:txBody>
            </p:sp>
            <p:sp>
              <p:nvSpPr>
                <p:cNvPr id="44" name="Rectangle 43"/>
                <p:cNvSpPr/>
                <p:nvPr/>
              </p:nvSpPr>
              <p:spPr>
                <a:xfrm>
                  <a:off x="3312368" y="3158480"/>
                  <a:ext cx="792088" cy="5040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smtClean="0">
                      <a:solidFill>
                        <a:schemeClr val="tx1"/>
                      </a:solidFill>
                    </a:rPr>
                    <a:t>MAAR3</a:t>
                  </a:r>
                  <a:endParaRPr lang="en-US" dirty="0">
                    <a:solidFill>
                      <a:schemeClr val="tx1"/>
                    </a:solidFill>
                  </a:endParaRPr>
                </a:p>
              </p:txBody>
            </p:sp>
            <p:cxnSp>
              <p:nvCxnSpPr>
                <p:cNvPr id="45" name="Straight Arrow Connector 44"/>
                <p:cNvCxnSpPr/>
                <p:nvPr/>
              </p:nvCxnSpPr>
              <p:spPr>
                <a:xfrm rot="5400000">
                  <a:off x="1994067" y="3859990"/>
                  <a:ext cx="576064" cy="14401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46" name="TextBox 45"/>
                <p:cNvSpPr txBox="1"/>
                <p:nvPr/>
              </p:nvSpPr>
              <p:spPr>
                <a:xfrm>
                  <a:off x="1578637" y="4235298"/>
                  <a:ext cx="1368152" cy="328409"/>
                </a:xfrm>
                <a:prstGeom prst="rect">
                  <a:avLst/>
                </a:prstGeom>
                <a:solidFill>
                  <a:schemeClr val="bg1"/>
                </a:solidFill>
                <a:ln>
                  <a:solidFill>
                    <a:schemeClr val="tx1"/>
                  </a:solidFill>
                </a:ln>
              </p:spPr>
              <p:txBody>
                <a:bodyPr wrap="square" rtlCol="0">
                  <a:spAutoFit/>
                </a:bodyPr>
                <a:lstStyle/>
                <a:p>
                  <a:pPr algn="ctr"/>
                  <a:r>
                    <a:rPr lang="en-US" sz="1050" dirty="0" smtClean="0"/>
                    <a:t>Pref2::Addr2</a:t>
                  </a:r>
                  <a:endParaRPr lang="en-US" sz="1050" dirty="0"/>
                </a:p>
              </p:txBody>
            </p:sp>
            <p:cxnSp>
              <p:nvCxnSpPr>
                <p:cNvPr id="47" name="Straight Connector 46"/>
                <p:cNvCxnSpPr>
                  <a:stCxn id="39" idx="3"/>
                  <a:endCxn id="43" idx="1"/>
                </p:cNvCxnSpPr>
                <p:nvPr/>
              </p:nvCxnSpPr>
              <p:spPr>
                <a:xfrm>
                  <a:off x="1224136" y="3410508"/>
                  <a:ext cx="648072" cy="0"/>
                </a:xfrm>
                <a:prstGeom prst="line">
                  <a:avLst/>
                </a:prstGeom>
                <a:ln w="76200">
                  <a:solidFill>
                    <a:srgbClr val="FF0000"/>
                  </a:solidFill>
                  <a:headEnd type="none" w="med" len="med"/>
                  <a:tailEnd type="none" w="med" len="med"/>
                </a:ln>
                <a:effectLst>
                  <a:glow rad="139700">
                    <a:schemeClr val="accent1">
                      <a:satMod val="175000"/>
                      <a:alpha val="40000"/>
                    </a:schemeClr>
                  </a:glow>
                </a:effectLst>
                <a:scene3d>
                  <a:camera prst="orthographicFront"/>
                  <a:lightRig rig="threePt" dir="t"/>
                </a:scene3d>
                <a:sp3d>
                  <a:bevelT w="165100" prst="coolSlant"/>
                </a:sp3d>
              </p:spPr>
              <p:style>
                <a:lnRef idx="1">
                  <a:schemeClr val="accent1"/>
                </a:lnRef>
                <a:fillRef idx="0">
                  <a:schemeClr val="accent1"/>
                </a:fillRef>
                <a:effectRef idx="0">
                  <a:schemeClr val="accent1"/>
                </a:effectRef>
                <a:fontRef idx="minor">
                  <a:schemeClr val="tx1"/>
                </a:fontRef>
              </p:style>
            </p:cxnSp>
            <p:cxnSp>
              <p:nvCxnSpPr>
                <p:cNvPr id="48" name="Straight Connector 47"/>
                <p:cNvCxnSpPr>
                  <a:stCxn id="43" idx="3"/>
                  <a:endCxn id="44" idx="1"/>
                </p:cNvCxnSpPr>
                <p:nvPr/>
              </p:nvCxnSpPr>
              <p:spPr>
                <a:xfrm>
                  <a:off x="2664296" y="3410508"/>
                  <a:ext cx="64807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a:stCxn id="39" idx="0"/>
                  <a:endCxn id="40" idx="2"/>
                </p:cNvCxnSpPr>
                <p:nvPr/>
              </p:nvCxnSpPr>
              <p:spPr>
                <a:xfrm rot="5400000" flipH="1" flipV="1">
                  <a:off x="759657" y="2830871"/>
                  <a:ext cx="396044" cy="25917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a:stCxn id="43" idx="0"/>
                  <a:endCxn id="40" idx="1"/>
                </p:cNvCxnSpPr>
                <p:nvPr/>
              </p:nvCxnSpPr>
              <p:spPr>
                <a:xfrm rot="16200000" flipV="1">
                  <a:off x="2213901" y="3104129"/>
                  <a:ext cx="72698" cy="3600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44" idx="0"/>
                  <a:endCxn id="40" idx="0"/>
                </p:cNvCxnSpPr>
                <p:nvPr/>
              </p:nvCxnSpPr>
              <p:spPr>
                <a:xfrm rot="16200000" flipV="1">
                  <a:off x="3347412" y="2797480"/>
                  <a:ext cx="396044" cy="32595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4" name="TextBox 53"/>
              <p:cNvSpPr txBox="1"/>
              <p:nvPr/>
            </p:nvSpPr>
            <p:spPr>
              <a:xfrm>
                <a:off x="6858000" y="3152001"/>
                <a:ext cx="914400" cy="276999"/>
              </a:xfrm>
              <a:prstGeom prst="rect">
                <a:avLst/>
              </a:prstGeom>
              <a:noFill/>
            </p:spPr>
            <p:txBody>
              <a:bodyPr wrap="square" rtlCol="0">
                <a:spAutoFit/>
              </a:bodyPr>
              <a:lstStyle/>
              <a:p>
                <a:r>
                  <a:rPr lang="en-US" sz="1200" dirty="0" smtClean="0"/>
                  <a:t>TUNNEL</a:t>
                </a:r>
                <a:endParaRPr lang="en-US" sz="1200" dirty="0"/>
              </a:p>
            </p:txBody>
          </p:sp>
        </p:grpSp>
        <p:sp>
          <p:nvSpPr>
            <p:cNvPr id="52" name="TextBox 51"/>
            <p:cNvSpPr txBox="1"/>
            <p:nvPr/>
          </p:nvSpPr>
          <p:spPr>
            <a:xfrm>
              <a:off x="1447800" y="6172200"/>
              <a:ext cx="990600" cy="253916"/>
            </a:xfrm>
            <a:prstGeom prst="rect">
              <a:avLst/>
            </a:prstGeom>
            <a:solidFill>
              <a:schemeClr val="bg1"/>
            </a:solidFill>
            <a:ln>
              <a:solidFill>
                <a:schemeClr val="tx1"/>
              </a:solidFill>
            </a:ln>
          </p:spPr>
          <p:txBody>
            <a:bodyPr wrap="square" rtlCol="0">
              <a:spAutoFit/>
            </a:bodyPr>
            <a:lstStyle/>
            <a:p>
              <a:pPr algn="ctr"/>
              <a:r>
                <a:rPr lang="en-US" sz="1050" dirty="0" smtClean="0"/>
                <a:t>Pref1::Addr1</a:t>
              </a:r>
              <a:endParaRPr lang="en-US" sz="1050" dirty="0"/>
            </a:p>
          </p:txBody>
        </p:sp>
      </p:gr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Partial distribution</a:t>
            </a:r>
            <a:endParaRPr lang="en-US" dirty="0"/>
          </a:p>
        </p:txBody>
      </p:sp>
      <p:sp>
        <p:nvSpPr>
          <p:cNvPr id="3" name="Content Placeholder 2"/>
          <p:cNvSpPr>
            <a:spLocks noGrp="1"/>
          </p:cNvSpPr>
          <p:nvPr>
            <p:ph idx="1"/>
          </p:nvPr>
        </p:nvSpPr>
        <p:spPr>
          <a:xfrm>
            <a:off x="457200" y="1600200"/>
            <a:ext cx="8229600" cy="5029200"/>
          </a:xfrm>
        </p:spPr>
        <p:txBody>
          <a:bodyPr>
            <a:normAutofit fontScale="85000" lnSpcReduction="20000"/>
          </a:bodyPr>
          <a:lstStyle/>
          <a:p>
            <a:r>
              <a:rPr lang="en-US" dirty="0" smtClean="0"/>
              <a:t>The data plane is distributed, as each MAAR anchors the flows containing the prefixes of their pool</a:t>
            </a:r>
          </a:p>
          <a:p>
            <a:r>
              <a:rPr lang="en-US" dirty="0" smtClean="0"/>
              <a:t>The Central Mobility Database plays a fundamental role for the control plane</a:t>
            </a:r>
          </a:p>
          <a:p>
            <a:pPr lvl="1"/>
            <a:r>
              <a:rPr lang="en-US" dirty="0" smtClean="0"/>
              <a:t>It stores the MNs’ mobility-related info</a:t>
            </a:r>
          </a:p>
          <a:p>
            <a:pPr lvl="1"/>
            <a:r>
              <a:rPr lang="en-US" dirty="0" smtClean="0"/>
              <a:t>At each MN’s attachment (either initial registration or handover), MAARs query the CMD to retrieve and/or update the session</a:t>
            </a:r>
          </a:p>
          <a:p>
            <a:pPr lvl="1"/>
            <a:r>
              <a:rPr lang="en-US" dirty="0" smtClean="0"/>
              <a:t>The CMD informs old MAARs as well, in order to keep the routing state at the MAARs consistent with the entries stored</a:t>
            </a:r>
          </a:p>
          <a:p>
            <a:pPr lvl="1"/>
            <a:r>
              <a:rPr lang="en-US" dirty="0" smtClean="0"/>
              <a:t>The messages are based on the PBU/PBA format, with changes and extension according to the sequence of operations adopted</a:t>
            </a:r>
          </a:p>
          <a:p>
            <a:pPr lvl="2"/>
            <a:r>
              <a:rPr lang="en-US" dirty="0" smtClean="0"/>
              <a:t>Different solutions are possible</a:t>
            </a:r>
          </a:p>
          <a:p>
            <a:pPr lvl="1"/>
            <a:endParaRPr lang="en-US"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443</TotalTime>
  <Words>1323</Words>
  <Application>Microsoft Macintosh PowerPoint</Application>
  <PresentationFormat>On-screen Show (4:3)</PresentationFormat>
  <Paragraphs>148</Paragraphs>
  <Slides>12</Slides>
  <Notes>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Network based Distributed Mobility Management</vt:lpstr>
      <vt:lpstr>Overview</vt:lpstr>
      <vt:lpstr>Distributed Mobility Management (i)</vt:lpstr>
      <vt:lpstr>Distributed Mobility Management (ii)</vt:lpstr>
      <vt:lpstr>Full distribution</vt:lpstr>
      <vt:lpstr>Full distribution</vt:lpstr>
      <vt:lpstr>Partial distribution</vt:lpstr>
      <vt:lpstr>Partial distribution</vt:lpstr>
      <vt:lpstr>Conclusion</vt:lpstr>
      <vt:lpstr>Changes Required</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Network based Distributed Mobility Management</dc:title>
  <dc:creator>Fabio</dc:creator>
  <cp:lastModifiedBy>Antonio de la Oliva</cp:lastModifiedBy>
  <cp:revision>6</cp:revision>
  <dcterms:created xsi:type="dcterms:W3CDTF">2006-08-16T00:00:00Z</dcterms:created>
  <dcterms:modified xsi:type="dcterms:W3CDTF">2011-07-19T16:08:17Z</dcterms:modified>
</cp:coreProperties>
</file>