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7"/>
  </p:notesMasterIdLst>
  <p:handoutMasterIdLst>
    <p:handoutMasterId r:id="rId18"/>
  </p:handoutMasterIdLst>
  <p:sldIdLst>
    <p:sldId id="396" r:id="rId6"/>
    <p:sldId id="357" r:id="rId7"/>
    <p:sldId id="311" r:id="rId8"/>
    <p:sldId id="389" r:id="rId9"/>
    <p:sldId id="397" r:id="rId10"/>
    <p:sldId id="393" r:id="rId11"/>
    <p:sldId id="394" r:id="rId12"/>
    <p:sldId id="398" r:id="rId13"/>
    <p:sldId id="386" r:id="rId14"/>
    <p:sldId id="391" r:id="rId15"/>
    <p:sldId id="399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110" d="100"/>
          <a:sy n="110" d="100"/>
        </p:scale>
        <p:origin x="-8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778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36327" y="394156"/>
            <a:ext cx="47393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21-11-0111-00-0000-Joint_Plenary_Opening_Report.ppt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21/ballot_4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21/ballot_5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#45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San Francisco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at research dot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telcordia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477000"/>
            <a:ext cx="990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990600" cy="215900"/>
          </a:xfrm>
          <a:noFill/>
        </p:spPr>
        <p:txBody>
          <a:bodyPr/>
          <a:lstStyle/>
          <a:p>
            <a:r>
              <a:rPr lang="en-US" dirty="0" smtClean="0"/>
              <a:t>July  2011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742BCC51-E7F8-4B59-97C5-0AF7925240C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2011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19-22 September 2011,  Bangkok, Thailand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July   2011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Subir Das, Chair, IEEE 802.21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1752600" cy="228601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742BCC51-E7F8-4B59-97C5-0AF7925240C8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09-12 January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Hawaii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(Target) May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(Target) September 2012,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4191000" y="6477000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742BCC51-E7F8-4B59-97C5-0AF7925240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2192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July 2011</a:t>
            </a: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7185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Juan Carlos Zuniga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802.16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Peretz Feder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27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4" name="Date Placeholder 3"/>
          <p:cNvSpPr txBox="1">
            <a:spLocks/>
          </p:cNvSpPr>
          <p:nvPr/>
        </p:nvSpPr>
        <p:spPr>
          <a:xfrm>
            <a:off x="685800" y="6477000"/>
            <a:ext cx="990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2011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9906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July  2011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1950" y="6475413"/>
            <a:ext cx="1898650" cy="184150"/>
          </a:xfrm>
          <a:noFill/>
        </p:spPr>
        <p:txBody>
          <a:bodyPr/>
          <a:lstStyle/>
          <a:p>
            <a:r>
              <a:rPr lang="pt-BR" dirty="0" smtClean="0"/>
              <a:t>                                 Subir Das, Chair 802.21 WG</a:t>
            </a:r>
            <a:endParaRPr lang="en-US" dirty="0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28637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CDF237D2-9025-4C3F-BEA0-3F53B88EEF65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14400" y="579120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dirty="0"/>
              <a:t>HBS: Handover with Broadcast Services    </a:t>
            </a:r>
            <a:r>
              <a:rPr lang="en-US" sz="1400" b="1" dirty="0"/>
              <a:t>Default Location</a:t>
            </a:r>
            <a:r>
              <a:rPr lang="en-US" sz="1400" dirty="0" smtClean="0"/>
              <a:t>:  </a:t>
            </a:r>
            <a:r>
              <a:rPr lang="en-US" sz="1400" smtClean="0"/>
              <a:t>Pacific E  </a:t>
            </a:r>
            <a:endParaRPr lang="en-US" sz="1400" dirty="0"/>
          </a:p>
          <a:p>
            <a:pPr eaLnBrk="1" hangingPunct="1"/>
            <a:r>
              <a:rPr lang="en-US" sz="1400" dirty="0"/>
              <a:t>SRHO: Single Radio Handovers</a:t>
            </a:r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14400" y="1863725"/>
          <a:ext cx="7467599" cy="3622675"/>
        </p:xfrm>
        <a:graphic>
          <a:graphicData uri="http://schemas.openxmlformats.org/drawingml/2006/table">
            <a:tbl>
              <a:tblPr/>
              <a:tblGrid>
                <a:gridCol w="947069"/>
                <a:gridCol w="1315840"/>
                <a:gridCol w="1584036"/>
                <a:gridCol w="1885757"/>
                <a:gridCol w="1734897"/>
              </a:tblGrid>
              <a:tr h="589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Monday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(July 18</a:t>
                      </a:r>
                      <a:r>
                        <a:rPr lang="en-US" sz="1200" b="1" baseline="3000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200" b="1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Tuesday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(July 19</a:t>
                      </a:r>
                      <a:r>
                        <a:rPr lang="en-US" sz="1200" b="1" baseline="3000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200" b="1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Wednesday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(July 20</a:t>
                      </a:r>
                      <a:r>
                        <a:rPr lang="en-US" sz="1200" b="1" baseline="3000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200" b="1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Thursday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(July 21</a:t>
                      </a:r>
                      <a:r>
                        <a:rPr lang="en-US" sz="1200" b="1" baseline="3000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200" b="1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9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8:00-10:00a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WG Mid-Plenary (9:00- 10:30a)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Security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9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10:30-12:30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HBS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HBS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1:30 – 3:30p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WG Opening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4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4:00 – 6:00p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HBS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WG Closing Plenary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6:30 – 8:00p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Social Event (until 9 pm)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553200"/>
            <a:ext cx="2438400" cy="304800"/>
          </a:xfrm>
          <a:noFill/>
        </p:spPr>
        <p:txBody>
          <a:bodyPr/>
          <a:lstStyle/>
          <a:p>
            <a:r>
              <a:rPr lang="en-US" dirty="0" smtClean="0"/>
              <a:t>Subir Das, Chair 802.21 WG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553200"/>
            <a:ext cx="1143000" cy="304800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081B5215-B144-4246-A476-CF2247F9E2AC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Charter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and interoperability between heterogeneous networks  including both 802 and non-802 networks </a:t>
            </a:r>
          </a:p>
        </p:txBody>
      </p:sp>
      <p:sp>
        <p:nvSpPr>
          <p:cNvPr id="81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477000"/>
            <a:ext cx="1066800" cy="228600"/>
          </a:xfrm>
          <a:noFill/>
        </p:spPr>
        <p:txBody>
          <a:bodyPr/>
          <a:lstStyle/>
          <a:p>
            <a:r>
              <a:rPr lang="en-US" dirty="0" smtClean="0"/>
              <a:t>July 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8150" y="6475413"/>
            <a:ext cx="1822450" cy="184150"/>
          </a:xfrm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1DFFB-E2DE-413E-BFBF-BDCEA3057F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Summary of Completed Work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868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P802.21 base Specification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P802.21 published in Jan-2009</a:t>
            </a:r>
          </a:p>
          <a:p>
            <a:pPr>
              <a:lnSpc>
                <a:spcPct val="80000"/>
              </a:lnSpc>
            </a:pPr>
            <a:endParaRPr lang="en-US" sz="1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Requirements submitted to ITU through 802.18 for IMT-Advanced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Interaction with other 802 groups and other SDOs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MIH solution incorporated in 802.16g in Nov ‘05,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MIH solution incorporated in 802.11u in Sep ’06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3GPP: Concept of ANDSF incorporated in 3GPP TS 23.402, TS 24.302, TS 24.312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WMF: 802.21 IS </a:t>
            </a:r>
            <a:r>
              <a:rPr lang="en-US" sz="1600" dirty="0" err="1" smtClean="0">
                <a:latin typeface="Arial" charset="0"/>
              </a:rPr>
              <a:t>is</a:t>
            </a:r>
            <a:r>
              <a:rPr lang="en-US" sz="1600" dirty="0" smtClean="0">
                <a:latin typeface="Arial" charset="0"/>
              </a:rPr>
              <a:t> now a part of </a:t>
            </a:r>
            <a:r>
              <a:rPr lang="en-US" sz="1600" dirty="0" err="1" smtClean="0">
                <a:latin typeface="Arial" charset="0"/>
              </a:rPr>
              <a:t>WiMAX</a:t>
            </a:r>
            <a:r>
              <a:rPr lang="en-US" sz="1600" dirty="0" smtClean="0">
                <a:latin typeface="Arial" charset="0"/>
              </a:rPr>
              <a:t> 1.6 specification for </a:t>
            </a:r>
            <a:r>
              <a:rPr lang="en-US" sz="1600" dirty="0" err="1" smtClean="0">
                <a:latin typeface="Arial" charset="0"/>
              </a:rPr>
              <a:t>WiMAX-WiFi</a:t>
            </a:r>
            <a:r>
              <a:rPr lang="en-US" sz="1600" dirty="0" smtClean="0">
                <a:latin typeface="Arial" charset="0"/>
              </a:rPr>
              <a:t> IWK</a:t>
            </a:r>
          </a:p>
          <a:p>
            <a:pPr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Task Group Status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802.21a Security TG: WG Letter Ballot approved; Preparation for Sponsor Ballot  approval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802.21b Handover with Broadcast Services TG; Preparation for Sponsor Ballot  approval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802.21c Single Radio Handovers: Proposals are discussed and draft version is underway</a:t>
            </a:r>
          </a:p>
          <a:p>
            <a:pPr>
              <a:lnSpc>
                <a:spcPct val="80000"/>
              </a:lnSpc>
              <a:buNone/>
            </a:pPr>
            <a:r>
              <a:rPr lang="en-US" sz="1600" dirty="0" smtClean="0"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endParaRPr lang="en-US" sz="1800" dirty="0" smtClean="0">
              <a:latin typeface="Arial" charset="0"/>
            </a:endParaRPr>
          </a:p>
          <a:p>
            <a:pPr lvl="2">
              <a:lnSpc>
                <a:spcPct val="80000"/>
              </a:lnSpc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1143000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8150" y="6475413"/>
            <a:ext cx="1822450" cy="184150"/>
          </a:xfrm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1DFFB-E2DE-413E-BFBF-BDCEA3057FA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Letter Ballot #4c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LB#4c started on June 20</a:t>
            </a:r>
            <a:r>
              <a:rPr lang="en-US" sz="2400" baseline="30000" dirty="0" smtClean="0">
                <a:latin typeface="Arial" charset="0"/>
              </a:rPr>
              <a:t>th</a:t>
            </a:r>
            <a:r>
              <a:rPr lang="en-US" sz="2400" dirty="0" smtClean="0">
                <a:latin typeface="Arial" charset="0"/>
              </a:rPr>
              <a:t>,  2011 and ended on July 5th,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is published on July 6</a:t>
            </a:r>
            <a:r>
              <a:rPr lang="en-US" sz="2400" baseline="30000" dirty="0" smtClean="0">
                <a:latin typeface="Arial" charset="0"/>
                <a:cs typeface="Arial" charset="0"/>
              </a:rPr>
              <a:t>th</a:t>
            </a:r>
            <a:r>
              <a:rPr lang="en-US" sz="2400" dirty="0" smtClean="0">
                <a:latin typeface="Arial" charset="0"/>
                <a:cs typeface="Arial" charset="0"/>
              </a:rPr>
              <a:t>,  2011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  <a:hlinkClick r:id="rId3"/>
              </a:rPr>
              <a:t>http://www.ieee802.org/21/ballot_4.html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:27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:00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 02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 90.63%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100%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 approved 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8150" y="6475413"/>
            <a:ext cx="1822450" cy="184150"/>
          </a:xfrm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1DFFB-E2DE-413E-BFBF-BDCEA3057FA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Letter Ballot #5c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LB#5c started on June 20</a:t>
            </a:r>
            <a:r>
              <a:rPr lang="en-US" sz="2400" baseline="30000" dirty="0" smtClean="0">
                <a:latin typeface="Arial" charset="0"/>
              </a:rPr>
              <a:t>th</a:t>
            </a:r>
            <a:r>
              <a:rPr lang="en-US" sz="2400" dirty="0" smtClean="0">
                <a:latin typeface="Arial" charset="0"/>
              </a:rPr>
              <a:t>,  2011 and ended on July 5th,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is published on July 6</a:t>
            </a:r>
            <a:r>
              <a:rPr lang="en-US" sz="2400" baseline="30000" dirty="0" smtClean="0">
                <a:latin typeface="Arial" charset="0"/>
                <a:cs typeface="Arial" charset="0"/>
              </a:rPr>
              <a:t>th</a:t>
            </a:r>
            <a:r>
              <a:rPr lang="en-US" sz="2400" dirty="0" smtClean="0">
                <a:latin typeface="Arial" charset="0"/>
                <a:cs typeface="Arial" charset="0"/>
              </a:rPr>
              <a:t>, 2011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  <a:hlinkClick r:id="rId3"/>
              </a:rPr>
              <a:t>http://www.ieee802.org/21/ballot_5.html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  29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:  00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  00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90.6%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100%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approved 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066800" cy="215900"/>
          </a:xfrm>
          <a:noFill/>
        </p:spPr>
        <p:txBody>
          <a:bodyPr/>
          <a:lstStyle/>
          <a:p>
            <a:r>
              <a:rPr lang="en-US" dirty="0" smtClean="0"/>
              <a:t>July 2011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17CE900-A1D9-48AF-99E5-2A9670E2E49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July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Task Group Activities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802.21a: Security Extensions to MIH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Letter Ballot results discussion and preparation for Sponsor ballot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802.21b: Handovers with Broadcast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Letter Ballot results discussion and preparation for Sponsor ballot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Draft document discussion 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28362</TotalTime>
  <Words>760</Words>
  <Application>Microsoft Office PowerPoint</Application>
  <PresentationFormat>On-screen Show (4:3)</PresentationFormat>
  <Paragraphs>210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802.11PowerPointTemplate-Landscape</vt:lpstr>
      <vt:lpstr>1_Custom Design</vt:lpstr>
      <vt:lpstr>2_Custom Design</vt:lpstr>
      <vt:lpstr>3_Custom Design</vt:lpstr>
      <vt:lpstr>Custom Design</vt:lpstr>
      <vt:lpstr>Joint Opening Plenary  IEEE 802.21  Media Independent Handover Services Session #45 San Francisco</vt:lpstr>
      <vt:lpstr>WG Officers</vt:lpstr>
      <vt:lpstr>IEEE 802.21 Meeting Server Details</vt:lpstr>
      <vt:lpstr>Session Time and Location   </vt:lpstr>
      <vt:lpstr>802.21 WG Charter</vt:lpstr>
      <vt:lpstr>Summary of Completed Work</vt:lpstr>
      <vt:lpstr>Letter Ballot #4c Result </vt:lpstr>
      <vt:lpstr>Letter Ballot #5c Result </vt:lpstr>
      <vt:lpstr>Objectives for the July Meeting</vt:lpstr>
      <vt:lpstr>Future Sessions – 2011 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439</cp:revision>
  <cp:lastPrinted>1998-02-10T13:28:06Z</cp:lastPrinted>
  <dcterms:created xsi:type="dcterms:W3CDTF">2002-07-08T22:03:28Z</dcterms:created>
  <dcterms:modified xsi:type="dcterms:W3CDTF">2011-07-18T03:42:47Z</dcterms:modified>
</cp:coreProperties>
</file>