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79" r:id="rId2"/>
    <p:sldId id="280" r:id="rId3"/>
    <p:sldId id="281" r:id="rId4"/>
    <p:sldId id="282" r:id="rId5"/>
    <p:sldId id="283" r:id="rId6"/>
    <p:sldId id="284" r:id="rId7"/>
    <p:sldId id="285" r:id="rId8"/>
    <p:sldId id="286" r:id="rId9"/>
    <p:sldId id="310" r:id="rId10"/>
    <p:sldId id="311" r:id="rId11"/>
    <p:sldId id="291" r:id="rId12"/>
    <p:sldId id="312" r:id="rId13"/>
    <p:sldId id="313" r:id="rId14"/>
    <p:sldId id="290" r:id="rId15"/>
    <p:sldId id="292" r:id="rId16"/>
    <p:sldId id="293" r:id="rId17"/>
    <p:sldId id="314" r:id="rId18"/>
    <p:sldId id="307" r:id="rId19"/>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67" autoAdjust="0"/>
    <p:restoredTop sz="82784" autoAdjust="0"/>
  </p:normalViewPr>
  <p:slideViewPr>
    <p:cSldViewPr>
      <p:cViewPr varScale="1">
        <p:scale>
          <a:sx n="64" d="100"/>
          <a:sy n="64" d="100"/>
        </p:scale>
        <p:origin x="-293" y="-82"/>
      </p:cViewPr>
      <p:guideLst>
        <p:guide orient="horz" pos="2160"/>
        <p:guide pos="2880"/>
      </p:guideLst>
    </p:cSldViewPr>
  </p:slideViewPr>
  <p:outlineViewPr>
    <p:cViewPr>
      <p:scale>
        <a:sx n="33" d="100"/>
        <a:sy n="33" d="100"/>
      </p:scale>
      <p:origin x="0" y="271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DC2A4D6-57D9-430F-93D7-C08BD9FC1527}" type="datetimeFigureOut">
              <a:rPr lang="ko-KR" altLang="en-US" smtClean="0"/>
              <a:t>2011-07-19</a:t>
            </a:fld>
            <a:endParaRPr lang="ko-KR" altLang="en-US"/>
          </a:p>
        </p:txBody>
      </p:sp>
      <p:sp>
        <p:nvSpPr>
          <p:cNvPr id="4" name="슬라이드 이미지 개체 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16FF77-E6D3-4FFD-AEE9-FB5D119C36D2}" type="slidenum">
              <a:rPr lang="ko-KR" altLang="en-US" smtClean="0"/>
              <a:t>‹#›</a:t>
            </a:fld>
            <a:endParaRPr lang="ko-KR" altLang="en-US"/>
          </a:p>
        </p:txBody>
      </p:sp>
    </p:spTree>
    <p:extLst>
      <p:ext uri="{BB962C8B-B14F-4D97-AF65-F5344CB8AC3E}">
        <p14:creationId xmlns:p14="http://schemas.microsoft.com/office/powerpoint/2010/main" val="1144995524"/>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ja-JP" dirty="0" smtClean="0">
              <a:latin typeface="Times New Roman" pitchFamily="18" charset="0"/>
            </a:endParaRPr>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Calibri" pitchFamily="34" charset="0"/>
                <a:ea typeface="굴림" pitchFamily="50" charset="-127"/>
              </a:defRPr>
            </a:lvl1pPr>
            <a:lvl2pPr marL="742950" indent="-285750" eaLnBrk="0" hangingPunct="0">
              <a:defRPr kumimoji="1">
                <a:solidFill>
                  <a:schemeClr val="tx1"/>
                </a:solidFill>
                <a:latin typeface="Calibri" pitchFamily="34" charset="0"/>
                <a:ea typeface="굴림" pitchFamily="50" charset="-127"/>
              </a:defRPr>
            </a:lvl2pPr>
            <a:lvl3pPr marL="1143000" indent="-228600" eaLnBrk="0" hangingPunct="0">
              <a:defRPr kumimoji="1">
                <a:solidFill>
                  <a:schemeClr val="tx1"/>
                </a:solidFill>
                <a:latin typeface="Calibri" pitchFamily="34" charset="0"/>
                <a:ea typeface="굴림" pitchFamily="50" charset="-127"/>
              </a:defRPr>
            </a:lvl3pPr>
            <a:lvl4pPr marL="1600200" indent="-228600" eaLnBrk="0" hangingPunct="0">
              <a:defRPr kumimoji="1">
                <a:solidFill>
                  <a:schemeClr val="tx1"/>
                </a:solidFill>
                <a:latin typeface="Calibri" pitchFamily="34" charset="0"/>
                <a:ea typeface="굴림" pitchFamily="50" charset="-127"/>
              </a:defRPr>
            </a:lvl4pPr>
            <a:lvl5pPr marL="2057400" indent="-228600" eaLnBrk="0" hangingPunct="0">
              <a:defRPr kumimoji="1">
                <a:solidFill>
                  <a:schemeClr val="tx1"/>
                </a:solidFill>
                <a:latin typeface="Calibri" pitchFamily="34" charset="0"/>
                <a:ea typeface="굴림" pitchFamily="50" charset="-127"/>
              </a:defRPr>
            </a:lvl5pPr>
            <a:lvl6pPr marL="2514600" indent="-228600" defTabSz="457200" eaLnBrk="0" fontAlgn="base" hangingPunct="0">
              <a:spcBef>
                <a:spcPct val="0"/>
              </a:spcBef>
              <a:spcAft>
                <a:spcPct val="0"/>
              </a:spcAft>
              <a:defRPr kumimoji="1">
                <a:solidFill>
                  <a:schemeClr val="tx1"/>
                </a:solidFill>
                <a:latin typeface="Calibri" pitchFamily="34" charset="0"/>
                <a:ea typeface="굴림" pitchFamily="50" charset="-127"/>
              </a:defRPr>
            </a:lvl6pPr>
            <a:lvl7pPr marL="2971800" indent="-228600" defTabSz="457200" eaLnBrk="0" fontAlgn="base" hangingPunct="0">
              <a:spcBef>
                <a:spcPct val="0"/>
              </a:spcBef>
              <a:spcAft>
                <a:spcPct val="0"/>
              </a:spcAft>
              <a:defRPr kumimoji="1">
                <a:solidFill>
                  <a:schemeClr val="tx1"/>
                </a:solidFill>
                <a:latin typeface="Calibri" pitchFamily="34" charset="0"/>
                <a:ea typeface="굴림" pitchFamily="50" charset="-127"/>
              </a:defRPr>
            </a:lvl7pPr>
            <a:lvl8pPr marL="3429000" indent="-228600" defTabSz="457200" eaLnBrk="0" fontAlgn="base" hangingPunct="0">
              <a:spcBef>
                <a:spcPct val="0"/>
              </a:spcBef>
              <a:spcAft>
                <a:spcPct val="0"/>
              </a:spcAft>
              <a:defRPr kumimoji="1">
                <a:solidFill>
                  <a:schemeClr val="tx1"/>
                </a:solidFill>
                <a:latin typeface="Calibri" pitchFamily="34" charset="0"/>
                <a:ea typeface="굴림" pitchFamily="50" charset="-127"/>
              </a:defRPr>
            </a:lvl8pPr>
            <a:lvl9pPr marL="3886200" indent="-228600" defTabSz="457200" eaLnBrk="0" fontAlgn="base" hangingPunct="0">
              <a:spcBef>
                <a:spcPct val="0"/>
              </a:spcBef>
              <a:spcAft>
                <a:spcPct val="0"/>
              </a:spcAft>
              <a:defRPr kumimoji="1">
                <a:solidFill>
                  <a:schemeClr val="tx1"/>
                </a:solidFill>
                <a:latin typeface="Calibri" pitchFamily="34" charset="0"/>
                <a:ea typeface="굴림" pitchFamily="50" charset="-127"/>
              </a:defRPr>
            </a:lvl9pPr>
          </a:lstStyle>
          <a:p>
            <a:fld id="{9BAF0F66-80F2-4384-AFF2-3FBFE942CC76}" type="slidenum">
              <a:rPr kumimoji="0" lang="ja-JP" altLang="en-US" smtClean="0">
                <a:latin typeface="Times New Roman" pitchFamily="18" charset="0"/>
                <a:ea typeface="MS PGothic" pitchFamily="34" charset="-128"/>
              </a:rPr>
              <a:pPr/>
              <a:t>1</a:t>
            </a:fld>
            <a:endParaRPr kumimoji="0" lang="en-US" altLang="ja-JP" smtClean="0">
              <a:latin typeface="Times New Roman" pitchFamily="18" charset="0"/>
              <a:ea typeface="MS PGothic"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B116FF77-E6D3-4FFD-AEE9-FB5D119C36D2}" type="slidenum">
              <a:rPr lang="ko-KR" altLang="en-US" smtClean="0"/>
              <a:t>10</a:t>
            </a:fld>
            <a:endParaRPr lang="ko-KR" altLang="en-US"/>
          </a:p>
        </p:txBody>
      </p:sp>
    </p:spTree>
    <p:extLst>
      <p:ext uri="{BB962C8B-B14F-4D97-AF65-F5344CB8AC3E}">
        <p14:creationId xmlns:p14="http://schemas.microsoft.com/office/powerpoint/2010/main" val="4869996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B116FF77-E6D3-4FFD-AEE9-FB5D119C36D2}" type="slidenum">
              <a:rPr lang="ko-KR" altLang="en-US" smtClean="0"/>
              <a:t>11</a:t>
            </a:fld>
            <a:endParaRPr lang="ko-KR" altLang="en-US"/>
          </a:p>
        </p:txBody>
      </p:sp>
    </p:spTree>
    <p:extLst>
      <p:ext uri="{BB962C8B-B14F-4D97-AF65-F5344CB8AC3E}">
        <p14:creationId xmlns:p14="http://schemas.microsoft.com/office/powerpoint/2010/main" val="14975851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B116FF77-E6D3-4FFD-AEE9-FB5D119C36D2}" type="slidenum">
              <a:rPr lang="ko-KR" altLang="en-US" smtClean="0"/>
              <a:t>12</a:t>
            </a:fld>
            <a:endParaRPr lang="ko-KR" altLang="en-US"/>
          </a:p>
        </p:txBody>
      </p:sp>
    </p:spTree>
    <p:extLst>
      <p:ext uri="{BB962C8B-B14F-4D97-AF65-F5344CB8AC3E}">
        <p14:creationId xmlns:p14="http://schemas.microsoft.com/office/powerpoint/2010/main" val="27035500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dirty="0" smtClean="0"/>
          </a:p>
        </p:txBody>
      </p:sp>
      <p:sp>
        <p:nvSpPr>
          <p:cNvPr id="4" name="슬라이드 번호 개체 틀 3"/>
          <p:cNvSpPr>
            <a:spLocks noGrp="1"/>
          </p:cNvSpPr>
          <p:nvPr>
            <p:ph type="sldNum" sz="quarter" idx="10"/>
          </p:nvPr>
        </p:nvSpPr>
        <p:spPr/>
        <p:txBody>
          <a:bodyPr/>
          <a:lstStyle/>
          <a:p>
            <a:fld id="{B116FF77-E6D3-4FFD-AEE9-FB5D119C36D2}" type="slidenum">
              <a:rPr lang="ko-KR" altLang="en-US" smtClean="0"/>
              <a:t>14</a:t>
            </a:fld>
            <a:endParaRPr lang="ko-KR" altLang="en-US"/>
          </a:p>
        </p:txBody>
      </p:sp>
    </p:spTree>
    <p:extLst>
      <p:ext uri="{BB962C8B-B14F-4D97-AF65-F5344CB8AC3E}">
        <p14:creationId xmlns:p14="http://schemas.microsoft.com/office/powerpoint/2010/main" val="41370099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B116FF77-E6D3-4FFD-AEE9-FB5D119C36D2}" type="slidenum">
              <a:rPr lang="ko-KR" altLang="en-US" smtClean="0"/>
              <a:t>15</a:t>
            </a:fld>
            <a:endParaRPr lang="ko-KR" altLang="en-US"/>
          </a:p>
        </p:txBody>
      </p:sp>
    </p:spTree>
    <p:extLst>
      <p:ext uri="{BB962C8B-B14F-4D97-AF65-F5344CB8AC3E}">
        <p14:creationId xmlns:p14="http://schemas.microsoft.com/office/powerpoint/2010/main" val="38461666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슬라이드 번호 개체 틀 3"/>
          <p:cNvSpPr>
            <a:spLocks noGrp="1"/>
          </p:cNvSpPr>
          <p:nvPr>
            <p:ph type="sldNum" sz="quarter" idx="10"/>
          </p:nvPr>
        </p:nvSpPr>
        <p:spPr/>
        <p:txBody>
          <a:bodyPr/>
          <a:lstStyle/>
          <a:p>
            <a:fld id="{B116FF77-E6D3-4FFD-AEE9-FB5D119C36D2}" type="slidenum">
              <a:rPr lang="ko-KR" altLang="en-US" smtClean="0"/>
              <a:t>16</a:t>
            </a:fld>
            <a:endParaRPr lang="ko-KR" altLang="en-US"/>
          </a:p>
        </p:txBody>
      </p:sp>
    </p:spTree>
    <p:extLst>
      <p:ext uri="{BB962C8B-B14F-4D97-AF65-F5344CB8AC3E}">
        <p14:creationId xmlns:p14="http://schemas.microsoft.com/office/powerpoint/2010/main" val="35612709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B116FF77-E6D3-4FFD-AEE9-FB5D119C36D2}" type="slidenum">
              <a:rPr lang="ko-KR" altLang="en-US" smtClean="0"/>
              <a:t>18</a:t>
            </a:fld>
            <a:endParaRPr lang="ko-KR" altLang="en-US"/>
          </a:p>
        </p:txBody>
      </p:sp>
    </p:spTree>
    <p:extLst>
      <p:ext uri="{BB962C8B-B14F-4D97-AF65-F5344CB8AC3E}">
        <p14:creationId xmlns:p14="http://schemas.microsoft.com/office/powerpoint/2010/main" val="33193944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ko-KR" dirty="0" smtClean="0">
              <a:latin typeface="Times New Roman" pitchFamily="18" charset="0"/>
            </a:endParaRPr>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Calibri" pitchFamily="34" charset="0"/>
                <a:ea typeface="굴림" pitchFamily="50" charset="-127"/>
              </a:defRPr>
            </a:lvl1pPr>
            <a:lvl2pPr marL="742950" indent="-285750" eaLnBrk="0" hangingPunct="0">
              <a:defRPr kumimoji="1">
                <a:solidFill>
                  <a:schemeClr val="tx1"/>
                </a:solidFill>
                <a:latin typeface="Calibri" pitchFamily="34" charset="0"/>
                <a:ea typeface="굴림" pitchFamily="50" charset="-127"/>
              </a:defRPr>
            </a:lvl2pPr>
            <a:lvl3pPr marL="1143000" indent="-228600" eaLnBrk="0" hangingPunct="0">
              <a:defRPr kumimoji="1">
                <a:solidFill>
                  <a:schemeClr val="tx1"/>
                </a:solidFill>
                <a:latin typeface="Calibri" pitchFamily="34" charset="0"/>
                <a:ea typeface="굴림" pitchFamily="50" charset="-127"/>
              </a:defRPr>
            </a:lvl3pPr>
            <a:lvl4pPr marL="1600200" indent="-228600" eaLnBrk="0" hangingPunct="0">
              <a:defRPr kumimoji="1">
                <a:solidFill>
                  <a:schemeClr val="tx1"/>
                </a:solidFill>
                <a:latin typeface="Calibri" pitchFamily="34" charset="0"/>
                <a:ea typeface="굴림" pitchFamily="50" charset="-127"/>
              </a:defRPr>
            </a:lvl4pPr>
            <a:lvl5pPr marL="2057400" indent="-228600" eaLnBrk="0" hangingPunct="0">
              <a:defRPr kumimoji="1">
                <a:solidFill>
                  <a:schemeClr val="tx1"/>
                </a:solidFill>
                <a:latin typeface="Calibri" pitchFamily="34" charset="0"/>
                <a:ea typeface="굴림" pitchFamily="50" charset="-127"/>
              </a:defRPr>
            </a:lvl5pPr>
            <a:lvl6pPr marL="2514600" indent="-228600" defTabSz="457200" eaLnBrk="0" fontAlgn="base" hangingPunct="0">
              <a:spcBef>
                <a:spcPct val="0"/>
              </a:spcBef>
              <a:spcAft>
                <a:spcPct val="0"/>
              </a:spcAft>
              <a:defRPr kumimoji="1">
                <a:solidFill>
                  <a:schemeClr val="tx1"/>
                </a:solidFill>
                <a:latin typeface="Calibri" pitchFamily="34" charset="0"/>
                <a:ea typeface="굴림" pitchFamily="50" charset="-127"/>
              </a:defRPr>
            </a:lvl6pPr>
            <a:lvl7pPr marL="2971800" indent="-228600" defTabSz="457200" eaLnBrk="0" fontAlgn="base" hangingPunct="0">
              <a:spcBef>
                <a:spcPct val="0"/>
              </a:spcBef>
              <a:spcAft>
                <a:spcPct val="0"/>
              </a:spcAft>
              <a:defRPr kumimoji="1">
                <a:solidFill>
                  <a:schemeClr val="tx1"/>
                </a:solidFill>
                <a:latin typeface="Calibri" pitchFamily="34" charset="0"/>
                <a:ea typeface="굴림" pitchFamily="50" charset="-127"/>
              </a:defRPr>
            </a:lvl7pPr>
            <a:lvl8pPr marL="3429000" indent="-228600" defTabSz="457200" eaLnBrk="0" fontAlgn="base" hangingPunct="0">
              <a:spcBef>
                <a:spcPct val="0"/>
              </a:spcBef>
              <a:spcAft>
                <a:spcPct val="0"/>
              </a:spcAft>
              <a:defRPr kumimoji="1">
                <a:solidFill>
                  <a:schemeClr val="tx1"/>
                </a:solidFill>
                <a:latin typeface="Calibri" pitchFamily="34" charset="0"/>
                <a:ea typeface="굴림" pitchFamily="50" charset="-127"/>
              </a:defRPr>
            </a:lvl8pPr>
            <a:lvl9pPr marL="3886200" indent="-228600" defTabSz="457200" eaLnBrk="0" fontAlgn="base" hangingPunct="0">
              <a:spcBef>
                <a:spcPct val="0"/>
              </a:spcBef>
              <a:spcAft>
                <a:spcPct val="0"/>
              </a:spcAft>
              <a:defRPr kumimoji="1">
                <a:solidFill>
                  <a:schemeClr val="tx1"/>
                </a:solidFill>
                <a:latin typeface="Calibri" pitchFamily="34" charset="0"/>
                <a:ea typeface="굴림" pitchFamily="50" charset="-127"/>
              </a:defRPr>
            </a:lvl9pPr>
          </a:lstStyle>
          <a:p>
            <a:fld id="{CA60AFF0-134F-4D2C-AC42-76AE80BAD94A}" type="slidenum">
              <a:rPr kumimoji="0" lang="ja-JP" altLang="en-US" smtClean="0">
                <a:latin typeface="Times New Roman" pitchFamily="18" charset="0"/>
                <a:ea typeface="MS PGothic" pitchFamily="34" charset="-128"/>
              </a:rPr>
              <a:pPr/>
              <a:t>2</a:t>
            </a:fld>
            <a:endParaRPr kumimoji="0" lang="en-US" altLang="ja-JP" smtClean="0">
              <a:latin typeface="Times New Roman" pitchFamily="18" charset="0"/>
              <a:ea typeface="MS PGothic"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dirty="0" smtClean="0"/>
          </a:p>
        </p:txBody>
      </p:sp>
      <p:sp>
        <p:nvSpPr>
          <p:cNvPr id="4" name="슬라이드 번호 개체 틀 3"/>
          <p:cNvSpPr>
            <a:spLocks noGrp="1"/>
          </p:cNvSpPr>
          <p:nvPr>
            <p:ph type="sldNum" sz="quarter" idx="10"/>
          </p:nvPr>
        </p:nvSpPr>
        <p:spPr/>
        <p:txBody>
          <a:bodyPr/>
          <a:lstStyle/>
          <a:p>
            <a:fld id="{B116FF77-E6D3-4FFD-AEE9-FB5D119C36D2}" type="slidenum">
              <a:rPr lang="ko-KR" altLang="en-US" smtClean="0"/>
              <a:t>3</a:t>
            </a:fld>
            <a:endParaRPr lang="ko-KR" altLang="en-US"/>
          </a:p>
        </p:txBody>
      </p:sp>
    </p:spTree>
    <p:extLst>
      <p:ext uri="{BB962C8B-B14F-4D97-AF65-F5344CB8AC3E}">
        <p14:creationId xmlns:p14="http://schemas.microsoft.com/office/powerpoint/2010/main" val="8350390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B116FF77-E6D3-4FFD-AEE9-FB5D119C36D2}" type="slidenum">
              <a:rPr lang="ko-KR" altLang="en-US" smtClean="0"/>
              <a:t>4</a:t>
            </a:fld>
            <a:endParaRPr lang="ko-KR" altLang="en-US"/>
          </a:p>
        </p:txBody>
      </p:sp>
    </p:spTree>
    <p:extLst>
      <p:ext uri="{BB962C8B-B14F-4D97-AF65-F5344CB8AC3E}">
        <p14:creationId xmlns:p14="http://schemas.microsoft.com/office/powerpoint/2010/main" val="40533796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dirty="0" smtClean="0"/>
          </a:p>
        </p:txBody>
      </p:sp>
      <p:sp>
        <p:nvSpPr>
          <p:cNvPr id="4" name="슬라이드 번호 개체 틀 3"/>
          <p:cNvSpPr>
            <a:spLocks noGrp="1"/>
          </p:cNvSpPr>
          <p:nvPr>
            <p:ph type="sldNum" sz="quarter" idx="10"/>
          </p:nvPr>
        </p:nvSpPr>
        <p:spPr/>
        <p:txBody>
          <a:bodyPr/>
          <a:lstStyle/>
          <a:p>
            <a:fld id="{B116FF77-E6D3-4FFD-AEE9-FB5D119C36D2}" type="slidenum">
              <a:rPr lang="ko-KR" altLang="en-US" smtClean="0"/>
              <a:t>5</a:t>
            </a:fld>
            <a:endParaRPr lang="ko-KR" altLang="en-US"/>
          </a:p>
        </p:txBody>
      </p:sp>
    </p:spTree>
    <p:extLst>
      <p:ext uri="{BB962C8B-B14F-4D97-AF65-F5344CB8AC3E}">
        <p14:creationId xmlns:p14="http://schemas.microsoft.com/office/powerpoint/2010/main" val="41842672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B116FF77-E6D3-4FFD-AEE9-FB5D119C36D2}" type="slidenum">
              <a:rPr lang="ko-KR" altLang="en-US" smtClean="0"/>
              <a:t>6</a:t>
            </a:fld>
            <a:endParaRPr lang="ko-KR" altLang="en-US"/>
          </a:p>
        </p:txBody>
      </p:sp>
    </p:spTree>
    <p:extLst>
      <p:ext uri="{BB962C8B-B14F-4D97-AF65-F5344CB8AC3E}">
        <p14:creationId xmlns:p14="http://schemas.microsoft.com/office/powerpoint/2010/main" val="21839598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dirty="0" smtClean="0"/>
          </a:p>
        </p:txBody>
      </p:sp>
      <p:sp>
        <p:nvSpPr>
          <p:cNvPr id="4" name="슬라이드 번호 개체 틀 3"/>
          <p:cNvSpPr>
            <a:spLocks noGrp="1"/>
          </p:cNvSpPr>
          <p:nvPr>
            <p:ph type="sldNum" sz="quarter" idx="10"/>
          </p:nvPr>
        </p:nvSpPr>
        <p:spPr/>
        <p:txBody>
          <a:bodyPr/>
          <a:lstStyle/>
          <a:p>
            <a:fld id="{5A8FCC13-E4A4-4584-8B4D-D40DE5E1FBD1}" type="slidenum">
              <a:rPr lang="ko-KR" altLang="en-US" smtClean="0"/>
              <a:t>7</a:t>
            </a:fld>
            <a:endParaRPr lang="ko-KR" altLang="en-US"/>
          </a:p>
        </p:txBody>
      </p:sp>
    </p:spTree>
    <p:extLst>
      <p:ext uri="{BB962C8B-B14F-4D97-AF65-F5344CB8AC3E}">
        <p14:creationId xmlns:p14="http://schemas.microsoft.com/office/powerpoint/2010/main" val="39301323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marL="0" indent="0">
              <a:buFont typeface="Arial" pitchFamily="34" charset="0"/>
              <a:buNone/>
            </a:pPr>
            <a:endParaRPr lang="en-US" altLang="ko-KR" dirty="0" smtClean="0"/>
          </a:p>
        </p:txBody>
      </p:sp>
      <p:sp>
        <p:nvSpPr>
          <p:cNvPr id="4" name="슬라이드 번호 개체 틀 3"/>
          <p:cNvSpPr>
            <a:spLocks noGrp="1"/>
          </p:cNvSpPr>
          <p:nvPr>
            <p:ph type="sldNum" sz="quarter" idx="10"/>
          </p:nvPr>
        </p:nvSpPr>
        <p:spPr/>
        <p:txBody>
          <a:bodyPr/>
          <a:lstStyle/>
          <a:p>
            <a:fld id="{5A8FCC13-E4A4-4584-8B4D-D40DE5E1FBD1}" type="slidenum">
              <a:rPr lang="ko-KR" altLang="en-US" smtClean="0"/>
              <a:t>8</a:t>
            </a:fld>
            <a:endParaRPr lang="ko-KR" altLang="en-US"/>
          </a:p>
        </p:txBody>
      </p:sp>
    </p:spTree>
    <p:extLst>
      <p:ext uri="{BB962C8B-B14F-4D97-AF65-F5344CB8AC3E}">
        <p14:creationId xmlns:p14="http://schemas.microsoft.com/office/powerpoint/2010/main" val="42468554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B116FF77-E6D3-4FFD-AEE9-FB5D119C36D2}" type="slidenum">
              <a:rPr lang="ko-KR" altLang="en-US" smtClean="0"/>
              <a:t>9</a:t>
            </a:fld>
            <a:endParaRPr lang="ko-KR" altLang="en-US"/>
          </a:p>
        </p:txBody>
      </p:sp>
    </p:spTree>
    <p:extLst>
      <p:ext uri="{BB962C8B-B14F-4D97-AF65-F5344CB8AC3E}">
        <p14:creationId xmlns:p14="http://schemas.microsoft.com/office/powerpoint/2010/main" val="16829564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5AD50579-1E7A-471E-84BD-046227EA5D6F}" type="datetimeFigureOut">
              <a:rPr lang="ko-KR" altLang="en-US" smtClean="0"/>
              <a:t>2011-07-19</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C02B947E-22DA-4EF4-A083-E7C8E0D713D9}" type="slidenum">
              <a:rPr lang="ko-KR" altLang="en-US" smtClean="0"/>
              <a:t>‹#›</a:t>
            </a:fld>
            <a:endParaRPr lang="ko-KR" altLang="en-US"/>
          </a:p>
        </p:txBody>
      </p:sp>
    </p:spTree>
    <p:extLst>
      <p:ext uri="{BB962C8B-B14F-4D97-AF65-F5344CB8AC3E}">
        <p14:creationId xmlns:p14="http://schemas.microsoft.com/office/powerpoint/2010/main" val="23500576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5AD50579-1E7A-471E-84BD-046227EA5D6F}" type="datetimeFigureOut">
              <a:rPr lang="ko-KR" altLang="en-US" smtClean="0"/>
              <a:t>2011-07-19</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C02B947E-22DA-4EF4-A083-E7C8E0D713D9}" type="slidenum">
              <a:rPr lang="ko-KR" altLang="en-US" smtClean="0"/>
              <a:t>‹#›</a:t>
            </a:fld>
            <a:endParaRPr lang="ko-KR" altLang="en-US"/>
          </a:p>
        </p:txBody>
      </p:sp>
    </p:spTree>
    <p:extLst>
      <p:ext uri="{BB962C8B-B14F-4D97-AF65-F5344CB8AC3E}">
        <p14:creationId xmlns:p14="http://schemas.microsoft.com/office/powerpoint/2010/main" val="5191601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5AD50579-1E7A-471E-84BD-046227EA5D6F}" type="datetimeFigureOut">
              <a:rPr lang="ko-KR" altLang="en-US" smtClean="0"/>
              <a:t>2011-07-19</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C02B947E-22DA-4EF4-A083-E7C8E0D713D9}" type="slidenum">
              <a:rPr lang="ko-KR" altLang="en-US" smtClean="0"/>
              <a:t>‹#›</a:t>
            </a:fld>
            <a:endParaRPr lang="ko-KR" altLang="en-US"/>
          </a:p>
        </p:txBody>
      </p:sp>
    </p:spTree>
    <p:extLst>
      <p:ext uri="{BB962C8B-B14F-4D97-AF65-F5344CB8AC3E}">
        <p14:creationId xmlns:p14="http://schemas.microsoft.com/office/powerpoint/2010/main" val="1413902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5AD50579-1E7A-471E-84BD-046227EA5D6F}" type="datetimeFigureOut">
              <a:rPr lang="ko-KR" altLang="en-US" smtClean="0"/>
              <a:t>2011-07-19</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C02B947E-22DA-4EF4-A083-E7C8E0D713D9}" type="slidenum">
              <a:rPr lang="ko-KR" altLang="en-US" smtClean="0"/>
              <a:t>‹#›</a:t>
            </a:fld>
            <a:endParaRPr lang="ko-KR" altLang="en-US"/>
          </a:p>
        </p:txBody>
      </p:sp>
    </p:spTree>
    <p:extLst>
      <p:ext uri="{BB962C8B-B14F-4D97-AF65-F5344CB8AC3E}">
        <p14:creationId xmlns:p14="http://schemas.microsoft.com/office/powerpoint/2010/main" val="3663202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5AD50579-1E7A-471E-84BD-046227EA5D6F}" type="datetimeFigureOut">
              <a:rPr lang="ko-KR" altLang="en-US" smtClean="0"/>
              <a:t>2011-07-19</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C02B947E-22DA-4EF4-A083-E7C8E0D713D9}" type="slidenum">
              <a:rPr lang="ko-KR" altLang="en-US" smtClean="0"/>
              <a:t>‹#›</a:t>
            </a:fld>
            <a:endParaRPr lang="ko-KR" altLang="en-US"/>
          </a:p>
        </p:txBody>
      </p:sp>
    </p:spTree>
    <p:extLst>
      <p:ext uri="{BB962C8B-B14F-4D97-AF65-F5344CB8AC3E}">
        <p14:creationId xmlns:p14="http://schemas.microsoft.com/office/powerpoint/2010/main" val="2726446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5AD50579-1E7A-471E-84BD-046227EA5D6F}" type="datetimeFigureOut">
              <a:rPr lang="ko-KR" altLang="en-US" smtClean="0"/>
              <a:t>2011-07-19</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C02B947E-22DA-4EF4-A083-E7C8E0D713D9}" type="slidenum">
              <a:rPr lang="ko-KR" altLang="en-US" smtClean="0"/>
              <a:t>‹#›</a:t>
            </a:fld>
            <a:endParaRPr lang="ko-KR" altLang="en-US"/>
          </a:p>
        </p:txBody>
      </p:sp>
    </p:spTree>
    <p:extLst>
      <p:ext uri="{BB962C8B-B14F-4D97-AF65-F5344CB8AC3E}">
        <p14:creationId xmlns:p14="http://schemas.microsoft.com/office/powerpoint/2010/main" val="10469566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5AD50579-1E7A-471E-84BD-046227EA5D6F}" type="datetimeFigureOut">
              <a:rPr lang="ko-KR" altLang="en-US" smtClean="0"/>
              <a:t>2011-07-19</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C02B947E-22DA-4EF4-A083-E7C8E0D713D9}" type="slidenum">
              <a:rPr lang="ko-KR" altLang="en-US" smtClean="0"/>
              <a:t>‹#›</a:t>
            </a:fld>
            <a:endParaRPr lang="ko-KR" altLang="en-US"/>
          </a:p>
        </p:txBody>
      </p:sp>
    </p:spTree>
    <p:extLst>
      <p:ext uri="{BB962C8B-B14F-4D97-AF65-F5344CB8AC3E}">
        <p14:creationId xmlns:p14="http://schemas.microsoft.com/office/powerpoint/2010/main" val="289774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5AD50579-1E7A-471E-84BD-046227EA5D6F}" type="datetimeFigureOut">
              <a:rPr lang="ko-KR" altLang="en-US" smtClean="0"/>
              <a:t>2011-07-19</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C02B947E-22DA-4EF4-A083-E7C8E0D713D9}" type="slidenum">
              <a:rPr lang="ko-KR" altLang="en-US" smtClean="0"/>
              <a:t>‹#›</a:t>
            </a:fld>
            <a:endParaRPr lang="ko-KR" altLang="en-US"/>
          </a:p>
        </p:txBody>
      </p:sp>
    </p:spTree>
    <p:extLst>
      <p:ext uri="{BB962C8B-B14F-4D97-AF65-F5344CB8AC3E}">
        <p14:creationId xmlns:p14="http://schemas.microsoft.com/office/powerpoint/2010/main" val="15210058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5AD50579-1E7A-471E-84BD-046227EA5D6F}" type="datetimeFigureOut">
              <a:rPr lang="ko-KR" altLang="en-US" smtClean="0"/>
              <a:t>2011-07-19</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C02B947E-22DA-4EF4-A083-E7C8E0D713D9}" type="slidenum">
              <a:rPr lang="ko-KR" altLang="en-US" smtClean="0"/>
              <a:t>‹#›</a:t>
            </a:fld>
            <a:endParaRPr lang="ko-KR" altLang="en-US"/>
          </a:p>
        </p:txBody>
      </p:sp>
    </p:spTree>
    <p:extLst>
      <p:ext uri="{BB962C8B-B14F-4D97-AF65-F5344CB8AC3E}">
        <p14:creationId xmlns:p14="http://schemas.microsoft.com/office/powerpoint/2010/main" val="2121830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5AD50579-1E7A-471E-84BD-046227EA5D6F}" type="datetimeFigureOut">
              <a:rPr lang="ko-KR" altLang="en-US" smtClean="0"/>
              <a:t>2011-07-19</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C02B947E-22DA-4EF4-A083-E7C8E0D713D9}" type="slidenum">
              <a:rPr lang="ko-KR" altLang="en-US" smtClean="0"/>
              <a:t>‹#›</a:t>
            </a:fld>
            <a:endParaRPr lang="ko-KR" altLang="en-US"/>
          </a:p>
        </p:txBody>
      </p:sp>
    </p:spTree>
    <p:extLst>
      <p:ext uri="{BB962C8B-B14F-4D97-AF65-F5344CB8AC3E}">
        <p14:creationId xmlns:p14="http://schemas.microsoft.com/office/powerpoint/2010/main" val="628992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5AD50579-1E7A-471E-84BD-046227EA5D6F}" type="datetimeFigureOut">
              <a:rPr lang="ko-KR" altLang="en-US" smtClean="0"/>
              <a:t>2011-07-19</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C02B947E-22DA-4EF4-A083-E7C8E0D713D9}" type="slidenum">
              <a:rPr lang="ko-KR" altLang="en-US" smtClean="0"/>
              <a:t>‹#›</a:t>
            </a:fld>
            <a:endParaRPr lang="ko-KR" altLang="en-US"/>
          </a:p>
        </p:txBody>
      </p:sp>
    </p:spTree>
    <p:extLst>
      <p:ext uri="{BB962C8B-B14F-4D97-AF65-F5344CB8AC3E}">
        <p14:creationId xmlns:p14="http://schemas.microsoft.com/office/powerpoint/2010/main" val="4187560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D50579-1E7A-471E-84BD-046227EA5D6F}" type="datetimeFigureOut">
              <a:rPr lang="ko-KR" altLang="en-US" smtClean="0"/>
              <a:t>2011-07-19</a:t>
            </a:fld>
            <a:endParaRPr lang="ko-KR" altLang="en-US"/>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2B947E-22DA-4EF4-A083-E7C8E0D713D9}" type="slidenum">
              <a:rPr lang="ko-KR" altLang="en-US" smtClean="0"/>
              <a:t>‹#›</a:t>
            </a:fld>
            <a:endParaRPr lang="ko-KR" altLang="en-US"/>
          </a:p>
        </p:txBody>
      </p:sp>
    </p:spTree>
    <p:extLst>
      <p:ext uri="{BB962C8B-B14F-4D97-AF65-F5344CB8AC3E}">
        <p14:creationId xmlns:p14="http://schemas.microsoft.com/office/powerpoint/2010/main" val="5265210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txBox="1">
            <a:spLocks noChangeArrowheads="1"/>
          </p:cNvSpPr>
          <p:nvPr/>
        </p:nvSpPr>
        <p:spPr bwMode="auto">
          <a:xfrm>
            <a:off x="439738" y="908050"/>
            <a:ext cx="8399462" cy="5334000"/>
          </a:xfrm>
          <a:prstGeom prst="rect">
            <a:avLst/>
          </a:prstGeom>
          <a:solidFill>
            <a:srgbClr val="66CCFF"/>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marL="280988" indent="-280988" defTabSz="762000" eaLnBrk="0" hangingPunct="0">
              <a:defRPr kumimoji="1">
                <a:solidFill>
                  <a:schemeClr val="tx1"/>
                </a:solidFill>
                <a:latin typeface="Calibri" pitchFamily="34" charset="0"/>
                <a:ea typeface="굴림" pitchFamily="50" charset="-127"/>
              </a:defRPr>
            </a:lvl1pPr>
            <a:lvl2pPr marL="742950" indent="-285750" defTabSz="762000" eaLnBrk="0" hangingPunct="0">
              <a:defRPr kumimoji="1">
                <a:solidFill>
                  <a:schemeClr val="tx1"/>
                </a:solidFill>
                <a:latin typeface="Calibri" pitchFamily="34" charset="0"/>
                <a:ea typeface="굴림" pitchFamily="50" charset="-127"/>
              </a:defRPr>
            </a:lvl2pPr>
            <a:lvl3pPr marL="1143000" indent="-228600" defTabSz="762000" eaLnBrk="0" hangingPunct="0">
              <a:defRPr kumimoji="1">
                <a:solidFill>
                  <a:schemeClr val="tx1"/>
                </a:solidFill>
                <a:latin typeface="Calibri" pitchFamily="34" charset="0"/>
                <a:ea typeface="굴림" pitchFamily="50" charset="-127"/>
              </a:defRPr>
            </a:lvl3pPr>
            <a:lvl4pPr marL="1600200" indent="-228600" defTabSz="762000" eaLnBrk="0" hangingPunct="0">
              <a:defRPr kumimoji="1">
                <a:solidFill>
                  <a:schemeClr val="tx1"/>
                </a:solidFill>
                <a:latin typeface="Calibri" pitchFamily="34" charset="0"/>
                <a:ea typeface="굴림" pitchFamily="50" charset="-127"/>
              </a:defRPr>
            </a:lvl4pPr>
            <a:lvl5pPr marL="2057400" indent="-228600" defTabSz="762000" eaLnBrk="0" hangingPunct="0">
              <a:defRPr kumimoji="1">
                <a:solidFill>
                  <a:schemeClr val="tx1"/>
                </a:solidFill>
                <a:latin typeface="Calibri" pitchFamily="34" charset="0"/>
                <a:ea typeface="굴림" pitchFamily="50" charset="-127"/>
              </a:defRPr>
            </a:lvl5pPr>
            <a:lvl6pPr marL="2514600" indent="-228600" defTabSz="762000" eaLnBrk="0" fontAlgn="base" hangingPunct="0">
              <a:spcBef>
                <a:spcPct val="0"/>
              </a:spcBef>
              <a:spcAft>
                <a:spcPct val="0"/>
              </a:spcAft>
              <a:defRPr kumimoji="1">
                <a:solidFill>
                  <a:schemeClr val="tx1"/>
                </a:solidFill>
                <a:latin typeface="Calibri" pitchFamily="34" charset="0"/>
                <a:ea typeface="굴림" pitchFamily="50" charset="-127"/>
              </a:defRPr>
            </a:lvl6pPr>
            <a:lvl7pPr marL="2971800" indent="-228600" defTabSz="762000" eaLnBrk="0" fontAlgn="base" hangingPunct="0">
              <a:spcBef>
                <a:spcPct val="0"/>
              </a:spcBef>
              <a:spcAft>
                <a:spcPct val="0"/>
              </a:spcAft>
              <a:defRPr kumimoji="1">
                <a:solidFill>
                  <a:schemeClr val="tx1"/>
                </a:solidFill>
                <a:latin typeface="Calibri" pitchFamily="34" charset="0"/>
                <a:ea typeface="굴림" pitchFamily="50" charset="-127"/>
              </a:defRPr>
            </a:lvl7pPr>
            <a:lvl8pPr marL="3429000" indent="-228600" defTabSz="762000" eaLnBrk="0" fontAlgn="base" hangingPunct="0">
              <a:spcBef>
                <a:spcPct val="0"/>
              </a:spcBef>
              <a:spcAft>
                <a:spcPct val="0"/>
              </a:spcAft>
              <a:defRPr kumimoji="1">
                <a:solidFill>
                  <a:schemeClr val="tx1"/>
                </a:solidFill>
                <a:latin typeface="Calibri" pitchFamily="34" charset="0"/>
                <a:ea typeface="굴림" pitchFamily="50" charset="-127"/>
              </a:defRPr>
            </a:lvl8pPr>
            <a:lvl9pPr marL="3886200" indent="-228600" defTabSz="762000" eaLnBrk="0" fontAlgn="base" hangingPunct="0">
              <a:spcBef>
                <a:spcPct val="0"/>
              </a:spcBef>
              <a:spcAft>
                <a:spcPct val="0"/>
              </a:spcAft>
              <a:defRPr kumimoji="1">
                <a:solidFill>
                  <a:schemeClr val="tx1"/>
                </a:solidFill>
                <a:latin typeface="Calibri" pitchFamily="34" charset="0"/>
                <a:ea typeface="굴림" pitchFamily="50" charset="-127"/>
              </a:defRPr>
            </a:lvl9pPr>
          </a:lstStyle>
          <a:p>
            <a:pPr eaLnBrk="1" latinLnBrk="0" hangingPunct="1">
              <a:lnSpc>
                <a:spcPct val="90000"/>
              </a:lnSpc>
              <a:spcBef>
                <a:spcPct val="40000"/>
              </a:spcBef>
              <a:buClr>
                <a:srgbClr val="FAFD00"/>
              </a:buClr>
            </a:pPr>
            <a:r>
              <a:rPr kumimoji="0" lang="en-US" altLang="ja-JP" sz="2400" b="1" dirty="0">
                <a:latin typeface="Times"/>
                <a:ea typeface="MS PGothic" pitchFamily="34" charset="-128"/>
                <a:cs typeface="Times New Roman" pitchFamily="18" charset="0"/>
              </a:rPr>
              <a:t>IEEE 802.21 MEDIA INDEPENDENT HANDOVER </a:t>
            </a:r>
          </a:p>
          <a:p>
            <a:pPr eaLnBrk="1" latinLnBrk="0" hangingPunct="1">
              <a:lnSpc>
                <a:spcPct val="90000"/>
              </a:lnSpc>
              <a:spcBef>
                <a:spcPct val="40000"/>
              </a:spcBef>
              <a:buClr>
                <a:srgbClr val="FAFD00"/>
              </a:buClr>
            </a:pPr>
            <a:r>
              <a:rPr kumimoji="0" lang="en-US" altLang="ja-JP" sz="2400" dirty="0">
                <a:latin typeface="Times"/>
                <a:ea typeface="MS PGothic" pitchFamily="34" charset="-128"/>
                <a:cs typeface="Times New Roman" pitchFamily="18" charset="0"/>
              </a:rPr>
              <a:t>DCN: </a:t>
            </a:r>
            <a:r>
              <a:rPr kumimoji="0" lang="en-US" altLang="ja-JP" sz="2400" dirty="0" smtClean="0">
                <a:latin typeface="Times"/>
                <a:ea typeface="MS PGothic" pitchFamily="34" charset="-128"/>
                <a:cs typeface="Times New Roman" pitchFamily="18" charset="0"/>
              </a:rPr>
              <a:t>21-11-0099-00-srho</a:t>
            </a:r>
            <a:endParaRPr kumimoji="0" lang="en-US" altLang="ja-JP" sz="2400" dirty="0">
              <a:latin typeface="Times"/>
              <a:ea typeface="MS PGothic" pitchFamily="34" charset="-128"/>
              <a:cs typeface="Times New Roman" pitchFamily="18" charset="0"/>
            </a:endParaRPr>
          </a:p>
          <a:p>
            <a:pPr eaLnBrk="1" latinLnBrk="0" hangingPunct="1">
              <a:lnSpc>
                <a:spcPct val="90000"/>
              </a:lnSpc>
              <a:spcBef>
                <a:spcPct val="40000"/>
              </a:spcBef>
              <a:buClr>
                <a:srgbClr val="FAFD00"/>
              </a:buClr>
            </a:pPr>
            <a:r>
              <a:rPr kumimoji="0" lang="en-US" altLang="ja-JP" sz="2400" dirty="0">
                <a:latin typeface="Times"/>
                <a:ea typeface="MS PGothic" pitchFamily="34" charset="-128"/>
                <a:cs typeface="Times New Roman" pitchFamily="18" charset="0"/>
              </a:rPr>
              <a:t>Title: </a:t>
            </a:r>
            <a:r>
              <a:rPr kumimoji="0" lang="en-US" altLang="ja-JP" sz="2400" b="1" dirty="0">
                <a:latin typeface="Times"/>
                <a:ea typeface="MS PGothic" pitchFamily="34" charset="-128"/>
                <a:cs typeface="Times New Roman" pitchFamily="18" charset="0"/>
              </a:rPr>
              <a:t>IEEE 802.21c SRHO Protocol </a:t>
            </a:r>
            <a:r>
              <a:rPr kumimoji="0" lang="en-US" altLang="ja-JP" sz="2400" b="1" dirty="0" smtClean="0">
                <a:latin typeface="Times"/>
                <a:ea typeface="MS PGothic" pitchFamily="34" charset="-128"/>
                <a:cs typeface="Times New Roman" pitchFamily="18" charset="0"/>
              </a:rPr>
              <a:t>Consideration to </a:t>
            </a:r>
            <a:r>
              <a:rPr kumimoji="0" lang="en-US" altLang="ja-JP" sz="2400" b="1" dirty="0">
                <a:latin typeface="Times"/>
                <a:ea typeface="MS PGothic" pitchFamily="34" charset="-128"/>
                <a:cs typeface="Times New Roman" pitchFamily="18" charset="0"/>
              </a:rPr>
              <a:t>transport </a:t>
            </a:r>
            <a:r>
              <a:rPr kumimoji="0" lang="en-US" altLang="ja-JP" sz="2400" b="1" dirty="0" smtClean="0">
                <a:latin typeface="Times"/>
                <a:ea typeface="MS PGothic" pitchFamily="34" charset="-128"/>
                <a:cs typeface="Times New Roman" pitchFamily="18" charset="0"/>
              </a:rPr>
              <a:t>IEEE 802.11 </a:t>
            </a:r>
            <a:r>
              <a:rPr kumimoji="0" lang="en-US" altLang="ja-JP" sz="2400" b="1" dirty="0">
                <a:latin typeface="Times"/>
                <a:ea typeface="MS PGothic" pitchFamily="34" charset="-128"/>
                <a:cs typeface="Times New Roman" pitchFamily="18" charset="0"/>
              </a:rPr>
              <a:t>Network Entry </a:t>
            </a:r>
            <a:r>
              <a:rPr kumimoji="0" lang="en-US" altLang="ja-JP" sz="2400" b="1" dirty="0" smtClean="0">
                <a:latin typeface="Times"/>
                <a:ea typeface="MS PGothic" pitchFamily="34" charset="-128"/>
                <a:cs typeface="Times New Roman" pitchFamily="18" charset="0"/>
              </a:rPr>
              <a:t>Messages</a:t>
            </a:r>
            <a:endParaRPr kumimoji="0" lang="en-US" altLang="ja-JP" sz="2400" b="1" dirty="0">
              <a:latin typeface="Times"/>
              <a:ea typeface="MS PGothic" pitchFamily="34" charset="-128"/>
              <a:cs typeface="Times New Roman" pitchFamily="18" charset="0"/>
            </a:endParaRPr>
          </a:p>
          <a:p>
            <a:pPr algn="just" eaLnBrk="1" latinLnBrk="0" hangingPunct="1">
              <a:lnSpc>
                <a:spcPct val="90000"/>
              </a:lnSpc>
              <a:spcBef>
                <a:spcPct val="40000"/>
              </a:spcBef>
              <a:buClr>
                <a:srgbClr val="FAFD00"/>
              </a:buClr>
            </a:pPr>
            <a:r>
              <a:rPr kumimoji="0" lang="en-US" altLang="ja-JP" sz="2400" dirty="0">
                <a:latin typeface="Times"/>
                <a:ea typeface="MS PGothic" pitchFamily="34" charset="-128"/>
                <a:cs typeface="Times New Roman" pitchFamily="18" charset="0"/>
              </a:rPr>
              <a:t>Date Submitted: </a:t>
            </a:r>
            <a:endParaRPr kumimoji="0" lang="en-US" altLang="ja-JP" sz="2400" dirty="0" smtClean="0">
              <a:latin typeface="Times"/>
              <a:ea typeface="MS PGothic" pitchFamily="34" charset="-128"/>
              <a:cs typeface="Times New Roman" pitchFamily="18" charset="0"/>
            </a:endParaRPr>
          </a:p>
          <a:p>
            <a:pPr algn="just" eaLnBrk="1" latinLnBrk="0" hangingPunct="1">
              <a:lnSpc>
                <a:spcPct val="90000"/>
              </a:lnSpc>
              <a:spcBef>
                <a:spcPct val="40000"/>
              </a:spcBef>
              <a:buClr>
                <a:srgbClr val="FAFD00"/>
              </a:buClr>
            </a:pPr>
            <a:r>
              <a:rPr kumimoji="0" lang="en-US" altLang="ja-JP" sz="2400" dirty="0" smtClean="0">
                <a:latin typeface="Times"/>
                <a:ea typeface="MS PGothic" pitchFamily="34" charset="-128"/>
                <a:cs typeface="Times New Roman" pitchFamily="18" charset="0"/>
              </a:rPr>
              <a:t>Presented </a:t>
            </a:r>
            <a:r>
              <a:rPr kumimoji="0" lang="en-US" altLang="ja-JP" sz="2400" dirty="0">
                <a:latin typeface="Times"/>
                <a:ea typeface="MS PGothic" pitchFamily="34" charset="-128"/>
                <a:cs typeface="Times New Roman" pitchFamily="18" charset="0"/>
              </a:rPr>
              <a:t>at IEEE 802.21 session #</a:t>
            </a:r>
            <a:r>
              <a:rPr kumimoji="0" lang="en-US" altLang="ja-JP" sz="2400" dirty="0" smtClean="0">
                <a:latin typeface="Times"/>
                <a:ea typeface="MS PGothic" pitchFamily="34" charset="-128"/>
                <a:cs typeface="Times New Roman" pitchFamily="18" charset="0"/>
              </a:rPr>
              <a:t>45 </a:t>
            </a:r>
            <a:r>
              <a:rPr kumimoji="0" lang="en-US" altLang="ja-JP" sz="2400" dirty="0">
                <a:latin typeface="Times"/>
                <a:ea typeface="MS PGothic" pitchFamily="34" charset="-128"/>
                <a:cs typeface="Times New Roman" pitchFamily="18" charset="0"/>
              </a:rPr>
              <a:t>in </a:t>
            </a:r>
            <a:r>
              <a:rPr kumimoji="0" lang="en-US" altLang="ja-JP" sz="2400" dirty="0" smtClean="0">
                <a:latin typeface="Times"/>
                <a:ea typeface="MS PGothic" pitchFamily="34" charset="-128"/>
                <a:cs typeface="Times New Roman" pitchFamily="18" charset="0"/>
              </a:rPr>
              <a:t>San Francisco, USA</a:t>
            </a:r>
            <a:endParaRPr kumimoji="0" lang="en-US" altLang="ja-JP" sz="2400" dirty="0">
              <a:latin typeface="Times"/>
              <a:ea typeface="MS PGothic" pitchFamily="34" charset="-128"/>
              <a:cs typeface="Times New Roman" pitchFamily="18" charset="0"/>
            </a:endParaRPr>
          </a:p>
          <a:p>
            <a:pPr eaLnBrk="1" latinLnBrk="0" hangingPunct="1">
              <a:lnSpc>
                <a:spcPct val="90000"/>
              </a:lnSpc>
              <a:spcBef>
                <a:spcPct val="40000"/>
              </a:spcBef>
              <a:buClr>
                <a:srgbClr val="FAFD00"/>
              </a:buClr>
            </a:pPr>
            <a:r>
              <a:rPr kumimoji="0" lang="en-US" altLang="ja-JP" sz="2400" dirty="0">
                <a:latin typeface="Times"/>
                <a:ea typeface="MS PGothic" pitchFamily="34" charset="-128"/>
                <a:cs typeface="Times New Roman" pitchFamily="18" charset="0"/>
              </a:rPr>
              <a:t>Authors or Source(s):</a:t>
            </a:r>
          </a:p>
          <a:p>
            <a:pPr eaLnBrk="1" latinLnBrk="0" hangingPunct="1">
              <a:lnSpc>
                <a:spcPct val="90000"/>
              </a:lnSpc>
              <a:spcBef>
                <a:spcPct val="40000"/>
              </a:spcBef>
              <a:buClr>
                <a:srgbClr val="FAFD00"/>
              </a:buClr>
            </a:pPr>
            <a:r>
              <a:rPr kumimoji="0" lang="en-US" altLang="ja-JP" sz="2400" dirty="0" err="1">
                <a:latin typeface="Times"/>
                <a:ea typeface="MS PGothic" pitchFamily="34" charset="-128"/>
                <a:cs typeface="Times New Roman" pitchFamily="18" charset="0"/>
              </a:rPr>
              <a:t>Hyunho</a:t>
            </a:r>
            <a:r>
              <a:rPr kumimoji="0" lang="en-US" altLang="ja-JP" sz="2400" dirty="0">
                <a:latin typeface="Times"/>
                <a:ea typeface="MS PGothic" pitchFamily="34" charset="-128"/>
                <a:cs typeface="Times New Roman" pitchFamily="18" charset="0"/>
              </a:rPr>
              <a:t> Park, </a:t>
            </a:r>
            <a:r>
              <a:rPr kumimoji="0" lang="en-US" altLang="ja-JP" sz="2400" dirty="0" err="1">
                <a:latin typeface="Times"/>
                <a:ea typeface="MS PGothic" pitchFamily="34" charset="-128"/>
                <a:cs typeface="Times New Roman" pitchFamily="18" charset="0"/>
              </a:rPr>
              <a:t>Junghoon</a:t>
            </a:r>
            <a:r>
              <a:rPr kumimoji="0" lang="en-US" altLang="ja-JP" sz="2400" dirty="0">
                <a:latin typeface="Times"/>
                <a:ea typeface="MS PGothic" pitchFamily="34" charset="-128"/>
                <a:cs typeface="Times New Roman" pitchFamily="18" charset="0"/>
              </a:rPr>
              <a:t> </a:t>
            </a:r>
            <a:r>
              <a:rPr kumimoji="0" lang="en-US" altLang="ja-JP" sz="2400" dirty="0" err="1">
                <a:latin typeface="Times"/>
                <a:ea typeface="MS PGothic" pitchFamily="34" charset="-128"/>
                <a:cs typeface="Times New Roman" pitchFamily="18" charset="0"/>
              </a:rPr>
              <a:t>Jee</a:t>
            </a:r>
            <a:r>
              <a:rPr kumimoji="0" lang="en-US" altLang="ja-JP" sz="2400" dirty="0">
                <a:latin typeface="Times"/>
                <a:ea typeface="MS PGothic" pitchFamily="34" charset="-128"/>
                <a:cs typeface="Times New Roman" pitchFamily="18" charset="0"/>
              </a:rPr>
              <a:t>, </a:t>
            </a:r>
            <a:r>
              <a:rPr kumimoji="0" lang="en-US" altLang="ja-JP" sz="2400" dirty="0" err="1">
                <a:latin typeface="Times"/>
                <a:ea typeface="MS PGothic" pitchFamily="34" charset="-128"/>
                <a:cs typeface="Times New Roman" pitchFamily="18" charset="0"/>
              </a:rPr>
              <a:t>Changmin</a:t>
            </a:r>
            <a:r>
              <a:rPr kumimoji="0" lang="en-US" altLang="ja-JP" sz="2400" dirty="0">
                <a:latin typeface="Times"/>
                <a:ea typeface="MS PGothic" pitchFamily="34" charset="-128"/>
                <a:cs typeface="Times New Roman" pitchFamily="18" charset="0"/>
              </a:rPr>
              <a:t> Park</a:t>
            </a:r>
            <a:endParaRPr kumimoji="0" lang="en-US" altLang="ja-JP" sz="2400" b="1" dirty="0">
              <a:latin typeface="Times"/>
              <a:ea typeface="MS PGothic" pitchFamily="34" charset="-128"/>
              <a:cs typeface="Times New Roman" pitchFamily="18" charset="0"/>
            </a:endParaRPr>
          </a:p>
          <a:p>
            <a:pPr algn="just" eaLnBrk="1" latinLnBrk="0" hangingPunct="1">
              <a:lnSpc>
                <a:spcPct val="90000"/>
              </a:lnSpc>
              <a:spcBef>
                <a:spcPct val="40000"/>
              </a:spcBef>
              <a:buClr>
                <a:srgbClr val="FAFD00"/>
              </a:buClr>
            </a:pPr>
            <a:r>
              <a:rPr kumimoji="0" lang="en-US" altLang="ja-JP" sz="2400" dirty="0">
                <a:latin typeface="Times"/>
                <a:ea typeface="MS PGothic" pitchFamily="34" charset="-128"/>
                <a:cs typeface="Times New Roman" pitchFamily="18" charset="0"/>
              </a:rPr>
              <a:t>Abstract: </a:t>
            </a:r>
            <a:r>
              <a:rPr kumimoji="0" lang="en-US" altLang="ja-JP" sz="2400" dirty="0" smtClean="0">
                <a:latin typeface="Times"/>
                <a:ea typeface="MS PGothic" pitchFamily="34" charset="-128"/>
                <a:cs typeface="Times New Roman" pitchFamily="18" charset="0"/>
              </a:rPr>
              <a:t>This draft summarizes the IEEE 802.11 network entry messages to design IEEE 802.21c SRHO Protocol.</a:t>
            </a:r>
            <a:endParaRPr kumimoji="0" lang="en-US" altLang="ja-JP" sz="2400" dirty="0">
              <a:latin typeface="Times"/>
              <a:ea typeface="MS PGothic" pitchFamily="34" charset="-128"/>
              <a:cs typeface="Times New Roman" pitchFamily="18" charset="0"/>
            </a:endParaRPr>
          </a:p>
        </p:txBody>
      </p:sp>
      <p:sp>
        <p:nvSpPr>
          <p:cNvPr id="3075" name="テキスト ボックス 4"/>
          <p:cNvSpPr txBox="1">
            <a:spLocks noChangeArrowheads="1"/>
          </p:cNvSpPr>
          <p:nvPr/>
        </p:nvSpPr>
        <p:spPr bwMode="auto">
          <a:xfrm>
            <a:off x="-828675" y="4365625"/>
            <a:ext cx="18415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Calibri" pitchFamily="34" charset="0"/>
                <a:ea typeface="굴림" pitchFamily="50" charset="-127"/>
              </a:defRPr>
            </a:lvl1pPr>
            <a:lvl2pPr marL="742950" indent="-285750" eaLnBrk="0" hangingPunct="0">
              <a:defRPr kumimoji="1">
                <a:solidFill>
                  <a:schemeClr val="tx1"/>
                </a:solidFill>
                <a:latin typeface="Calibri" pitchFamily="34" charset="0"/>
                <a:ea typeface="굴림" pitchFamily="50" charset="-127"/>
              </a:defRPr>
            </a:lvl2pPr>
            <a:lvl3pPr marL="1143000" indent="-228600" eaLnBrk="0" hangingPunct="0">
              <a:defRPr kumimoji="1">
                <a:solidFill>
                  <a:schemeClr val="tx1"/>
                </a:solidFill>
                <a:latin typeface="Calibri" pitchFamily="34" charset="0"/>
                <a:ea typeface="굴림" pitchFamily="50" charset="-127"/>
              </a:defRPr>
            </a:lvl3pPr>
            <a:lvl4pPr marL="1600200" indent="-228600" eaLnBrk="0" hangingPunct="0">
              <a:defRPr kumimoji="1">
                <a:solidFill>
                  <a:schemeClr val="tx1"/>
                </a:solidFill>
                <a:latin typeface="Calibri" pitchFamily="34" charset="0"/>
                <a:ea typeface="굴림" pitchFamily="50" charset="-127"/>
              </a:defRPr>
            </a:lvl4pPr>
            <a:lvl5pPr marL="2057400" indent="-228600" eaLnBrk="0" hangingPunct="0">
              <a:defRPr kumimoji="1">
                <a:solidFill>
                  <a:schemeClr val="tx1"/>
                </a:solidFill>
                <a:latin typeface="Calibri" pitchFamily="34" charset="0"/>
                <a:ea typeface="굴림" pitchFamily="50" charset="-127"/>
              </a:defRPr>
            </a:lvl5pPr>
            <a:lvl6pPr marL="2514600" indent="-228600" defTabSz="457200" eaLnBrk="0" fontAlgn="base" hangingPunct="0">
              <a:spcBef>
                <a:spcPct val="0"/>
              </a:spcBef>
              <a:spcAft>
                <a:spcPct val="0"/>
              </a:spcAft>
              <a:defRPr kumimoji="1">
                <a:solidFill>
                  <a:schemeClr val="tx1"/>
                </a:solidFill>
                <a:latin typeface="Calibri" pitchFamily="34" charset="0"/>
                <a:ea typeface="굴림" pitchFamily="50" charset="-127"/>
              </a:defRPr>
            </a:lvl6pPr>
            <a:lvl7pPr marL="2971800" indent="-228600" defTabSz="457200" eaLnBrk="0" fontAlgn="base" hangingPunct="0">
              <a:spcBef>
                <a:spcPct val="0"/>
              </a:spcBef>
              <a:spcAft>
                <a:spcPct val="0"/>
              </a:spcAft>
              <a:defRPr kumimoji="1">
                <a:solidFill>
                  <a:schemeClr val="tx1"/>
                </a:solidFill>
                <a:latin typeface="Calibri" pitchFamily="34" charset="0"/>
                <a:ea typeface="굴림" pitchFamily="50" charset="-127"/>
              </a:defRPr>
            </a:lvl7pPr>
            <a:lvl8pPr marL="3429000" indent="-228600" defTabSz="457200" eaLnBrk="0" fontAlgn="base" hangingPunct="0">
              <a:spcBef>
                <a:spcPct val="0"/>
              </a:spcBef>
              <a:spcAft>
                <a:spcPct val="0"/>
              </a:spcAft>
              <a:defRPr kumimoji="1">
                <a:solidFill>
                  <a:schemeClr val="tx1"/>
                </a:solidFill>
                <a:latin typeface="Calibri" pitchFamily="34" charset="0"/>
                <a:ea typeface="굴림" pitchFamily="50" charset="-127"/>
              </a:defRPr>
            </a:lvl8pPr>
            <a:lvl9pPr marL="3886200" indent="-228600" defTabSz="457200" eaLnBrk="0" fontAlgn="base" hangingPunct="0">
              <a:spcBef>
                <a:spcPct val="0"/>
              </a:spcBef>
              <a:spcAft>
                <a:spcPct val="0"/>
              </a:spcAft>
              <a:defRPr kumimoji="1">
                <a:solidFill>
                  <a:schemeClr val="tx1"/>
                </a:solidFill>
                <a:latin typeface="Calibri" pitchFamily="34" charset="0"/>
                <a:ea typeface="굴림" pitchFamily="50" charset="-127"/>
              </a:defRPr>
            </a:lvl9pPr>
          </a:lstStyle>
          <a:p>
            <a:pPr eaLnBrk="1" latinLnBrk="0" hangingPunct="1"/>
            <a:endParaRPr lang="ja-JP" altLang="en-US" sz="2400">
              <a:latin typeface="Times New Roman" pitchFamily="18" charset="0"/>
              <a:ea typeface="MS PGothic" pitchFamily="34" charset="-128"/>
            </a:endParaRPr>
          </a:p>
        </p:txBody>
      </p:sp>
      <p:sp>
        <p:nvSpPr>
          <p:cNvPr id="3076" name="슬라이드 번호 개체 틀 4"/>
          <p:cNvSpPr>
            <a:spLocks noGrp="1"/>
          </p:cNvSpPr>
          <p:nvPr>
            <p:ph type="sldNum" sz="quarter" idx="11"/>
          </p:nvPr>
        </p:nvSpPr>
        <p:spPr bwMode="auto">
          <a:xfrm>
            <a:off x="7772400" y="6400800"/>
            <a:ext cx="6858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Calibri" pitchFamily="34" charset="0"/>
                <a:ea typeface="굴림" pitchFamily="50" charset="-127"/>
              </a:defRPr>
            </a:lvl1pPr>
            <a:lvl2pPr marL="742950" indent="-285750" eaLnBrk="0" hangingPunct="0">
              <a:defRPr kumimoji="1">
                <a:solidFill>
                  <a:schemeClr val="tx1"/>
                </a:solidFill>
                <a:latin typeface="Calibri" pitchFamily="34" charset="0"/>
                <a:ea typeface="굴림" pitchFamily="50" charset="-127"/>
              </a:defRPr>
            </a:lvl2pPr>
            <a:lvl3pPr marL="1143000" indent="-228600" eaLnBrk="0" hangingPunct="0">
              <a:defRPr kumimoji="1">
                <a:solidFill>
                  <a:schemeClr val="tx1"/>
                </a:solidFill>
                <a:latin typeface="Calibri" pitchFamily="34" charset="0"/>
                <a:ea typeface="굴림" pitchFamily="50" charset="-127"/>
              </a:defRPr>
            </a:lvl3pPr>
            <a:lvl4pPr marL="1600200" indent="-228600" eaLnBrk="0" hangingPunct="0">
              <a:defRPr kumimoji="1">
                <a:solidFill>
                  <a:schemeClr val="tx1"/>
                </a:solidFill>
                <a:latin typeface="Calibri" pitchFamily="34" charset="0"/>
                <a:ea typeface="굴림" pitchFamily="50" charset="-127"/>
              </a:defRPr>
            </a:lvl4pPr>
            <a:lvl5pPr marL="2057400" indent="-228600" eaLnBrk="0" hangingPunct="0">
              <a:defRPr kumimoji="1">
                <a:solidFill>
                  <a:schemeClr val="tx1"/>
                </a:solidFill>
                <a:latin typeface="Calibri" pitchFamily="34" charset="0"/>
                <a:ea typeface="굴림" pitchFamily="50" charset="-127"/>
              </a:defRPr>
            </a:lvl5pPr>
            <a:lvl6pPr marL="2514600" indent="-228600" defTabSz="457200" eaLnBrk="0" fontAlgn="base" hangingPunct="0">
              <a:spcBef>
                <a:spcPct val="0"/>
              </a:spcBef>
              <a:spcAft>
                <a:spcPct val="0"/>
              </a:spcAft>
              <a:defRPr kumimoji="1">
                <a:solidFill>
                  <a:schemeClr val="tx1"/>
                </a:solidFill>
                <a:latin typeface="Calibri" pitchFamily="34" charset="0"/>
                <a:ea typeface="굴림" pitchFamily="50" charset="-127"/>
              </a:defRPr>
            </a:lvl6pPr>
            <a:lvl7pPr marL="2971800" indent="-228600" defTabSz="457200" eaLnBrk="0" fontAlgn="base" hangingPunct="0">
              <a:spcBef>
                <a:spcPct val="0"/>
              </a:spcBef>
              <a:spcAft>
                <a:spcPct val="0"/>
              </a:spcAft>
              <a:defRPr kumimoji="1">
                <a:solidFill>
                  <a:schemeClr val="tx1"/>
                </a:solidFill>
                <a:latin typeface="Calibri" pitchFamily="34" charset="0"/>
                <a:ea typeface="굴림" pitchFamily="50" charset="-127"/>
              </a:defRPr>
            </a:lvl7pPr>
            <a:lvl8pPr marL="3429000" indent="-228600" defTabSz="457200" eaLnBrk="0" fontAlgn="base" hangingPunct="0">
              <a:spcBef>
                <a:spcPct val="0"/>
              </a:spcBef>
              <a:spcAft>
                <a:spcPct val="0"/>
              </a:spcAft>
              <a:defRPr kumimoji="1">
                <a:solidFill>
                  <a:schemeClr val="tx1"/>
                </a:solidFill>
                <a:latin typeface="Calibri" pitchFamily="34" charset="0"/>
                <a:ea typeface="굴림" pitchFamily="50" charset="-127"/>
              </a:defRPr>
            </a:lvl8pPr>
            <a:lvl9pPr marL="3886200" indent="-228600" defTabSz="457200" eaLnBrk="0" fontAlgn="base" hangingPunct="0">
              <a:spcBef>
                <a:spcPct val="0"/>
              </a:spcBef>
              <a:spcAft>
                <a:spcPct val="0"/>
              </a:spcAft>
              <a:defRPr kumimoji="1">
                <a:solidFill>
                  <a:schemeClr val="tx1"/>
                </a:solidFill>
                <a:latin typeface="Calibri" pitchFamily="34" charset="0"/>
                <a:ea typeface="굴림" pitchFamily="50" charset="-127"/>
              </a:defRPr>
            </a:lvl9pPr>
          </a:lstStyle>
          <a:p>
            <a:pPr algn="ctr" eaLnBrk="1" hangingPunct="1"/>
            <a:fld id="{63353138-7CB4-4C3B-B0BF-8D3B275B1548}" type="slidenum">
              <a:rPr kumimoji="0" lang="ja-JP" altLang="en-US" smtClean="0">
                <a:solidFill>
                  <a:srgbClr val="898989"/>
                </a:solidFill>
                <a:ea typeface="MS PGothic" pitchFamily="34" charset="-128"/>
              </a:rPr>
              <a:pPr algn="ctr" eaLnBrk="1" hangingPunct="1"/>
              <a:t>1</a:t>
            </a:fld>
            <a:endParaRPr kumimoji="0" lang="en-US" altLang="ja-JP" smtClean="0">
              <a:solidFill>
                <a:srgbClr val="898989"/>
              </a:solidFill>
              <a:ea typeface="MS PGothic" pitchFamily="34" charset="-128"/>
            </a:endParaRPr>
          </a:p>
        </p:txBody>
      </p:sp>
      <p:sp>
        <p:nvSpPr>
          <p:cNvPr id="3077" name="바닥글 개체 틀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Calibri" pitchFamily="34" charset="0"/>
                <a:ea typeface="굴림" pitchFamily="50" charset="-127"/>
              </a:defRPr>
            </a:lvl1pPr>
            <a:lvl2pPr marL="742950" indent="-285750" eaLnBrk="0" hangingPunct="0">
              <a:defRPr kumimoji="1">
                <a:solidFill>
                  <a:schemeClr val="tx1"/>
                </a:solidFill>
                <a:latin typeface="Calibri" pitchFamily="34" charset="0"/>
                <a:ea typeface="굴림" pitchFamily="50" charset="-127"/>
              </a:defRPr>
            </a:lvl2pPr>
            <a:lvl3pPr marL="1143000" indent="-228600" eaLnBrk="0" hangingPunct="0">
              <a:defRPr kumimoji="1">
                <a:solidFill>
                  <a:schemeClr val="tx1"/>
                </a:solidFill>
                <a:latin typeface="Calibri" pitchFamily="34" charset="0"/>
                <a:ea typeface="굴림" pitchFamily="50" charset="-127"/>
              </a:defRPr>
            </a:lvl3pPr>
            <a:lvl4pPr marL="1600200" indent="-228600" eaLnBrk="0" hangingPunct="0">
              <a:defRPr kumimoji="1">
                <a:solidFill>
                  <a:schemeClr val="tx1"/>
                </a:solidFill>
                <a:latin typeface="Calibri" pitchFamily="34" charset="0"/>
                <a:ea typeface="굴림" pitchFamily="50" charset="-127"/>
              </a:defRPr>
            </a:lvl4pPr>
            <a:lvl5pPr marL="2057400" indent="-228600" eaLnBrk="0" hangingPunct="0">
              <a:defRPr kumimoji="1">
                <a:solidFill>
                  <a:schemeClr val="tx1"/>
                </a:solidFill>
                <a:latin typeface="Calibri" pitchFamily="34" charset="0"/>
                <a:ea typeface="굴림" pitchFamily="50" charset="-127"/>
              </a:defRPr>
            </a:lvl5pPr>
            <a:lvl6pPr marL="2514600" indent="-228600" defTabSz="457200" eaLnBrk="0" fontAlgn="base" hangingPunct="0">
              <a:spcBef>
                <a:spcPct val="0"/>
              </a:spcBef>
              <a:spcAft>
                <a:spcPct val="0"/>
              </a:spcAft>
              <a:defRPr kumimoji="1">
                <a:solidFill>
                  <a:schemeClr val="tx1"/>
                </a:solidFill>
                <a:latin typeface="Calibri" pitchFamily="34" charset="0"/>
                <a:ea typeface="굴림" pitchFamily="50" charset="-127"/>
              </a:defRPr>
            </a:lvl6pPr>
            <a:lvl7pPr marL="2971800" indent="-228600" defTabSz="457200" eaLnBrk="0" fontAlgn="base" hangingPunct="0">
              <a:spcBef>
                <a:spcPct val="0"/>
              </a:spcBef>
              <a:spcAft>
                <a:spcPct val="0"/>
              </a:spcAft>
              <a:defRPr kumimoji="1">
                <a:solidFill>
                  <a:schemeClr val="tx1"/>
                </a:solidFill>
                <a:latin typeface="Calibri" pitchFamily="34" charset="0"/>
                <a:ea typeface="굴림" pitchFamily="50" charset="-127"/>
              </a:defRPr>
            </a:lvl7pPr>
            <a:lvl8pPr marL="3429000" indent="-228600" defTabSz="457200" eaLnBrk="0" fontAlgn="base" hangingPunct="0">
              <a:spcBef>
                <a:spcPct val="0"/>
              </a:spcBef>
              <a:spcAft>
                <a:spcPct val="0"/>
              </a:spcAft>
              <a:defRPr kumimoji="1">
                <a:solidFill>
                  <a:schemeClr val="tx1"/>
                </a:solidFill>
                <a:latin typeface="Calibri" pitchFamily="34" charset="0"/>
                <a:ea typeface="굴림" pitchFamily="50" charset="-127"/>
              </a:defRPr>
            </a:lvl8pPr>
            <a:lvl9pPr marL="3886200" indent="-228600" defTabSz="457200" eaLnBrk="0" fontAlgn="base" hangingPunct="0">
              <a:spcBef>
                <a:spcPct val="0"/>
              </a:spcBef>
              <a:spcAft>
                <a:spcPct val="0"/>
              </a:spcAft>
              <a:defRPr kumimoji="1">
                <a:solidFill>
                  <a:schemeClr val="tx1"/>
                </a:solidFill>
                <a:latin typeface="Calibri" pitchFamily="34" charset="0"/>
                <a:ea typeface="굴림" pitchFamily="50" charset="-127"/>
              </a:defRPr>
            </a:lvl9pPr>
          </a:lstStyle>
          <a:p>
            <a:pPr eaLnBrk="1" hangingPunct="1"/>
            <a:r>
              <a:rPr kumimoji="0" lang="en-US" altLang="ko-KR" dirty="0" smtClean="0">
                <a:solidFill>
                  <a:srgbClr val="898989"/>
                </a:solidFill>
              </a:rPr>
              <a:t>21-11-0099-00-srho</a:t>
            </a:r>
            <a:endParaRPr kumimoji="0" lang="en-US" altLang="ko-KR" dirty="0">
              <a:solidFill>
                <a:srgbClr val="898989"/>
              </a:solidFill>
            </a:endParaRPr>
          </a:p>
        </p:txBody>
      </p:sp>
    </p:spTree>
    <p:extLst>
      <p:ext uri="{BB962C8B-B14F-4D97-AF65-F5344CB8AC3E}">
        <p14:creationId xmlns:p14="http://schemas.microsoft.com/office/powerpoint/2010/main" val="37087317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pPr marL="0" marR="0" indent="0" algn="ctr" defTabSz="914400" rtl="0" eaLnBrk="1" fontAlgn="auto" latinLnBrk="1" hangingPunct="1">
              <a:lnSpc>
                <a:spcPct val="100000"/>
              </a:lnSpc>
              <a:spcBef>
                <a:spcPct val="0"/>
              </a:spcBef>
              <a:spcAft>
                <a:spcPts val="0"/>
              </a:spcAft>
              <a:buClrTx/>
              <a:buSzTx/>
              <a:buFontTx/>
              <a:buNone/>
              <a:tabLst/>
              <a:defRPr/>
            </a:pPr>
            <a:r>
              <a:rPr lang="en-US" altLang="ko-KR" dirty="0" smtClean="0"/>
              <a:t>I</a:t>
            </a:r>
            <a:r>
              <a:rPr lang="en-US" altLang="ko-KR" sz="4400" kern="1200" dirty="0" smtClean="0">
                <a:solidFill>
                  <a:schemeClr val="tx1"/>
                </a:solidFill>
                <a:effectLst/>
                <a:latin typeface="+mj-lt"/>
                <a:ea typeface="+mj-ea"/>
                <a:cs typeface="+mj-cs"/>
              </a:rPr>
              <a:t>EEE</a:t>
            </a:r>
            <a:r>
              <a:rPr lang="en-US" altLang="ko-KR" sz="4400" kern="1200" baseline="0" dirty="0" smtClean="0">
                <a:solidFill>
                  <a:schemeClr val="tx1"/>
                </a:solidFill>
                <a:effectLst/>
                <a:latin typeface="+mj-lt"/>
                <a:ea typeface="+mj-ea"/>
                <a:cs typeface="+mj-cs"/>
              </a:rPr>
              <a:t> 802.11i Messages for Network Entry (Cont’d)</a:t>
            </a:r>
            <a:endParaRPr lang="ko-KR" altLang="ko-KR" dirty="0" smtClean="0">
              <a:effectLst/>
            </a:endParaRPr>
          </a:p>
        </p:txBody>
      </p:sp>
      <p:sp>
        <p:nvSpPr>
          <p:cNvPr id="3" name="내용 개체 틀 2"/>
          <p:cNvSpPr>
            <a:spLocks noGrp="1"/>
          </p:cNvSpPr>
          <p:nvPr>
            <p:ph idx="1"/>
          </p:nvPr>
        </p:nvSpPr>
        <p:spPr/>
        <p:txBody>
          <a:bodyPr>
            <a:normAutofit fontScale="70000" lnSpcReduction="20000"/>
          </a:bodyPr>
          <a:lstStyle/>
          <a:p>
            <a:pPr marL="0" indent="0">
              <a:buNone/>
            </a:pPr>
            <a:r>
              <a:rPr lang="en-US" altLang="ko-KR" sz="4000" b="1" dirty="0" smtClean="0"/>
              <a:t>Step 3. EAP/802.1X/RADIUS Authentication</a:t>
            </a:r>
          </a:p>
          <a:p>
            <a:r>
              <a:rPr lang="en-US" altLang="ko-KR" dirty="0" smtClean="0"/>
              <a:t>EAPOL-Start (UL)</a:t>
            </a:r>
          </a:p>
          <a:p>
            <a:r>
              <a:rPr lang="en-US" altLang="ko-KR" dirty="0" smtClean="0"/>
              <a:t>EAPOL-Request (DL)</a:t>
            </a:r>
          </a:p>
          <a:p>
            <a:r>
              <a:rPr lang="en-US" altLang="ko-KR" dirty="0" smtClean="0"/>
              <a:t>EAPOL-Response (UL)</a:t>
            </a:r>
          </a:p>
          <a:p>
            <a:r>
              <a:rPr lang="en-US" altLang="ko-KR" dirty="0" smtClean="0"/>
              <a:t>Manual Authentication (MS ↔ Authentication Server)</a:t>
            </a:r>
          </a:p>
          <a:p>
            <a:r>
              <a:rPr lang="en-US" altLang="ko-KR" dirty="0" smtClean="0"/>
              <a:t>EAPOL Success (DL)</a:t>
            </a:r>
          </a:p>
          <a:p>
            <a:pPr marL="0" indent="0">
              <a:buNone/>
            </a:pPr>
            <a:endParaRPr lang="en-US" altLang="ko-KR" dirty="0" smtClean="0"/>
          </a:p>
          <a:p>
            <a:pPr marL="0" indent="0">
              <a:buNone/>
            </a:pPr>
            <a:r>
              <a:rPr lang="en-US" altLang="ko-KR" sz="4000" b="1" dirty="0" smtClean="0"/>
              <a:t>Step 4. 4-way Handshake</a:t>
            </a:r>
          </a:p>
          <a:p>
            <a:r>
              <a:rPr lang="en-US" altLang="ko-KR" dirty="0" smtClean="0"/>
              <a:t>Message 1: EAPOL-Key with </a:t>
            </a:r>
            <a:r>
              <a:rPr lang="en-US" altLang="ko-KR" dirty="0" err="1" smtClean="0"/>
              <a:t>ANonce</a:t>
            </a:r>
            <a:r>
              <a:rPr lang="en-US" altLang="ko-KR" dirty="0" smtClean="0"/>
              <a:t> (DL)</a:t>
            </a:r>
          </a:p>
          <a:p>
            <a:r>
              <a:rPr lang="en-US" altLang="ko-KR" dirty="0" smtClean="0"/>
              <a:t>Message 2: EAPOL-Key with </a:t>
            </a:r>
            <a:r>
              <a:rPr lang="en-US" altLang="ko-KR" dirty="0" err="1"/>
              <a:t>S</a:t>
            </a:r>
            <a:r>
              <a:rPr lang="en-US" altLang="ko-KR" dirty="0" err="1" smtClean="0"/>
              <a:t>Nonce</a:t>
            </a:r>
            <a:r>
              <a:rPr lang="en-US" altLang="ko-KR" dirty="0" smtClean="0"/>
              <a:t> (UL)</a:t>
            </a:r>
          </a:p>
          <a:p>
            <a:r>
              <a:rPr lang="en-US" altLang="ko-KR" dirty="0" smtClean="0"/>
              <a:t>Message 3: EAPOL-key with MIC (DL)</a:t>
            </a:r>
          </a:p>
          <a:p>
            <a:r>
              <a:rPr lang="en-US" altLang="ko-KR" dirty="0" smtClean="0"/>
              <a:t>Message 4: EAPOL-Key with MIC (UL)</a:t>
            </a:r>
          </a:p>
          <a:p>
            <a:endParaRPr lang="ko-KR" altLang="en-US" dirty="0"/>
          </a:p>
        </p:txBody>
      </p:sp>
      <p:sp>
        <p:nvSpPr>
          <p:cNvPr id="7" name="직사각형 6"/>
          <p:cNvSpPr/>
          <p:nvPr/>
        </p:nvSpPr>
        <p:spPr>
          <a:xfrm>
            <a:off x="0" y="0"/>
            <a:ext cx="323528" cy="6858000"/>
          </a:xfrm>
          <a:prstGeom prst="rect">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solidFill>
                  <a:schemeClr val="tx1"/>
                </a:solidFill>
              </a:rPr>
              <a:t>802.11i</a:t>
            </a:r>
          </a:p>
          <a:p>
            <a:pPr algn="ctr"/>
            <a:endParaRPr lang="en-US" altLang="ko-KR" dirty="0">
              <a:solidFill>
                <a:schemeClr val="tx1"/>
              </a:solidFill>
            </a:endParaRPr>
          </a:p>
          <a:p>
            <a:pPr algn="ctr"/>
            <a:r>
              <a:rPr lang="en-US" altLang="ko-KR" dirty="0" smtClean="0">
                <a:solidFill>
                  <a:schemeClr val="tx1"/>
                </a:solidFill>
              </a:rPr>
              <a:t>Network</a:t>
            </a:r>
          </a:p>
          <a:p>
            <a:pPr algn="ctr"/>
            <a:endParaRPr lang="en-US" altLang="ko-KR" dirty="0">
              <a:solidFill>
                <a:schemeClr val="tx1"/>
              </a:solidFill>
            </a:endParaRPr>
          </a:p>
          <a:p>
            <a:pPr algn="ctr"/>
            <a:r>
              <a:rPr lang="en-US" altLang="ko-KR" dirty="0" smtClean="0">
                <a:solidFill>
                  <a:schemeClr val="tx1"/>
                </a:solidFill>
              </a:rPr>
              <a:t>Entry</a:t>
            </a:r>
            <a:endParaRPr lang="ko-KR" altLang="en-US" dirty="0">
              <a:solidFill>
                <a:schemeClr val="tx1"/>
              </a:solidFill>
            </a:endParaRPr>
          </a:p>
        </p:txBody>
      </p:sp>
    </p:spTree>
    <p:extLst>
      <p:ext uri="{BB962C8B-B14F-4D97-AF65-F5344CB8AC3E}">
        <p14:creationId xmlns:p14="http://schemas.microsoft.com/office/powerpoint/2010/main" val="1328771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4035" y="5850332"/>
            <a:ext cx="4417532"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9534" y="5130252"/>
            <a:ext cx="4417532" cy="7146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9534" y="3241814"/>
            <a:ext cx="4417532" cy="475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제목 1"/>
          <p:cNvSpPr>
            <a:spLocks noGrp="1"/>
          </p:cNvSpPr>
          <p:nvPr>
            <p:ph type="title"/>
          </p:nvPr>
        </p:nvSpPr>
        <p:spPr/>
        <p:txBody>
          <a:bodyPr>
            <a:normAutofit fontScale="90000"/>
          </a:bodyPr>
          <a:lstStyle/>
          <a:p>
            <a:r>
              <a:rPr lang="en-US" altLang="ko-KR" dirty="0" smtClean="0"/>
              <a:t>802.11r Network Entry Procedure</a:t>
            </a:r>
            <a:endParaRPr lang="ko-KR" altLang="en-US" dirty="0"/>
          </a:p>
        </p:txBody>
      </p:sp>
      <p:sp>
        <p:nvSpPr>
          <p:cNvPr id="3" name="내용 개체 틀 2"/>
          <p:cNvSpPr>
            <a:spLocks noGrp="1"/>
          </p:cNvSpPr>
          <p:nvPr>
            <p:ph idx="1"/>
          </p:nvPr>
        </p:nvSpPr>
        <p:spPr>
          <a:xfrm>
            <a:off x="5652120" y="1536782"/>
            <a:ext cx="3456384" cy="5048763"/>
          </a:xfrm>
        </p:spPr>
        <p:txBody>
          <a:bodyPr>
            <a:noAutofit/>
          </a:bodyPr>
          <a:lstStyle/>
          <a:p>
            <a:r>
              <a:rPr lang="en-US" altLang="ko-KR" sz="2800" b="1" dirty="0" smtClean="0"/>
              <a:t>FT</a:t>
            </a:r>
            <a:r>
              <a:rPr lang="en-US" altLang="ko-KR" sz="1800" dirty="0" smtClean="0"/>
              <a:t>: fast BSS transition</a:t>
            </a:r>
          </a:p>
          <a:p>
            <a:r>
              <a:rPr lang="en-US" altLang="ko-KR" sz="2800" b="1" dirty="0" smtClean="0"/>
              <a:t>MDIE</a:t>
            </a:r>
            <a:r>
              <a:rPr lang="en-US" altLang="ko-KR" sz="1800" dirty="0" smtClean="0"/>
              <a:t> (Mobility </a:t>
            </a:r>
            <a:r>
              <a:rPr lang="en-US" altLang="ko-KR" sz="1800" dirty="0"/>
              <a:t>domain information </a:t>
            </a:r>
            <a:r>
              <a:rPr lang="en-US" altLang="ko-KR" sz="1800" dirty="0" smtClean="0"/>
              <a:t>element)</a:t>
            </a:r>
          </a:p>
          <a:p>
            <a:pPr lvl="1"/>
            <a:r>
              <a:rPr lang="en-US" altLang="ko-KR" sz="1400" dirty="0" smtClean="0"/>
              <a:t>MDID (Mobility domain identifier): BSS identifier</a:t>
            </a:r>
          </a:p>
          <a:p>
            <a:pPr lvl="1"/>
            <a:r>
              <a:rPr lang="en-US" altLang="ko-KR" sz="1400" dirty="0" smtClean="0"/>
              <a:t>Contains FT </a:t>
            </a:r>
            <a:r>
              <a:rPr lang="en-US" altLang="ko-KR" sz="2000" b="1" dirty="0" smtClean="0"/>
              <a:t>Capability</a:t>
            </a:r>
            <a:r>
              <a:rPr lang="en-US" altLang="ko-KR" sz="1400" dirty="0" smtClean="0"/>
              <a:t> and </a:t>
            </a:r>
            <a:r>
              <a:rPr lang="en-US" altLang="ko-KR" sz="2000" b="1" dirty="0" smtClean="0"/>
              <a:t>policy</a:t>
            </a:r>
            <a:r>
              <a:rPr lang="en-US" altLang="ko-KR" sz="1400" dirty="0" smtClean="0"/>
              <a:t> information</a:t>
            </a:r>
          </a:p>
          <a:p>
            <a:r>
              <a:rPr lang="en-US" altLang="ko-KR" sz="2800" b="1" dirty="0"/>
              <a:t>FTIE</a:t>
            </a:r>
            <a:r>
              <a:rPr lang="en-US" altLang="ko-KR" sz="1800" dirty="0" smtClean="0"/>
              <a:t> (Fast </a:t>
            </a:r>
            <a:r>
              <a:rPr lang="en-US" altLang="ko-KR" sz="1800" dirty="0"/>
              <a:t>BSS transition information </a:t>
            </a:r>
            <a:r>
              <a:rPr lang="en-US" altLang="ko-KR" sz="1800" dirty="0" smtClean="0"/>
              <a:t>element)</a:t>
            </a:r>
          </a:p>
          <a:p>
            <a:pPr lvl="1"/>
            <a:r>
              <a:rPr lang="en-US" altLang="ko-KR" sz="1400" dirty="0" smtClean="0"/>
              <a:t>Includes information needed to perform the </a:t>
            </a:r>
            <a:r>
              <a:rPr lang="en-US" altLang="ko-KR" sz="2000" b="1" dirty="0"/>
              <a:t>FT authentication sequence </a:t>
            </a:r>
            <a:r>
              <a:rPr lang="en-US" altLang="ko-KR" sz="1400" dirty="0" smtClean="0"/>
              <a:t>during a fast BSS transition</a:t>
            </a:r>
            <a:endParaRPr lang="en-US" altLang="ko-KR" sz="1400" dirty="0"/>
          </a:p>
        </p:txBody>
      </p:sp>
      <p:sp>
        <p:nvSpPr>
          <p:cNvPr id="4" name="직사각형 3"/>
          <p:cNvSpPr/>
          <p:nvPr/>
        </p:nvSpPr>
        <p:spPr>
          <a:xfrm>
            <a:off x="581071" y="1556792"/>
            <a:ext cx="678561" cy="31211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000" b="1" dirty="0" smtClean="0">
                <a:solidFill>
                  <a:schemeClr val="tx1"/>
                </a:solidFill>
              </a:rPr>
              <a:t>STA</a:t>
            </a:r>
            <a:endParaRPr lang="en-US" altLang="ko-KR" sz="1000" dirty="0" smtClean="0">
              <a:solidFill>
                <a:schemeClr val="tx1"/>
              </a:solidFill>
            </a:endParaRPr>
          </a:p>
        </p:txBody>
      </p:sp>
      <p:grpSp>
        <p:nvGrpSpPr>
          <p:cNvPr id="5" name="그룹 4"/>
          <p:cNvGrpSpPr/>
          <p:nvPr/>
        </p:nvGrpSpPr>
        <p:grpSpPr>
          <a:xfrm>
            <a:off x="917881" y="1868902"/>
            <a:ext cx="4461336" cy="4741720"/>
            <a:chOff x="2489142" y="1783624"/>
            <a:chExt cx="3599293" cy="4957744"/>
          </a:xfrm>
        </p:grpSpPr>
        <p:cxnSp>
          <p:nvCxnSpPr>
            <p:cNvPr id="6" name="직선 연결선 5"/>
            <p:cNvCxnSpPr/>
            <p:nvPr/>
          </p:nvCxnSpPr>
          <p:spPr>
            <a:xfrm>
              <a:off x="2489142" y="1783624"/>
              <a:ext cx="0" cy="495774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직선 연결선 6"/>
            <p:cNvCxnSpPr/>
            <p:nvPr/>
          </p:nvCxnSpPr>
          <p:spPr>
            <a:xfrm>
              <a:off x="6088435" y="1783624"/>
              <a:ext cx="0" cy="495774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 name="직사각형 7"/>
          <p:cNvSpPr/>
          <p:nvPr/>
        </p:nvSpPr>
        <p:spPr>
          <a:xfrm>
            <a:off x="5084056" y="1556792"/>
            <a:ext cx="640072" cy="31211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000" b="1" dirty="0" smtClean="0">
                <a:solidFill>
                  <a:schemeClr val="tx1"/>
                </a:solidFill>
              </a:rPr>
              <a:t>AP</a:t>
            </a:r>
            <a:endParaRPr lang="en-US" altLang="ko-KR" sz="1000" dirty="0" smtClean="0">
              <a:solidFill>
                <a:schemeClr val="tx1"/>
              </a:solidFill>
            </a:endParaRPr>
          </a:p>
        </p:txBody>
      </p:sp>
      <p:sp>
        <p:nvSpPr>
          <p:cNvPr id="13" name="직사각형 12"/>
          <p:cNvSpPr/>
          <p:nvPr/>
        </p:nvSpPr>
        <p:spPr>
          <a:xfrm>
            <a:off x="930684" y="1939040"/>
            <a:ext cx="4448533" cy="261610"/>
          </a:xfrm>
          <a:prstGeom prst="rect">
            <a:avLst/>
          </a:prstGeom>
        </p:spPr>
        <p:txBody>
          <a:bodyPr wrap="square">
            <a:spAutoFit/>
          </a:bodyPr>
          <a:lstStyle/>
          <a:p>
            <a:pPr algn="ctr"/>
            <a:r>
              <a:rPr lang="en-US" altLang="ko-KR" sz="1100" dirty="0" smtClean="0"/>
              <a:t>802.11 Authentication Request (Open)</a:t>
            </a:r>
            <a:endParaRPr lang="ko-KR" altLang="en-US" sz="1100" dirty="0"/>
          </a:p>
        </p:txBody>
      </p:sp>
      <p:sp>
        <p:nvSpPr>
          <p:cNvPr id="14" name="직사각형 13"/>
          <p:cNvSpPr/>
          <p:nvPr/>
        </p:nvSpPr>
        <p:spPr>
          <a:xfrm>
            <a:off x="930684" y="2191099"/>
            <a:ext cx="4448533" cy="261610"/>
          </a:xfrm>
          <a:prstGeom prst="rect">
            <a:avLst/>
          </a:prstGeom>
        </p:spPr>
        <p:txBody>
          <a:bodyPr wrap="square">
            <a:spAutoFit/>
          </a:bodyPr>
          <a:lstStyle/>
          <a:p>
            <a:pPr algn="ctr"/>
            <a:r>
              <a:rPr lang="en-US" altLang="ko-KR" sz="1100" dirty="0"/>
              <a:t>802.11 Authentication </a:t>
            </a:r>
            <a:r>
              <a:rPr lang="en-US" altLang="ko-KR" sz="1100" dirty="0" smtClean="0"/>
              <a:t>Response </a:t>
            </a:r>
            <a:r>
              <a:rPr lang="en-US" altLang="ko-KR" sz="1100" dirty="0"/>
              <a:t>(</a:t>
            </a:r>
            <a:r>
              <a:rPr lang="en-US" altLang="ko-KR" sz="1100" dirty="0" smtClean="0"/>
              <a:t>Open)</a:t>
            </a:r>
            <a:endParaRPr lang="ko-KR" altLang="en-US" sz="1100" dirty="0"/>
          </a:p>
        </p:txBody>
      </p:sp>
      <p:grpSp>
        <p:nvGrpSpPr>
          <p:cNvPr id="18" name="그룹 17"/>
          <p:cNvGrpSpPr/>
          <p:nvPr/>
        </p:nvGrpSpPr>
        <p:grpSpPr>
          <a:xfrm>
            <a:off x="917880" y="2223650"/>
            <a:ext cx="4455861" cy="244448"/>
            <a:chOff x="1251651" y="2564904"/>
            <a:chExt cx="3604114" cy="288032"/>
          </a:xfrm>
        </p:grpSpPr>
        <p:cxnSp>
          <p:nvCxnSpPr>
            <p:cNvPr id="11" name="직선 화살표 연결선 10"/>
            <p:cNvCxnSpPr/>
            <p:nvPr/>
          </p:nvCxnSpPr>
          <p:spPr>
            <a:xfrm flipH="1">
              <a:off x="1251651" y="2852936"/>
              <a:ext cx="3604114"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직선 화살표 연결선 14"/>
            <p:cNvCxnSpPr/>
            <p:nvPr/>
          </p:nvCxnSpPr>
          <p:spPr>
            <a:xfrm>
              <a:off x="1257579" y="2564904"/>
              <a:ext cx="359818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20" name="그룹 19"/>
          <p:cNvGrpSpPr/>
          <p:nvPr/>
        </p:nvGrpSpPr>
        <p:grpSpPr>
          <a:xfrm>
            <a:off x="917880" y="2722190"/>
            <a:ext cx="4455861" cy="360040"/>
            <a:chOff x="1251651" y="2564904"/>
            <a:chExt cx="3604114" cy="288032"/>
          </a:xfrm>
        </p:grpSpPr>
        <p:cxnSp>
          <p:nvCxnSpPr>
            <p:cNvPr id="21" name="직선 화살표 연결선 20"/>
            <p:cNvCxnSpPr/>
            <p:nvPr/>
          </p:nvCxnSpPr>
          <p:spPr>
            <a:xfrm flipH="1">
              <a:off x="1251651" y="2852936"/>
              <a:ext cx="3604114"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직선 화살표 연결선 21"/>
            <p:cNvCxnSpPr/>
            <p:nvPr/>
          </p:nvCxnSpPr>
          <p:spPr>
            <a:xfrm>
              <a:off x="1257579" y="2564904"/>
              <a:ext cx="359818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26" name="그룹 25"/>
          <p:cNvGrpSpPr/>
          <p:nvPr/>
        </p:nvGrpSpPr>
        <p:grpSpPr>
          <a:xfrm>
            <a:off x="917880" y="4149079"/>
            <a:ext cx="4455861" cy="492299"/>
            <a:chOff x="1251651" y="2564904"/>
            <a:chExt cx="3604114" cy="288032"/>
          </a:xfrm>
        </p:grpSpPr>
        <p:cxnSp>
          <p:nvCxnSpPr>
            <p:cNvPr id="27" name="직선 화살표 연결선 26"/>
            <p:cNvCxnSpPr/>
            <p:nvPr/>
          </p:nvCxnSpPr>
          <p:spPr>
            <a:xfrm flipH="1">
              <a:off x="1251651" y="2852936"/>
              <a:ext cx="3604114"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직선 화살표 연결선 27"/>
            <p:cNvCxnSpPr/>
            <p:nvPr/>
          </p:nvCxnSpPr>
          <p:spPr>
            <a:xfrm>
              <a:off x="1257579" y="2564904"/>
              <a:ext cx="359818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29" name="직선 화살표 연결선 28"/>
          <p:cNvCxnSpPr/>
          <p:nvPr/>
        </p:nvCxnSpPr>
        <p:spPr>
          <a:xfrm flipH="1">
            <a:off x="917880" y="3874318"/>
            <a:ext cx="4455861"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직선 화살표 연결선 29"/>
          <p:cNvCxnSpPr/>
          <p:nvPr/>
        </p:nvCxnSpPr>
        <p:spPr>
          <a:xfrm>
            <a:off x="917880" y="4986236"/>
            <a:ext cx="4448532"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7" name="직사각형 36"/>
          <p:cNvSpPr/>
          <p:nvPr/>
        </p:nvSpPr>
        <p:spPr>
          <a:xfrm>
            <a:off x="908535" y="2474004"/>
            <a:ext cx="4448533" cy="261610"/>
          </a:xfrm>
          <a:prstGeom prst="rect">
            <a:avLst/>
          </a:prstGeom>
        </p:spPr>
        <p:txBody>
          <a:bodyPr wrap="square">
            <a:spAutoFit/>
          </a:bodyPr>
          <a:lstStyle/>
          <a:p>
            <a:pPr algn="ctr"/>
            <a:r>
              <a:rPr lang="en-US" altLang="ko-KR" sz="1100" dirty="0" smtClean="0"/>
              <a:t>(Re)association Request (MDIE, RSNIE)</a:t>
            </a:r>
            <a:endParaRPr lang="ko-KR" altLang="en-US" sz="1100" dirty="0"/>
          </a:p>
        </p:txBody>
      </p:sp>
      <p:sp>
        <p:nvSpPr>
          <p:cNvPr id="38" name="직사각형 37"/>
          <p:cNvSpPr/>
          <p:nvPr/>
        </p:nvSpPr>
        <p:spPr>
          <a:xfrm>
            <a:off x="922700" y="2820620"/>
            <a:ext cx="4448533" cy="261610"/>
          </a:xfrm>
          <a:prstGeom prst="rect">
            <a:avLst/>
          </a:prstGeom>
        </p:spPr>
        <p:txBody>
          <a:bodyPr wrap="square">
            <a:spAutoFit/>
          </a:bodyPr>
          <a:lstStyle/>
          <a:p>
            <a:pPr algn="ctr"/>
            <a:r>
              <a:rPr lang="en-US" altLang="ko-KR" sz="1100" dirty="0" smtClean="0"/>
              <a:t>(Re)association Response (MDIE, FTIE[R1KH-ID, R0KH-ID])</a:t>
            </a:r>
            <a:endParaRPr lang="ko-KR" altLang="en-US" sz="1100" dirty="0"/>
          </a:p>
        </p:txBody>
      </p:sp>
      <p:sp>
        <p:nvSpPr>
          <p:cNvPr id="39" name="직사각형 38"/>
          <p:cNvSpPr/>
          <p:nvPr/>
        </p:nvSpPr>
        <p:spPr>
          <a:xfrm>
            <a:off x="938012" y="3314167"/>
            <a:ext cx="4448533" cy="261610"/>
          </a:xfrm>
          <a:prstGeom prst="rect">
            <a:avLst/>
          </a:prstGeom>
        </p:spPr>
        <p:txBody>
          <a:bodyPr wrap="square">
            <a:spAutoFit/>
          </a:bodyPr>
          <a:lstStyle/>
          <a:p>
            <a:pPr algn="ctr"/>
            <a:r>
              <a:rPr lang="en-US" altLang="ko-KR" sz="1100" dirty="0" smtClean="0"/>
              <a:t>802.1X EAP Authentication (bypassed if PSK is used)</a:t>
            </a:r>
            <a:endParaRPr lang="ko-KR" altLang="en-US" sz="1100" dirty="0"/>
          </a:p>
        </p:txBody>
      </p:sp>
      <p:sp>
        <p:nvSpPr>
          <p:cNvPr id="40" name="직사각형 39"/>
          <p:cNvSpPr/>
          <p:nvPr/>
        </p:nvSpPr>
        <p:spPr>
          <a:xfrm>
            <a:off x="920351" y="3622370"/>
            <a:ext cx="4448533" cy="261610"/>
          </a:xfrm>
          <a:prstGeom prst="rect">
            <a:avLst/>
          </a:prstGeom>
        </p:spPr>
        <p:txBody>
          <a:bodyPr wrap="square">
            <a:spAutoFit/>
          </a:bodyPr>
          <a:lstStyle/>
          <a:p>
            <a:pPr algn="ctr"/>
            <a:r>
              <a:rPr lang="en-US" altLang="ko-KR" sz="1100" dirty="0" smtClean="0"/>
              <a:t>EAPOL-Key (</a:t>
            </a:r>
            <a:r>
              <a:rPr lang="en-US" altLang="ko-KR" sz="1100" dirty="0" err="1" smtClean="0"/>
              <a:t>ANonce</a:t>
            </a:r>
            <a:r>
              <a:rPr lang="en-US" altLang="ko-KR" sz="1100" dirty="0" smtClean="0"/>
              <a:t>)</a:t>
            </a:r>
            <a:endParaRPr lang="ko-KR" altLang="en-US" sz="1100" dirty="0"/>
          </a:p>
        </p:txBody>
      </p:sp>
      <p:sp>
        <p:nvSpPr>
          <p:cNvPr id="41" name="직사각형 40"/>
          <p:cNvSpPr/>
          <p:nvPr/>
        </p:nvSpPr>
        <p:spPr>
          <a:xfrm>
            <a:off x="920350" y="3907095"/>
            <a:ext cx="4448533" cy="261610"/>
          </a:xfrm>
          <a:prstGeom prst="rect">
            <a:avLst/>
          </a:prstGeom>
        </p:spPr>
        <p:txBody>
          <a:bodyPr wrap="square">
            <a:spAutoFit/>
          </a:bodyPr>
          <a:lstStyle/>
          <a:p>
            <a:pPr algn="ctr"/>
            <a:r>
              <a:rPr lang="en-US" altLang="ko-KR" sz="1100" dirty="0" smtClean="0"/>
              <a:t>EAPOL-Key (</a:t>
            </a:r>
            <a:r>
              <a:rPr lang="en-US" altLang="ko-KR" sz="1100" dirty="0" err="1" smtClean="0"/>
              <a:t>SNonce</a:t>
            </a:r>
            <a:r>
              <a:rPr lang="en-US" altLang="ko-KR" sz="1100" dirty="0" smtClean="0"/>
              <a:t>, MIC, RSNIE[PMKR1Name], MDIE, FTIE)</a:t>
            </a:r>
            <a:endParaRPr lang="ko-KR" altLang="en-US" sz="1100" dirty="0"/>
          </a:p>
        </p:txBody>
      </p:sp>
      <p:sp>
        <p:nvSpPr>
          <p:cNvPr id="42" name="직사각형 41"/>
          <p:cNvSpPr/>
          <p:nvPr/>
        </p:nvSpPr>
        <p:spPr>
          <a:xfrm>
            <a:off x="928396" y="4210492"/>
            <a:ext cx="4448533" cy="430887"/>
          </a:xfrm>
          <a:prstGeom prst="rect">
            <a:avLst/>
          </a:prstGeom>
        </p:spPr>
        <p:txBody>
          <a:bodyPr wrap="square">
            <a:spAutoFit/>
          </a:bodyPr>
          <a:lstStyle/>
          <a:p>
            <a:pPr algn="ctr"/>
            <a:r>
              <a:rPr lang="en-US" altLang="ko-KR" sz="1100" dirty="0"/>
              <a:t>EAPOL-Key </a:t>
            </a:r>
            <a:r>
              <a:rPr lang="en-US" altLang="ko-KR" sz="1100" dirty="0" smtClean="0"/>
              <a:t>(</a:t>
            </a:r>
            <a:r>
              <a:rPr lang="en-US" altLang="ko-KR" sz="1100" dirty="0" err="1" smtClean="0"/>
              <a:t>ANonce</a:t>
            </a:r>
            <a:r>
              <a:rPr lang="en-US" altLang="ko-KR" sz="1100" dirty="0"/>
              <a:t>, MIC, RSNIE[PMKR1Name], MDIE, </a:t>
            </a:r>
            <a:r>
              <a:rPr lang="en-US" altLang="ko-KR" sz="1100" dirty="0" smtClean="0"/>
              <a:t>GTK[N], FTIE,)</a:t>
            </a:r>
            <a:endParaRPr lang="ko-KR" altLang="en-US" sz="1100" dirty="0"/>
          </a:p>
        </p:txBody>
      </p:sp>
      <p:sp>
        <p:nvSpPr>
          <p:cNvPr id="43" name="직사각형 42"/>
          <p:cNvSpPr/>
          <p:nvPr/>
        </p:nvSpPr>
        <p:spPr>
          <a:xfrm>
            <a:off x="920349" y="4725144"/>
            <a:ext cx="4448533" cy="261610"/>
          </a:xfrm>
          <a:prstGeom prst="rect">
            <a:avLst/>
          </a:prstGeom>
        </p:spPr>
        <p:txBody>
          <a:bodyPr wrap="square">
            <a:spAutoFit/>
          </a:bodyPr>
          <a:lstStyle/>
          <a:p>
            <a:pPr algn="ctr"/>
            <a:r>
              <a:rPr lang="en-US" altLang="ko-KR" sz="1100" dirty="0" smtClean="0"/>
              <a:t>EAPOL-Key (MIC)</a:t>
            </a:r>
            <a:endParaRPr lang="ko-KR" altLang="en-US" sz="1100" dirty="0"/>
          </a:p>
        </p:txBody>
      </p:sp>
      <p:sp>
        <p:nvSpPr>
          <p:cNvPr id="44" name="직사각형 43"/>
          <p:cNvSpPr/>
          <p:nvPr/>
        </p:nvSpPr>
        <p:spPr>
          <a:xfrm>
            <a:off x="764518" y="5290181"/>
            <a:ext cx="4689866" cy="400110"/>
          </a:xfrm>
          <a:prstGeom prst="rect">
            <a:avLst/>
          </a:prstGeom>
        </p:spPr>
        <p:txBody>
          <a:bodyPr wrap="square">
            <a:spAutoFit/>
          </a:bodyPr>
          <a:lstStyle/>
          <a:p>
            <a:pPr algn="ctr"/>
            <a:r>
              <a:rPr lang="en-US" altLang="ko-KR" sz="1000" dirty="0" smtClean="0"/>
              <a:t>802.1X Controlled Port Unblocked, Successful (Secure) Session </a:t>
            </a:r>
          </a:p>
          <a:p>
            <a:pPr algn="ctr"/>
            <a:r>
              <a:rPr lang="en-US" altLang="ko-KR" sz="1000" dirty="0" smtClean="0"/>
              <a:t>and Data Transmission</a:t>
            </a:r>
            <a:endParaRPr lang="ko-KR" altLang="en-US" sz="1000" dirty="0"/>
          </a:p>
        </p:txBody>
      </p:sp>
      <p:sp>
        <p:nvSpPr>
          <p:cNvPr id="45" name="직사각형 44"/>
          <p:cNvSpPr/>
          <p:nvPr/>
        </p:nvSpPr>
        <p:spPr>
          <a:xfrm>
            <a:off x="908533" y="6004857"/>
            <a:ext cx="4448533" cy="261610"/>
          </a:xfrm>
          <a:prstGeom prst="rect">
            <a:avLst/>
          </a:prstGeom>
        </p:spPr>
        <p:txBody>
          <a:bodyPr wrap="square">
            <a:spAutoFit/>
          </a:bodyPr>
          <a:lstStyle/>
          <a:p>
            <a:pPr algn="ctr"/>
            <a:r>
              <a:rPr lang="en-US" altLang="ko-KR" sz="1100" dirty="0" err="1" smtClean="0"/>
              <a:t>QoS</a:t>
            </a:r>
            <a:r>
              <a:rPr lang="en-US" altLang="ko-KR" sz="1100" dirty="0" smtClean="0"/>
              <a:t> Resource Allocation</a:t>
            </a:r>
            <a:endParaRPr lang="ko-KR" altLang="en-US" sz="1100" dirty="0"/>
          </a:p>
        </p:txBody>
      </p:sp>
      <p:sp>
        <p:nvSpPr>
          <p:cNvPr id="36" name="직사각형 35"/>
          <p:cNvSpPr/>
          <p:nvPr/>
        </p:nvSpPr>
        <p:spPr>
          <a:xfrm>
            <a:off x="0" y="0"/>
            <a:ext cx="323528" cy="6858000"/>
          </a:xfrm>
          <a:prstGeom prst="rect">
            <a:avLst/>
          </a:prstGeom>
          <a:solidFill>
            <a:srgbClr val="FFC000"/>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solidFill>
                  <a:schemeClr val="tx1"/>
                </a:solidFill>
              </a:rPr>
              <a:t>802.11r</a:t>
            </a:r>
          </a:p>
          <a:p>
            <a:pPr algn="ctr"/>
            <a:endParaRPr lang="en-US" altLang="ko-KR" dirty="0">
              <a:solidFill>
                <a:schemeClr val="tx1"/>
              </a:solidFill>
            </a:endParaRPr>
          </a:p>
          <a:p>
            <a:pPr algn="ctr"/>
            <a:r>
              <a:rPr lang="en-US" altLang="ko-KR" dirty="0" smtClean="0">
                <a:solidFill>
                  <a:schemeClr val="tx1"/>
                </a:solidFill>
              </a:rPr>
              <a:t>Network</a:t>
            </a:r>
          </a:p>
          <a:p>
            <a:pPr algn="ctr"/>
            <a:endParaRPr lang="en-US" altLang="ko-KR" dirty="0">
              <a:solidFill>
                <a:schemeClr val="tx1"/>
              </a:solidFill>
            </a:endParaRPr>
          </a:p>
          <a:p>
            <a:pPr algn="ctr"/>
            <a:r>
              <a:rPr lang="en-US" altLang="ko-KR" dirty="0" smtClean="0">
                <a:solidFill>
                  <a:schemeClr val="tx1"/>
                </a:solidFill>
              </a:rPr>
              <a:t>Entry</a:t>
            </a:r>
            <a:endParaRPr lang="ko-KR" altLang="en-US" dirty="0">
              <a:solidFill>
                <a:schemeClr val="tx1"/>
              </a:solidFill>
            </a:endParaRPr>
          </a:p>
        </p:txBody>
      </p:sp>
    </p:spTree>
    <p:extLst>
      <p:ext uri="{BB962C8B-B14F-4D97-AF65-F5344CB8AC3E}">
        <p14:creationId xmlns:p14="http://schemas.microsoft.com/office/powerpoint/2010/main" val="30229541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smtClean="0"/>
              <a:t>IEEE</a:t>
            </a:r>
            <a:r>
              <a:rPr lang="en-US" altLang="ko-KR" baseline="0" dirty="0" smtClean="0"/>
              <a:t> 802.11r Messages for Network Entry</a:t>
            </a:r>
            <a:endParaRPr lang="ko-KR" altLang="en-US" dirty="0"/>
          </a:p>
        </p:txBody>
      </p:sp>
      <p:sp>
        <p:nvSpPr>
          <p:cNvPr id="3" name="내용 개체 틀 2"/>
          <p:cNvSpPr>
            <a:spLocks noGrp="1"/>
          </p:cNvSpPr>
          <p:nvPr>
            <p:ph idx="1"/>
          </p:nvPr>
        </p:nvSpPr>
        <p:spPr/>
        <p:txBody>
          <a:bodyPr>
            <a:normAutofit fontScale="77500" lnSpcReduction="20000"/>
          </a:bodyPr>
          <a:lstStyle/>
          <a:p>
            <a:pPr marL="0" indent="0">
              <a:buNone/>
            </a:pPr>
            <a:r>
              <a:rPr lang="en-US" altLang="ko-KR" sz="3600" b="1" dirty="0" smtClean="0"/>
              <a:t>Step 1. Network and Security Capability Discovery</a:t>
            </a:r>
          </a:p>
          <a:p>
            <a:r>
              <a:rPr lang="en-US" altLang="ko-KR" dirty="0" smtClean="0"/>
              <a:t>Beacon with AA RSN IE (DL)</a:t>
            </a:r>
          </a:p>
          <a:p>
            <a:r>
              <a:rPr lang="en-US" altLang="ko-KR" dirty="0" smtClean="0"/>
              <a:t>Probe Request (UL)</a:t>
            </a:r>
          </a:p>
          <a:p>
            <a:r>
              <a:rPr lang="en-US" altLang="ko-KR" dirty="0" smtClean="0"/>
              <a:t>Probe Response with AA RSN IE (DL)</a:t>
            </a:r>
          </a:p>
          <a:p>
            <a:pPr marL="0" indent="0">
              <a:buNone/>
            </a:pPr>
            <a:endParaRPr lang="en-US" altLang="ko-KR" dirty="0"/>
          </a:p>
          <a:p>
            <a:pPr marL="0" indent="0">
              <a:buNone/>
            </a:pPr>
            <a:r>
              <a:rPr lang="en-US" altLang="ko-KR" sz="3600" b="1" dirty="0"/>
              <a:t>Step 2. 802.11 Authentication and Association</a:t>
            </a:r>
          </a:p>
          <a:p>
            <a:r>
              <a:rPr lang="en-US" altLang="ko-KR" dirty="0" smtClean="0"/>
              <a:t>802.11 Open System Authentication Request (UL)</a:t>
            </a:r>
          </a:p>
          <a:p>
            <a:r>
              <a:rPr lang="en-US" altLang="ko-KR" dirty="0" smtClean="0"/>
              <a:t>802.11 Open System Authentication Response (DL)</a:t>
            </a:r>
          </a:p>
          <a:p>
            <a:r>
              <a:rPr lang="en-US" altLang="ko-KR" dirty="0" smtClean="0"/>
              <a:t>Association Request with MDIE &amp; RSN IE (UL)</a:t>
            </a:r>
          </a:p>
          <a:p>
            <a:r>
              <a:rPr lang="en-US" altLang="ko-KR" dirty="0" smtClean="0"/>
              <a:t>Association Response with MDIE &amp; FTIE (DL)</a:t>
            </a:r>
          </a:p>
        </p:txBody>
      </p:sp>
      <p:sp>
        <p:nvSpPr>
          <p:cNvPr id="4" name="직사각형 3"/>
          <p:cNvSpPr/>
          <p:nvPr/>
        </p:nvSpPr>
        <p:spPr>
          <a:xfrm>
            <a:off x="0" y="0"/>
            <a:ext cx="323528" cy="6858000"/>
          </a:xfrm>
          <a:prstGeom prst="rect">
            <a:avLst/>
          </a:prstGeom>
          <a:solidFill>
            <a:srgbClr val="FFC000"/>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solidFill>
                  <a:schemeClr val="tx1"/>
                </a:solidFill>
              </a:rPr>
              <a:t>802.11r</a:t>
            </a:r>
          </a:p>
          <a:p>
            <a:pPr algn="ctr"/>
            <a:endParaRPr lang="en-US" altLang="ko-KR" dirty="0">
              <a:solidFill>
                <a:schemeClr val="tx1"/>
              </a:solidFill>
            </a:endParaRPr>
          </a:p>
          <a:p>
            <a:pPr algn="ctr"/>
            <a:r>
              <a:rPr lang="en-US" altLang="ko-KR" dirty="0" smtClean="0">
                <a:solidFill>
                  <a:schemeClr val="tx1"/>
                </a:solidFill>
              </a:rPr>
              <a:t>Network</a:t>
            </a:r>
          </a:p>
          <a:p>
            <a:pPr algn="ctr"/>
            <a:endParaRPr lang="en-US" altLang="ko-KR" dirty="0">
              <a:solidFill>
                <a:schemeClr val="tx1"/>
              </a:solidFill>
            </a:endParaRPr>
          </a:p>
          <a:p>
            <a:pPr algn="ctr"/>
            <a:r>
              <a:rPr lang="en-US" altLang="ko-KR" dirty="0" smtClean="0">
                <a:solidFill>
                  <a:schemeClr val="tx1"/>
                </a:solidFill>
              </a:rPr>
              <a:t>Entry</a:t>
            </a:r>
            <a:endParaRPr lang="ko-KR" altLang="en-US" dirty="0">
              <a:solidFill>
                <a:schemeClr val="tx1"/>
              </a:solidFill>
            </a:endParaRPr>
          </a:p>
        </p:txBody>
      </p:sp>
    </p:spTree>
    <p:extLst>
      <p:ext uri="{BB962C8B-B14F-4D97-AF65-F5344CB8AC3E}">
        <p14:creationId xmlns:p14="http://schemas.microsoft.com/office/powerpoint/2010/main" val="22095524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pPr marL="0" marR="0" indent="0" algn="ctr" defTabSz="914400" rtl="0" eaLnBrk="1" fontAlgn="auto" latinLnBrk="1" hangingPunct="1">
              <a:lnSpc>
                <a:spcPct val="100000"/>
              </a:lnSpc>
              <a:spcBef>
                <a:spcPct val="0"/>
              </a:spcBef>
              <a:spcAft>
                <a:spcPts val="0"/>
              </a:spcAft>
              <a:buClrTx/>
              <a:buSzTx/>
              <a:buFontTx/>
              <a:buNone/>
              <a:tabLst/>
              <a:defRPr/>
            </a:pPr>
            <a:r>
              <a:rPr lang="en-US" altLang="ko-KR" dirty="0" smtClean="0"/>
              <a:t>I</a:t>
            </a:r>
            <a:r>
              <a:rPr lang="en-US" altLang="ko-KR" sz="4400" kern="1200" dirty="0" smtClean="0">
                <a:solidFill>
                  <a:schemeClr val="tx1"/>
                </a:solidFill>
                <a:effectLst/>
                <a:latin typeface="+mj-lt"/>
                <a:ea typeface="+mj-ea"/>
                <a:cs typeface="+mj-cs"/>
              </a:rPr>
              <a:t>EEE</a:t>
            </a:r>
            <a:r>
              <a:rPr lang="en-US" altLang="ko-KR" sz="4400" kern="1200" baseline="0" dirty="0" smtClean="0">
                <a:solidFill>
                  <a:schemeClr val="tx1"/>
                </a:solidFill>
                <a:effectLst/>
                <a:latin typeface="+mj-lt"/>
                <a:ea typeface="+mj-ea"/>
                <a:cs typeface="+mj-cs"/>
              </a:rPr>
              <a:t> 802.11r Messages for Network Entry (Cont’d)</a:t>
            </a:r>
            <a:endParaRPr lang="ko-KR" altLang="ko-KR" dirty="0" smtClean="0">
              <a:effectLst/>
            </a:endParaRPr>
          </a:p>
        </p:txBody>
      </p:sp>
      <p:sp>
        <p:nvSpPr>
          <p:cNvPr id="3" name="내용 개체 틀 2"/>
          <p:cNvSpPr>
            <a:spLocks noGrp="1"/>
          </p:cNvSpPr>
          <p:nvPr>
            <p:ph idx="1"/>
          </p:nvPr>
        </p:nvSpPr>
        <p:spPr/>
        <p:txBody>
          <a:bodyPr>
            <a:normAutofit fontScale="70000" lnSpcReduction="20000"/>
          </a:bodyPr>
          <a:lstStyle/>
          <a:p>
            <a:pPr marL="0" indent="0">
              <a:buNone/>
            </a:pPr>
            <a:r>
              <a:rPr lang="en-US" altLang="ko-KR" sz="4000" b="1" dirty="0" smtClean="0"/>
              <a:t>Step 3. EAP/802.1X/RADIUS Authentication</a:t>
            </a:r>
          </a:p>
          <a:p>
            <a:r>
              <a:rPr lang="en-US" altLang="ko-KR" dirty="0" smtClean="0"/>
              <a:t>EAPOL-Start (UL)</a:t>
            </a:r>
          </a:p>
          <a:p>
            <a:r>
              <a:rPr lang="en-US" altLang="ko-KR" dirty="0" smtClean="0"/>
              <a:t>EAPOL-Request (DL)</a:t>
            </a:r>
          </a:p>
          <a:p>
            <a:r>
              <a:rPr lang="en-US" altLang="ko-KR" dirty="0" smtClean="0"/>
              <a:t>EAPOL-Response (UL)</a:t>
            </a:r>
          </a:p>
          <a:p>
            <a:r>
              <a:rPr lang="en-US" altLang="ko-KR" dirty="0" smtClean="0"/>
              <a:t>802.1X EAP Authentication (MS ↔ Authentication Server)</a:t>
            </a:r>
          </a:p>
          <a:p>
            <a:r>
              <a:rPr lang="en-US" altLang="ko-KR" dirty="0" smtClean="0"/>
              <a:t>EAPOL Success (DL)</a:t>
            </a:r>
          </a:p>
          <a:p>
            <a:pPr marL="0" indent="0">
              <a:buNone/>
            </a:pPr>
            <a:endParaRPr lang="en-US" altLang="ko-KR" dirty="0" smtClean="0"/>
          </a:p>
          <a:p>
            <a:pPr marL="0" indent="0">
              <a:buNone/>
            </a:pPr>
            <a:r>
              <a:rPr lang="en-US" altLang="ko-KR" sz="4000" b="1" dirty="0" smtClean="0"/>
              <a:t>Step 4. 4-way Handshake</a:t>
            </a:r>
          </a:p>
          <a:p>
            <a:r>
              <a:rPr lang="en-US" altLang="ko-KR" dirty="0" smtClean="0"/>
              <a:t>Message 1: EAPOL-Key with </a:t>
            </a:r>
            <a:r>
              <a:rPr lang="en-US" altLang="ko-KR" dirty="0" err="1" smtClean="0"/>
              <a:t>ANonce</a:t>
            </a:r>
            <a:r>
              <a:rPr lang="en-US" altLang="ko-KR" dirty="0" smtClean="0"/>
              <a:t> (DL)</a:t>
            </a:r>
          </a:p>
          <a:p>
            <a:r>
              <a:rPr lang="en-US" altLang="ko-KR" dirty="0" smtClean="0"/>
              <a:t>Message 2: EAPOL-Key with </a:t>
            </a:r>
            <a:r>
              <a:rPr lang="en-US" altLang="ko-KR" dirty="0" err="1" smtClean="0"/>
              <a:t>S</a:t>
            </a:r>
            <a:r>
              <a:rPr lang="en-US" altLang="ko-KR" dirty="0" err="1"/>
              <a:t>N</a:t>
            </a:r>
            <a:r>
              <a:rPr lang="en-US" altLang="ko-KR" dirty="0" err="1" smtClean="0"/>
              <a:t>once</a:t>
            </a:r>
            <a:r>
              <a:rPr lang="en-US" altLang="ko-KR" dirty="0" smtClean="0"/>
              <a:t>, MDIE, and FTIE (UL)</a:t>
            </a:r>
          </a:p>
          <a:p>
            <a:r>
              <a:rPr lang="en-US" altLang="ko-KR" dirty="0" smtClean="0"/>
              <a:t>Message 3: EAPOL-key with MIC, MDIE, and FTIE (DL)</a:t>
            </a:r>
          </a:p>
          <a:p>
            <a:r>
              <a:rPr lang="en-US" altLang="ko-KR" dirty="0" smtClean="0"/>
              <a:t>Message 4: EAPOL-Key with MIC (UL)</a:t>
            </a:r>
          </a:p>
        </p:txBody>
      </p:sp>
      <p:sp>
        <p:nvSpPr>
          <p:cNvPr id="4" name="직사각형 3"/>
          <p:cNvSpPr/>
          <p:nvPr/>
        </p:nvSpPr>
        <p:spPr>
          <a:xfrm>
            <a:off x="0" y="0"/>
            <a:ext cx="323528" cy="6858000"/>
          </a:xfrm>
          <a:prstGeom prst="rect">
            <a:avLst/>
          </a:prstGeom>
          <a:solidFill>
            <a:srgbClr val="FFC000"/>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solidFill>
                  <a:schemeClr val="tx1"/>
                </a:solidFill>
              </a:rPr>
              <a:t>802.11r</a:t>
            </a:r>
          </a:p>
          <a:p>
            <a:pPr algn="ctr"/>
            <a:endParaRPr lang="en-US" altLang="ko-KR" dirty="0">
              <a:solidFill>
                <a:schemeClr val="tx1"/>
              </a:solidFill>
            </a:endParaRPr>
          </a:p>
          <a:p>
            <a:pPr algn="ctr"/>
            <a:r>
              <a:rPr lang="en-US" altLang="ko-KR" dirty="0" smtClean="0">
                <a:solidFill>
                  <a:schemeClr val="tx1"/>
                </a:solidFill>
              </a:rPr>
              <a:t>Network</a:t>
            </a:r>
          </a:p>
          <a:p>
            <a:pPr algn="ctr"/>
            <a:endParaRPr lang="en-US" altLang="ko-KR" dirty="0">
              <a:solidFill>
                <a:schemeClr val="tx1"/>
              </a:solidFill>
            </a:endParaRPr>
          </a:p>
          <a:p>
            <a:pPr algn="ctr"/>
            <a:r>
              <a:rPr lang="en-US" altLang="ko-KR" dirty="0" smtClean="0">
                <a:solidFill>
                  <a:schemeClr val="tx1"/>
                </a:solidFill>
              </a:rPr>
              <a:t>Entry</a:t>
            </a:r>
            <a:endParaRPr lang="ko-KR" altLang="en-US" dirty="0">
              <a:solidFill>
                <a:schemeClr val="tx1"/>
              </a:solidFill>
            </a:endParaRPr>
          </a:p>
        </p:txBody>
      </p:sp>
    </p:spTree>
    <p:extLst>
      <p:ext uri="{BB962C8B-B14F-4D97-AF65-F5344CB8AC3E}">
        <p14:creationId xmlns:p14="http://schemas.microsoft.com/office/powerpoint/2010/main" val="36809067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Key Hierarchy for IEEE802.11r</a:t>
            </a:r>
            <a:endParaRPr lang="ko-KR" altLang="en-US" dirty="0"/>
          </a:p>
        </p:txBody>
      </p:sp>
      <p:sp>
        <p:nvSpPr>
          <p:cNvPr id="3" name="내용 개체 틀 2"/>
          <p:cNvSpPr>
            <a:spLocks noGrp="1"/>
          </p:cNvSpPr>
          <p:nvPr>
            <p:ph idx="1"/>
          </p:nvPr>
        </p:nvSpPr>
        <p:spPr>
          <a:xfrm>
            <a:off x="581430" y="5685730"/>
            <a:ext cx="8229600" cy="1184995"/>
          </a:xfrm>
        </p:spPr>
        <p:txBody>
          <a:bodyPr>
            <a:normAutofit fontScale="62500" lnSpcReduction="20000"/>
          </a:bodyPr>
          <a:lstStyle/>
          <a:p>
            <a:r>
              <a:rPr lang="en-US" altLang="ko-KR" dirty="0" smtClean="0"/>
              <a:t>Root key: scoped for home AAA servers</a:t>
            </a:r>
          </a:p>
          <a:p>
            <a:r>
              <a:rPr lang="en-US" altLang="ko-KR" dirty="0" smtClean="0"/>
              <a:t>Application key: for network authentication or </a:t>
            </a:r>
            <a:r>
              <a:rPr lang="en-US" altLang="ko-KR" dirty="0" err="1" smtClean="0"/>
              <a:t>reauthentication</a:t>
            </a:r>
            <a:endParaRPr lang="en-US" altLang="ko-KR" dirty="0" smtClean="0"/>
          </a:p>
          <a:p>
            <a:r>
              <a:rPr lang="en-US" altLang="ko-KR" dirty="0" smtClean="0"/>
              <a:t>Traffic key: encrypts and authenticates network traffic</a:t>
            </a:r>
          </a:p>
        </p:txBody>
      </p:sp>
      <p:graphicFrame>
        <p:nvGraphicFramePr>
          <p:cNvPr id="6" name="표 5"/>
          <p:cNvGraphicFramePr>
            <a:graphicFrameLocks noGrp="1"/>
          </p:cNvGraphicFramePr>
          <p:nvPr>
            <p:extLst>
              <p:ext uri="{D42A27DB-BD31-4B8C-83A1-F6EECF244321}">
                <p14:modId xmlns:p14="http://schemas.microsoft.com/office/powerpoint/2010/main" val="3348803819"/>
              </p:ext>
            </p:extLst>
          </p:nvPr>
        </p:nvGraphicFramePr>
        <p:xfrm>
          <a:off x="2627784" y="1268760"/>
          <a:ext cx="4536504" cy="3888432"/>
        </p:xfrm>
        <a:graphic>
          <a:graphicData uri="http://schemas.openxmlformats.org/drawingml/2006/table">
            <a:tbl>
              <a:tblPr firstRow="1" bandRow="1">
                <a:tableStyleId>{5940675A-B579-460E-94D1-54222C63F5DA}</a:tableStyleId>
              </a:tblPr>
              <a:tblGrid>
                <a:gridCol w="2124236"/>
                <a:gridCol w="2412268"/>
              </a:tblGrid>
              <a:tr h="1503408">
                <a:tc>
                  <a:txBody>
                    <a:bodyPr/>
                    <a:lstStyle/>
                    <a:p>
                      <a:pPr latinLnBrk="1"/>
                      <a:endParaRPr lang="ko-KR" altLang="en-US" dirty="0"/>
                    </a:p>
                  </a:txBody>
                  <a:tcPr/>
                </a:tc>
                <a:tc>
                  <a:txBody>
                    <a:bodyPr/>
                    <a:lstStyle/>
                    <a:p>
                      <a:pPr latinLnBrk="1"/>
                      <a:endParaRPr lang="ko-KR" altLang="en-US" dirty="0"/>
                    </a:p>
                  </a:txBody>
                  <a:tcPr/>
                </a:tc>
              </a:tr>
              <a:tr h="1633320">
                <a:tc>
                  <a:txBody>
                    <a:bodyPr/>
                    <a:lstStyle/>
                    <a:p>
                      <a:pPr latinLnBrk="1"/>
                      <a:endParaRPr lang="ko-KR" altLang="en-US"/>
                    </a:p>
                  </a:txBody>
                  <a:tcPr/>
                </a:tc>
                <a:tc>
                  <a:txBody>
                    <a:bodyPr/>
                    <a:lstStyle/>
                    <a:p>
                      <a:pPr latinLnBrk="1"/>
                      <a:endParaRPr lang="ko-KR" altLang="en-US"/>
                    </a:p>
                  </a:txBody>
                  <a:tcPr/>
                </a:tc>
              </a:tr>
              <a:tr h="751704">
                <a:tc>
                  <a:txBody>
                    <a:bodyPr/>
                    <a:lstStyle/>
                    <a:p>
                      <a:pPr latinLnBrk="1"/>
                      <a:endParaRPr lang="ko-KR" altLang="en-US"/>
                    </a:p>
                  </a:txBody>
                  <a:tcPr/>
                </a:tc>
                <a:tc>
                  <a:txBody>
                    <a:bodyPr/>
                    <a:lstStyle/>
                    <a:p>
                      <a:pPr latinLnBrk="1"/>
                      <a:endParaRPr lang="ko-KR" altLang="en-US" dirty="0"/>
                    </a:p>
                  </a:txBody>
                  <a:tcPr/>
                </a:tc>
              </a:tr>
            </a:tbl>
          </a:graphicData>
        </a:graphic>
      </p:graphicFrame>
      <p:sp>
        <p:nvSpPr>
          <p:cNvPr id="7" name="타원 6"/>
          <p:cNvSpPr/>
          <p:nvPr/>
        </p:nvSpPr>
        <p:spPr>
          <a:xfrm>
            <a:off x="3131840" y="1484784"/>
            <a:ext cx="1008112" cy="360040"/>
          </a:xfrm>
          <a:prstGeom prst="ellipse">
            <a:avLst/>
          </a:prstGeom>
          <a:solidFill>
            <a:schemeClr val="tx2">
              <a:lumMod val="20000"/>
              <a:lumOff val="8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solidFill>
                  <a:schemeClr val="tx1"/>
                </a:solidFill>
              </a:rPr>
              <a:t>MSK</a:t>
            </a:r>
            <a:endParaRPr lang="ko-KR" altLang="en-US" dirty="0">
              <a:solidFill>
                <a:schemeClr val="tx1"/>
              </a:solidFill>
            </a:endParaRPr>
          </a:p>
        </p:txBody>
      </p:sp>
      <p:sp>
        <p:nvSpPr>
          <p:cNvPr id="9" name="타원 8"/>
          <p:cNvSpPr/>
          <p:nvPr/>
        </p:nvSpPr>
        <p:spPr>
          <a:xfrm>
            <a:off x="3151387" y="2960783"/>
            <a:ext cx="1008112" cy="360040"/>
          </a:xfrm>
          <a:prstGeom prst="ellipse">
            <a:avLst/>
          </a:prstGeom>
          <a:solidFill>
            <a:schemeClr val="tx2">
              <a:lumMod val="20000"/>
              <a:lumOff val="8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solidFill>
                  <a:schemeClr val="tx1"/>
                </a:solidFill>
              </a:rPr>
              <a:t>PMK</a:t>
            </a:r>
            <a:endParaRPr lang="ko-KR" altLang="en-US" dirty="0">
              <a:solidFill>
                <a:schemeClr val="tx1"/>
              </a:solidFill>
            </a:endParaRPr>
          </a:p>
        </p:txBody>
      </p:sp>
      <p:sp>
        <p:nvSpPr>
          <p:cNvPr id="10" name="타원 9"/>
          <p:cNvSpPr/>
          <p:nvPr/>
        </p:nvSpPr>
        <p:spPr>
          <a:xfrm>
            <a:off x="3131840" y="4509120"/>
            <a:ext cx="1008112" cy="360040"/>
          </a:xfrm>
          <a:prstGeom prst="ellipse">
            <a:avLst/>
          </a:prstGeom>
          <a:solidFill>
            <a:schemeClr val="tx2">
              <a:lumMod val="20000"/>
              <a:lumOff val="8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solidFill>
                  <a:schemeClr val="tx1"/>
                </a:solidFill>
              </a:rPr>
              <a:t>TK</a:t>
            </a:r>
            <a:endParaRPr lang="ko-KR" altLang="en-US" dirty="0">
              <a:solidFill>
                <a:schemeClr val="tx1"/>
              </a:solidFill>
            </a:endParaRPr>
          </a:p>
        </p:txBody>
      </p:sp>
      <p:sp>
        <p:nvSpPr>
          <p:cNvPr id="11" name="타원 10"/>
          <p:cNvSpPr/>
          <p:nvPr/>
        </p:nvSpPr>
        <p:spPr>
          <a:xfrm>
            <a:off x="5488318" y="1481896"/>
            <a:ext cx="1008112" cy="360040"/>
          </a:xfrm>
          <a:prstGeom prst="ellipse">
            <a:avLst/>
          </a:prstGeom>
          <a:solidFill>
            <a:schemeClr val="tx2">
              <a:lumMod val="20000"/>
              <a:lumOff val="8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solidFill>
                  <a:schemeClr val="tx1"/>
                </a:solidFill>
              </a:rPr>
              <a:t>MSK</a:t>
            </a:r>
            <a:endParaRPr lang="ko-KR" altLang="en-US" dirty="0">
              <a:solidFill>
                <a:schemeClr val="tx1"/>
              </a:solidFill>
            </a:endParaRPr>
          </a:p>
        </p:txBody>
      </p:sp>
      <p:sp>
        <p:nvSpPr>
          <p:cNvPr id="12" name="타원 11"/>
          <p:cNvSpPr/>
          <p:nvPr/>
        </p:nvSpPr>
        <p:spPr>
          <a:xfrm>
            <a:off x="5488318" y="2960783"/>
            <a:ext cx="1008112" cy="360040"/>
          </a:xfrm>
          <a:prstGeom prst="ellipse">
            <a:avLst/>
          </a:prstGeom>
          <a:solidFill>
            <a:schemeClr val="tx2">
              <a:lumMod val="20000"/>
              <a:lumOff val="8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00" dirty="0" smtClean="0">
                <a:solidFill>
                  <a:schemeClr val="tx1"/>
                </a:solidFill>
              </a:rPr>
              <a:t>PMK-R0</a:t>
            </a:r>
            <a:endParaRPr lang="ko-KR" altLang="en-US" sz="1100" dirty="0">
              <a:solidFill>
                <a:schemeClr val="tx1"/>
              </a:solidFill>
            </a:endParaRPr>
          </a:p>
        </p:txBody>
      </p:sp>
      <p:sp>
        <p:nvSpPr>
          <p:cNvPr id="13" name="타원 12"/>
          <p:cNvSpPr/>
          <p:nvPr/>
        </p:nvSpPr>
        <p:spPr>
          <a:xfrm>
            <a:off x="4860032" y="3774196"/>
            <a:ext cx="1008112" cy="360040"/>
          </a:xfrm>
          <a:prstGeom prst="ellipse">
            <a:avLst/>
          </a:prstGeom>
          <a:solidFill>
            <a:schemeClr val="tx2">
              <a:lumMod val="20000"/>
              <a:lumOff val="8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000" dirty="0" smtClean="0">
                <a:solidFill>
                  <a:schemeClr val="tx1"/>
                </a:solidFill>
              </a:rPr>
              <a:t>PMK-R1</a:t>
            </a:r>
            <a:r>
              <a:rPr lang="en-US" altLang="ko-KR" sz="1000" baseline="-25000" dirty="0" smtClean="0">
                <a:solidFill>
                  <a:schemeClr val="tx1"/>
                </a:solidFill>
              </a:rPr>
              <a:t>1</a:t>
            </a:r>
            <a:endParaRPr lang="ko-KR" altLang="en-US" sz="1000" baseline="-25000" dirty="0">
              <a:solidFill>
                <a:schemeClr val="tx1"/>
              </a:solidFill>
            </a:endParaRPr>
          </a:p>
        </p:txBody>
      </p:sp>
      <p:sp>
        <p:nvSpPr>
          <p:cNvPr id="14" name="타원 13"/>
          <p:cNvSpPr/>
          <p:nvPr/>
        </p:nvSpPr>
        <p:spPr>
          <a:xfrm>
            <a:off x="6012160" y="3753661"/>
            <a:ext cx="1008112" cy="360040"/>
          </a:xfrm>
          <a:prstGeom prst="ellipse">
            <a:avLst/>
          </a:prstGeom>
          <a:solidFill>
            <a:schemeClr val="tx2">
              <a:lumMod val="20000"/>
              <a:lumOff val="8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000" dirty="0" smtClean="0">
                <a:solidFill>
                  <a:schemeClr val="tx1"/>
                </a:solidFill>
              </a:rPr>
              <a:t>PMK-R1</a:t>
            </a:r>
            <a:r>
              <a:rPr lang="en-US" altLang="ko-KR" sz="1000" baseline="-25000" dirty="0" smtClean="0">
                <a:solidFill>
                  <a:schemeClr val="tx1"/>
                </a:solidFill>
              </a:rPr>
              <a:t>2</a:t>
            </a:r>
            <a:endParaRPr lang="ko-KR" altLang="en-US" sz="1000" baseline="-25000" dirty="0">
              <a:solidFill>
                <a:schemeClr val="tx1"/>
              </a:solidFill>
            </a:endParaRPr>
          </a:p>
        </p:txBody>
      </p:sp>
      <p:sp>
        <p:nvSpPr>
          <p:cNvPr id="15" name="타원 14"/>
          <p:cNvSpPr/>
          <p:nvPr/>
        </p:nvSpPr>
        <p:spPr>
          <a:xfrm>
            <a:off x="4860032" y="4509120"/>
            <a:ext cx="1008112" cy="360040"/>
          </a:xfrm>
          <a:prstGeom prst="ellipse">
            <a:avLst/>
          </a:prstGeom>
          <a:solidFill>
            <a:schemeClr val="tx2">
              <a:lumMod val="20000"/>
              <a:lumOff val="8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solidFill>
                  <a:schemeClr val="tx1"/>
                </a:solidFill>
              </a:rPr>
              <a:t>TK</a:t>
            </a:r>
            <a:r>
              <a:rPr lang="en-US" altLang="ko-KR" baseline="-25000" dirty="0" smtClean="0">
                <a:solidFill>
                  <a:schemeClr val="tx1"/>
                </a:solidFill>
              </a:rPr>
              <a:t>1</a:t>
            </a:r>
            <a:endParaRPr lang="ko-KR" altLang="en-US" baseline="-25000" dirty="0">
              <a:solidFill>
                <a:schemeClr val="tx1"/>
              </a:solidFill>
            </a:endParaRPr>
          </a:p>
        </p:txBody>
      </p:sp>
      <p:sp>
        <p:nvSpPr>
          <p:cNvPr id="16" name="타원 15"/>
          <p:cNvSpPr/>
          <p:nvPr/>
        </p:nvSpPr>
        <p:spPr>
          <a:xfrm>
            <a:off x="6046095" y="4494595"/>
            <a:ext cx="1008112" cy="360040"/>
          </a:xfrm>
          <a:prstGeom prst="ellipse">
            <a:avLst/>
          </a:prstGeom>
          <a:solidFill>
            <a:schemeClr val="tx2">
              <a:lumMod val="20000"/>
              <a:lumOff val="8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solidFill>
                  <a:schemeClr val="tx1"/>
                </a:solidFill>
              </a:rPr>
              <a:t>TK</a:t>
            </a:r>
            <a:r>
              <a:rPr lang="en-US" altLang="ko-KR" baseline="-25000" dirty="0" smtClean="0">
                <a:solidFill>
                  <a:schemeClr val="tx1"/>
                </a:solidFill>
              </a:rPr>
              <a:t>2</a:t>
            </a:r>
            <a:endParaRPr lang="ko-KR" altLang="en-US" baseline="-25000" dirty="0">
              <a:solidFill>
                <a:schemeClr val="tx1"/>
              </a:solidFill>
            </a:endParaRPr>
          </a:p>
        </p:txBody>
      </p:sp>
      <p:cxnSp>
        <p:nvCxnSpPr>
          <p:cNvPr id="17" name="직선 화살표 연결선 16"/>
          <p:cNvCxnSpPr>
            <a:stCxn id="7" idx="4"/>
          </p:cNvCxnSpPr>
          <p:nvPr/>
        </p:nvCxnSpPr>
        <p:spPr>
          <a:xfrm>
            <a:off x="3635896" y="1844824"/>
            <a:ext cx="0" cy="1115959"/>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직선 화살표 연결선 18"/>
          <p:cNvCxnSpPr>
            <a:endCxn id="10" idx="0"/>
          </p:cNvCxnSpPr>
          <p:nvPr/>
        </p:nvCxnSpPr>
        <p:spPr>
          <a:xfrm>
            <a:off x="3635896" y="3320823"/>
            <a:ext cx="0" cy="118829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직선 화살표 연결선 22"/>
          <p:cNvCxnSpPr>
            <a:endCxn id="12" idx="0"/>
          </p:cNvCxnSpPr>
          <p:nvPr/>
        </p:nvCxnSpPr>
        <p:spPr>
          <a:xfrm>
            <a:off x="5991885" y="1844824"/>
            <a:ext cx="489" cy="1115959"/>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직선 화살표 연결선 24"/>
          <p:cNvCxnSpPr>
            <a:endCxn id="13" idx="0"/>
          </p:cNvCxnSpPr>
          <p:nvPr/>
        </p:nvCxnSpPr>
        <p:spPr>
          <a:xfrm flipH="1">
            <a:off x="5364088" y="3306298"/>
            <a:ext cx="432048" cy="46789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직선 화살표 연결선 26"/>
          <p:cNvCxnSpPr>
            <a:endCxn id="14" idx="0"/>
          </p:cNvCxnSpPr>
          <p:nvPr/>
        </p:nvCxnSpPr>
        <p:spPr>
          <a:xfrm>
            <a:off x="6156176" y="3306298"/>
            <a:ext cx="360040" cy="447363"/>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직선 화살표 연결선 28"/>
          <p:cNvCxnSpPr>
            <a:endCxn id="15" idx="0"/>
          </p:cNvCxnSpPr>
          <p:nvPr/>
        </p:nvCxnSpPr>
        <p:spPr>
          <a:xfrm>
            <a:off x="5363599" y="4113701"/>
            <a:ext cx="489" cy="395419"/>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직선 화살표 연결선 30"/>
          <p:cNvCxnSpPr>
            <a:endCxn id="16" idx="0"/>
          </p:cNvCxnSpPr>
          <p:nvPr/>
        </p:nvCxnSpPr>
        <p:spPr>
          <a:xfrm>
            <a:off x="6550151" y="4134236"/>
            <a:ext cx="0" cy="360359"/>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192" name="TextBox 8191"/>
          <p:cNvSpPr txBox="1"/>
          <p:nvPr/>
        </p:nvSpPr>
        <p:spPr>
          <a:xfrm>
            <a:off x="1259632" y="1835532"/>
            <a:ext cx="1224136" cy="369332"/>
          </a:xfrm>
          <a:prstGeom prst="rect">
            <a:avLst/>
          </a:prstGeom>
          <a:noFill/>
        </p:spPr>
        <p:txBody>
          <a:bodyPr wrap="square" rtlCol="0">
            <a:spAutoFit/>
          </a:bodyPr>
          <a:lstStyle/>
          <a:p>
            <a:r>
              <a:rPr lang="en-US" altLang="ko-KR" dirty="0" smtClean="0"/>
              <a:t>Root </a:t>
            </a:r>
            <a:endParaRPr lang="ko-KR" altLang="en-US" dirty="0"/>
          </a:p>
        </p:txBody>
      </p:sp>
      <p:sp>
        <p:nvSpPr>
          <p:cNvPr id="35" name="TextBox 34"/>
          <p:cNvSpPr txBox="1"/>
          <p:nvPr/>
        </p:nvSpPr>
        <p:spPr>
          <a:xfrm>
            <a:off x="1259632" y="3306298"/>
            <a:ext cx="1440160" cy="369332"/>
          </a:xfrm>
          <a:prstGeom prst="rect">
            <a:avLst/>
          </a:prstGeom>
          <a:noFill/>
        </p:spPr>
        <p:txBody>
          <a:bodyPr wrap="square" rtlCol="0">
            <a:spAutoFit/>
          </a:bodyPr>
          <a:lstStyle/>
          <a:p>
            <a:r>
              <a:rPr lang="en-US" altLang="ko-KR" dirty="0" smtClean="0"/>
              <a:t>Application</a:t>
            </a:r>
            <a:endParaRPr lang="ko-KR" altLang="en-US" dirty="0"/>
          </a:p>
        </p:txBody>
      </p:sp>
      <p:sp>
        <p:nvSpPr>
          <p:cNvPr id="36" name="TextBox 35"/>
          <p:cNvSpPr txBox="1"/>
          <p:nvPr/>
        </p:nvSpPr>
        <p:spPr>
          <a:xfrm>
            <a:off x="1259632" y="4520277"/>
            <a:ext cx="1440160" cy="369332"/>
          </a:xfrm>
          <a:prstGeom prst="rect">
            <a:avLst/>
          </a:prstGeom>
          <a:noFill/>
        </p:spPr>
        <p:txBody>
          <a:bodyPr wrap="square" rtlCol="0">
            <a:spAutoFit/>
          </a:bodyPr>
          <a:lstStyle/>
          <a:p>
            <a:r>
              <a:rPr lang="en-US" altLang="ko-KR" dirty="0" smtClean="0"/>
              <a:t>Traffic</a:t>
            </a:r>
            <a:endParaRPr lang="ko-KR" altLang="en-US" dirty="0"/>
          </a:p>
        </p:txBody>
      </p:sp>
      <p:sp>
        <p:nvSpPr>
          <p:cNvPr id="4" name="직사각형 3"/>
          <p:cNvSpPr/>
          <p:nvPr/>
        </p:nvSpPr>
        <p:spPr>
          <a:xfrm>
            <a:off x="4788024" y="5157192"/>
            <a:ext cx="2376264" cy="369332"/>
          </a:xfrm>
          <a:prstGeom prst="rect">
            <a:avLst/>
          </a:prstGeom>
        </p:spPr>
        <p:txBody>
          <a:bodyPr wrap="square">
            <a:spAutoFit/>
          </a:bodyPr>
          <a:lstStyle/>
          <a:p>
            <a:pPr algn="ctr"/>
            <a:r>
              <a:rPr lang="en-US" altLang="ko-KR" dirty="0" smtClean="0"/>
              <a:t>IEEE 802.11r</a:t>
            </a:r>
            <a:endParaRPr lang="en-US" altLang="ko-KR" dirty="0"/>
          </a:p>
        </p:txBody>
      </p:sp>
      <p:sp>
        <p:nvSpPr>
          <p:cNvPr id="28" name="직사각형 27"/>
          <p:cNvSpPr/>
          <p:nvPr/>
        </p:nvSpPr>
        <p:spPr>
          <a:xfrm>
            <a:off x="2564250" y="5164942"/>
            <a:ext cx="2223774" cy="369332"/>
          </a:xfrm>
          <a:prstGeom prst="rect">
            <a:avLst/>
          </a:prstGeom>
        </p:spPr>
        <p:txBody>
          <a:bodyPr wrap="square">
            <a:spAutoFit/>
          </a:bodyPr>
          <a:lstStyle/>
          <a:p>
            <a:pPr algn="ctr"/>
            <a:r>
              <a:rPr lang="en-US" altLang="ko-KR" dirty="0" smtClean="0"/>
              <a:t>IEEE 802.11i</a:t>
            </a:r>
            <a:endParaRPr lang="en-US" altLang="ko-KR" dirty="0"/>
          </a:p>
        </p:txBody>
      </p:sp>
      <p:sp>
        <p:nvSpPr>
          <p:cNvPr id="32" name="직사각형 31"/>
          <p:cNvSpPr/>
          <p:nvPr/>
        </p:nvSpPr>
        <p:spPr>
          <a:xfrm>
            <a:off x="0" y="0"/>
            <a:ext cx="323528" cy="6858000"/>
          </a:xfrm>
          <a:prstGeom prst="rect">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solidFill>
                  <a:schemeClr val="tx1"/>
                </a:solidFill>
              </a:rPr>
              <a:t>802.11r</a:t>
            </a:r>
          </a:p>
          <a:p>
            <a:pPr algn="ctr"/>
            <a:endParaRPr lang="en-US" altLang="ko-KR" dirty="0">
              <a:solidFill>
                <a:schemeClr val="tx1"/>
              </a:solidFill>
            </a:endParaRPr>
          </a:p>
          <a:p>
            <a:pPr algn="ctr"/>
            <a:r>
              <a:rPr lang="en-US" altLang="ko-KR" dirty="0" smtClean="0">
                <a:solidFill>
                  <a:schemeClr val="tx1"/>
                </a:solidFill>
              </a:rPr>
              <a:t>Network</a:t>
            </a:r>
          </a:p>
          <a:p>
            <a:pPr algn="ctr"/>
            <a:endParaRPr lang="en-US" altLang="ko-KR" dirty="0">
              <a:solidFill>
                <a:schemeClr val="tx1"/>
              </a:solidFill>
            </a:endParaRPr>
          </a:p>
          <a:p>
            <a:pPr algn="ctr"/>
            <a:r>
              <a:rPr lang="en-US" altLang="ko-KR" dirty="0" smtClean="0">
                <a:solidFill>
                  <a:schemeClr val="tx1"/>
                </a:solidFill>
              </a:rPr>
              <a:t>Entry</a:t>
            </a:r>
            <a:endParaRPr lang="ko-KR" altLang="en-US" dirty="0">
              <a:solidFill>
                <a:schemeClr val="tx1"/>
              </a:solidFill>
            </a:endParaRPr>
          </a:p>
        </p:txBody>
      </p:sp>
    </p:spTree>
    <p:extLst>
      <p:ext uri="{BB962C8B-B14F-4D97-AF65-F5344CB8AC3E}">
        <p14:creationId xmlns:p14="http://schemas.microsoft.com/office/powerpoint/2010/main" val="2500531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r>
              <a:rPr lang="en-US" altLang="ko-KR" sz="3600" dirty="0" smtClean="0"/>
              <a:t>802.11r Wi-Fi Network</a:t>
            </a:r>
            <a:r>
              <a:rPr lang="en-US" altLang="ko-KR" sz="3600" baseline="0" dirty="0" smtClean="0"/>
              <a:t> Handover (1)</a:t>
            </a:r>
            <a:endParaRPr lang="ko-KR" altLang="en-US" sz="3600" dirty="0"/>
          </a:p>
        </p:txBody>
      </p:sp>
      <p:sp>
        <p:nvSpPr>
          <p:cNvPr id="3" name="내용 개체 틀 2"/>
          <p:cNvSpPr>
            <a:spLocks noGrp="1"/>
          </p:cNvSpPr>
          <p:nvPr>
            <p:ph idx="1"/>
          </p:nvPr>
        </p:nvSpPr>
        <p:spPr>
          <a:xfrm>
            <a:off x="5724128" y="2276872"/>
            <a:ext cx="3355864" cy="4464496"/>
          </a:xfrm>
        </p:spPr>
        <p:txBody>
          <a:bodyPr>
            <a:normAutofit fontScale="62500" lnSpcReduction="20000"/>
          </a:bodyPr>
          <a:lstStyle/>
          <a:p>
            <a:pPr marL="0" indent="0">
              <a:buNone/>
            </a:pPr>
            <a:r>
              <a:rPr lang="en-US" altLang="ko-KR" b="1" dirty="0" smtClean="0"/>
              <a:t>Over-the-air FT Protocol in an RSN</a:t>
            </a:r>
          </a:p>
          <a:p>
            <a:r>
              <a:rPr lang="en-US" altLang="ko-KR" dirty="0" smtClean="0"/>
              <a:t>FTAA (Fast BSS Transition Authentication Algorithm)</a:t>
            </a:r>
          </a:p>
          <a:p>
            <a:r>
              <a:rPr lang="en-US" altLang="ko-KR" dirty="0"/>
              <a:t>RIC (Resource Information Container</a:t>
            </a:r>
            <a:r>
              <a:rPr lang="en-US" altLang="ko-KR" dirty="0" smtClean="0"/>
              <a:t>)</a:t>
            </a:r>
          </a:p>
          <a:p>
            <a:r>
              <a:rPr lang="en-US" altLang="ko-KR" dirty="0"/>
              <a:t>pairwise master key (PMK) R0 name (PMKR0Name</a:t>
            </a:r>
            <a:r>
              <a:rPr lang="en-US" altLang="ko-KR" dirty="0" smtClean="0"/>
              <a:t>)</a:t>
            </a:r>
          </a:p>
          <a:p>
            <a:r>
              <a:rPr lang="en-US" altLang="ko-KR" dirty="0" smtClean="0"/>
              <a:t>R0 key holder (R0KH): old AP</a:t>
            </a:r>
          </a:p>
          <a:p>
            <a:pPr lvl="1"/>
            <a:r>
              <a:rPr lang="en-US" altLang="ko-KR" dirty="0" smtClean="0"/>
              <a:t>Holds the PMK-R0</a:t>
            </a:r>
          </a:p>
          <a:p>
            <a:r>
              <a:rPr lang="en-US" altLang="ko-KR" dirty="0" smtClean="0"/>
              <a:t>R1KH: new AP</a:t>
            </a:r>
          </a:p>
        </p:txBody>
      </p:sp>
      <p:pic>
        <p:nvPicPr>
          <p:cNvPr id="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3734" y="5692613"/>
            <a:ext cx="5016688" cy="5145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1131" y="2402575"/>
            <a:ext cx="3441859" cy="475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45" name="그룹 44"/>
          <p:cNvGrpSpPr/>
          <p:nvPr/>
        </p:nvGrpSpPr>
        <p:grpSpPr>
          <a:xfrm>
            <a:off x="712081" y="2228942"/>
            <a:ext cx="5047688" cy="4152386"/>
            <a:chOff x="395537" y="1868902"/>
            <a:chExt cx="5047688" cy="4741720"/>
          </a:xfrm>
        </p:grpSpPr>
        <p:cxnSp>
          <p:nvCxnSpPr>
            <p:cNvPr id="10" name="직선 연결선 9"/>
            <p:cNvCxnSpPr/>
            <p:nvPr/>
          </p:nvCxnSpPr>
          <p:spPr>
            <a:xfrm>
              <a:off x="395537" y="1868902"/>
              <a:ext cx="0" cy="474172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직선 연결선 10"/>
            <p:cNvCxnSpPr/>
            <p:nvPr/>
          </p:nvCxnSpPr>
          <p:spPr>
            <a:xfrm>
              <a:off x="5443225" y="1868902"/>
              <a:ext cx="0" cy="474172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 name="직사각형 7"/>
          <p:cNvSpPr/>
          <p:nvPr/>
        </p:nvSpPr>
        <p:spPr>
          <a:xfrm>
            <a:off x="375271" y="1628800"/>
            <a:ext cx="678561" cy="60014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000" b="1" dirty="0" smtClean="0">
                <a:solidFill>
                  <a:schemeClr val="tx1"/>
                </a:solidFill>
              </a:rPr>
              <a:t>STA</a:t>
            </a:r>
            <a:endParaRPr lang="en-US" altLang="ko-KR" sz="1000" dirty="0" smtClean="0">
              <a:solidFill>
                <a:schemeClr val="tx1"/>
              </a:solidFill>
            </a:endParaRPr>
          </a:p>
        </p:txBody>
      </p:sp>
      <p:sp>
        <p:nvSpPr>
          <p:cNvPr id="12" name="직사각형 11"/>
          <p:cNvSpPr/>
          <p:nvPr/>
        </p:nvSpPr>
        <p:spPr>
          <a:xfrm>
            <a:off x="5464608" y="1628800"/>
            <a:ext cx="640072" cy="60014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000" b="1" dirty="0" smtClean="0">
                <a:solidFill>
                  <a:schemeClr val="tx1"/>
                </a:solidFill>
              </a:rPr>
              <a:t>Target </a:t>
            </a:r>
          </a:p>
          <a:p>
            <a:pPr algn="ctr"/>
            <a:r>
              <a:rPr lang="en-US" altLang="ko-KR" sz="1000" b="1" dirty="0" smtClean="0">
                <a:solidFill>
                  <a:schemeClr val="tx1"/>
                </a:solidFill>
              </a:rPr>
              <a:t>AP</a:t>
            </a:r>
            <a:endParaRPr lang="en-US" altLang="ko-KR" sz="1000" dirty="0" smtClean="0">
              <a:solidFill>
                <a:schemeClr val="tx1"/>
              </a:solidFill>
            </a:endParaRPr>
          </a:p>
        </p:txBody>
      </p:sp>
      <p:sp>
        <p:nvSpPr>
          <p:cNvPr id="13" name="직사각형 12"/>
          <p:cNvSpPr/>
          <p:nvPr/>
        </p:nvSpPr>
        <p:spPr>
          <a:xfrm>
            <a:off x="724884" y="2852936"/>
            <a:ext cx="4448533" cy="430887"/>
          </a:xfrm>
          <a:prstGeom prst="rect">
            <a:avLst/>
          </a:prstGeom>
        </p:spPr>
        <p:txBody>
          <a:bodyPr wrap="square">
            <a:spAutoFit/>
          </a:bodyPr>
          <a:lstStyle/>
          <a:p>
            <a:r>
              <a:rPr lang="en-US" altLang="ko-KR" sz="1100" dirty="0" smtClean="0"/>
              <a:t>802.11 Authentication Request (FTAA, RSNIE[PMKR0Name], MDIE, FTIE[</a:t>
            </a:r>
            <a:r>
              <a:rPr lang="en-US" altLang="ko-KR" sz="1100" dirty="0" err="1" smtClean="0"/>
              <a:t>SNonce</a:t>
            </a:r>
            <a:r>
              <a:rPr lang="en-US" altLang="ko-KR" sz="1100" dirty="0"/>
              <a:t>,</a:t>
            </a:r>
            <a:r>
              <a:rPr lang="en-US" altLang="ko-KR" sz="1100" dirty="0" smtClean="0"/>
              <a:t> R0KH-ID])</a:t>
            </a:r>
            <a:endParaRPr lang="ko-KR" altLang="en-US" sz="1100" dirty="0"/>
          </a:p>
        </p:txBody>
      </p:sp>
      <p:grpSp>
        <p:nvGrpSpPr>
          <p:cNvPr id="15" name="그룹 14"/>
          <p:cNvGrpSpPr/>
          <p:nvPr/>
        </p:nvGrpSpPr>
        <p:grpSpPr>
          <a:xfrm>
            <a:off x="702733" y="3304639"/>
            <a:ext cx="5047689" cy="438681"/>
            <a:chOff x="1251651" y="2564904"/>
            <a:chExt cx="3604114" cy="288032"/>
          </a:xfrm>
        </p:grpSpPr>
        <p:cxnSp>
          <p:nvCxnSpPr>
            <p:cNvPr id="16" name="직선 화살표 연결선 15"/>
            <p:cNvCxnSpPr/>
            <p:nvPr/>
          </p:nvCxnSpPr>
          <p:spPr>
            <a:xfrm flipH="1">
              <a:off x="1251651" y="2852936"/>
              <a:ext cx="3604114"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직선 화살표 연결선 16"/>
            <p:cNvCxnSpPr/>
            <p:nvPr/>
          </p:nvCxnSpPr>
          <p:spPr>
            <a:xfrm>
              <a:off x="1257579" y="2564904"/>
              <a:ext cx="359818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21" name="그룹 20"/>
          <p:cNvGrpSpPr/>
          <p:nvPr/>
        </p:nvGrpSpPr>
        <p:grpSpPr>
          <a:xfrm>
            <a:off x="727166" y="5087338"/>
            <a:ext cx="5045471" cy="492299"/>
            <a:chOff x="1251651" y="2564904"/>
            <a:chExt cx="3604114" cy="288032"/>
          </a:xfrm>
        </p:grpSpPr>
        <p:cxnSp>
          <p:nvCxnSpPr>
            <p:cNvPr id="22" name="직선 화살표 연결선 21"/>
            <p:cNvCxnSpPr/>
            <p:nvPr/>
          </p:nvCxnSpPr>
          <p:spPr>
            <a:xfrm flipH="1">
              <a:off x="1251651" y="2852936"/>
              <a:ext cx="3604114"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직선 화살표 연결선 22"/>
            <p:cNvCxnSpPr/>
            <p:nvPr/>
          </p:nvCxnSpPr>
          <p:spPr>
            <a:xfrm>
              <a:off x="1257579" y="2564904"/>
              <a:ext cx="359818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28" name="직사각형 27"/>
          <p:cNvSpPr/>
          <p:nvPr/>
        </p:nvSpPr>
        <p:spPr>
          <a:xfrm>
            <a:off x="709609" y="2474928"/>
            <a:ext cx="3443381" cy="261610"/>
          </a:xfrm>
          <a:prstGeom prst="rect">
            <a:avLst/>
          </a:prstGeom>
        </p:spPr>
        <p:txBody>
          <a:bodyPr wrap="square">
            <a:spAutoFit/>
          </a:bodyPr>
          <a:lstStyle/>
          <a:p>
            <a:pPr algn="ctr"/>
            <a:r>
              <a:rPr lang="en-US" altLang="ko-KR" sz="1100" dirty="0" smtClean="0"/>
              <a:t>Successful (secure) session &amp; Data transmission</a:t>
            </a:r>
            <a:endParaRPr lang="ko-KR" altLang="en-US" sz="1100" dirty="0"/>
          </a:p>
        </p:txBody>
      </p:sp>
      <p:sp>
        <p:nvSpPr>
          <p:cNvPr id="30" name="직사각형 29"/>
          <p:cNvSpPr/>
          <p:nvPr/>
        </p:nvSpPr>
        <p:spPr>
          <a:xfrm>
            <a:off x="714550" y="4653136"/>
            <a:ext cx="4448533" cy="430887"/>
          </a:xfrm>
          <a:prstGeom prst="rect">
            <a:avLst/>
          </a:prstGeom>
        </p:spPr>
        <p:txBody>
          <a:bodyPr wrap="square">
            <a:spAutoFit/>
          </a:bodyPr>
          <a:lstStyle/>
          <a:p>
            <a:r>
              <a:rPr lang="en-US" altLang="ko-KR" sz="1100" dirty="0" err="1" smtClean="0"/>
              <a:t>Reassociation</a:t>
            </a:r>
            <a:r>
              <a:rPr lang="en-US" altLang="ko-KR" sz="1100" dirty="0" smtClean="0"/>
              <a:t> Request (RSNIE[PMKR1Name], MDIE, </a:t>
            </a:r>
          </a:p>
          <a:p>
            <a:pPr algn="ctr"/>
            <a:r>
              <a:rPr lang="en-US" altLang="ko-KR" sz="1100" dirty="0" smtClean="0"/>
              <a:t>FTIE[MIC, </a:t>
            </a:r>
            <a:r>
              <a:rPr lang="en-US" altLang="ko-KR" sz="1100" dirty="0" err="1" smtClean="0"/>
              <a:t>ANonce</a:t>
            </a:r>
            <a:r>
              <a:rPr lang="en-US" altLang="ko-KR" sz="1100" dirty="0" smtClean="0"/>
              <a:t>, </a:t>
            </a:r>
            <a:r>
              <a:rPr lang="en-US" altLang="ko-KR" sz="1100" dirty="0" err="1" smtClean="0"/>
              <a:t>SNonce</a:t>
            </a:r>
            <a:r>
              <a:rPr lang="en-US" altLang="ko-KR" sz="1100" dirty="0" smtClean="0"/>
              <a:t>, R1KH-ID, R0KH-ID], RIC-Request)</a:t>
            </a:r>
            <a:endParaRPr lang="ko-KR" altLang="en-US" sz="1100" dirty="0"/>
          </a:p>
        </p:txBody>
      </p:sp>
      <p:sp>
        <p:nvSpPr>
          <p:cNvPr id="33" name="직사각형 32"/>
          <p:cNvSpPr/>
          <p:nvPr/>
        </p:nvSpPr>
        <p:spPr>
          <a:xfrm>
            <a:off x="702732" y="5834479"/>
            <a:ext cx="5047689" cy="230832"/>
          </a:xfrm>
          <a:prstGeom prst="rect">
            <a:avLst/>
          </a:prstGeom>
        </p:spPr>
        <p:txBody>
          <a:bodyPr wrap="square">
            <a:spAutoFit/>
          </a:bodyPr>
          <a:lstStyle/>
          <a:p>
            <a:pPr algn="ctr"/>
            <a:r>
              <a:rPr lang="en-US" altLang="ko-KR" sz="900" dirty="0" smtClean="0"/>
              <a:t>802.1X Controlled Port Unblocked, Successful (Secure) Session  and Data Transmission</a:t>
            </a:r>
            <a:endParaRPr lang="ko-KR" altLang="en-US" sz="900" dirty="0"/>
          </a:p>
        </p:txBody>
      </p:sp>
      <p:cxnSp>
        <p:nvCxnSpPr>
          <p:cNvPr id="36" name="직선 연결선 35"/>
          <p:cNvCxnSpPr/>
          <p:nvPr/>
        </p:nvCxnSpPr>
        <p:spPr>
          <a:xfrm>
            <a:off x="4175593" y="2228942"/>
            <a:ext cx="0" cy="237086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직사각형 36"/>
          <p:cNvSpPr/>
          <p:nvPr/>
        </p:nvSpPr>
        <p:spPr>
          <a:xfrm>
            <a:off x="3880432" y="1628800"/>
            <a:ext cx="640072" cy="60014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000" b="1" dirty="0" smtClean="0">
                <a:solidFill>
                  <a:schemeClr val="tx1"/>
                </a:solidFill>
              </a:rPr>
              <a:t>Current </a:t>
            </a:r>
          </a:p>
          <a:p>
            <a:pPr algn="ctr"/>
            <a:r>
              <a:rPr lang="en-US" altLang="ko-KR" sz="1000" b="1" dirty="0" smtClean="0">
                <a:solidFill>
                  <a:schemeClr val="tx1"/>
                </a:solidFill>
              </a:rPr>
              <a:t>AP</a:t>
            </a:r>
            <a:endParaRPr lang="en-US" altLang="ko-KR" sz="1000" dirty="0" smtClean="0">
              <a:solidFill>
                <a:schemeClr val="tx1"/>
              </a:solidFill>
            </a:endParaRPr>
          </a:p>
        </p:txBody>
      </p:sp>
      <p:sp>
        <p:nvSpPr>
          <p:cNvPr id="40" name="직사각형 39"/>
          <p:cNvSpPr/>
          <p:nvPr/>
        </p:nvSpPr>
        <p:spPr>
          <a:xfrm>
            <a:off x="727166" y="3312433"/>
            <a:ext cx="4521418" cy="430887"/>
          </a:xfrm>
          <a:prstGeom prst="rect">
            <a:avLst/>
          </a:prstGeom>
        </p:spPr>
        <p:txBody>
          <a:bodyPr wrap="square">
            <a:spAutoFit/>
          </a:bodyPr>
          <a:lstStyle/>
          <a:p>
            <a:r>
              <a:rPr lang="en-US" altLang="ko-KR" sz="1100" dirty="0"/>
              <a:t>802.11 Authentication </a:t>
            </a:r>
            <a:r>
              <a:rPr lang="en-US" altLang="ko-KR" sz="1100" dirty="0" smtClean="0"/>
              <a:t>Response </a:t>
            </a:r>
            <a:r>
              <a:rPr lang="en-US" altLang="ko-KR" sz="1100" dirty="0"/>
              <a:t>(FTAA, RSNIE[PMKR0Name], MDIE, </a:t>
            </a:r>
            <a:r>
              <a:rPr lang="en-US" altLang="ko-KR" sz="1100" dirty="0" smtClean="0"/>
              <a:t>FTIE[</a:t>
            </a:r>
            <a:r>
              <a:rPr lang="en-US" altLang="ko-KR" sz="1100" dirty="0" err="1" smtClean="0"/>
              <a:t>ANonce</a:t>
            </a:r>
            <a:r>
              <a:rPr lang="en-US" altLang="ko-KR" sz="1100" dirty="0" smtClean="0"/>
              <a:t>, </a:t>
            </a:r>
            <a:r>
              <a:rPr lang="en-US" altLang="ko-KR" sz="1100" dirty="0" err="1" smtClean="0"/>
              <a:t>SNonce</a:t>
            </a:r>
            <a:r>
              <a:rPr lang="en-US" altLang="ko-KR" sz="1100" dirty="0" smtClean="0"/>
              <a:t>, R1KH-ID, </a:t>
            </a:r>
            <a:r>
              <a:rPr lang="en-US" altLang="ko-KR" sz="1100" dirty="0"/>
              <a:t>R0KH-ID])</a:t>
            </a:r>
          </a:p>
        </p:txBody>
      </p:sp>
      <p:sp>
        <p:nvSpPr>
          <p:cNvPr id="41" name="직사각형 40"/>
          <p:cNvSpPr/>
          <p:nvPr/>
        </p:nvSpPr>
        <p:spPr>
          <a:xfrm>
            <a:off x="727166" y="5139165"/>
            <a:ext cx="4881458" cy="430887"/>
          </a:xfrm>
          <a:prstGeom prst="rect">
            <a:avLst/>
          </a:prstGeom>
        </p:spPr>
        <p:txBody>
          <a:bodyPr wrap="square">
            <a:spAutoFit/>
          </a:bodyPr>
          <a:lstStyle/>
          <a:p>
            <a:r>
              <a:rPr lang="en-US" altLang="ko-KR" sz="1100" dirty="0" err="1" smtClean="0"/>
              <a:t>Reassociation</a:t>
            </a:r>
            <a:r>
              <a:rPr lang="en-US" altLang="ko-KR" sz="1100" dirty="0" smtClean="0"/>
              <a:t> Response (RSNIE[PMKR1Name], MDIE, </a:t>
            </a:r>
          </a:p>
          <a:p>
            <a:r>
              <a:rPr lang="en-US" altLang="ko-KR" sz="1100" dirty="0" smtClean="0"/>
              <a:t>FTIE[MIC, </a:t>
            </a:r>
            <a:r>
              <a:rPr lang="en-US" altLang="ko-KR" sz="1100" dirty="0" err="1" smtClean="0"/>
              <a:t>ANonce</a:t>
            </a:r>
            <a:r>
              <a:rPr lang="en-US" altLang="ko-KR" sz="1100" dirty="0" smtClean="0"/>
              <a:t>, </a:t>
            </a:r>
            <a:r>
              <a:rPr lang="en-US" altLang="ko-KR" sz="1100" dirty="0" err="1" smtClean="0"/>
              <a:t>SNonce</a:t>
            </a:r>
            <a:r>
              <a:rPr lang="en-US" altLang="ko-KR" sz="1100" dirty="0" smtClean="0"/>
              <a:t>, R1KH-ID, R0KH-ID], GTK[N]], RIC-Response)</a:t>
            </a:r>
            <a:endParaRPr lang="ko-KR" altLang="en-US" sz="1100" dirty="0"/>
          </a:p>
        </p:txBody>
      </p:sp>
      <p:sp>
        <p:nvSpPr>
          <p:cNvPr id="43" name="직사각형 42"/>
          <p:cNvSpPr/>
          <p:nvPr/>
        </p:nvSpPr>
        <p:spPr>
          <a:xfrm>
            <a:off x="856096" y="3908977"/>
            <a:ext cx="4752528" cy="60014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000" dirty="0" smtClean="0">
                <a:solidFill>
                  <a:schemeClr val="tx1"/>
                </a:solidFill>
              </a:rPr>
              <a:t>Time between Authentication Request and </a:t>
            </a:r>
            <a:r>
              <a:rPr lang="en-US" altLang="ko-KR" sz="1000" dirty="0" err="1" smtClean="0">
                <a:solidFill>
                  <a:schemeClr val="tx1"/>
                </a:solidFill>
              </a:rPr>
              <a:t>Reasociation</a:t>
            </a:r>
            <a:r>
              <a:rPr lang="en-US" altLang="ko-KR" sz="1000" dirty="0" smtClean="0">
                <a:solidFill>
                  <a:schemeClr val="tx1"/>
                </a:solidFill>
              </a:rPr>
              <a:t> Request must not exceed </a:t>
            </a:r>
            <a:r>
              <a:rPr lang="en-US" altLang="ko-KR" sz="1000" dirty="0" err="1" smtClean="0">
                <a:solidFill>
                  <a:schemeClr val="tx1"/>
                </a:solidFill>
              </a:rPr>
              <a:t>Reassociation</a:t>
            </a:r>
            <a:r>
              <a:rPr lang="en-US" altLang="ko-KR" sz="1000" dirty="0" smtClean="0">
                <a:solidFill>
                  <a:schemeClr val="tx1"/>
                </a:solidFill>
              </a:rPr>
              <a:t> Deadline Time</a:t>
            </a:r>
          </a:p>
        </p:txBody>
      </p:sp>
      <p:sp>
        <p:nvSpPr>
          <p:cNvPr id="31" name="직사각형 30"/>
          <p:cNvSpPr/>
          <p:nvPr/>
        </p:nvSpPr>
        <p:spPr>
          <a:xfrm>
            <a:off x="0" y="0"/>
            <a:ext cx="323528" cy="6858000"/>
          </a:xfrm>
          <a:prstGeom prst="rect">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solidFill>
                  <a:schemeClr val="tx1"/>
                </a:solidFill>
              </a:rPr>
              <a:t>802.11r</a:t>
            </a:r>
          </a:p>
          <a:p>
            <a:pPr algn="ctr"/>
            <a:endParaRPr lang="en-US" altLang="ko-KR" dirty="0">
              <a:solidFill>
                <a:schemeClr val="tx1"/>
              </a:solidFill>
            </a:endParaRPr>
          </a:p>
          <a:p>
            <a:pPr algn="ctr"/>
            <a:r>
              <a:rPr lang="en-US" altLang="ko-KR" dirty="0" smtClean="0">
                <a:solidFill>
                  <a:schemeClr val="tx1"/>
                </a:solidFill>
              </a:rPr>
              <a:t>Network</a:t>
            </a:r>
          </a:p>
          <a:p>
            <a:pPr algn="ctr"/>
            <a:endParaRPr lang="en-US" altLang="ko-KR" dirty="0">
              <a:solidFill>
                <a:schemeClr val="tx1"/>
              </a:solidFill>
            </a:endParaRPr>
          </a:p>
          <a:p>
            <a:pPr algn="ctr"/>
            <a:r>
              <a:rPr lang="en-US" altLang="ko-KR" dirty="0" smtClean="0">
                <a:solidFill>
                  <a:schemeClr val="tx1"/>
                </a:solidFill>
              </a:rPr>
              <a:t>Entry</a:t>
            </a:r>
            <a:endParaRPr lang="ko-KR" altLang="en-US" dirty="0">
              <a:solidFill>
                <a:schemeClr val="tx1"/>
              </a:solidFill>
            </a:endParaRPr>
          </a:p>
        </p:txBody>
      </p:sp>
    </p:spTree>
    <p:extLst>
      <p:ext uri="{BB962C8B-B14F-4D97-AF65-F5344CB8AC3E}">
        <p14:creationId xmlns:p14="http://schemas.microsoft.com/office/powerpoint/2010/main" val="14701862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r>
              <a:rPr lang="en-US" altLang="ko-KR" sz="3600" dirty="0" smtClean="0"/>
              <a:t>802.11r Wi-Fi Network</a:t>
            </a:r>
            <a:r>
              <a:rPr lang="en-US" altLang="ko-KR" sz="3600" baseline="0" dirty="0" smtClean="0"/>
              <a:t> Handover (2)</a:t>
            </a:r>
            <a:endParaRPr lang="ko-KR" altLang="en-US" sz="3600" dirty="0"/>
          </a:p>
        </p:txBody>
      </p:sp>
      <p:sp>
        <p:nvSpPr>
          <p:cNvPr id="3" name="내용 개체 틀 2"/>
          <p:cNvSpPr>
            <a:spLocks noGrp="1"/>
          </p:cNvSpPr>
          <p:nvPr>
            <p:ph idx="1"/>
          </p:nvPr>
        </p:nvSpPr>
        <p:spPr>
          <a:xfrm>
            <a:off x="6084168" y="3126763"/>
            <a:ext cx="2995824" cy="623994"/>
          </a:xfrm>
        </p:spPr>
        <p:txBody>
          <a:bodyPr>
            <a:normAutofit fontScale="62500" lnSpcReduction="20000"/>
          </a:bodyPr>
          <a:lstStyle/>
          <a:p>
            <a:pPr marL="0" indent="0">
              <a:buNone/>
            </a:pPr>
            <a:r>
              <a:rPr lang="en-US" altLang="ko-KR" b="1" dirty="0" smtClean="0"/>
              <a:t>Over-the-DS FT Protocol in an RSN</a:t>
            </a:r>
          </a:p>
          <a:p>
            <a:pPr marL="0" indent="0">
              <a:buNone/>
            </a:pPr>
            <a:endParaRPr lang="en-US" altLang="ko-KR" b="1" dirty="0" smtClean="0"/>
          </a:p>
        </p:txBody>
      </p:sp>
      <p:pic>
        <p:nvPicPr>
          <p:cNvPr id="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9246" y="5692613"/>
            <a:ext cx="5016688" cy="5145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6643" y="2402575"/>
            <a:ext cx="3441859" cy="475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45" name="그룹 44"/>
          <p:cNvGrpSpPr/>
          <p:nvPr/>
        </p:nvGrpSpPr>
        <p:grpSpPr>
          <a:xfrm>
            <a:off x="907593" y="2228942"/>
            <a:ext cx="5047688" cy="4152386"/>
            <a:chOff x="395537" y="1868902"/>
            <a:chExt cx="5047688" cy="4741720"/>
          </a:xfrm>
        </p:grpSpPr>
        <p:cxnSp>
          <p:nvCxnSpPr>
            <p:cNvPr id="10" name="직선 연결선 9"/>
            <p:cNvCxnSpPr/>
            <p:nvPr/>
          </p:nvCxnSpPr>
          <p:spPr>
            <a:xfrm>
              <a:off x="395537" y="1868902"/>
              <a:ext cx="0" cy="474172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직선 연결선 10"/>
            <p:cNvCxnSpPr/>
            <p:nvPr/>
          </p:nvCxnSpPr>
          <p:spPr>
            <a:xfrm>
              <a:off x="5443225" y="1868902"/>
              <a:ext cx="0" cy="474172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 name="직사각형 7"/>
          <p:cNvSpPr/>
          <p:nvPr/>
        </p:nvSpPr>
        <p:spPr>
          <a:xfrm>
            <a:off x="570783" y="1628800"/>
            <a:ext cx="678561" cy="60014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000" b="1" dirty="0" smtClean="0">
                <a:solidFill>
                  <a:schemeClr val="tx1"/>
                </a:solidFill>
              </a:rPr>
              <a:t>STA</a:t>
            </a:r>
            <a:endParaRPr lang="en-US" altLang="ko-KR" sz="1000" dirty="0" smtClean="0">
              <a:solidFill>
                <a:schemeClr val="tx1"/>
              </a:solidFill>
            </a:endParaRPr>
          </a:p>
        </p:txBody>
      </p:sp>
      <p:sp>
        <p:nvSpPr>
          <p:cNvPr id="12" name="직사각형 11"/>
          <p:cNvSpPr/>
          <p:nvPr/>
        </p:nvSpPr>
        <p:spPr>
          <a:xfrm>
            <a:off x="5660120" y="1628800"/>
            <a:ext cx="640072" cy="60014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000" b="1" dirty="0" smtClean="0">
                <a:solidFill>
                  <a:schemeClr val="tx1"/>
                </a:solidFill>
              </a:rPr>
              <a:t>Target </a:t>
            </a:r>
          </a:p>
          <a:p>
            <a:pPr algn="ctr"/>
            <a:r>
              <a:rPr lang="en-US" altLang="ko-KR" sz="1000" b="1" dirty="0" smtClean="0">
                <a:solidFill>
                  <a:schemeClr val="tx1"/>
                </a:solidFill>
              </a:rPr>
              <a:t>AP</a:t>
            </a:r>
            <a:endParaRPr lang="en-US" altLang="ko-KR" sz="1000" dirty="0" smtClean="0">
              <a:solidFill>
                <a:schemeClr val="tx1"/>
              </a:solidFill>
            </a:endParaRPr>
          </a:p>
        </p:txBody>
      </p:sp>
      <p:sp>
        <p:nvSpPr>
          <p:cNvPr id="13" name="직사각형 12"/>
          <p:cNvSpPr/>
          <p:nvPr/>
        </p:nvSpPr>
        <p:spPr>
          <a:xfrm>
            <a:off x="920396" y="3023374"/>
            <a:ext cx="5025537" cy="261610"/>
          </a:xfrm>
          <a:prstGeom prst="rect">
            <a:avLst/>
          </a:prstGeom>
        </p:spPr>
        <p:txBody>
          <a:bodyPr wrap="square">
            <a:spAutoFit/>
          </a:bodyPr>
          <a:lstStyle/>
          <a:p>
            <a:r>
              <a:rPr lang="en-US" altLang="ko-KR" sz="1100" dirty="0" smtClean="0"/>
              <a:t>FT Request (FTAA, RSNIE[PMKR0Name], MDIE, FTIE[</a:t>
            </a:r>
            <a:r>
              <a:rPr lang="en-US" altLang="ko-KR" sz="1100" dirty="0" err="1" smtClean="0"/>
              <a:t>SNonce</a:t>
            </a:r>
            <a:r>
              <a:rPr lang="en-US" altLang="ko-KR" sz="1100" dirty="0"/>
              <a:t>,</a:t>
            </a:r>
            <a:r>
              <a:rPr lang="en-US" altLang="ko-KR" sz="1100" dirty="0" smtClean="0"/>
              <a:t> R0KH-ID])</a:t>
            </a:r>
            <a:endParaRPr lang="ko-KR" altLang="en-US" sz="1100" dirty="0"/>
          </a:p>
        </p:txBody>
      </p:sp>
      <p:grpSp>
        <p:nvGrpSpPr>
          <p:cNvPr id="15" name="그룹 14"/>
          <p:cNvGrpSpPr/>
          <p:nvPr/>
        </p:nvGrpSpPr>
        <p:grpSpPr>
          <a:xfrm>
            <a:off x="898246" y="3304639"/>
            <a:ext cx="3472860" cy="438681"/>
            <a:chOff x="1251651" y="2564904"/>
            <a:chExt cx="3604114" cy="288032"/>
          </a:xfrm>
        </p:grpSpPr>
        <p:cxnSp>
          <p:nvCxnSpPr>
            <p:cNvPr id="16" name="직선 화살표 연결선 15"/>
            <p:cNvCxnSpPr/>
            <p:nvPr/>
          </p:nvCxnSpPr>
          <p:spPr>
            <a:xfrm flipH="1">
              <a:off x="1251651" y="2852936"/>
              <a:ext cx="3604114"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직선 화살표 연결선 16"/>
            <p:cNvCxnSpPr/>
            <p:nvPr/>
          </p:nvCxnSpPr>
          <p:spPr>
            <a:xfrm>
              <a:off x="1257579" y="2564904"/>
              <a:ext cx="359818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21" name="그룹 20"/>
          <p:cNvGrpSpPr/>
          <p:nvPr/>
        </p:nvGrpSpPr>
        <p:grpSpPr>
          <a:xfrm>
            <a:off x="922678" y="5087338"/>
            <a:ext cx="5045471" cy="492299"/>
            <a:chOff x="1251651" y="2564904"/>
            <a:chExt cx="3604114" cy="288032"/>
          </a:xfrm>
        </p:grpSpPr>
        <p:cxnSp>
          <p:nvCxnSpPr>
            <p:cNvPr id="22" name="직선 화살표 연결선 21"/>
            <p:cNvCxnSpPr/>
            <p:nvPr/>
          </p:nvCxnSpPr>
          <p:spPr>
            <a:xfrm flipH="1">
              <a:off x="1251651" y="2852936"/>
              <a:ext cx="3604114"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직선 화살표 연결선 22"/>
            <p:cNvCxnSpPr/>
            <p:nvPr/>
          </p:nvCxnSpPr>
          <p:spPr>
            <a:xfrm>
              <a:off x="1257579" y="2564904"/>
              <a:ext cx="359818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28" name="직사각형 27"/>
          <p:cNvSpPr/>
          <p:nvPr/>
        </p:nvSpPr>
        <p:spPr>
          <a:xfrm>
            <a:off x="905121" y="2474928"/>
            <a:ext cx="3443381" cy="261610"/>
          </a:xfrm>
          <a:prstGeom prst="rect">
            <a:avLst/>
          </a:prstGeom>
        </p:spPr>
        <p:txBody>
          <a:bodyPr wrap="square">
            <a:spAutoFit/>
          </a:bodyPr>
          <a:lstStyle/>
          <a:p>
            <a:pPr algn="ctr"/>
            <a:r>
              <a:rPr lang="en-US" altLang="ko-KR" sz="1100" dirty="0" smtClean="0"/>
              <a:t>Successful (secure) session &amp; Data transmission</a:t>
            </a:r>
            <a:endParaRPr lang="ko-KR" altLang="en-US" sz="1100" dirty="0"/>
          </a:p>
        </p:txBody>
      </p:sp>
      <p:sp>
        <p:nvSpPr>
          <p:cNvPr id="30" name="직사각형 29"/>
          <p:cNvSpPr/>
          <p:nvPr/>
        </p:nvSpPr>
        <p:spPr>
          <a:xfrm>
            <a:off x="910062" y="4653136"/>
            <a:ext cx="4448533" cy="430887"/>
          </a:xfrm>
          <a:prstGeom prst="rect">
            <a:avLst/>
          </a:prstGeom>
        </p:spPr>
        <p:txBody>
          <a:bodyPr wrap="square">
            <a:spAutoFit/>
          </a:bodyPr>
          <a:lstStyle/>
          <a:p>
            <a:r>
              <a:rPr lang="en-US" altLang="ko-KR" sz="1100" dirty="0" err="1" smtClean="0"/>
              <a:t>Reassociation</a:t>
            </a:r>
            <a:r>
              <a:rPr lang="en-US" altLang="ko-KR" sz="1100" dirty="0" smtClean="0"/>
              <a:t> Request (RSNIE[PMKR1Name], MDIE, </a:t>
            </a:r>
          </a:p>
          <a:p>
            <a:pPr algn="ctr"/>
            <a:r>
              <a:rPr lang="en-US" altLang="ko-KR" sz="1100" dirty="0" smtClean="0"/>
              <a:t>FTIE[MIC, </a:t>
            </a:r>
            <a:r>
              <a:rPr lang="en-US" altLang="ko-KR" sz="1100" dirty="0" err="1" smtClean="0"/>
              <a:t>ANonce</a:t>
            </a:r>
            <a:r>
              <a:rPr lang="en-US" altLang="ko-KR" sz="1100" dirty="0" smtClean="0"/>
              <a:t>, </a:t>
            </a:r>
            <a:r>
              <a:rPr lang="en-US" altLang="ko-KR" sz="1100" dirty="0" err="1" smtClean="0"/>
              <a:t>SNonce</a:t>
            </a:r>
            <a:r>
              <a:rPr lang="en-US" altLang="ko-KR" sz="1100" dirty="0" smtClean="0"/>
              <a:t>, R1KH-ID, R0KH-ID], RIC-Request)</a:t>
            </a:r>
            <a:endParaRPr lang="ko-KR" altLang="en-US" sz="1100" dirty="0"/>
          </a:p>
        </p:txBody>
      </p:sp>
      <p:sp>
        <p:nvSpPr>
          <p:cNvPr id="33" name="직사각형 32"/>
          <p:cNvSpPr/>
          <p:nvPr/>
        </p:nvSpPr>
        <p:spPr>
          <a:xfrm>
            <a:off x="898244" y="5834479"/>
            <a:ext cx="5047689" cy="230832"/>
          </a:xfrm>
          <a:prstGeom prst="rect">
            <a:avLst/>
          </a:prstGeom>
        </p:spPr>
        <p:txBody>
          <a:bodyPr wrap="square">
            <a:spAutoFit/>
          </a:bodyPr>
          <a:lstStyle/>
          <a:p>
            <a:pPr algn="ctr"/>
            <a:r>
              <a:rPr lang="en-US" altLang="ko-KR" sz="900" dirty="0" smtClean="0"/>
              <a:t>802.1X Controlled Port Unblocked, Successful (Secure) Session  and Data Transmission</a:t>
            </a:r>
            <a:endParaRPr lang="ko-KR" altLang="en-US" sz="900" dirty="0"/>
          </a:p>
        </p:txBody>
      </p:sp>
      <p:cxnSp>
        <p:nvCxnSpPr>
          <p:cNvPr id="36" name="직선 연결선 35"/>
          <p:cNvCxnSpPr/>
          <p:nvPr/>
        </p:nvCxnSpPr>
        <p:spPr>
          <a:xfrm>
            <a:off x="4371105" y="2228942"/>
            <a:ext cx="0" cy="237086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직사각형 36"/>
          <p:cNvSpPr/>
          <p:nvPr/>
        </p:nvSpPr>
        <p:spPr>
          <a:xfrm>
            <a:off x="4075944" y="1628800"/>
            <a:ext cx="640072" cy="60014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000" b="1" dirty="0" smtClean="0">
                <a:solidFill>
                  <a:schemeClr val="tx1"/>
                </a:solidFill>
              </a:rPr>
              <a:t>Current </a:t>
            </a:r>
          </a:p>
          <a:p>
            <a:pPr algn="ctr"/>
            <a:r>
              <a:rPr lang="en-US" altLang="ko-KR" sz="1000" b="1" dirty="0" smtClean="0">
                <a:solidFill>
                  <a:schemeClr val="tx1"/>
                </a:solidFill>
              </a:rPr>
              <a:t>AP</a:t>
            </a:r>
            <a:endParaRPr lang="en-US" altLang="ko-KR" sz="1000" dirty="0" smtClean="0">
              <a:solidFill>
                <a:schemeClr val="tx1"/>
              </a:solidFill>
            </a:endParaRPr>
          </a:p>
        </p:txBody>
      </p:sp>
      <p:sp>
        <p:nvSpPr>
          <p:cNvPr id="40" name="직사각형 39"/>
          <p:cNvSpPr/>
          <p:nvPr/>
        </p:nvSpPr>
        <p:spPr>
          <a:xfrm>
            <a:off x="922677" y="3312433"/>
            <a:ext cx="5023255" cy="430887"/>
          </a:xfrm>
          <a:prstGeom prst="rect">
            <a:avLst/>
          </a:prstGeom>
        </p:spPr>
        <p:txBody>
          <a:bodyPr wrap="square">
            <a:spAutoFit/>
          </a:bodyPr>
          <a:lstStyle/>
          <a:p>
            <a:r>
              <a:rPr lang="en-US" altLang="ko-KR" sz="1100" dirty="0" smtClean="0"/>
              <a:t>FT Response </a:t>
            </a:r>
            <a:r>
              <a:rPr lang="en-US" altLang="ko-KR" sz="1100" dirty="0"/>
              <a:t>(FTAA, RSNIE[PMKR0Name], MDIE, </a:t>
            </a:r>
            <a:r>
              <a:rPr lang="en-US" altLang="ko-KR" sz="1100" dirty="0" smtClean="0"/>
              <a:t>FTIE[</a:t>
            </a:r>
            <a:r>
              <a:rPr lang="en-US" altLang="ko-KR" sz="1100" dirty="0" err="1" smtClean="0"/>
              <a:t>Anonce</a:t>
            </a:r>
            <a:r>
              <a:rPr lang="en-US" altLang="ko-KR" sz="1100" dirty="0" smtClean="0"/>
              <a:t>, </a:t>
            </a:r>
            <a:r>
              <a:rPr lang="en-US" altLang="ko-KR" sz="1100" dirty="0" err="1" smtClean="0"/>
              <a:t>Snonce</a:t>
            </a:r>
            <a:r>
              <a:rPr lang="en-US" altLang="ko-KR" sz="1100" dirty="0" smtClean="0"/>
              <a:t>, R1KH-ID, </a:t>
            </a:r>
            <a:r>
              <a:rPr lang="en-US" altLang="ko-KR" sz="1100" dirty="0"/>
              <a:t>R0KH-ID])</a:t>
            </a:r>
          </a:p>
        </p:txBody>
      </p:sp>
      <p:sp>
        <p:nvSpPr>
          <p:cNvPr id="41" name="직사각형 40"/>
          <p:cNvSpPr/>
          <p:nvPr/>
        </p:nvSpPr>
        <p:spPr>
          <a:xfrm>
            <a:off x="922678" y="5139165"/>
            <a:ext cx="4881458" cy="430887"/>
          </a:xfrm>
          <a:prstGeom prst="rect">
            <a:avLst/>
          </a:prstGeom>
        </p:spPr>
        <p:txBody>
          <a:bodyPr wrap="square">
            <a:spAutoFit/>
          </a:bodyPr>
          <a:lstStyle/>
          <a:p>
            <a:r>
              <a:rPr lang="en-US" altLang="ko-KR" sz="1100" dirty="0" err="1" smtClean="0"/>
              <a:t>Reassociation</a:t>
            </a:r>
            <a:r>
              <a:rPr lang="en-US" altLang="ko-KR" sz="1100" dirty="0" smtClean="0"/>
              <a:t> Response (RSNIE[PMKR1Name], MDIE, </a:t>
            </a:r>
          </a:p>
          <a:p>
            <a:r>
              <a:rPr lang="en-US" altLang="ko-KR" sz="1100" dirty="0" smtClean="0"/>
              <a:t>FTIE[MIC, </a:t>
            </a:r>
            <a:r>
              <a:rPr lang="en-US" altLang="ko-KR" sz="1100" dirty="0" err="1" smtClean="0"/>
              <a:t>ANonce</a:t>
            </a:r>
            <a:r>
              <a:rPr lang="en-US" altLang="ko-KR" sz="1100" dirty="0" smtClean="0"/>
              <a:t>, </a:t>
            </a:r>
            <a:r>
              <a:rPr lang="en-US" altLang="ko-KR" sz="1100" dirty="0" err="1" smtClean="0"/>
              <a:t>SNonce</a:t>
            </a:r>
            <a:r>
              <a:rPr lang="en-US" altLang="ko-KR" sz="1100" dirty="0" smtClean="0"/>
              <a:t>, R1KH-ID, R0KH-ID], GTK[N]], RIC-Request)</a:t>
            </a:r>
            <a:endParaRPr lang="ko-KR" altLang="en-US" sz="1100" dirty="0"/>
          </a:p>
        </p:txBody>
      </p:sp>
      <p:sp>
        <p:nvSpPr>
          <p:cNvPr id="43" name="직사각형 42"/>
          <p:cNvSpPr/>
          <p:nvPr/>
        </p:nvSpPr>
        <p:spPr>
          <a:xfrm>
            <a:off x="1051608" y="3908977"/>
            <a:ext cx="4752528" cy="60014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000" dirty="0" smtClean="0">
                <a:solidFill>
                  <a:schemeClr val="tx1"/>
                </a:solidFill>
              </a:rPr>
              <a:t>Time between FT Request and </a:t>
            </a:r>
            <a:r>
              <a:rPr lang="en-US" altLang="ko-KR" sz="1000" dirty="0" err="1" smtClean="0">
                <a:solidFill>
                  <a:schemeClr val="tx1"/>
                </a:solidFill>
              </a:rPr>
              <a:t>Reaasociation</a:t>
            </a:r>
            <a:r>
              <a:rPr lang="en-US" altLang="ko-KR" sz="1000" dirty="0" smtClean="0">
                <a:solidFill>
                  <a:schemeClr val="tx1"/>
                </a:solidFill>
              </a:rPr>
              <a:t> Request must not exceed </a:t>
            </a:r>
            <a:r>
              <a:rPr lang="en-US" altLang="ko-KR" sz="1000" dirty="0" err="1" smtClean="0">
                <a:solidFill>
                  <a:schemeClr val="tx1"/>
                </a:solidFill>
              </a:rPr>
              <a:t>Reassociation</a:t>
            </a:r>
            <a:r>
              <a:rPr lang="en-US" altLang="ko-KR" sz="1000" dirty="0" smtClean="0">
                <a:solidFill>
                  <a:schemeClr val="tx1"/>
                </a:solidFill>
              </a:rPr>
              <a:t> Deadline Time</a:t>
            </a:r>
          </a:p>
        </p:txBody>
      </p:sp>
      <p:grpSp>
        <p:nvGrpSpPr>
          <p:cNvPr id="26" name="그룹 25"/>
          <p:cNvGrpSpPr/>
          <p:nvPr/>
        </p:nvGrpSpPr>
        <p:grpSpPr>
          <a:xfrm>
            <a:off x="4363976" y="3283823"/>
            <a:ext cx="1591305" cy="438681"/>
            <a:chOff x="1251651" y="2564904"/>
            <a:chExt cx="3604114" cy="288032"/>
          </a:xfrm>
        </p:grpSpPr>
        <p:cxnSp>
          <p:nvCxnSpPr>
            <p:cNvPr id="27" name="직선 화살표 연결선 26"/>
            <p:cNvCxnSpPr/>
            <p:nvPr/>
          </p:nvCxnSpPr>
          <p:spPr>
            <a:xfrm flipH="1">
              <a:off x="1251651" y="2852936"/>
              <a:ext cx="3604114" cy="0"/>
            </a:xfrm>
            <a:prstGeom prst="straightConnector1">
              <a:avLst/>
            </a:prstGeom>
            <a:ln w="25400">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29" name="직선 화살표 연결선 28"/>
            <p:cNvCxnSpPr/>
            <p:nvPr/>
          </p:nvCxnSpPr>
          <p:spPr>
            <a:xfrm>
              <a:off x="1257579" y="2564904"/>
              <a:ext cx="3598186" cy="0"/>
            </a:xfrm>
            <a:prstGeom prst="straightConnector1">
              <a:avLst/>
            </a:prstGeom>
            <a:ln w="25400">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grpSp>
      <p:sp>
        <p:nvSpPr>
          <p:cNvPr id="32" name="직사각형 31"/>
          <p:cNvSpPr/>
          <p:nvPr/>
        </p:nvSpPr>
        <p:spPr>
          <a:xfrm>
            <a:off x="0" y="0"/>
            <a:ext cx="323528" cy="6858000"/>
          </a:xfrm>
          <a:prstGeom prst="rect">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solidFill>
                  <a:schemeClr val="tx1"/>
                </a:solidFill>
              </a:rPr>
              <a:t>802.11r</a:t>
            </a:r>
          </a:p>
          <a:p>
            <a:pPr algn="ctr"/>
            <a:endParaRPr lang="en-US" altLang="ko-KR" dirty="0">
              <a:solidFill>
                <a:schemeClr val="tx1"/>
              </a:solidFill>
            </a:endParaRPr>
          </a:p>
          <a:p>
            <a:pPr algn="ctr"/>
            <a:r>
              <a:rPr lang="en-US" altLang="ko-KR" dirty="0" smtClean="0">
                <a:solidFill>
                  <a:schemeClr val="tx1"/>
                </a:solidFill>
              </a:rPr>
              <a:t>Network</a:t>
            </a:r>
          </a:p>
          <a:p>
            <a:pPr algn="ctr"/>
            <a:endParaRPr lang="en-US" altLang="ko-KR" dirty="0">
              <a:solidFill>
                <a:schemeClr val="tx1"/>
              </a:solidFill>
            </a:endParaRPr>
          </a:p>
          <a:p>
            <a:pPr algn="ctr"/>
            <a:r>
              <a:rPr lang="en-US" altLang="ko-KR" dirty="0" smtClean="0">
                <a:solidFill>
                  <a:schemeClr val="tx1"/>
                </a:solidFill>
              </a:rPr>
              <a:t>Entry</a:t>
            </a:r>
            <a:endParaRPr lang="ko-KR" altLang="en-US" dirty="0">
              <a:solidFill>
                <a:schemeClr val="tx1"/>
              </a:solidFill>
            </a:endParaRPr>
          </a:p>
        </p:txBody>
      </p:sp>
    </p:spTree>
    <p:extLst>
      <p:ext uri="{BB962C8B-B14F-4D97-AF65-F5344CB8AC3E}">
        <p14:creationId xmlns:p14="http://schemas.microsoft.com/office/powerpoint/2010/main" val="37731515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smtClean="0"/>
              <a:t>IEEE 802.11r Messages for Network Handover</a:t>
            </a:r>
            <a:endParaRPr lang="ko-KR" altLang="en-US" dirty="0"/>
          </a:p>
        </p:txBody>
      </p:sp>
      <p:sp>
        <p:nvSpPr>
          <p:cNvPr id="3" name="내용 개체 틀 2"/>
          <p:cNvSpPr>
            <a:spLocks noGrp="1"/>
          </p:cNvSpPr>
          <p:nvPr>
            <p:ph idx="1"/>
          </p:nvPr>
        </p:nvSpPr>
        <p:spPr/>
        <p:txBody>
          <a:bodyPr/>
          <a:lstStyle/>
          <a:p>
            <a:r>
              <a:rPr lang="en-US" altLang="ko-KR" dirty="0" smtClean="0"/>
              <a:t>802.11 Authentication Request with</a:t>
            </a:r>
            <a:r>
              <a:rPr lang="en-US" altLang="ko-KR" baseline="0" dirty="0" smtClean="0"/>
              <a:t> FTAA, RSNIE, MDIE, and FTIE (UL)</a:t>
            </a:r>
          </a:p>
          <a:p>
            <a:r>
              <a:rPr lang="en-US" altLang="ko-KR" dirty="0" smtClean="0"/>
              <a:t>802.11 Authentication Response with</a:t>
            </a:r>
            <a:r>
              <a:rPr lang="en-US" altLang="ko-KR" baseline="0" dirty="0" smtClean="0"/>
              <a:t> FTAA, RSNIE, MDIE, and FTIE (DL)</a:t>
            </a:r>
            <a:endParaRPr lang="ko-KR" altLang="en-US" dirty="0" smtClean="0"/>
          </a:p>
          <a:p>
            <a:r>
              <a:rPr lang="en-US" altLang="ko-KR" dirty="0" err="1" smtClean="0"/>
              <a:t>Reassociation</a:t>
            </a:r>
            <a:r>
              <a:rPr lang="en-US" altLang="ko-KR" dirty="0" smtClean="0"/>
              <a:t> Request with</a:t>
            </a:r>
            <a:r>
              <a:rPr lang="en-US" altLang="ko-KR" baseline="0" dirty="0" smtClean="0"/>
              <a:t> RSNIE, MDIE, and </a:t>
            </a:r>
            <a:r>
              <a:rPr lang="en-US" altLang="ko-KR" dirty="0" smtClean="0"/>
              <a:t>RIC-Request</a:t>
            </a:r>
            <a:r>
              <a:rPr lang="en-US" altLang="ko-KR" baseline="0" dirty="0" smtClean="0"/>
              <a:t> (UL)</a:t>
            </a:r>
          </a:p>
          <a:p>
            <a:r>
              <a:rPr lang="en-US" altLang="ko-KR" dirty="0" err="1" smtClean="0"/>
              <a:t>Reassociation</a:t>
            </a:r>
            <a:r>
              <a:rPr lang="en-US" altLang="ko-KR" dirty="0" smtClean="0"/>
              <a:t> Response with</a:t>
            </a:r>
            <a:r>
              <a:rPr lang="en-US" altLang="ko-KR" baseline="0" dirty="0" smtClean="0"/>
              <a:t> RSNIE, MDIE, and </a:t>
            </a:r>
            <a:r>
              <a:rPr lang="en-US" altLang="ko-KR" dirty="0" smtClean="0"/>
              <a:t>RIC-Response</a:t>
            </a:r>
            <a:r>
              <a:rPr lang="en-US" altLang="ko-KR" baseline="0" dirty="0" smtClean="0"/>
              <a:t> (DL)</a:t>
            </a:r>
            <a:endParaRPr lang="ko-KR" altLang="en-US" dirty="0" smtClean="0"/>
          </a:p>
          <a:p>
            <a:endParaRPr lang="ko-KR" altLang="en-US" dirty="0" smtClean="0"/>
          </a:p>
          <a:p>
            <a:endParaRPr lang="ko-KR" altLang="en-US" dirty="0"/>
          </a:p>
        </p:txBody>
      </p:sp>
      <p:sp>
        <p:nvSpPr>
          <p:cNvPr id="4" name="직사각형 3"/>
          <p:cNvSpPr/>
          <p:nvPr/>
        </p:nvSpPr>
        <p:spPr>
          <a:xfrm>
            <a:off x="0" y="0"/>
            <a:ext cx="323528" cy="6858000"/>
          </a:xfrm>
          <a:prstGeom prst="rect">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solidFill>
                  <a:schemeClr val="tx1"/>
                </a:solidFill>
              </a:rPr>
              <a:t>802.11r</a:t>
            </a:r>
          </a:p>
          <a:p>
            <a:pPr algn="ctr"/>
            <a:endParaRPr lang="en-US" altLang="ko-KR" dirty="0">
              <a:solidFill>
                <a:schemeClr val="tx1"/>
              </a:solidFill>
            </a:endParaRPr>
          </a:p>
          <a:p>
            <a:pPr algn="ctr"/>
            <a:r>
              <a:rPr lang="en-US" altLang="ko-KR" dirty="0" smtClean="0">
                <a:solidFill>
                  <a:schemeClr val="tx1"/>
                </a:solidFill>
              </a:rPr>
              <a:t>Network</a:t>
            </a:r>
          </a:p>
          <a:p>
            <a:pPr algn="ctr"/>
            <a:endParaRPr lang="en-US" altLang="ko-KR" dirty="0">
              <a:solidFill>
                <a:schemeClr val="tx1"/>
              </a:solidFill>
            </a:endParaRPr>
          </a:p>
          <a:p>
            <a:pPr algn="ctr"/>
            <a:r>
              <a:rPr lang="en-US" altLang="ko-KR" dirty="0" smtClean="0">
                <a:solidFill>
                  <a:schemeClr val="tx1"/>
                </a:solidFill>
              </a:rPr>
              <a:t>Entry</a:t>
            </a:r>
            <a:endParaRPr lang="ko-KR" altLang="en-US" dirty="0">
              <a:solidFill>
                <a:schemeClr val="tx1"/>
              </a:solidFill>
            </a:endParaRPr>
          </a:p>
        </p:txBody>
      </p:sp>
    </p:spTree>
    <p:extLst>
      <p:ext uri="{BB962C8B-B14F-4D97-AF65-F5344CB8AC3E}">
        <p14:creationId xmlns:p14="http://schemas.microsoft.com/office/powerpoint/2010/main" val="19241576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제목 1"/>
          <p:cNvSpPr>
            <a:spLocks noGrp="1"/>
          </p:cNvSpPr>
          <p:nvPr>
            <p:ph type="title"/>
          </p:nvPr>
        </p:nvSpPr>
        <p:spPr/>
        <p:txBody>
          <a:bodyPr/>
          <a:lstStyle/>
          <a:p>
            <a:r>
              <a:rPr lang="en-US" altLang="ko-KR" dirty="0">
                <a:ea typeface="굴림" pitchFamily="50" charset="-127"/>
              </a:rPr>
              <a:t>Consideration or</a:t>
            </a:r>
            <a:r>
              <a:rPr lang="ko-KR" altLang="en-US" dirty="0">
                <a:ea typeface="굴림" pitchFamily="50" charset="-127"/>
              </a:rPr>
              <a:t> </a:t>
            </a:r>
            <a:r>
              <a:rPr lang="en-US" altLang="ko-KR" dirty="0">
                <a:ea typeface="굴림" pitchFamily="50" charset="-127"/>
              </a:rPr>
              <a:t>Issue</a:t>
            </a:r>
          </a:p>
        </p:txBody>
      </p:sp>
      <p:sp>
        <p:nvSpPr>
          <p:cNvPr id="26627" name="내용 개체 틀 2"/>
          <p:cNvSpPr>
            <a:spLocks noGrp="1"/>
          </p:cNvSpPr>
          <p:nvPr>
            <p:ph idx="1"/>
          </p:nvPr>
        </p:nvSpPr>
        <p:spPr>
          <a:xfrm>
            <a:off x="422275" y="1556792"/>
            <a:ext cx="8299450" cy="5225008"/>
          </a:xfrm>
        </p:spPr>
        <p:txBody>
          <a:bodyPr>
            <a:normAutofit/>
          </a:bodyPr>
          <a:lstStyle/>
          <a:p>
            <a:pPr lvl="2"/>
            <a:endParaRPr lang="en-US" altLang="ko-KR" dirty="0">
              <a:ea typeface="굴림" pitchFamily="50" charset="-127"/>
            </a:endParaRPr>
          </a:p>
          <a:p>
            <a:pPr lvl="2"/>
            <a:endParaRPr lang="en-US" altLang="ko-KR" dirty="0" smtClean="0">
              <a:ea typeface="굴림" pitchFamily="50" charset="-127"/>
            </a:endParaRPr>
          </a:p>
        </p:txBody>
      </p:sp>
      <p:sp>
        <p:nvSpPr>
          <p:cNvPr id="4" name="슬라이드 번호 개체 틀 3"/>
          <p:cNvSpPr>
            <a:spLocks noGrp="1"/>
          </p:cNvSpPr>
          <p:nvPr>
            <p:ph type="sldNum" sz="quarter" idx="10"/>
          </p:nvPr>
        </p:nvSpPr>
        <p:spPr/>
        <p:txBody>
          <a:bodyPr/>
          <a:lstStyle/>
          <a:p>
            <a:pPr>
              <a:defRPr/>
            </a:pPr>
            <a:fld id="{7A1B7BB7-F0CF-4672-8DE0-9BFF9216CB20}" type="slidenum">
              <a:rPr lang="en-US" altLang="ko-KR" smtClean="0"/>
              <a:pPr>
                <a:defRPr/>
              </a:pPr>
              <a:t>18</a:t>
            </a:fld>
            <a:endParaRPr lang="en-US" altLang="ko-KR"/>
          </a:p>
        </p:txBody>
      </p:sp>
    </p:spTree>
    <p:extLst>
      <p:ext uri="{BB962C8B-B14F-4D97-AF65-F5344CB8AC3E}">
        <p14:creationId xmlns:p14="http://schemas.microsoft.com/office/powerpoint/2010/main" val="29948786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ChangeArrowheads="1"/>
          </p:cNvSpPr>
          <p:nvPr/>
        </p:nvSpPr>
        <p:spPr bwMode="auto">
          <a:xfrm>
            <a:off x="381000" y="990600"/>
            <a:ext cx="8493125" cy="5334000"/>
          </a:xfrm>
          <a:prstGeom prst="rect">
            <a:avLst/>
          </a:prstGeom>
          <a:solidFill>
            <a:srgbClr val="66CCFF"/>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p>
            <a:pPr marL="666750" lvl="1" indent="-195263" defTabSz="762000" latinLnBrk="0">
              <a:lnSpc>
                <a:spcPct val="80000"/>
              </a:lnSpc>
              <a:buClr>
                <a:schemeClr val="accent1"/>
              </a:buClr>
              <a:buSzPct val="75000"/>
            </a:pPr>
            <a:r>
              <a:rPr kumimoji="0" lang="en-US" altLang="ja-JP" b="1">
                <a:latin typeface="Times"/>
                <a:ea typeface="MS PGothic" pitchFamily="34" charset="-128"/>
                <a:cs typeface="Times New Roman" pitchFamily="18" charset="0"/>
              </a:rPr>
              <a:t>IEEE 802.21 presentation release statements</a:t>
            </a:r>
            <a:endParaRPr kumimoji="0" lang="en-US" altLang="ja-JP">
              <a:latin typeface="Times"/>
              <a:ea typeface="MS PGothic" pitchFamily="34" charset="-128"/>
              <a:cs typeface="Times New Roman" pitchFamily="18" charset="0"/>
            </a:endParaRPr>
          </a:p>
          <a:p>
            <a:pPr marL="280988" indent="-280988" algn="just" defTabSz="762000" latinLnBrk="0">
              <a:lnSpc>
                <a:spcPct val="80000"/>
              </a:lnSpc>
              <a:spcBef>
                <a:spcPct val="40000"/>
              </a:spcBef>
              <a:buClr>
                <a:srgbClr val="FAFD00"/>
              </a:buClr>
              <a:buSzPct val="200000"/>
            </a:pPr>
            <a:r>
              <a:rPr kumimoji="0" lang="en-US" altLang="ja-JP" sz="1600">
                <a:latin typeface="Times"/>
                <a:ea typeface="MS PGothic" pitchFamily="34" charset="-128"/>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latinLnBrk="0">
              <a:lnSpc>
                <a:spcPct val="80000"/>
              </a:lnSpc>
              <a:spcBef>
                <a:spcPct val="40000"/>
              </a:spcBef>
              <a:buClr>
                <a:srgbClr val="FAFD00"/>
              </a:buClr>
              <a:buSzPct val="200000"/>
            </a:pPr>
            <a:r>
              <a:rPr kumimoji="0" lang="en-US" altLang="ja-JP" sz="1600">
                <a:latin typeface="Times"/>
                <a:ea typeface="MS PGothic" pitchFamily="34" charset="-128"/>
                <a:cs typeface="Times New Roman" pitchFamily="18" charset="0"/>
              </a:rPr>
              <a:t>The contributor grants a free, irrevocable license to the IEEE to incorporate material contained in this contribution, and any modifications thereof, in the creation of an IEEE Standards publication; to copyright in the IEEE</a:t>
            </a:r>
            <a:r>
              <a:rPr kumimoji="0" lang="en-US" altLang="ja-JP" sz="1600">
                <a:ea typeface="MS PGothic" pitchFamily="34" charset="-128"/>
                <a:cs typeface="Times New Roman" pitchFamily="18" charset="0"/>
              </a:rPr>
              <a:t>’</a:t>
            </a:r>
            <a:r>
              <a:rPr kumimoji="0" lang="en-US" altLang="ja-JP" sz="1600">
                <a:latin typeface="Times"/>
                <a:ea typeface="MS PGothic" pitchFamily="34" charset="-128"/>
                <a:cs typeface="Times New Roman" pitchFamily="18" charset="0"/>
              </a:rPr>
              <a:t>s name any IEEE Standards publication even though it may include portions of this contribution; and at the IEEE</a:t>
            </a:r>
            <a:r>
              <a:rPr kumimoji="0" lang="en-US" altLang="ja-JP" sz="1600">
                <a:ea typeface="MS PGothic" pitchFamily="34" charset="-128"/>
                <a:cs typeface="Times New Roman" pitchFamily="18" charset="0"/>
              </a:rPr>
              <a:t>’</a:t>
            </a:r>
            <a:r>
              <a:rPr kumimoji="0" lang="en-US" altLang="ja-JP" sz="1600">
                <a:latin typeface="Times"/>
                <a:ea typeface="MS PGothic" pitchFamily="34" charset="-128"/>
                <a:cs typeface="Times New Roman" pitchFamily="18" charset="0"/>
              </a:rPr>
              <a:t>s sole discretion to permit others to reproduce in whole or in part the resulting IEEE Standards publication. The contributor also acknowledges and accepts that this contribution may be made public by IEEE 802.21.</a:t>
            </a:r>
          </a:p>
          <a:p>
            <a:pPr marL="280988" indent="-280988" defTabSz="762000" latinLnBrk="0">
              <a:lnSpc>
                <a:spcPct val="80000"/>
              </a:lnSpc>
              <a:spcBef>
                <a:spcPct val="40000"/>
              </a:spcBef>
              <a:buClr>
                <a:srgbClr val="FAFD00"/>
              </a:buClr>
              <a:buSzPct val="200000"/>
            </a:pPr>
            <a:r>
              <a:rPr kumimoji="0" lang="en-US" altLang="ja-JP" sz="1600">
                <a:latin typeface="Times"/>
                <a:ea typeface="MS PGothic" pitchFamily="34" charset="-128"/>
                <a:cs typeface="Times New Roman" pitchFamily="18" charset="0"/>
              </a:rPr>
              <a:t>The contributor is familiar with IEEE patent policy, as stated in </a:t>
            </a:r>
            <a:r>
              <a:rPr kumimoji="0" lang="en-US" altLang="ja-JP" sz="1600">
                <a:latin typeface="Times"/>
                <a:ea typeface="MS PGothic" pitchFamily="34" charset="-128"/>
                <a:cs typeface="Times New Roman" pitchFamily="18" charset="0"/>
                <a:hlinkClick r:id="rId3"/>
              </a:rPr>
              <a:t>Section 6 of the IEEE-SA Standards Board bylaws</a:t>
            </a:r>
            <a:r>
              <a:rPr kumimoji="0" lang="en-US" altLang="ja-JP" sz="1600">
                <a:solidFill>
                  <a:srgbClr val="000099"/>
                </a:solidFill>
                <a:latin typeface="Times"/>
                <a:ea typeface="MS PGothic" pitchFamily="34" charset="-128"/>
                <a:cs typeface="Times New Roman" pitchFamily="18" charset="0"/>
              </a:rPr>
              <a:t> </a:t>
            </a:r>
            <a:r>
              <a:rPr kumimoji="0" lang="en-US" altLang="ja-JP" sz="1600">
                <a:latin typeface="Times"/>
                <a:ea typeface="MS PGothic" pitchFamily="34" charset="-128"/>
                <a:cs typeface="Times New Roman" pitchFamily="18" charset="0"/>
              </a:rPr>
              <a:t>&lt;</a:t>
            </a:r>
            <a:r>
              <a:rPr kumimoji="0" lang="en-US" altLang="ja-JP" sz="1600">
                <a:latin typeface="Times"/>
                <a:ea typeface="MS PGothic" pitchFamily="34" charset="-128"/>
                <a:cs typeface="Times New Roman" pitchFamily="18" charset="0"/>
                <a:hlinkClick r:id="rId4"/>
              </a:rPr>
              <a:t>http://standards.ieee.org/guides/bylaws/sect6-7.html#6</a:t>
            </a:r>
            <a:r>
              <a:rPr kumimoji="0" lang="en-US" altLang="ja-JP" sz="1600">
                <a:latin typeface="Times"/>
                <a:ea typeface="MS PGothic" pitchFamily="34" charset="-128"/>
                <a:cs typeface="Times New Roman" pitchFamily="18" charset="0"/>
              </a:rPr>
              <a:t>&gt; and in </a:t>
            </a:r>
            <a:r>
              <a:rPr kumimoji="0" lang="en-US" altLang="ja-JP" sz="1600" i="1">
                <a:latin typeface="Times"/>
                <a:ea typeface="MS PGothic" pitchFamily="34" charset="-128"/>
                <a:cs typeface="Times New Roman" pitchFamily="18" charset="0"/>
              </a:rPr>
              <a:t>Understanding Patent Issues During IEEE Standards Development</a:t>
            </a:r>
            <a:r>
              <a:rPr kumimoji="0" lang="en-US" altLang="ja-JP" sz="1600">
                <a:latin typeface="Times"/>
                <a:ea typeface="MS PGothic" pitchFamily="34" charset="-128"/>
                <a:cs typeface="Times New Roman" pitchFamily="18" charset="0"/>
              </a:rPr>
              <a:t> </a:t>
            </a:r>
            <a:r>
              <a:rPr kumimoji="0" lang="en-US" altLang="ja-JP" sz="1600">
                <a:latin typeface="Times"/>
                <a:ea typeface="MS PGothic" pitchFamily="34" charset="-128"/>
                <a:cs typeface="Times New Roman" pitchFamily="18" charset="0"/>
                <a:hlinkClick r:id="rId5"/>
              </a:rPr>
              <a:t>http://standards.ieee.org/board/pat/faq.pdf</a:t>
            </a:r>
            <a:r>
              <a:rPr kumimoji="0" lang="en-US" altLang="ja-JP" sz="1600">
                <a:latin typeface="Times"/>
                <a:ea typeface="MS PGothic" pitchFamily="34" charset="-128"/>
                <a:cs typeface="Times New Roman" pitchFamily="18" charset="0"/>
              </a:rPr>
              <a:t>&gt;</a:t>
            </a:r>
            <a:r>
              <a:rPr kumimoji="0" lang="en-US" altLang="ja-JP" sz="1600">
                <a:ea typeface="MS PGothic" pitchFamily="34" charset="-128"/>
                <a:cs typeface="Times New Roman" pitchFamily="18" charset="0"/>
              </a:rPr>
              <a:t> </a:t>
            </a:r>
            <a:endParaRPr kumimoji="0" lang="en-US" altLang="ja-JP" sz="1600">
              <a:latin typeface="Times"/>
              <a:ea typeface="MS PGothic" pitchFamily="34" charset="-128"/>
            </a:endParaRPr>
          </a:p>
        </p:txBody>
      </p:sp>
      <p:sp>
        <p:nvSpPr>
          <p:cNvPr id="4099" name="바닥글 개체 틀 3"/>
          <p:cNvSpPr txBox="1">
            <a:spLocks/>
          </p:cNvSpPr>
          <p:nvPr/>
        </p:nvSpPr>
        <p:spPr bwMode="auto">
          <a:xfrm>
            <a:off x="381000" y="6400800"/>
            <a:ext cx="1981200"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a:solidFill>
                  <a:schemeClr val="tx1"/>
                </a:solidFill>
                <a:latin typeface="Calibri" pitchFamily="34" charset="0"/>
                <a:ea typeface="굴림" pitchFamily="50" charset="-127"/>
              </a:defRPr>
            </a:lvl1pPr>
            <a:lvl2pPr marL="742950" indent="-285750" eaLnBrk="0" hangingPunct="0">
              <a:defRPr kumimoji="1">
                <a:solidFill>
                  <a:schemeClr val="tx1"/>
                </a:solidFill>
                <a:latin typeface="Calibri" pitchFamily="34" charset="0"/>
                <a:ea typeface="굴림" pitchFamily="50" charset="-127"/>
              </a:defRPr>
            </a:lvl2pPr>
            <a:lvl3pPr marL="1143000" indent="-228600" eaLnBrk="0" hangingPunct="0">
              <a:defRPr kumimoji="1">
                <a:solidFill>
                  <a:schemeClr val="tx1"/>
                </a:solidFill>
                <a:latin typeface="Calibri" pitchFamily="34" charset="0"/>
                <a:ea typeface="굴림" pitchFamily="50" charset="-127"/>
              </a:defRPr>
            </a:lvl3pPr>
            <a:lvl4pPr marL="1600200" indent="-228600" eaLnBrk="0" hangingPunct="0">
              <a:defRPr kumimoji="1">
                <a:solidFill>
                  <a:schemeClr val="tx1"/>
                </a:solidFill>
                <a:latin typeface="Calibri" pitchFamily="34" charset="0"/>
                <a:ea typeface="굴림" pitchFamily="50" charset="-127"/>
              </a:defRPr>
            </a:lvl4pPr>
            <a:lvl5pPr marL="2057400" indent="-228600" eaLnBrk="0" hangingPunct="0">
              <a:defRPr kumimoji="1">
                <a:solidFill>
                  <a:schemeClr val="tx1"/>
                </a:solidFill>
                <a:latin typeface="Calibri" pitchFamily="34" charset="0"/>
                <a:ea typeface="굴림" pitchFamily="50" charset="-127"/>
              </a:defRPr>
            </a:lvl5pPr>
            <a:lvl6pPr marL="2514600" indent="-228600" defTabSz="457200" eaLnBrk="0" fontAlgn="base" hangingPunct="0">
              <a:spcBef>
                <a:spcPct val="0"/>
              </a:spcBef>
              <a:spcAft>
                <a:spcPct val="0"/>
              </a:spcAft>
              <a:defRPr kumimoji="1">
                <a:solidFill>
                  <a:schemeClr val="tx1"/>
                </a:solidFill>
                <a:latin typeface="Calibri" pitchFamily="34" charset="0"/>
                <a:ea typeface="굴림" pitchFamily="50" charset="-127"/>
              </a:defRPr>
            </a:lvl6pPr>
            <a:lvl7pPr marL="2971800" indent="-228600" defTabSz="457200" eaLnBrk="0" fontAlgn="base" hangingPunct="0">
              <a:spcBef>
                <a:spcPct val="0"/>
              </a:spcBef>
              <a:spcAft>
                <a:spcPct val="0"/>
              </a:spcAft>
              <a:defRPr kumimoji="1">
                <a:solidFill>
                  <a:schemeClr val="tx1"/>
                </a:solidFill>
                <a:latin typeface="Calibri" pitchFamily="34" charset="0"/>
                <a:ea typeface="굴림" pitchFamily="50" charset="-127"/>
              </a:defRPr>
            </a:lvl7pPr>
            <a:lvl8pPr marL="3429000" indent="-228600" defTabSz="457200" eaLnBrk="0" fontAlgn="base" hangingPunct="0">
              <a:spcBef>
                <a:spcPct val="0"/>
              </a:spcBef>
              <a:spcAft>
                <a:spcPct val="0"/>
              </a:spcAft>
              <a:defRPr kumimoji="1">
                <a:solidFill>
                  <a:schemeClr val="tx1"/>
                </a:solidFill>
                <a:latin typeface="Calibri" pitchFamily="34" charset="0"/>
                <a:ea typeface="굴림" pitchFamily="50" charset="-127"/>
              </a:defRPr>
            </a:lvl8pPr>
            <a:lvl9pPr marL="3886200" indent="-228600" defTabSz="457200" eaLnBrk="0" fontAlgn="base" hangingPunct="0">
              <a:spcBef>
                <a:spcPct val="0"/>
              </a:spcBef>
              <a:spcAft>
                <a:spcPct val="0"/>
              </a:spcAft>
              <a:defRPr kumimoji="1">
                <a:solidFill>
                  <a:schemeClr val="tx1"/>
                </a:solidFill>
                <a:latin typeface="Calibri" pitchFamily="34" charset="0"/>
                <a:ea typeface="굴림" pitchFamily="50" charset="-127"/>
              </a:defRPr>
            </a:lvl9pPr>
          </a:lstStyle>
          <a:p>
            <a:pPr eaLnBrk="1" latinLnBrk="0" hangingPunct="1"/>
            <a:r>
              <a:rPr kumimoji="0" lang="en-US" altLang="ja-JP" sz="1200" dirty="0" smtClean="0">
                <a:solidFill>
                  <a:srgbClr val="898989"/>
                </a:solidFill>
                <a:ea typeface="MS PGothic" pitchFamily="34" charset="-128"/>
              </a:rPr>
              <a:t>21-11-0099-00-srho</a:t>
            </a:r>
            <a:endParaRPr kumimoji="0" lang="en-US" altLang="ja-JP" sz="1200" dirty="0">
              <a:solidFill>
                <a:srgbClr val="898989"/>
              </a:solidFill>
              <a:ea typeface="MS PGothic" pitchFamily="34" charset="-128"/>
            </a:endParaRPr>
          </a:p>
        </p:txBody>
      </p:sp>
      <p:sp>
        <p:nvSpPr>
          <p:cNvPr id="4100" name="슬라이드 번호 개체 틀 4"/>
          <p:cNvSpPr>
            <a:spLocks noGrp="1"/>
          </p:cNvSpPr>
          <p:nvPr>
            <p:ph type="sldNum" sz="quarter" idx="11"/>
          </p:nvPr>
        </p:nvSpPr>
        <p:spPr bwMode="auto">
          <a:xfrm>
            <a:off x="7772400" y="6400800"/>
            <a:ext cx="6858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Calibri" pitchFamily="34" charset="0"/>
                <a:ea typeface="굴림" pitchFamily="50" charset="-127"/>
              </a:defRPr>
            </a:lvl1pPr>
            <a:lvl2pPr marL="742950" indent="-285750" eaLnBrk="0" hangingPunct="0">
              <a:defRPr kumimoji="1">
                <a:solidFill>
                  <a:schemeClr val="tx1"/>
                </a:solidFill>
                <a:latin typeface="Calibri" pitchFamily="34" charset="0"/>
                <a:ea typeface="굴림" pitchFamily="50" charset="-127"/>
              </a:defRPr>
            </a:lvl2pPr>
            <a:lvl3pPr marL="1143000" indent="-228600" eaLnBrk="0" hangingPunct="0">
              <a:defRPr kumimoji="1">
                <a:solidFill>
                  <a:schemeClr val="tx1"/>
                </a:solidFill>
                <a:latin typeface="Calibri" pitchFamily="34" charset="0"/>
                <a:ea typeface="굴림" pitchFamily="50" charset="-127"/>
              </a:defRPr>
            </a:lvl3pPr>
            <a:lvl4pPr marL="1600200" indent="-228600" eaLnBrk="0" hangingPunct="0">
              <a:defRPr kumimoji="1">
                <a:solidFill>
                  <a:schemeClr val="tx1"/>
                </a:solidFill>
                <a:latin typeface="Calibri" pitchFamily="34" charset="0"/>
                <a:ea typeface="굴림" pitchFamily="50" charset="-127"/>
              </a:defRPr>
            </a:lvl4pPr>
            <a:lvl5pPr marL="2057400" indent="-228600" eaLnBrk="0" hangingPunct="0">
              <a:defRPr kumimoji="1">
                <a:solidFill>
                  <a:schemeClr val="tx1"/>
                </a:solidFill>
                <a:latin typeface="Calibri" pitchFamily="34" charset="0"/>
                <a:ea typeface="굴림" pitchFamily="50" charset="-127"/>
              </a:defRPr>
            </a:lvl5pPr>
            <a:lvl6pPr marL="2514600" indent="-228600" defTabSz="457200" eaLnBrk="0" fontAlgn="base" hangingPunct="0">
              <a:spcBef>
                <a:spcPct val="0"/>
              </a:spcBef>
              <a:spcAft>
                <a:spcPct val="0"/>
              </a:spcAft>
              <a:defRPr kumimoji="1">
                <a:solidFill>
                  <a:schemeClr val="tx1"/>
                </a:solidFill>
                <a:latin typeface="Calibri" pitchFamily="34" charset="0"/>
                <a:ea typeface="굴림" pitchFamily="50" charset="-127"/>
              </a:defRPr>
            </a:lvl6pPr>
            <a:lvl7pPr marL="2971800" indent="-228600" defTabSz="457200" eaLnBrk="0" fontAlgn="base" hangingPunct="0">
              <a:spcBef>
                <a:spcPct val="0"/>
              </a:spcBef>
              <a:spcAft>
                <a:spcPct val="0"/>
              </a:spcAft>
              <a:defRPr kumimoji="1">
                <a:solidFill>
                  <a:schemeClr val="tx1"/>
                </a:solidFill>
                <a:latin typeface="Calibri" pitchFamily="34" charset="0"/>
                <a:ea typeface="굴림" pitchFamily="50" charset="-127"/>
              </a:defRPr>
            </a:lvl7pPr>
            <a:lvl8pPr marL="3429000" indent="-228600" defTabSz="457200" eaLnBrk="0" fontAlgn="base" hangingPunct="0">
              <a:spcBef>
                <a:spcPct val="0"/>
              </a:spcBef>
              <a:spcAft>
                <a:spcPct val="0"/>
              </a:spcAft>
              <a:defRPr kumimoji="1">
                <a:solidFill>
                  <a:schemeClr val="tx1"/>
                </a:solidFill>
                <a:latin typeface="Calibri" pitchFamily="34" charset="0"/>
                <a:ea typeface="굴림" pitchFamily="50" charset="-127"/>
              </a:defRPr>
            </a:lvl8pPr>
            <a:lvl9pPr marL="3886200" indent="-228600" defTabSz="457200" eaLnBrk="0" fontAlgn="base" hangingPunct="0">
              <a:spcBef>
                <a:spcPct val="0"/>
              </a:spcBef>
              <a:spcAft>
                <a:spcPct val="0"/>
              </a:spcAft>
              <a:defRPr kumimoji="1">
                <a:solidFill>
                  <a:schemeClr val="tx1"/>
                </a:solidFill>
                <a:latin typeface="Calibri" pitchFamily="34" charset="0"/>
                <a:ea typeface="굴림" pitchFamily="50" charset="-127"/>
              </a:defRPr>
            </a:lvl9pPr>
          </a:lstStyle>
          <a:p>
            <a:pPr algn="ctr" eaLnBrk="1" hangingPunct="1"/>
            <a:fld id="{061BD80B-EF74-4957-AFCD-6CCDBFF254D7}" type="slidenum">
              <a:rPr kumimoji="0" lang="ja-JP" altLang="en-US" smtClean="0">
                <a:solidFill>
                  <a:srgbClr val="898989"/>
                </a:solidFill>
                <a:ea typeface="MS PGothic" pitchFamily="34" charset="-128"/>
              </a:rPr>
              <a:pPr algn="ctr" eaLnBrk="1" hangingPunct="1"/>
              <a:t>2</a:t>
            </a:fld>
            <a:endParaRPr kumimoji="0" lang="en-US" altLang="ja-JP" smtClean="0">
              <a:solidFill>
                <a:srgbClr val="898989"/>
              </a:solidFill>
              <a:ea typeface="MS PGothic" pitchFamily="34" charset="-128"/>
            </a:endParaRPr>
          </a:p>
        </p:txBody>
      </p:sp>
    </p:spTree>
    <p:extLst>
      <p:ext uri="{BB962C8B-B14F-4D97-AF65-F5344CB8AC3E}">
        <p14:creationId xmlns:p14="http://schemas.microsoft.com/office/powerpoint/2010/main" val="11529396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Contents</a:t>
            </a:r>
            <a:endParaRPr lang="ko-KR" altLang="en-US" dirty="0"/>
          </a:p>
        </p:txBody>
      </p:sp>
      <p:sp>
        <p:nvSpPr>
          <p:cNvPr id="3" name="내용 개체 틀 2"/>
          <p:cNvSpPr>
            <a:spLocks noGrp="1"/>
          </p:cNvSpPr>
          <p:nvPr>
            <p:ph idx="1"/>
          </p:nvPr>
        </p:nvSpPr>
        <p:spPr/>
        <p:txBody>
          <a:bodyPr/>
          <a:lstStyle/>
          <a:p>
            <a:r>
              <a:rPr lang="en-US" altLang="ko-KR" dirty="0" err="1" smtClean="0"/>
              <a:t>WiFi</a:t>
            </a:r>
            <a:r>
              <a:rPr lang="en-US" altLang="ko-KR" dirty="0" smtClean="0"/>
              <a:t> Network Entry and</a:t>
            </a:r>
            <a:r>
              <a:rPr lang="en-US" altLang="ko-KR" baseline="0" dirty="0" smtClean="0"/>
              <a:t> Handover</a:t>
            </a:r>
            <a:endParaRPr lang="en-US" altLang="ko-KR" dirty="0" smtClean="0"/>
          </a:p>
          <a:p>
            <a:r>
              <a:rPr lang="en-US" altLang="ko-KR" dirty="0" smtClean="0"/>
              <a:t>Consideration &amp; Issues</a:t>
            </a:r>
          </a:p>
        </p:txBody>
      </p:sp>
    </p:spTree>
    <p:extLst>
      <p:ext uri="{BB962C8B-B14F-4D97-AF65-F5344CB8AC3E}">
        <p14:creationId xmlns:p14="http://schemas.microsoft.com/office/powerpoint/2010/main" val="23052549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직사각형 6"/>
          <p:cNvSpPr/>
          <p:nvPr/>
        </p:nvSpPr>
        <p:spPr>
          <a:xfrm>
            <a:off x="843124" y="2852936"/>
            <a:ext cx="8051588" cy="504056"/>
          </a:xfrm>
          <a:prstGeom prst="rect">
            <a:avLst/>
          </a:prstGeom>
          <a:solidFill>
            <a:srgbClr val="00B050"/>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6" name="직사각형 5"/>
          <p:cNvSpPr/>
          <p:nvPr/>
        </p:nvSpPr>
        <p:spPr>
          <a:xfrm>
            <a:off x="840892" y="2276872"/>
            <a:ext cx="8051588" cy="504056"/>
          </a:xfrm>
          <a:prstGeom prst="rect">
            <a:avLst/>
          </a:prstGeom>
          <a:solidFill>
            <a:srgbClr val="FFC000"/>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5" name="직사각형 4"/>
          <p:cNvSpPr/>
          <p:nvPr/>
        </p:nvSpPr>
        <p:spPr>
          <a:xfrm>
            <a:off x="827584" y="1628800"/>
            <a:ext cx="8064896" cy="504056"/>
          </a:xfrm>
          <a:prstGeom prst="rect">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2" name="제목 1"/>
          <p:cNvSpPr>
            <a:spLocks noGrp="1"/>
          </p:cNvSpPr>
          <p:nvPr>
            <p:ph type="title"/>
          </p:nvPr>
        </p:nvSpPr>
        <p:spPr/>
        <p:txBody>
          <a:bodyPr>
            <a:normAutofit fontScale="90000"/>
          </a:bodyPr>
          <a:lstStyle/>
          <a:p>
            <a:r>
              <a:rPr lang="en-US" altLang="ko-KR" dirty="0" err="1" smtClean="0"/>
              <a:t>WiFi</a:t>
            </a:r>
            <a:r>
              <a:rPr lang="en-US" altLang="ko-KR" dirty="0" smtClean="0"/>
              <a:t> Network Entry and Handover</a:t>
            </a:r>
            <a:endParaRPr lang="ko-KR" altLang="en-US" dirty="0"/>
          </a:p>
        </p:txBody>
      </p:sp>
      <p:sp>
        <p:nvSpPr>
          <p:cNvPr id="3" name="내용 개체 틀 2"/>
          <p:cNvSpPr>
            <a:spLocks noGrp="1"/>
          </p:cNvSpPr>
          <p:nvPr>
            <p:ph idx="1"/>
          </p:nvPr>
        </p:nvSpPr>
        <p:spPr/>
        <p:txBody>
          <a:bodyPr/>
          <a:lstStyle/>
          <a:p>
            <a:r>
              <a:rPr lang="en-US" altLang="ko-KR" dirty="0" smtClean="0"/>
              <a:t>IEEE 802.11i</a:t>
            </a:r>
            <a:r>
              <a:rPr lang="en-US" altLang="ko-KR" baseline="0" dirty="0" smtClean="0"/>
              <a:t> Network Entry</a:t>
            </a:r>
          </a:p>
          <a:p>
            <a:r>
              <a:rPr lang="en-US" altLang="ko-KR" baseline="0" dirty="0" smtClean="0"/>
              <a:t>IEEE 802.11r Network Entry</a:t>
            </a:r>
          </a:p>
          <a:p>
            <a:r>
              <a:rPr lang="en-US" altLang="ko-KR" baseline="0" dirty="0" smtClean="0"/>
              <a:t>IEEE 802.11r Handover</a:t>
            </a:r>
          </a:p>
        </p:txBody>
      </p:sp>
    </p:spTree>
    <p:extLst>
      <p:ext uri="{BB962C8B-B14F-4D97-AF65-F5344CB8AC3E}">
        <p14:creationId xmlns:p14="http://schemas.microsoft.com/office/powerpoint/2010/main" val="14225125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156176" y="2852936"/>
            <a:ext cx="2736304" cy="1143000"/>
          </a:xfrm>
        </p:spPr>
        <p:txBody>
          <a:bodyPr>
            <a:noAutofit/>
          </a:bodyPr>
          <a:lstStyle/>
          <a:p>
            <a:pPr algn="l"/>
            <a:r>
              <a:rPr lang="en-US" altLang="ko-KR" sz="2800" b="1" kern="1200" dirty="0" smtClean="0">
                <a:solidFill>
                  <a:srgbClr val="000000"/>
                </a:solidFill>
                <a:effectLst/>
                <a:latin typeface="맑은 고딕"/>
                <a:ea typeface="맑은 고딕"/>
              </a:rPr>
              <a:t>IEEE 802.11i Network Entry</a:t>
            </a:r>
            <a:endParaRPr lang="ko-KR" altLang="en-US" sz="2800" b="1" dirty="0"/>
          </a:p>
        </p:txBody>
      </p:sp>
      <p:sp>
        <p:nvSpPr>
          <p:cNvPr id="5" name="직사각형 4"/>
          <p:cNvSpPr/>
          <p:nvPr/>
        </p:nvSpPr>
        <p:spPr>
          <a:xfrm>
            <a:off x="0" y="0"/>
            <a:ext cx="323528" cy="6858000"/>
          </a:xfrm>
          <a:prstGeom prst="rect">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solidFill>
                  <a:schemeClr val="tx1"/>
                </a:solidFill>
              </a:rPr>
              <a:t>802.11i</a:t>
            </a:r>
          </a:p>
          <a:p>
            <a:pPr algn="ctr"/>
            <a:endParaRPr lang="en-US" altLang="ko-KR" dirty="0">
              <a:solidFill>
                <a:schemeClr val="tx1"/>
              </a:solidFill>
            </a:endParaRPr>
          </a:p>
          <a:p>
            <a:pPr algn="ctr"/>
            <a:r>
              <a:rPr lang="en-US" altLang="ko-KR" dirty="0" smtClean="0">
                <a:solidFill>
                  <a:schemeClr val="tx1"/>
                </a:solidFill>
              </a:rPr>
              <a:t>Network</a:t>
            </a:r>
          </a:p>
          <a:p>
            <a:pPr algn="ctr"/>
            <a:endParaRPr lang="en-US" altLang="ko-KR" dirty="0">
              <a:solidFill>
                <a:schemeClr val="tx1"/>
              </a:solidFill>
            </a:endParaRPr>
          </a:p>
          <a:p>
            <a:pPr algn="ctr"/>
            <a:r>
              <a:rPr lang="en-US" altLang="ko-KR" dirty="0" smtClean="0">
                <a:solidFill>
                  <a:schemeClr val="tx1"/>
                </a:solidFill>
              </a:rPr>
              <a:t>Entry</a:t>
            </a:r>
            <a:endParaRPr lang="ko-KR" altLang="en-US" dirty="0">
              <a:solidFill>
                <a:schemeClr val="tx1"/>
              </a:solidFill>
            </a:endParaRPr>
          </a:p>
        </p:txBody>
      </p:sp>
      <p:graphicFrame>
        <p:nvGraphicFramePr>
          <p:cNvPr id="3" name="개체 2"/>
          <p:cNvGraphicFramePr>
            <a:graphicFrameLocks noChangeAspect="1"/>
          </p:cNvGraphicFramePr>
          <p:nvPr>
            <p:extLst>
              <p:ext uri="{D42A27DB-BD31-4B8C-83A1-F6EECF244321}">
                <p14:modId xmlns:p14="http://schemas.microsoft.com/office/powerpoint/2010/main" val="2105789866"/>
              </p:ext>
            </p:extLst>
          </p:nvPr>
        </p:nvGraphicFramePr>
        <p:xfrm>
          <a:off x="467544" y="548680"/>
          <a:ext cx="5608464" cy="6048672"/>
        </p:xfrm>
        <a:graphic>
          <a:graphicData uri="http://schemas.openxmlformats.org/presentationml/2006/ole">
            <mc:AlternateContent xmlns:mc="http://schemas.openxmlformats.org/markup-compatibility/2006">
              <mc:Choice xmlns:v="urn:schemas-microsoft-com:vml" Requires="v">
                <p:oleObj spid="_x0000_s3199" name="Visio" r:id="rId4" imgW="5502883" imgH="9185072" progId="Visio.Drawing.11">
                  <p:embed/>
                </p:oleObj>
              </mc:Choice>
              <mc:Fallback>
                <p:oleObj name="Visio" r:id="rId4" imgW="5502883" imgH="9185072" progId="Visio.Drawing.11">
                  <p:embed/>
                  <p:pic>
                    <p:nvPicPr>
                      <p:cNvPr id="0" name=""/>
                      <p:cNvPicPr/>
                      <p:nvPr/>
                    </p:nvPicPr>
                    <p:blipFill>
                      <a:blip r:embed="rId5"/>
                      <a:stretch>
                        <a:fillRect/>
                      </a:stretch>
                    </p:blipFill>
                    <p:spPr>
                      <a:xfrm>
                        <a:off x="467544" y="548680"/>
                        <a:ext cx="5608464" cy="6048672"/>
                      </a:xfrm>
                      <a:prstGeom prst="rect">
                        <a:avLst/>
                      </a:prstGeom>
                    </p:spPr>
                  </p:pic>
                </p:oleObj>
              </mc:Fallback>
            </mc:AlternateContent>
          </a:graphicData>
        </a:graphic>
      </p:graphicFrame>
    </p:spTree>
    <p:extLst>
      <p:ext uri="{BB962C8B-B14F-4D97-AF65-F5344CB8AC3E}">
        <p14:creationId xmlns:p14="http://schemas.microsoft.com/office/powerpoint/2010/main" val="10569651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smtClean="0"/>
              <a:t>Step 1 &amp; 2:</a:t>
            </a:r>
            <a:r>
              <a:rPr lang="en-US" altLang="ko-KR" baseline="0" dirty="0" smtClean="0"/>
              <a:t> Basic Network Entry</a:t>
            </a:r>
            <a:endParaRPr lang="ko-KR" altLang="en-US" dirty="0"/>
          </a:p>
        </p:txBody>
      </p:sp>
      <p:sp>
        <p:nvSpPr>
          <p:cNvPr id="3" name="내용 개체 틀 2"/>
          <p:cNvSpPr>
            <a:spLocks noGrp="1"/>
          </p:cNvSpPr>
          <p:nvPr>
            <p:ph idx="1"/>
          </p:nvPr>
        </p:nvSpPr>
        <p:spPr>
          <a:xfrm>
            <a:off x="5940152" y="1456310"/>
            <a:ext cx="3168352" cy="5069034"/>
          </a:xfrm>
        </p:spPr>
        <p:txBody>
          <a:bodyPr>
            <a:normAutofit fontScale="70000" lnSpcReduction="20000"/>
          </a:bodyPr>
          <a:lstStyle/>
          <a:p>
            <a:r>
              <a:rPr lang="en-US" altLang="ko-KR" sz="5500" b="1" dirty="0" smtClean="0"/>
              <a:t>RSN</a:t>
            </a:r>
            <a:r>
              <a:rPr lang="en-US" altLang="ko-KR" dirty="0" smtClean="0"/>
              <a:t> (Robust Security Network) </a:t>
            </a:r>
            <a:r>
              <a:rPr lang="en-US" altLang="ko-KR" sz="5500" b="1" dirty="0"/>
              <a:t>IE</a:t>
            </a:r>
            <a:r>
              <a:rPr lang="en-US" altLang="ko-KR" dirty="0" smtClean="0"/>
              <a:t> (Information Element): carries robust security information that indicates the </a:t>
            </a:r>
            <a:r>
              <a:rPr lang="en-US" altLang="ko-KR" sz="5500" b="1" dirty="0"/>
              <a:t>authentication </a:t>
            </a:r>
            <a:r>
              <a:rPr lang="en-US" altLang="ko-KR" dirty="0" smtClean="0"/>
              <a:t>and </a:t>
            </a:r>
            <a:r>
              <a:rPr lang="en-US" altLang="ko-KR" sz="5500" b="1" dirty="0"/>
              <a:t>cipher algorithms</a:t>
            </a:r>
          </a:p>
        </p:txBody>
      </p:sp>
      <p:grpSp>
        <p:nvGrpSpPr>
          <p:cNvPr id="49" name="그룹 48"/>
          <p:cNvGrpSpPr/>
          <p:nvPr/>
        </p:nvGrpSpPr>
        <p:grpSpPr>
          <a:xfrm>
            <a:off x="424546" y="1353600"/>
            <a:ext cx="5515606" cy="5027728"/>
            <a:chOff x="0" y="1196752"/>
            <a:chExt cx="6948264" cy="5472608"/>
          </a:xfrm>
        </p:grpSpPr>
        <p:sp>
          <p:nvSpPr>
            <p:cNvPr id="27" name="직사각형 3"/>
            <p:cNvSpPr/>
            <p:nvPr/>
          </p:nvSpPr>
          <p:spPr>
            <a:xfrm>
              <a:off x="873304" y="1196752"/>
              <a:ext cx="1713324" cy="909307"/>
            </a:xfrm>
            <a:prstGeom prst="rect">
              <a:avLst/>
            </a:prstGeom>
          </p:spPr>
          <p:style>
            <a:lnRef idx="2">
              <a:schemeClr val="dk1"/>
            </a:lnRef>
            <a:fillRef idx="1">
              <a:schemeClr val="lt1"/>
            </a:fillRef>
            <a:effectRef idx="0">
              <a:schemeClr val="dk1"/>
            </a:effectRef>
            <a:fontRef idx="minor">
              <a:schemeClr val="dk1"/>
            </a:fontRef>
          </p:style>
          <p:txBody>
            <a:bodyPr anchor="ctr"/>
            <a:lstStyle/>
            <a:p>
              <a:r>
                <a:rPr lang="en-US" altLang="ko-KR" sz="1000" b="1" dirty="0"/>
                <a:t>Supplicant</a:t>
              </a:r>
              <a:endParaRPr lang="ko-KR" altLang="en-US" sz="1000" b="1" dirty="0"/>
            </a:p>
            <a:p>
              <a:r>
                <a:rPr lang="en-US" altLang="ko-KR" sz="1000" dirty="0"/>
                <a:t>Unauthenticated Unassociated</a:t>
              </a:r>
              <a:endParaRPr lang="ko-KR" altLang="en-US" sz="1000" dirty="0"/>
            </a:p>
            <a:p>
              <a:r>
                <a:rPr lang="en-US" altLang="ko-KR" sz="1000" dirty="0"/>
                <a:t>802.1X Blocked</a:t>
              </a:r>
              <a:endParaRPr lang="ko-KR" altLang="en-US" sz="1000" dirty="0"/>
            </a:p>
          </p:txBody>
        </p:sp>
        <p:sp>
          <p:nvSpPr>
            <p:cNvPr id="28" name="직사각형 27"/>
            <p:cNvSpPr/>
            <p:nvPr/>
          </p:nvSpPr>
          <p:spPr>
            <a:xfrm>
              <a:off x="5233223" y="1196752"/>
              <a:ext cx="1715041" cy="826665"/>
            </a:xfrm>
            <a:prstGeom prst="rect">
              <a:avLst/>
            </a:prstGeom>
          </p:spPr>
          <p:style>
            <a:lnRef idx="2">
              <a:schemeClr val="dk1"/>
            </a:lnRef>
            <a:fillRef idx="1">
              <a:schemeClr val="lt1"/>
            </a:fillRef>
            <a:effectRef idx="0">
              <a:schemeClr val="dk1"/>
            </a:effectRef>
            <a:fontRef idx="minor">
              <a:schemeClr val="dk1"/>
            </a:fontRef>
          </p:style>
          <p:txBody>
            <a:bodyPr anchor="ctr"/>
            <a:lstStyle/>
            <a:p>
              <a:r>
                <a:rPr lang="en-US" altLang="ko-KR" sz="1000" b="1" dirty="0"/>
                <a:t>Authenticator</a:t>
              </a:r>
              <a:endParaRPr lang="ko-KR" altLang="en-US" sz="1000" b="1" dirty="0"/>
            </a:p>
            <a:p>
              <a:r>
                <a:rPr lang="en-US" altLang="ko-KR" sz="1000" dirty="0"/>
                <a:t>Unauthenticated Unassociated</a:t>
              </a:r>
              <a:endParaRPr lang="ko-KR" altLang="en-US" sz="1000" dirty="0"/>
            </a:p>
            <a:p>
              <a:r>
                <a:rPr lang="en-US" altLang="ko-KR" sz="1000" dirty="0"/>
                <a:t>802.1X Blocked</a:t>
              </a:r>
              <a:endParaRPr lang="ko-KR" altLang="en-US" sz="1000" dirty="0"/>
            </a:p>
          </p:txBody>
        </p:sp>
        <p:sp>
          <p:nvSpPr>
            <p:cNvPr id="29" name="직사각형 22"/>
            <p:cNvSpPr/>
            <p:nvPr/>
          </p:nvSpPr>
          <p:spPr>
            <a:xfrm>
              <a:off x="2030854" y="6001035"/>
              <a:ext cx="3521356" cy="325181"/>
            </a:xfrm>
            <a:prstGeom prst="rect">
              <a:avLst/>
            </a:prstGeom>
            <a:ln>
              <a:noFill/>
            </a:ln>
          </p:spPr>
          <p:style>
            <a:lnRef idx="2">
              <a:schemeClr val="dk1"/>
            </a:lnRef>
            <a:fillRef idx="1">
              <a:schemeClr val="lt1"/>
            </a:fillRef>
            <a:effectRef idx="0">
              <a:schemeClr val="dk1"/>
            </a:effectRef>
            <a:fontRef idx="minor">
              <a:schemeClr val="dk1"/>
            </a:fontRef>
          </p:style>
          <p:txBody>
            <a:bodyPr anchor="ctr"/>
            <a:lstStyle/>
            <a:p>
              <a:pPr algn="ctr">
                <a:defRPr/>
              </a:pPr>
              <a:r>
                <a:rPr lang="en-US" altLang="ko-KR" sz="1000" dirty="0" smtClean="0">
                  <a:solidFill>
                    <a:srgbClr val="000000"/>
                  </a:solidFill>
                </a:rPr>
                <a:t>(7) </a:t>
              </a:r>
              <a:r>
                <a:rPr lang="en-US" altLang="ko-KR" sz="1000" dirty="0">
                  <a:solidFill>
                    <a:srgbClr val="000000"/>
                  </a:solidFill>
                </a:rPr>
                <a:t>Association Response</a:t>
              </a:r>
              <a:endParaRPr lang="ko-KR" altLang="en-US" sz="1000" dirty="0">
                <a:solidFill>
                  <a:srgbClr val="000000"/>
                </a:solidFill>
              </a:endParaRPr>
            </a:p>
          </p:txBody>
        </p:sp>
        <p:cxnSp>
          <p:nvCxnSpPr>
            <p:cNvPr id="30" name="직선 연결선 29"/>
            <p:cNvCxnSpPr>
              <a:stCxn id="27" idx="2"/>
            </p:cNvCxnSpPr>
            <p:nvPr/>
          </p:nvCxnSpPr>
          <p:spPr>
            <a:xfrm>
              <a:off x="1729966" y="2106059"/>
              <a:ext cx="733" cy="4563301"/>
            </a:xfrm>
            <a:prstGeom prst="line">
              <a:avLst/>
            </a:prstGeom>
            <a:ln>
              <a:solidFill>
                <a:schemeClr val="tx1">
                  <a:alpha val="95000"/>
                </a:schemeClr>
              </a:solidFill>
            </a:ln>
          </p:spPr>
          <p:style>
            <a:lnRef idx="1">
              <a:schemeClr val="accent1"/>
            </a:lnRef>
            <a:fillRef idx="0">
              <a:schemeClr val="accent1"/>
            </a:fillRef>
            <a:effectRef idx="0">
              <a:schemeClr val="accent1"/>
            </a:effectRef>
            <a:fontRef idx="minor">
              <a:schemeClr val="tx1"/>
            </a:fontRef>
          </p:style>
        </p:cxnSp>
        <p:cxnSp>
          <p:nvCxnSpPr>
            <p:cNvPr id="31" name="직선 연결선 30"/>
            <p:cNvCxnSpPr/>
            <p:nvPr/>
          </p:nvCxnSpPr>
          <p:spPr>
            <a:xfrm>
              <a:off x="5940152" y="1997790"/>
              <a:ext cx="0" cy="4563301"/>
            </a:xfrm>
            <a:prstGeom prst="line">
              <a:avLst/>
            </a:prstGeom>
            <a:ln>
              <a:solidFill>
                <a:schemeClr val="tx1">
                  <a:alpha val="95000"/>
                </a:schemeClr>
              </a:solidFill>
            </a:ln>
          </p:spPr>
          <p:style>
            <a:lnRef idx="1">
              <a:schemeClr val="accent1"/>
            </a:lnRef>
            <a:fillRef idx="0">
              <a:schemeClr val="accent1"/>
            </a:fillRef>
            <a:effectRef idx="0">
              <a:schemeClr val="accent1"/>
            </a:effectRef>
            <a:fontRef idx="minor">
              <a:schemeClr val="tx1"/>
            </a:fontRef>
          </p:style>
        </p:cxnSp>
        <p:cxnSp>
          <p:nvCxnSpPr>
            <p:cNvPr id="32" name="직선 화살표 연결선 11"/>
            <p:cNvCxnSpPr/>
            <p:nvPr/>
          </p:nvCxnSpPr>
          <p:spPr>
            <a:xfrm>
              <a:off x="1730699" y="3135497"/>
              <a:ext cx="4183164" cy="1796"/>
            </a:xfrm>
            <a:prstGeom prst="straightConnector1">
              <a:avLst/>
            </a:prstGeom>
            <a:ln>
              <a:solidFill>
                <a:schemeClr val="tx1"/>
              </a:solidFill>
              <a:prstDash val="solid"/>
              <a:headEnd type="none"/>
              <a:tailEnd type="triangle" w="lg" len="lg"/>
            </a:ln>
          </p:spPr>
          <p:style>
            <a:lnRef idx="1">
              <a:schemeClr val="accent1"/>
            </a:lnRef>
            <a:fillRef idx="0">
              <a:schemeClr val="accent1"/>
            </a:fillRef>
            <a:effectRef idx="0">
              <a:schemeClr val="accent1"/>
            </a:effectRef>
            <a:fontRef idx="minor">
              <a:schemeClr val="tx1"/>
            </a:fontRef>
          </p:style>
        </p:cxnSp>
        <p:cxnSp>
          <p:nvCxnSpPr>
            <p:cNvPr id="33" name="직선 화살표 연결선 13"/>
            <p:cNvCxnSpPr/>
            <p:nvPr/>
          </p:nvCxnSpPr>
          <p:spPr>
            <a:xfrm rot="10800000">
              <a:off x="1730699" y="3705010"/>
              <a:ext cx="4183164" cy="1797"/>
            </a:xfrm>
            <a:prstGeom prst="straightConnector1">
              <a:avLst/>
            </a:prstGeom>
            <a:ln>
              <a:solidFill>
                <a:schemeClr val="tx1"/>
              </a:solidFill>
              <a:prstDash val="solid"/>
              <a:headEnd type="none"/>
              <a:tailEnd type="triangle" w="lg" len="lg"/>
            </a:ln>
          </p:spPr>
          <p:style>
            <a:lnRef idx="1">
              <a:schemeClr val="accent1"/>
            </a:lnRef>
            <a:fillRef idx="0">
              <a:schemeClr val="accent1"/>
            </a:fillRef>
            <a:effectRef idx="0">
              <a:schemeClr val="accent1"/>
            </a:effectRef>
            <a:fontRef idx="minor">
              <a:schemeClr val="tx1"/>
            </a:fontRef>
          </p:style>
        </p:cxnSp>
        <p:cxnSp>
          <p:nvCxnSpPr>
            <p:cNvPr id="34" name="직선 화살표 연결선 15"/>
            <p:cNvCxnSpPr/>
            <p:nvPr/>
          </p:nvCxnSpPr>
          <p:spPr>
            <a:xfrm>
              <a:off x="1730699" y="4468556"/>
              <a:ext cx="4183164" cy="1796"/>
            </a:xfrm>
            <a:prstGeom prst="straightConnector1">
              <a:avLst/>
            </a:prstGeom>
            <a:ln>
              <a:solidFill>
                <a:schemeClr val="tx1"/>
              </a:solidFill>
              <a:prstDash val="solid"/>
              <a:headEnd type="none"/>
              <a:tailEnd type="triangle" w="lg" len="lg"/>
            </a:ln>
          </p:spPr>
          <p:style>
            <a:lnRef idx="1">
              <a:schemeClr val="accent1"/>
            </a:lnRef>
            <a:fillRef idx="0">
              <a:schemeClr val="accent1"/>
            </a:fillRef>
            <a:effectRef idx="0">
              <a:schemeClr val="accent1"/>
            </a:effectRef>
            <a:fontRef idx="minor">
              <a:schemeClr val="tx1"/>
            </a:fontRef>
          </p:style>
        </p:cxnSp>
        <p:cxnSp>
          <p:nvCxnSpPr>
            <p:cNvPr id="35" name="직선 화살표 연결선 17"/>
            <p:cNvCxnSpPr/>
            <p:nvPr/>
          </p:nvCxnSpPr>
          <p:spPr>
            <a:xfrm rot="10800000">
              <a:off x="1730699" y="4998546"/>
              <a:ext cx="4183164" cy="1797"/>
            </a:xfrm>
            <a:prstGeom prst="straightConnector1">
              <a:avLst/>
            </a:prstGeom>
            <a:ln>
              <a:solidFill>
                <a:schemeClr val="tx1"/>
              </a:solidFill>
              <a:prstDash val="solid"/>
              <a:headEnd type="none"/>
              <a:tailEnd type="triangle" w="lg" len="lg"/>
            </a:ln>
          </p:spPr>
          <p:style>
            <a:lnRef idx="1">
              <a:schemeClr val="accent1"/>
            </a:lnRef>
            <a:fillRef idx="0">
              <a:schemeClr val="accent1"/>
            </a:fillRef>
            <a:effectRef idx="0">
              <a:schemeClr val="accent1"/>
            </a:effectRef>
            <a:fontRef idx="minor">
              <a:schemeClr val="tx1"/>
            </a:fontRef>
          </p:style>
        </p:cxnSp>
        <p:cxnSp>
          <p:nvCxnSpPr>
            <p:cNvPr id="36" name="직선 화살표 연결선 19"/>
            <p:cNvCxnSpPr/>
            <p:nvPr/>
          </p:nvCxnSpPr>
          <p:spPr>
            <a:xfrm>
              <a:off x="1730699" y="5772870"/>
              <a:ext cx="4183164" cy="1796"/>
            </a:xfrm>
            <a:prstGeom prst="straightConnector1">
              <a:avLst/>
            </a:prstGeom>
            <a:ln>
              <a:solidFill>
                <a:schemeClr val="tx1"/>
              </a:solidFill>
              <a:prstDash val="solid"/>
              <a:headEnd type="none"/>
              <a:tailEnd type="triangle" w="lg" len="lg"/>
            </a:ln>
          </p:spPr>
          <p:style>
            <a:lnRef idx="1">
              <a:schemeClr val="accent1"/>
            </a:lnRef>
            <a:fillRef idx="0">
              <a:schemeClr val="accent1"/>
            </a:fillRef>
            <a:effectRef idx="0">
              <a:schemeClr val="accent1"/>
            </a:effectRef>
            <a:fontRef idx="minor">
              <a:schemeClr val="tx1"/>
            </a:fontRef>
          </p:style>
        </p:cxnSp>
        <p:cxnSp>
          <p:nvCxnSpPr>
            <p:cNvPr id="37" name="직선 화살표 연결선 21"/>
            <p:cNvCxnSpPr/>
            <p:nvPr/>
          </p:nvCxnSpPr>
          <p:spPr>
            <a:xfrm rot="10800000">
              <a:off x="1730699" y="6342383"/>
              <a:ext cx="4183164" cy="1797"/>
            </a:xfrm>
            <a:prstGeom prst="straightConnector1">
              <a:avLst/>
            </a:prstGeom>
            <a:ln>
              <a:solidFill>
                <a:schemeClr val="tx1"/>
              </a:solidFill>
              <a:prstDash val="solid"/>
              <a:headEnd type="none"/>
              <a:tailEnd type="triangle" w="lg" len="lg"/>
            </a:ln>
          </p:spPr>
          <p:style>
            <a:lnRef idx="1">
              <a:schemeClr val="accent1"/>
            </a:lnRef>
            <a:fillRef idx="0">
              <a:schemeClr val="accent1"/>
            </a:fillRef>
            <a:effectRef idx="0">
              <a:schemeClr val="accent1"/>
            </a:effectRef>
            <a:fontRef idx="minor">
              <a:schemeClr val="tx1"/>
            </a:fontRef>
          </p:style>
        </p:cxnSp>
        <p:sp>
          <p:nvSpPr>
            <p:cNvPr id="38" name="직사각형 23"/>
            <p:cNvSpPr/>
            <p:nvPr/>
          </p:nvSpPr>
          <p:spPr>
            <a:xfrm>
              <a:off x="1862474" y="4091275"/>
              <a:ext cx="3852260" cy="296434"/>
            </a:xfrm>
            <a:prstGeom prst="rect">
              <a:avLst/>
            </a:prstGeom>
            <a:ln>
              <a:noFill/>
            </a:ln>
          </p:spPr>
          <p:style>
            <a:lnRef idx="2">
              <a:schemeClr val="dk1"/>
            </a:lnRef>
            <a:fillRef idx="1">
              <a:schemeClr val="lt1"/>
            </a:fillRef>
            <a:effectRef idx="0">
              <a:schemeClr val="dk1"/>
            </a:effectRef>
            <a:fontRef idx="minor">
              <a:schemeClr val="dk1"/>
            </a:fontRef>
          </p:style>
          <p:txBody>
            <a:bodyPr anchor="ctr"/>
            <a:lstStyle/>
            <a:p>
              <a:pPr algn="ctr">
                <a:defRPr/>
              </a:pPr>
              <a:r>
                <a:rPr lang="en-US" altLang="ko-KR" sz="1000" dirty="0" smtClean="0">
                  <a:solidFill>
                    <a:srgbClr val="000000"/>
                  </a:solidFill>
                </a:rPr>
                <a:t>(4) 802.11 Open System Authentication </a:t>
              </a:r>
              <a:r>
                <a:rPr lang="en-US" altLang="ko-KR" sz="1000" dirty="0">
                  <a:solidFill>
                    <a:srgbClr val="000000"/>
                  </a:solidFill>
                </a:rPr>
                <a:t>Request</a:t>
              </a:r>
              <a:endParaRPr lang="ko-KR" altLang="en-US" sz="1000" dirty="0">
                <a:solidFill>
                  <a:srgbClr val="000000"/>
                </a:solidFill>
              </a:endParaRPr>
            </a:p>
          </p:txBody>
        </p:sp>
        <p:sp>
          <p:nvSpPr>
            <p:cNvPr id="39" name="직사각형 24"/>
            <p:cNvSpPr/>
            <p:nvPr/>
          </p:nvSpPr>
          <p:spPr>
            <a:xfrm>
              <a:off x="1929827" y="4632044"/>
              <a:ext cx="3850795" cy="325181"/>
            </a:xfrm>
            <a:prstGeom prst="rect">
              <a:avLst/>
            </a:prstGeom>
            <a:ln>
              <a:noFill/>
            </a:ln>
          </p:spPr>
          <p:style>
            <a:lnRef idx="2">
              <a:schemeClr val="dk1"/>
            </a:lnRef>
            <a:fillRef idx="1">
              <a:schemeClr val="lt1"/>
            </a:fillRef>
            <a:effectRef idx="0">
              <a:schemeClr val="dk1"/>
            </a:effectRef>
            <a:fontRef idx="minor">
              <a:schemeClr val="dk1"/>
            </a:fontRef>
          </p:style>
          <p:txBody>
            <a:bodyPr anchor="ctr"/>
            <a:lstStyle/>
            <a:p>
              <a:pPr algn="ctr">
                <a:defRPr/>
              </a:pPr>
              <a:r>
                <a:rPr lang="en-US" altLang="ko-KR" sz="1000" dirty="0" smtClean="0">
                  <a:solidFill>
                    <a:srgbClr val="000000"/>
                  </a:solidFill>
                </a:rPr>
                <a:t>(5) 802.11 Open System </a:t>
              </a:r>
              <a:r>
                <a:rPr lang="en-US" altLang="ko-KR" sz="1000" dirty="0">
                  <a:solidFill>
                    <a:srgbClr val="000000"/>
                  </a:solidFill>
                </a:rPr>
                <a:t>Authentication Response </a:t>
              </a:r>
              <a:endParaRPr lang="ko-KR" altLang="en-US" sz="1000" dirty="0">
                <a:solidFill>
                  <a:srgbClr val="000000"/>
                </a:solidFill>
              </a:endParaRPr>
            </a:p>
          </p:txBody>
        </p:sp>
        <p:sp>
          <p:nvSpPr>
            <p:cNvPr id="40" name="직사각형 25"/>
            <p:cNvSpPr/>
            <p:nvPr/>
          </p:nvSpPr>
          <p:spPr>
            <a:xfrm>
              <a:off x="1862474" y="3338509"/>
              <a:ext cx="3719020" cy="325181"/>
            </a:xfrm>
            <a:prstGeom prst="rect">
              <a:avLst/>
            </a:prstGeom>
            <a:ln>
              <a:noFill/>
            </a:ln>
          </p:spPr>
          <p:style>
            <a:lnRef idx="2">
              <a:schemeClr val="dk1"/>
            </a:lnRef>
            <a:fillRef idx="1">
              <a:schemeClr val="lt1"/>
            </a:fillRef>
            <a:effectRef idx="0">
              <a:schemeClr val="dk1"/>
            </a:effectRef>
            <a:fontRef idx="minor">
              <a:schemeClr val="dk1"/>
            </a:fontRef>
          </p:style>
          <p:txBody>
            <a:bodyPr anchor="ctr"/>
            <a:lstStyle/>
            <a:p>
              <a:pPr algn="ctr">
                <a:defRPr/>
              </a:pPr>
              <a:r>
                <a:rPr lang="en-US" altLang="ko-KR" sz="1000" dirty="0" smtClean="0">
                  <a:solidFill>
                    <a:srgbClr val="000000"/>
                  </a:solidFill>
                </a:rPr>
                <a:t>(3) Probe Response + RSN IE</a:t>
              </a:r>
              <a:endParaRPr lang="ko-KR" altLang="en-US" sz="1000" dirty="0">
                <a:solidFill>
                  <a:srgbClr val="000000"/>
                </a:solidFill>
              </a:endParaRPr>
            </a:p>
          </p:txBody>
        </p:sp>
        <p:sp>
          <p:nvSpPr>
            <p:cNvPr id="41" name="직사각형 26"/>
            <p:cNvSpPr/>
            <p:nvPr/>
          </p:nvSpPr>
          <p:spPr>
            <a:xfrm>
              <a:off x="1796586" y="5365047"/>
              <a:ext cx="3719020" cy="407823"/>
            </a:xfrm>
            <a:prstGeom prst="rect">
              <a:avLst/>
            </a:prstGeom>
            <a:ln>
              <a:noFill/>
            </a:ln>
          </p:spPr>
          <p:style>
            <a:lnRef idx="2">
              <a:schemeClr val="dk1"/>
            </a:lnRef>
            <a:fillRef idx="1">
              <a:schemeClr val="lt1"/>
            </a:fillRef>
            <a:effectRef idx="0">
              <a:schemeClr val="dk1"/>
            </a:effectRef>
            <a:fontRef idx="minor">
              <a:schemeClr val="dk1"/>
            </a:fontRef>
          </p:style>
          <p:txBody>
            <a:bodyPr anchor="ctr"/>
            <a:lstStyle/>
            <a:p>
              <a:pPr algn="ctr">
                <a:defRPr/>
              </a:pPr>
              <a:r>
                <a:rPr lang="en-US" altLang="ko-KR" sz="1000" dirty="0" smtClean="0">
                  <a:solidFill>
                    <a:srgbClr val="000000"/>
                  </a:solidFill>
                </a:rPr>
                <a:t>(6) Association Request + RSN IE</a:t>
              </a:r>
              <a:endParaRPr lang="ko-KR" altLang="en-US" sz="1000" dirty="0">
                <a:solidFill>
                  <a:srgbClr val="000000"/>
                </a:solidFill>
              </a:endParaRPr>
            </a:p>
          </p:txBody>
        </p:sp>
        <p:sp>
          <p:nvSpPr>
            <p:cNvPr id="42" name="직사각형 27"/>
            <p:cNvSpPr/>
            <p:nvPr/>
          </p:nvSpPr>
          <p:spPr>
            <a:xfrm>
              <a:off x="2328083" y="2808520"/>
              <a:ext cx="2855152" cy="244335"/>
            </a:xfrm>
            <a:prstGeom prst="rect">
              <a:avLst/>
            </a:prstGeom>
            <a:ln>
              <a:noFill/>
            </a:ln>
          </p:spPr>
          <p:style>
            <a:lnRef idx="2">
              <a:schemeClr val="dk1"/>
            </a:lnRef>
            <a:fillRef idx="1">
              <a:schemeClr val="lt1"/>
            </a:fillRef>
            <a:effectRef idx="0">
              <a:schemeClr val="dk1"/>
            </a:effectRef>
            <a:fontRef idx="minor">
              <a:schemeClr val="dk1"/>
            </a:fontRef>
          </p:style>
          <p:txBody>
            <a:bodyPr anchor="ctr"/>
            <a:lstStyle/>
            <a:p>
              <a:pPr algn="ctr">
                <a:defRPr/>
              </a:pPr>
              <a:r>
                <a:rPr lang="en-US" altLang="ko-KR" sz="1000" dirty="0" smtClean="0">
                  <a:solidFill>
                    <a:srgbClr val="000000"/>
                  </a:solidFill>
                </a:rPr>
                <a:t>(2) Probe </a:t>
              </a:r>
              <a:r>
                <a:rPr lang="en-US" altLang="ko-KR" sz="1000" dirty="0">
                  <a:solidFill>
                    <a:srgbClr val="000000"/>
                  </a:solidFill>
                </a:rPr>
                <a:t>Request</a:t>
              </a:r>
              <a:endParaRPr lang="ko-KR" altLang="en-US" sz="1000" dirty="0">
                <a:solidFill>
                  <a:srgbClr val="000000"/>
                </a:solidFill>
              </a:endParaRPr>
            </a:p>
          </p:txBody>
        </p:sp>
        <p:cxnSp>
          <p:nvCxnSpPr>
            <p:cNvPr id="43" name="직선 화살표 연결선 29"/>
            <p:cNvCxnSpPr/>
            <p:nvPr/>
          </p:nvCxnSpPr>
          <p:spPr>
            <a:xfrm rot="10800000">
              <a:off x="1730699" y="2564186"/>
              <a:ext cx="4183164" cy="1796"/>
            </a:xfrm>
            <a:prstGeom prst="straightConnector1">
              <a:avLst/>
            </a:prstGeom>
            <a:ln>
              <a:solidFill>
                <a:schemeClr val="tx1"/>
              </a:solidFill>
              <a:prstDash val="dash"/>
              <a:headEnd type="none"/>
              <a:tailEnd type="triangle" w="lg" len="lg"/>
            </a:ln>
          </p:spPr>
          <p:style>
            <a:lnRef idx="1">
              <a:schemeClr val="accent1"/>
            </a:lnRef>
            <a:fillRef idx="0">
              <a:schemeClr val="accent1"/>
            </a:fillRef>
            <a:effectRef idx="0">
              <a:schemeClr val="accent1"/>
            </a:effectRef>
            <a:fontRef idx="minor">
              <a:schemeClr val="tx1"/>
            </a:fontRef>
          </p:style>
        </p:cxnSp>
        <p:sp>
          <p:nvSpPr>
            <p:cNvPr id="44" name="직사각형 30"/>
            <p:cNvSpPr/>
            <p:nvPr/>
          </p:nvSpPr>
          <p:spPr>
            <a:xfrm>
              <a:off x="2328083" y="2267750"/>
              <a:ext cx="2855152" cy="246132"/>
            </a:xfrm>
            <a:prstGeom prst="rect">
              <a:avLst/>
            </a:prstGeom>
            <a:ln>
              <a:noFill/>
            </a:ln>
          </p:spPr>
          <p:style>
            <a:lnRef idx="2">
              <a:schemeClr val="dk1"/>
            </a:lnRef>
            <a:fillRef idx="1">
              <a:schemeClr val="lt1"/>
            </a:fillRef>
            <a:effectRef idx="0">
              <a:schemeClr val="dk1"/>
            </a:effectRef>
            <a:fontRef idx="minor">
              <a:schemeClr val="dk1"/>
            </a:fontRef>
          </p:style>
          <p:txBody>
            <a:bodyPr anchor="ctr"/>
            <a:lstStyle/>
            <a:p>
              <a:pPr algn="ctr">
                <a:defRPr/>
              </a:pPr>
              <a:r>
                <a:rPr lang="en-US" altLang="ko-KR" sz="1000" dirty="0" smtClean="0">
                  <a:solidFill>
                    <a:srgbClr val="000000"/>
                  </a:solidFill>
                </a:rPr>
                <a:t>(1) Beacon + RSN IE</a:t>
              </a:r>
              <a:endParaRPr lang="ko-KR" altLang="en-US" sz="1000" dirty="0">
                <a:solidFill>
                  <a:srgbClr val="000000"/>
                </a:solidFill>
              </a:endParaRPr>
            </a:p>
          </p:txBody>
        </p:sp>
        <p:sp>
          <p:nvSpPr>
            <p:cNvPr id="45" name="왼쪽 중괄호 44"/>
            <p:cNvSpPr/>
            <p:nvPr/>
          </p:nvSpPr>
          <p:spPr>
            <a:xfrm>
              <a:off x="1187624" y="2513882"/>
              <a:ext cx="477767" cy="1347166"/>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sz="1200"/>
            </a:p>
          </p:txBody>
        </p:sp>
        <p:sp>
          <p:nvSpPr>
            <p:cNvPr id="46" name="왼쪽 중괄호 45"/>
            <p:cNvSpPr/>
            <p:nvPr/>
          </p:nvSpPr>
          <p:spPr>
            <a:xfrm>
              <a:off x="1187624" y="3936331"/>
              <a:ext cx="477767" cy="2407849"/>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sz="1200"/>
            </a:p>
          </p:txBody>
        </p:sp>
        <p:sp>
          <p:nvSpPr>
            <p:cNvPr id="47" name="직사각형 46"/>
            <p:cNvSpPr/>
            <p:nvPr/>
          </p:nvSpPr>
          <p:spPr>
            <a:xfrm>
              <a:off x="0" y="2619489"/>
              <a:ext cx="1187625" cy="1295274"/>
            </a:xfrm>
            <a:prstGeom prst="rect">
              <a:avLst/>
            </a:prstGeom>
          </p:spPr>
          <p:txBody>
            <a:bodyPr wrap="square">
              <a:spAutoFit/>
            </a:bodyPr>
            <a:lstStyle/>
            <a:p>
              <a:r>
                <a:rPr lang="en-US" altLang="ko-KR" sz="1050" dirty="0"/>
                <a:t>Step 1:</a:t>
              </a:r>
              <a:endParaRPr lang="ko-KR" altLang="en-US" sz="1050" dirty="0"/>
            </a:p>
            <a:p>
              <a:r>
                <a:rPr lang="en-US" altLang="ko-KR" sz="1050" dirty="0"/>
                <a:t>Network and Security Capability Discovery</a:t>
              </a:r>
              <a:endParaRPr lang="ko-KR" altLang="en-US" sz="1050" dirty="0"/>
            </a:p>
          </p:txBody>
        </p:sp>
        <p:sp>
          <p:nvSpPr>
            <p:cNvPr id="48" name="직사각형 47"/>
            <p:cNvSpPr/>
            <p:nvPr/>
          </p:nvSpPr>
          <p:spPr>
            <a:xfrm>
              <a:off x="44718" y="4632044"/>
              <a:ext cx="1142906" cy="1350629"/>
            </a:xfrm>
            <a:prstGeom prst="rect">
              <a:avLst/>
            </a:prstGeom>
          </p:spPr>
          <p:txBody>
            <a:bodyPr wrap="square">
              <a:spAutoFit/>
            </a:bodyPr>
            <a:lstStyle/>
            <a:p>
              <a:r>
                <a:rPr lang="en-US" altLang="ko-KR" sz="1100" dirty="0"/>
                <a:t>Step 2:</a:t>
              </a:r>
              <a:endParaRPr lang="ko-KR" altLang="en-US" sz="1100" dirty="0"/>
            </a:p>
            <a:p>
              <a:r>
                <a:rPr lang="en-US" altLang="ko-KR" sz="1100" dirty="0"/>
                <a:t>802.11</a:t>
              </a:r>
              <a:endParaRPr lang="ko-KR" altLang="en-US" sz="1100" dirty="0"/>
            </a:p>
            <a:p>
              <a:r>
                <a:rPr lang="en-US" altLang="ko-KR" sz="1100" dirty="0"/>
                <a:t>Authentication and Association</a:t>
              </a:r>
              <a:endParaRPr lang="ko-KR" altLang="en-US" sz="1100" dirty="0"/>
            </a:p>
          </p:txBody>
        </p:sp>
      </p:grpSp>
      <p:sp>
        <p:nvSpPr>
          <p:cNvPr id="52" name="직사각형 51"/>
          <p:cNvSpPr/>
          <p:nvPr/>
        </p:nvSpPr>
        <p:spPr>
          <a:xfrm>
            <a:off x="0" y="0"/>
            <a:ext cx="323528" cy="6858000"/>
          </a:xfrm>
          <a:prstGeom prst="rect">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solidFill>
                  <a:schemeClr val="tx1"/>
                </a:solidFill>
              </a:rPr>
              <a:t>802.11i</a:t>
            </a:r>
          </a:p>
          <a:p>
            <a:pPr algn="ctr"/>
            <a:endParaRPr lang="en-US" altLang="ko-KR" dirty="0">
              <a:solidFill>
                <a:schemeClr val="tx1"/>
              </a:solidFill>
            </a:endParaRPr>
          </a:p>
          <a:p>
            <a:pPr algn="ctr"/>
            <a:r>
              <a:rPr lang="en-US" altLang="ko-KR" dirty="0" smtClean="0">
                <a:solidFill>
                  <a:schemeClr val="tx1"/>
                </a:solidFill>
              </a:rPr>
              <a:t>Network</a:t>
            </a:r>
          </a:p>
          <a:p>
            <a:pPr algn="ctr"/>
            <a:endParaRPr lang="en-US" altLang="ko-KR" dirty="0">
              <a:solidFill>
                <a:schemeClr val="tx1"/>
              </a:solidFill>
            </a:endParaRPr>
          </a:p>
          <a:p>
            <a:pPr algn="ctr"/>
            <a:r>
              <a:rPr lang="en-US" altLang="ko-KR" dirty="0" smtClean="0">
                <a:solidFill>
                  <a:schemeClr val="tx1"/>
                </a:solidFill>
              </a:rPr>
              <a:t>Entry</a:t>
            </a:r>
            <a:endParaRPr lang="ko-KR" altLang="en-US" dirty="0">
              <a:solidFill>
                <a:schemeClr val="tx1"/>
              </a:solidFill>
            </a:endParaRPr>
          </a:p>
        </p:txBody>
      </p:sp>
    </p:spTree>
    <p:extLst>
      <p:ext uri="{BB962C8B-B14F-4D97-AF65-F5344CB8AC3E}">
        <p14:creationId xmlns:p14="http://schemas.microsoft.com/office/powerpoint/2010/main" val="629934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Autofit/>
          </a:bodyPr>
          <a:lstStyle/>
          <a:p>
            <a:r>
              <a:rPr lang="en-US" altLang="ko-KR" sz="2800" dirty="0" smtClean="0"/>
              <a:t>Step 3: EAP/802.1X/RADIUS Authentication</a:t>
            </a:r>
            <a:endParaRPr lang="ko-KR" altLang="en-US" sz="2800" dirty="0"/>
          </a:p>
        </p:txBody>
      </p:sp>
      <p:sp>
        <p:nvSpPr>
          <p:cNvPr id="3" name="내용 개체 틀 2"/>
          <p:cNvSpPr>
            <a:spLocks noGrp="1"/>
          </p:cNvSpPr>
          <p:nvPr>
            <p:ph idx="1"/>
          </p:nvPr>
        </p:nvSpPr>
        <p:spPr>
          <a:xfrm>
            <a:off x="5683102" y="1127448"/>
            <a:ext cx="3281386" cy="5557886"/>
          </a:xfrm>
        </p:spPr>
        <p:txBody>
          <a:bodyPr>
            <a:normAutofit fontScale="62500" lnSpcReduction="20000"/>
          </a:bodyPr>
          <a:lstStyle/>
          <a:p>
            <a:r>
              <a:rPr lang="en-US" altLang="ko-KR" sz="3300" dirty="0">
                <a:ea typeface="맑은 고딕" pitchFamily="50" charset="-127"/>
              </a:rPr>
              <a:t>IEEE 802.11i provides a Robust Security Network (RSN)</a:t>
            </a:r>
          </a:p>
          <a:p>
            <a:pPr lvl="1"/>
            <a:r>
              <a:rPr lang="en-US" altLang="ko-KR" sz="2700" dirty="0">
                <a:ea typeface="맑은 고딕" pitchFamily="50" charset="-127"/>
              </a:rPr>
              <a:t>Utilizes  IEEE 802.1X (EAP over LAN (EAPOL))</a:t>
            </a:r>
          </a:p>
          <a:p>
            <a:pPr lvl="1"/>
            <a:r>
              <a:rPr lang="en-US" altLang="ko-KR" dirty="0" smtClean="0">
                <a:ea typeface="맑은 고딕" pitchFamily="50" charset="-127"/>
              </a:rPr>
              <a:t>Mutual authentication protocol (de facto EAP-TLS) between the supplicant and the authentication server </a:t>
            </a:r>
          </a:p>
          <a:p>
            <a:r>
              <a:rPr lang="en-US" altLang="ko-KR" b="1" dirty="0" smtClean="0">
                <a:ea typeface="맑은 고딕" pitchFamily="50" charset="-127"/>
              </a:rPr>
              <a:t>Master Session Key (MSK)</a:t>
            </a:r>
          </a:p>
          <a:p>
            <a:pPr lvl="1"/>
            <a:r>
              <a:rPr lang="en-US" altLang="ko-KR" dirty="0" smtClean="0">
                <a:ea typeface="맑은 고딕" pitchFamily="50" charset="-127"/>
              </a:rPr>
              <a:t>The supplicant and authenticator generated some common secret (MSK)</a:t>
            </a:r>
          </a:p>
          <a:p>
            <a:pPr lvl="1"/>
            <a:r>
              <a:rPr lang="en-US" altLang="ko-KR" dirty="0" smtClean="0">
                <a:ea typeface="맑은 고딕" pitchFamily="50" charset="-127"/>
              </a:rPr>
              <a:t>The supplicant uses the MSK to derive Pairwise Master Key (PMK)</a:t>
            </a:r>
          </a:p>
        </p:txBody>
      </p:sp>
      <p:grpSp>
        <p:nvGrpSpPr>
          <p:cNvPr id="7" name="그룹 6"/>
          <p:cNvGrpSpPr/>
          <p:nvPr/>
        </p:nvGrpSpPr>
        <p:grpSpPr>
          <a:xfrm>
            <a:off x="704010" y="1127448"/>
            <a:ext cx="4979092" cy="5557886"/>
            <a:chOff x="694339" y="767408"/>
            <a:chExt cx="7478061" cy="5829944"/>
          </a:xfrm>
        </p:grpSpPr>
        <p:cxnSp>
          <p:nvCxnSpPr>
            <p:cNvPr id="8" name="직선 연결선 7"/>
            <p:cNvCxnSpPr/>
            <p:nvPr/>
          </p:nvCxnSpPr>
          <p:spPr>
            <a:xfrm>
              <a:off x="1419500" y="1127448"/>
              <a:ext cx="0" cy="546990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직선 연결선 8"/>
            <p:cNvCxnSpPr/>
            <p:nvPr/>
          </p:nvCxnSpPr>
          <p:spPr>
            <a:xfrm>
              <a:off x="4787058" y="1127448"/>
              <a:ext cx="0" cy="546990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직선 연결선 9"/>
            <p:cNvCxnSpPr/>
            <p:nvPr/>
          </p:nvCxnSpPr>
          <p:spPr>
            <a:xfrm>
              <a:off x="7524006" y="1127448"/>
              <a:ext cx="322" cy="45338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직사각형 10"/>
            <p:cNvSpPr/>
            <p:nvPr/>
          </p:nvSpPr>
          <p:spPr>
            <a:xfrm>
              <a:off x="694339" y="767408"/>
              <a:ext cx="1506220" cy="108012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000" b="1" dirty="0">
                  <a:solidFill>
                    <a:schemeClr val="tx1"/>
                  </a:solidFill>
                </a:rPr>
                <a:t>Supplicant</a:t>
              </a:r>
            </a:p>
            <a:p>
              <a:pPr algn="ctr"/>
              <a:r>
                <a:rPr lang="en-US" altLang="ko-KR" sz="1000" dirty="0">
                  <a:solidFill>
                    <a:schemeClr val="tx1"/>
                  </a:solidFill>
                </a:rPr>
                <a:t>Unauthenticated Unassociated</a:t>
              </a:r>
            </a:p>
            <a:p>
              <a:pPr algn="ctr"/>
              <a:r>
                <a:rPr lang="en-US" altLang="ko-KR" sz="1000" dirty="0">
                  <a:solidFill>
                    <a:schemeClr val="tx1"/>
                  </a:solidFill>
                </a:rPr>
                <a:t>802.1X Blocked</a:t>
              </a:r>
              <a:endParaRPr lang="en-US" altLang="ko-KR" sz="1000" dirty="0" smtClean="0">
                <a:solidFill>
                  <a:schemeClr val="tx1"/>
                </a:solidFill>
              </a:endParaRPr>
            </a:p>
          </p:txBody>
        </p:sp>
        <p:sp>
          <p:nvSpPr>
            <p:cNvPr id="12" name="직사각형 11"/>
            <p:cNvSpPr/>
            <p:nvPr/>
          </p:nvSpPr>
          <p:spPr>
            <a:xfrm>
              <a:off x="4008519" y="767408"/>
              <a:ext cx="1554077" cy="108012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000" b="1" dirty="0">
                  <a:solidFill>
                    <a:schemeClr val="tx1"/>
                  </a:solidFill>
                </a:rPr>
                <a:t>Authenticator</a:t>
              </a:r>
            </a:p>
            <a:p>
              <a:pPr algn="ctr"/>
              <a:r>
                <a:rPr lang="en-US" altLang="ko-KR" sz="1000" dirty="0">
                  <a:solidFill>
                    <a:schemeClr val="tx1"/>
                  </a:solidFill>
                </a:rPr>
                <a:t>Unauthenticated Unassociated</a:t>
              </a:r>
            </a:p>
            <a:p>
              <a:pPr algn="ctr"/>
              <a:r>
                <a:rPr lang="en-US" altLang="ko-KR" sz="1000" dirty="0">
                  <a:solidFill>
                    <a:schemeClr val="tx1"/>
                  </a:solidFill>
                </a:rPr>
                <a:t>802.1X Blocked</a:t>
              </a:r>
              <a:endParaRPr lang="en-US" altLang="ko-KR" sz="1000" dirty="0" smtClean="0">
                <a:solidFill>
                  <a:schemeClr val="tx1"/>
                </a:solidFill>
              </a:endParaRPr>
            </a:p>
          </p:txBody>
        </p:sp>
        <p:sp>
          <p:nvSpPr>
            <p:cNvPr id="13" name="직사각형 12"/>
            <p:cNvSpPr/>
            <p:nvPr/>
          </p:nvSpPr>
          <p:spPr>
            <a:xfrm>
              <a:off x="6876256" y="767408"/>
              <a:ext cx="1296144" cy="108012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000" b="1" dirty="0">
                  <a:solidFill>
                    <a:schemeClr val="tx1"/>
                  </a:solidFill>
                </a:rPr>
                <a:t>Authentication </a:t>
              </a:r>
              <a:r>
                <a:rPr lang="en-US" altLang="ko-KR" sz="1000" dirty="0">
                  <a:solidFill>
                    <a:schemeClr val="tx1"/>
                  </a:solidFill>
                </a:rPr>
                <a:t>Server</a:t>
              </a:r>
            </a:p>
            <a:p>
              <a:pPr algn="ctr"/>
              <a:r>
                <a:rPr lang="en-US" altLang="ko-KR" sz="1000" dirty="0">
                  <a:solidFill>
                    <a:schemeClr val="tx1"/>
                  </a:solidFill>
                </a:rPr>
                <a:t>(RADIUS)</a:t>
              </a:r>
              <a:endParaRPr lang="en-US" altLang="ko-KR" sz="1000" dirty="0" smtClean="0">
                <a:solidFill>
                  <a:schemeClr val="tx1"/>
                </a:solidFill>
              </a:endParaRPr>
            </a:p>
          </p:txBody>
        </p:sp>
        <p:cxnSp>
          <p:nvCxnSpPr>
            <p:cNvPr id="14" name="직선 화살표 연결선 13"/>
            <p:cNvCxnSpPr/>
            <p:nvPr/>
          </p:nvCxnSpPr>
          <p:spPr>
            <a:xfrm>
              <a:off x="1419500" y="2492896"/>
              <a:ext cx="336788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직선 화살표 연결선 14"/>
            <p:cNvCxnSpPr/>
            <p:nvPr/>
          </p:nvCxnSpPr>
          <p:spPr>
            <a:xfrm flipH="1">
              <a:off x="1419822" y="3068960"/>
              <a:ext cx="336788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직선 화살표 연결선 15"/>
            <p:cNvCxnSpPr/>
            <p:nvPr/>
          </p:nvCxnSpPr>
          <p:spPr>
            <a:xfrm>
              <a:off x="1419178" y="3647728"/>
              <a:ext cx="336788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직선 화살표 연결선 16"/>
            <p:cNvCxnSpPr/>
            <p:nvPr/>
          </p:nvCxnSpPr>
          <p:spPr>
            <a:xfrm flipH="1">
              <a:off x="1419178" y="4509120"/>
              <a:ext cx="6103632" cy="0"/>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grpSp>
          <p:nvGrpSpPr>
            <p:cNvPr id="18" name="그룹 17"/>
            <p:cNvGrpSpPr/>
            <p:nvPr/>
          </p:nvGrpSpPr>
          <p:grpSpPr>
            <a:xfrm>
              <a:off x="4787058" y="4077072"/>
              <a:ext cx="2736626" cy="1666825"/>
              <a:chOff x="4139630" y="4077072"/>
              <a:chExt cx="2016546" cy="1666825"/>
            </a:xfrm>
          </p:grpSpPr>
          <p:cxnSp>
            <p:nvCxnSpPr>
              <p:cNvPr id="30" name="직선 화살표 연결선 29"/>
              <p:cNvCxnSpPr/>
              <p:nvPr/>
            </p:nvCxnSpPr>
            <p:spPr>
              <a:xfrm flipH="1">
                <a:off x="4140274" y="5743897"/>
                <a:ext cx="2015902"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직선 화살표 연결선 30"/>
              <p:cNvCxnSpPr/>
              <p:nvPr/>
            </p:nvCxnSpPr>
            <p:spPr>
              <a:xfrm>
                <a:off x="4139630" y="4077072"/>
                <a:ext cx="201654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직선 화살표 연결선 31"/>
              <p:cNvCxnSpPr/>
              <p:nvPr/>
            </p:nvCxnSpPr>
            <p:spPr>
              <a:xfrm flipH="1">
                <a:off x="4139630" y="5013176"/>
                <a:ext cx="2015902"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19" name="직선 화살표 연결선 18"/>
            <p:cNvCxnSpPr/>
            <p:nvPr/>
          </p:nvCxnSpPr>
          <p:spPr>
            <a:xfrm flipH="1">
              <a:off x="1419822" y="5165576"/>
              <a:ext cx="336723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직사각형 19"/>
            <p:cNvSpPr/>
            <p:nvPr/>
          </p:nvSpPr>
          <p:spPr>
            <a:xfrm>
              <a:off x="6875612" y="5381600"/>
              <a:ext cx="1296144" cy="71169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000" b="1" dirty="0">
                  <a:solidFill>
                    <a:schemeClr val="tx1"/>
                  </a:solidFill>
                </a:rPr>
                <a:t>Master Session Key (MSK)</a:t>
              </a:r>
              <a:endParaRPr lang="en-US" altLang="ko-KR" sz="1000" dirty="0" smtClean="0">
                <a:solidFill>
                  <a:schemeClr val="tx1"/>
                </a:solidFill>
              </a:endParaRPr>
            </a:p>
          </p:txBody>
        </p:sp>
        <p:sp>
          <p:nvSpPr>
            <p:cNvPr id="21" name="직사각형 20"/>
            <p:cNvSpPr/>
            <p:nvPr/>
          </p:nvSpPr>
          <p:spPr>
            <a:xfrm>
              <a:off x="1419822" y="2123564"/>
              <a:ext cx="1716297" cy="276999"/>
            </a:xfrm>
            <a:prstGeom prst="rect">
              <a:avLst/>
            </a:prstGeom>
          </p:spPr>
          <p:txBody>
            <a:bodyPr wrap="none">
              <a:spAutoFit/>
            </a:bodyPr>
            <a:lstStyle/>
            <a:p>
              <a:r>
                <a:rPr lang="en-US" altLang="ko-KR" sz="1200" dirty="0"/>
                <a:t>(8) EAPOL-Start</a:t>
              </a:r>
              <a:endParaRPr lang="ko-KR" altLang="en-US" sz="1200" dirty="0"/>
            </a:p>
          </p:txBody>
        </p:sp>
        <p:sp>
          <p:nvSpPr>
            <p:cNvPr id="22" name="직사각형 21"/>
            <p:cNvSpPr/>
            <p:nvPr/>
          </p:nvSpPr>
          <p:spPr>
            <a:xfrm>
              <a:off x="1403005" y="2699628"/>
              <a:ext cx="2865134" cy="276999"/>
            </a:xfrm>
            <a:prstGeom prst="rect">
              <a:avLst/>
            </a:prstGeom>
          </p:spPr>
          <p:txBody>
            <a:bodyPr wrap="none">
              <a:spAutoFit/>
            </a:bodyPr>
            <a:lstStyle/>
            <a:p>
              <a:r>
                <a:rPr lang="en-US" altLang="ko-KR" sz="1200" dirty="0"/>
                <a:t>(9) </a:t>
              </a:r>
              <a:r>
                <a:rPr lang="en-US" altLang="ko-KR" sz="1200" dirty="0" smtClean="0"/>
                <a:t>EAPOL-Request, </a:t>
              </a:r>
              <a:r>
                <a:rPr lang="en-US" altLang="ko-KR" sz="1200" dirty="0"/>
                <a:t>Identity</a:t>
              </a:r>
              <a:endParaRPr lang="ko-KR" altLang="en-US" sz="1200" dirty="0"/>
            </a:p>
          </p:txBody>
        </p:sp>
        <p:sp>
          <p:nvSpPr>
            <p:cNvPr id="23" name="직사각형 22"/>
            <p:cNvSpPr/>
            <p:nvPr/>
          </p:nvSpPr>
          <p:spPr>
            <a:xfrm>
              <a:off x="1425104" y="3278396"/>
              <a:ext cx="3126035" cy="276999"/>
            </a:xfrm>
            <a:prstGeom prst="rect">
              <a:avLst/>
            </a:prstGeom>
          </p:spPr>
          <p:txBody>
            <a:bodyPr wrap="none">
              <a:spAutoFit/>
            </a:bodyPr>
            <a:lstStyle/>
            <a:p>
              <a:r>
                <a:rPr lang="en-US" altLang="ko-KR" sz="1200" dirty="0"/>
                <a:t>(10) </a:t>
              </a:r>
              <a:r>
                <a:rPr lang="en-US" altLang="ko-KR" sz="1200" dirty="0" smtClean="0"/>
                <a:t>EAPOL-Response, </a:t>
              </a:r>
              <a:r>
                <a:rPr lang="en-US" altLang="ko-KR" sz="1200" dirty="0"/>
                <a:t>Identity</a:t>
              </a:r>
              <a:endParaRPr lang="ko-KR" altLang="en-US" sz="1200" dirty="0"/>
            </a:p>
          </p:txBody>
        </p:sp>
        <p:sp>
          <p:nvSpPr>
            <p:cNvPr id="24" name="직사각형 23"/>
            <p:cNvSpPr/>
            <p:nvPr/>
          </p:nvSpPr>
          <p:spPr>
            <a:xfrm>
              <a:off x="4785558" y="3677734"/>
              <a:ext cx="2240013" cy="276999"/>
            </a:xfrm>
            <a:prstGeom prst="rect">
              <a:avLst/>
            </a:prstGeom>
          </p:spPr>
          <p:txBody>
            <a:bodyPr wrap="none">
              <a:spAutoFit/>
            </a:bodyPr>
            <a:lstStyle/>
            <a:p>
              <a:r>
                <a:rPr lang="en-US" altLang="ko-KR" sz="1200" dirty="0"/>
                <a:t>(11) RADIUS Request</a:t>
              </a:r>
              <a:endParaRPr lang="ko-KR" altLang="en-US" sz="1200" dirty="0"/>
            </a:p>
          </p:txBody>
        </p:sp>
        <p:sp>
          <p:nvSpPr>
            <p:cNvPr id="25" name="직사각형 24"/>
            <p:cNvSpPr/>
            <p:nvPr/>
          </p:nvSpPr>
          <p:spPr>
            <a:xfrm>
              <a:off x="1426623" y="4144563"/>
              <a:ext cx="6097705" cy="276999"/>
            </a:xfrm>
            <a:prstGeom prst="rect">
              <a:avLst/>
            </a:prstGeom>
          </p:spPr>
          <p:txBody>
            <a:bodyPr wrap="square">
              <a:spAutoFit/>
            </a:bodyPr>
            <a:lstStyle/>
            <a:p>
              <a:r>
                <a:rPr lang="en-US" altLang="ko-KR" sz="1200" dirty="0" smtClean="0"/>
                <a:t>(12) Manual Authentication (de factor EAP-TLS)</a:t>
              </a:r>
              <a:endParaRPr lang="ko-KR" altLang="en-US" sz="1200" dirty="0"/>
            </a:p>
          </p:txBody>
        </p:sp>
        <p:sp>
          <p:nvSpPr>
            <p:cNvPr id="26" name="직사각형 25"/>
            <p:cNvSpPr/>
            <p:nvPr/>
          </p:nvSpPr>
          <p:spPr>
            <a:xfrm>
              <a:off x="4787933" y="4639198"/>
              <a:ext cx="2126783" cy="276999"/>
            </a:xfrm>
            <a:prstGeom prst="rect">
              <a:avLst/>
            </a:prstGeom>
          </p:spPr>
          <p:txBody>
            <a:bodyPr wrap="none">
              <a:spAutoFit/>
            </a:bodyPr>
            <a:lstStyle/>
            <a:p>
              <a:r>
                <a:rPr lang="en-US" altLang="ko-KR" sz="1200" dirty="0"/>
                <a:t>(13) RADIUS Accept</a:t>
              </a:r>
              <a:endParaRPr lang="ko-KR" altLang="en-US" sz="1200" dirty="0"/>
            </a:p>
          </p:txBody>
        </p:sp>
        <p:sp>
          <p:nvSpPr>
            <p:cNvPr id="27" name="직사각형 26"/>
            <p:cNvSpPr/>
            <p:nvPr/>
          </p:nvSpPr>
          <p:spPr>
            <a:xfrm>
              <a:off x="771105" y="5430415"/>
              <a:ext cx="1296144" cy="71169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000" b="1" dirty="0">
                  <a:solidFill>
                    <a:schemeClr val="tx1"/>
                  </a:solidFill>
                </a:rPr>
                <a:t>Master Session Key (MSK)</a:t>
              </a:r>
              <a:endParaRPr lang="en-US" altLang="ko-KR" sz="1000" dirty="0" smtClean="0">
                <a:solidFill>
                  <a:schemeClr val="tx1"/>
                </a:solidFill>
              </a:endParaRPr>
            </a:p>
          </p:txBody>
        </p:sp>
        <p:sp>
          <p:nvSpPr>
            <p:cNvPr id="28" name="직사각형 27"/>
            <p:cNvSpPr/>
            <p:nvPr/>
          </p:nvSpPr>
          <p:spPr>
            <a:xfrm>
              <a:off x="1426623" y="4796244"/>
              <a:ext cx="2106171" cy="276999"/>
            </a:xfrm>
            <a:prstGeom prst="rect">
              <a:avLst/>
            </a:prstGeom>
          </p:spPr>
          <p:txBody>
            <a:bodyPr wrap="none">
              <a:spAutoFit/>
            </a:bodyPr>
            <a:lstStyle/>
            <a:p>
              <a:r>
                <a:rPr lang="en-US" altLang="ko-KR" sz="1200" dirty="0" smtClean="0"/>
                <a:t>(14) EAPOL Success</a:t>
              </a:r>
              <a:endParaRPr lang="ko-KR" altLang="en-US" sz="1200" dirty="0"/>
            </a:p>
          </p:txBody>
        </p:sp>
        <p:sp>
          <p:nvSpPr>
            <p:cNvPr id="29" name="직사각형 28"/>
            <p:cNvSpPr/>
            <p:nvPr/>
          </p:nvSpPr>
          <p:spPr>
            <a:xfrm>
              <a:off x="4811992" y="5291916"/>
              <a:ext cx="1109267" cy="276999"/>
            </a:xfrm>
            <a:prstGeom prst="rect">
              <a:avLst/>
            </a:prstGeom>
          </p:spPr>
          <p:txBody>
            <a:bodyPr wrap="none">
              <a:spAutoFit/>
            </a:bodyPr>
            <a:lstStyle/>
            <a:p>
              <a:r>
                <a:rPr lang="en-US" altLang="ko-KR" sz="1200" dirty="0"/>
                <a:t>(15) MSK</a:t>
              </a:r>
              <a:endParaRPr lang="ko-KR" altLang="en-US" sz="1200" dirty="0"/>
            </a:p>
          </p:txBody>
        </p:sp>
      </p:grpSp>
      <p:sp>
        <p:nvSpPr>
          <p:cNvPr id="35" name="직사각형 34"/>
          <p:cNvSpPr/>
          <p:nvPr/>
        </p:nvSpPr>
        <p:spPr>
          <a:xfrm>
            <a:off x="0" y="0"/>
            <a:ext cx="323528" cy="6858000"/>
          </a:xfrm>
          <a:prstGeom prst="rect">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solidFill>
                  <a:schemeClr val="tx1"/>
                </a:solidFill>
              </a:rPr>
              <a:t>802.11i</a:t>
            </a:r>
          </a:p>
          <a:p>
            <a:pPr algn="ctr"/>
            <a:endParaRPr lang="en-US" altLang="ko-KR" dirty="0">
              <a:solidFill>
                <a:schemeClr val="tx1"/>
              </a:solidFill>
            </a:endParaRPr>
          </a:p>
          <a:p>
            <a:pPr algn="ctr"/>
            <a:r>
              <a:rPr lang="en-US" altLang="ko-KR" dirty="0" smtClean="0">
                <a:solidFill>
                  <a:schemeClr val="tx1"/>
                </a:solidFill>
              </a:rPr>
              <a:t>Network</a:t>
            </a:r>
          </a:p>
          <a:p>
            <a:pPr algn="ctr"/>
            <a:endParaRPr lang="en-US" altLang="ko-KR" dirty="0">
              <a:solidFill>
                <a:schemeClr val="tx1"/>
              </a:solidFill>
            </a:endParaRPr>
          </a:p>
          <a:p>
            <a:pPr algn="ctr"/>
            <a:r>
              <a:rPr lang="en-US" altLang="ko-KR" dirty="0" smtClean="0">
                <a:solidFill>
                  <a:schemeClr val="tx1"/>
                </a:solidFill>
              </a:rPr>
              <a:t>Entry</a:t>
            </a:r>
            <a:endParaRPr lang="ko-KR" altLang="en-US" dirty="0">
              <a:solidFill>
                <a:schemeClr val="tx1"/>
              </a:solidFill>
            </a:endParaRPr>
          </a:p>
        </p:txBody>
      </p:sp>
    </p:spTree>
    <p:extLst>
      <p:ext uri="{BB962C8B-B14F-4D97-AF65-F5344CB8AC3E}">
        <p14:creationId xmlns:p14="http://schemas.microsoft.com/office/powerpoint/2010/main" val="30679374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188640"/>
            <a:ext cx="8229600" cy="1143000"/>
          </a:xfrm>
        </p:spPr>
        <p:txBody>
          <a:bodyPr/>
          <a:lstStyle/>
          <a:p>
            <a:r>
              <a:rPr lang="en-US" altLang="ko-KR" dirty="0" smtClean="0"/>
              <a:t>Step 4: 4-way Handshake</a:t>
            </a:r>
            <a:endParaRPr lang="ko-KR" altLang="en-US" dirty="0"/>
          </a:p>
        </p:txBody>
      </p:sp>
      <p:sp>
        <p:nvSpPr>
          <p:cNvPr id="3" name="내용 개체 틀 2"/>
          <p:cNvSpPr>
            <a:spLocks noGrp="1"/>
          </p:cNvSpPr>
          <p:nvPr>
            <p:ph idx="1"/>
          </p:nvPr>
        </p:nvSpPr>
        <p:spPr>
          <a:xfrm>
            <a:off x="5554407" y="1196752"/>
            <a:ext cx="3384376" cy="5328592"/>
          </a:xfrm>
        </p:spPr>
        <p:txBody>
          <a:bodyPr>
            <a:noAutofit/>
          </a:bodyPr>
          <a:lstStyle/>
          <a:p>
            <a:r>
              <a:rPr lang="en-US" altLang="ko-KR" sz="2000" dirty="0" smtClean="0"/>
              <a:t>PTK (Pairwise Transient Key)</a:t>
            </a:r>
          </a:p>
          <a:p>
            <a:r>
              <a:rPr lang="en-US" altLang="ko-KR" sz="2000" dirty="0" smtClean="0"/>
              <a:t>Nonce</a:t>
            </a:r>
          </a:p>
          <a:p>
            <a:pPr lvl="1"/>
            <a:r>
              <a:rPr lang="en-US" altLang="ko-KR" sz="1800" u="sng" dirty="0" smtClean="0"/>
              <a:t>Key material</a:t>
            </a:r>
            <a:r>
              <a:rPr lang="en-US" altLang="ko-KR" sz="1800" dirty="0" smtClean="0"/>
              <a:t> having a random or pseudo-random value</a:t>
            </a:r>
          </a:p>
          <a:p>
            <a:pPr lvl="1"/>
            <a:r>
              <a:rPr lang="en-US" altLang="ko-KR" sz="1800" dirty="0" err="1" smtClean="0"/>
              <a:t>ANonce</a:t>
            </a:r>
            <a:r>
              <a:rPr lang="en-US" altLang="ko-KR" sz="1800" dirty="0" smtClean="0"/>
              <a:t>: generated by the authenticator</a:t>
            </a:r>
          </a:p>
          <a:p>
            <a:pPr lvl="1"/>
            <a:r>
              <a:rPr lang="en-US" altLang="ko-KR" sz="1800" dirty="0" err="1" smtClean="0"/>
              <a:t>SNonce</a:t>
            </a:r>
            <a:r>
              <a:rPr lang="en-US" altLang="ko-KR" sz="1800" dirty="0" smtClean="0"/>
              <a:t>: generated by the supplicant </a:t>
            </a:r>
            <a:endParaRPr lang="en-US" altLang="ko-KR" sz="1800" dirty="0"/>
          </a:p>
          <a:p>
            <a:r>
              <a:rPr lang="en-US" altLang="ko-KR" sz="2000" b="1" dirty="0" smtClean="0"/>
              <a:t>Message integrity code (MIC)</a:t>
            </a:r>
          </a:p>
          <a:p>
            <a:pPr lvl="1"/>
            <a:r>
              <a:rPr lang="en-US" altLang="ko-KR" sz="1800" dirty="0" smtClean="0"/>
              <a:t>Generated by a cryptographic function</a:t>
            </a:r>
          </a:p>
          <a:p>
            <a:pPr lvl="1"/>
            <a:r>
              <a:rPr lang="en-US" altLang="ko-KR" sz="1800" dirty="0" smtClean="0"/>
              <a:t>Used for verification of PTK</a:t>
            </a:r>
          </a:p>
        </p:txBody>
      </p:sp>
      <p:cxnSp>
        <p:nvCxnSpPr>
          <p:cNvPr id="5" name="직선 연결선 4"/>
          <p:cNvCxnSpPr/>
          <p:nvPr/>
        </p:nvCxnSpPr>
        <p:spPr>
          <a:xfrm>
            <a:off x="1120990" y="1783624"/>
            <a:ext cx="0" cy="495774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직사각형 5"/>
          <p:cNvSpPr/>
          <p:nvPr/>
        </p:nvSpPr>
        <p:spPr>
          <a:xfrm>
            <a:off x="546980" y="1471515"/>
            <a:ext cx="1145807" cy="31211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000" b="1" dirty="0">
                <a:solidFill>
                  <a:schemeClr val="tx1"/>
                </a:solidFill>
              </a:rPr>
              <a:t>Supplicant</a:t>
            </a:r>
            <a:endParaRPr lang="en-US" altLang="ko-KR" sz="1000" dirty="0" smtClean="0">
              <a:solidFill>
                <a:schemeClr val="tx1"/>
              </a:solidFill>
            </a:endParaRPr>
          </a:p>
        </p:txBody>
      </p:sp>
      <p:cxnSp>
        <p:nvCxnSpPr>
          <p:cNvPr id="7" name="직선 연결선 6"/>
          <p:cNvCxnSpPr/>
          <p:nvPr/>
        </p:nvCxnSpPr>
        <p:spPr>
          <a:xfrm>
            <a:off x="4720283" y="1783624"/>
            <a:ext cx="0" cy="495774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직사각형 7"/>
          <p:cNvSpPr/>
          <p:nvPr/>
        </p:nvSpPr>
        <p:spPr>
          <a:xfrm>
            <a:off x="4146273" y="1471514"/>
            <a:ext cx="1145807" cy="31211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000" b="1" dirty="0">
                <a:solidFill>
                  <a:schemeClr val="tx1"/>
                </a:solidFill>
              </a:rPr>
              <a:t>Authenticator</a:t>
            </a:r>
            <a:endParaRPr lang="en-US" altLang="ko-KR" sz="1000" dirty="0" smtClean="0">
              <a:solidFill>
                <a:schemeClr val="tx1"/>
              </a:solidFill>
            </a:endParaRPr>
          </a:p>
        </p:txBody>
      </p:sp>
      <p:sp>
        <p:nvSpPr>
          <p:cNvPr id="10" name="직사각형 9"/>
          <p:cNvSpPr/>
          <p:nvPr/>
        </p:nvSpPr>
        <p:spPr>
          <a:xfrm>
            <a:off x="390382" y="1988840"/>
            <a:ext cx="1488747" cy="31211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000" b="1" dirty="0">
                <a:solidFill>
                  <a:schemeClr val="tx1"/>
                </a:solidFill>
              </a:rPr>
              <a:t>Key (PMK) is Known Generate </a:t>
            </a:r>
            <a:r>
              <a:rPr lang="en-US" altLang="ko-KR" sz="1000" b="1" dirty="0" err="1">
                <a:solidFill>
                  <a:schemeClr val="tx1"/>
                </a:solidFill>
              </a:rPr>
              <a:t>SNonce</a:t>
            </a:r>
            <a:endParaRPr lang="en-US" altLang="ko-KR" sz="1000" dirty="0" smtClean="0">
              <a:solidFill>
                <a:schemeClr val="tx1"/>
              </a:solidFill>
            </a:endParaRPr>
          </a:p>
        </p:txBody>
      </p:sp>
      <p:sp>
        <p:nvSpPr>
          <p:cNvPr id="11" name="직사각형 10"/>
          <p:cNvSpPr/>
          <p:nvPr/>
        </p:nvSpPr>
        <p:spPr>
          <a:xfrm>
            <a:off x="3974801" y="1988840"/>
            <a:ext cx="1488747" cy="31211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000" b="1" dirty="0">
                <a:solidFill>
                  <a:schemeClr val="tx1"/>
                </a:solidFill>
              </a:rPr>
              <a:t>Key (PMK) is Known Generate </a:t>
            </a:r>
            <a:r>
              <a:rPr lang="en-US" altLang="ko-KR" sz="1000" b="1" dirty="0" err="1" smtClean="0">
                <a:solidFill>
                  <a:schemeClr val="tx1"/>
                </a:solidFill>
              </a:rPr>
              <a:t>ANonce</a:t>
            </a:r>
            <a:endParaRPr lang="en-US" altLang="ko-KR" sz="1000" dirty="0" smtClean="0">
              <a:solidFill>
                <a:schemeClr val="tx1"/>
              </a:solidFill>
            </a:endParaRPr>
          </a:p>
        </p:txBody>
      </p:sp>
      <p:sp>
        <p:nvSpPr>
          <p:cNvPr id="12" name="직사각형 11"/>
          <p:cNvSpPr/>
          <p:nvPr/>
        </p:nvSpPr>
        <p:spPr>
          <a:xfrm>
            <a:off x="611560" y="2780928"/>
            <a:ext cx="1009219" cy="31211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000" b="1" dirty="0" smtClean="0">
                <a:solidFill>
                  <a:schemeClr val="tx1"/>
                </a:solidFill>
              </a:rPr>
              <a:t>Derive PTK</a:t>
            </a:r>
            <a:endParaRPr lang="en-US" altLang="ko-KR" sz="1000" dirty="0" smtClean="0">
              <a:solidFill>
                <a:schemeClr val="tx1"/>
              </a:solidFill>
            </a:endParaRPr>
          </a:p>
        </p:txBody>
      </p:sp>
      <p:cxnSp>
        <p:nvCxnSpPr>
          <p:cNvPr id="13" name="직선 화살표 연결선 12"/>
          <p:cNvCxnSpPr/>
          <p:nvPr/>
        </p:nvCxnSpPr>
        <p:spPr>
          <a:xfrm flipH="1">
            <a:off x="1116169" y="2636912"/>
            <a:ext cx="3604114"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직사각형 15"/>
          <p:cNvSpPr/>
          <p:nvPr/>
        </p:nvSpPr>
        <p:spPr>
          <a:xfrm>
            <a:off x="1116168" y="2300950"/>
            <a:ext cx="2985369" cy="276999"/>
          </a:xfrm>
          <a:prstGeom prst="rect">
            <a:avLst/>
          </a:prstGeom>
        </p:spPr>
        <p:txBody>
          <a:bodyPr wrap="none">
            <a:spAutoFit/>
          </a:bodyPr>
          <a:lstStyle/>
          <a:p>
            <a:r>
              <a:rPr lang="en-US" altLang="ko-KR" sz="1200" dirty="0"/>
              <a:t>Message 1:EAPOL-Key(</a:t>
            </a:r>
            <a:r>
              <a:rPr lang="en-US" altLang="ko-KR" sz="1200" dirty="0" err="1"/>
              <a:t>ANonce</a:t>
            </a:r>
            <a:r>
              <a:rPr lang="en-US" altLang="ko-KR" sz="1200" dirty="0"/>
              <a:t>, Unicast)</a:t>
            </a:r>
            <a:endParaRPr lang="ko-KR" altLang="en-US" sz="1200" dirty="0"/>
          </a:p>
        </p:txBody>
      </p:sp>
      <p:cxnSp>
        <p:nvCxnSpPr>
          <p:cNvPr id="17" name="직선 화살표 연결선 16"/>
          <p:cNvCxnSpPr/>
          <p:nvPr/>
        </p:nvCxnSpPr>
        <p:spPr>
          <a:xfrm>
            <a:off x="1116169" y="3429000"/>
            <a:ext cx="3599847"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직사각형 19"/>
          <p:cNvSpPr/>
          <p:nvPr/>
        </p:nvSpPr>
        <p:spPr>
          <a:xfrm>
            <a:off x="1134755" y="3121908"/>
            <a:ext cx="3581261" cy="276999"/>
          </a:xfrm>
          <a:prstGeom prst="rect">
            <a:avLst/>
          </a:prstGeom>
        </p:spPr>
        <p:txBody>
          <a:bodyPr wrap="square">
            <a:spAutoFit/>
          </a:bodyPr>
          <a:lstStyle/>
          <a:p>
            <a:r>
              <a:rPr lang="en-US" altLang="ko-KR" sz="1200" dirty="0"/>
              <a:t>Message 2: EAPOL-Key (</a:t>
            </a:r>
            <a:r>
              <a:rPr lang="en-US" altLang="ko-KR" sz="1200" dirty="0" err="1" smtClean="0"/>
              <a:t>SNonce</a:t>
            </a:r>
            <a:r>
              <a:rPr lang="en-US" altLang="ko-KR" sz="1200" dirty="0"/>
              <a:t>, Unicast, MIC)</a:t>
            </a:r>
            <a:endParaRPr lang="ko-KR" altLang="en-US" sz="1200" dirty="0"/>
          </a:p>
        </p:txBody>
      </p:sp>
      <p:sp>
        <p:nvSpPr>
          <p:cNvPr id="21" name="직사각형 20"/>
          <p:cNvSpPr/>
          <p:nvPr/>
        </p:nvSpPr>
        <p:spPr>
          <a:xfrm>
            <a:off x="3877087" y="3517786"/>
            <a:ext cx="1677320" cy="65347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000" b="1" dirty="0">
                <a:solidFill>
                  <a:schemeClr val="tx1"/>
                </a:solidFill>
              </a:rPr>
              <a:t>Derive PTK </a:t>
            </a:r>
            <a:r>
              <a:rPr lang="en-US" altLang="ko-KR" sz="1000" b="1" dirty="0" smtClean="0">
                <a:solidFill>
                  <a:schemeClr val="tx1"/>
                </a:solidFill>
              </a:rPr>
              <a:t>using </a:t>
            </a:r>
            <a:r>
              <a:rPr lang="en-US" altLang="ko-KR" sz="1000" b="1" dirty="0" err="1" smtClean="0">
                <a:solidFill>
                  <a:schemeClr val="tx1"/>
                </a:solidFill>
              </a:rPr>
              <a:t>ANonce</a:t>
            </a:r>
            <a:r>
              <a:rPr lang="en-US" altLang="ko-KR" sz="1000" b="1" dirty="0" smtClean="0">
                <a:solidFill>
                  <a:schemeClr val="tx1"/>
                </a:solidFill>
              </a:rPr>
              <a:t> and </a:t>
            </a:r>
            <a:r>
              <a:rPr lang="en-US" altLang="ko-KR" sz="1000" b="1" dirty="0" err="1" smtClean="0">
                <a:solidFill>
                  <a:schemeClr val="tx1"/>
                </a:solidFill>
              </a:rPr>
              <a:t>SNonce</a:t>
            </a:r>
            <a:endParaRPr lang="en-US" altLang="ko-KR" sz="1000" b="1" dirty="0">
              <a:solidFill>
                <a:schemeClr val="tx1"/>
              </a:solidFill>
            </a:endParaRPr>
          </a:p>
          <a:p>
            <a:pPr algn="ctr"/>
            <a:endParaRPr lang="en-US" altLang="ko-KR" sz="1000" b="1" dirty="0" smtClean="0">
              <a:solidFill>
                <a:schemeClr val="tx1"/>
              </a:solidFill>
            </a:endParaRPr>
          </a:p>
          <a:p>
            <a:pPr algn="ctr"/>
            <a:r>
              <a:rPr lang="en-US" altLang="ko-KR" sz="1000" b="1" dirty="0" smtClean="0">
                <a:solidFill>
                  <a:schemeClr val="tx1"/>
                </a:solidFill>
              </a:rPr>
              <a:t>If </a:t>
            </a:r>
            <a:r>
              <a:rPr lang="en-US" altLang="ko-KR" sz="1000" b="1" dirty="0">
                <a:solidFill>
                  <a:schemeClr val="tx1"/>
                </a:solidFill>
              </a:rPr>
              <a:t>needed </a:t>
            </a:r>
            <a:r>
              <a:rPr lang="en-US" altLang="ko-KR" sz="1000" b="1" dirty="0" smtClean="0">
                <a:solidFill>
                  <a:schemeClr val="tx1"/>
                </a:solidFill>
              </a:rPr>
              <a:t>Generate </a:t>
            </a:r>
            <a:r>
              <a:rPr lang="en-US" altLang="ko-KR" sz="1000" b="1" dirty="0">
                <a:solidFill>
                  <a:schemeClr val="tx1"/>
                </a:solidFill>
              </a:rPr>
              <a:t>GTK</a:t>
            </a:r>
            <a:endParaRPr lang="en-US" altLang="ko-KR" sz="1000" dirty="0" smtClean="0">
              <a:solidFill>
                <a:schemeClr val="tx1"/>
              </a:solidFill>
            </a:endParaRPr>
          </a:p>
        </p:txBody>
      </p:sp>
      <p:cxnSp>
        <p:nvCxnSpPr>
          <p:cNvPr id="22" name="직선 화살표 연결선 21"/>
          <p:cNvCxnSpPr/>
          <p:nvPr/>
        </p:nvCxnSpPr>
        <p:spPr>
          <a:xfrm flipH="1">
            <a:off x="1116168" y="4653136"/>
            <a:ext cx="3604114"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직선 화살표 연결선 22"/>
          <p:cNvCxnSpPr/>
          <p:nvPr/>
        </p:nvCxnSpPr>
        <p:spPr>
          <a:xfrm>
            <a:off x="1116168" y="5445224"/>
            <a:ext cx="3599847"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직사각형 24"/>
          <p:cNvSpPr/>
          <p:nvPr/>
        </p:nvSpPr>
        <p:spPr>
          <a:xfrm>
            <a:off x="1156062" y="4149080"/>
            <a:ext cx="3564221" cy="461665"/>
          </a:xfrm>
          <a:prstGeom prst="rect">
            <a:avLst/>
          </a:prstGeom>
        </p:spPr>
        <p:txBody>
          <a:bodyPr wrap="square">
            <a:spAutoFit/>
          </a:bodyPr>
          <a:lstStyle/>
          <a:p>
            <a:r>
              <a:rPr lang="en-US" altLang="ko-KR" sz="1200" dirty="0"/>
              <a:t>Message 3: EAPOL-Key (Install PTK, Unicast, MIC, Encrypted GTK)</a:t>
            </a:r>
            <a:endParaRPr lang="ko-KR" altLang="en-US" sz="1200" dirty="0"/>
          </a:p>
        </p:txBody>
      </p:sp>
      <p:sp>
        <p:nvSpPr>
          <p:cNvPr id="27" name="직사각형 26"/>
          <p:cNvSpPr/>
          <p:nvPr/>
        </p:nvSpPr>
        <p:spPr>
          <a:xfrm>
            <a:off x="1156062" y="5084018"/>
            <a:ext cx="2820259" cy="276999"/>
          </a:xfrm>
          <a:prstGeom prst="rect">
            <a:avLst/>
          </a:prstGeom>
        </p:spPr>
        <p:txBody>
          <a:bodyPr wrap="none">
            <a:spAutoFit/>
          </a:bodyPr>
          <a:lstStyle/>
          <a:p>
            <a:r>
              <a:rPr lang="en-US" altLang="ko-KR" sz="1200" dirty="0"/>
              <a:t>Message 4: EAPOL-Key (Unicast, MIC)</a:t>
            </a:r>
            <a:endParaRPr lang="ko-KR" altLang="en-US" sz="1200" dirty="0"/>
          </a:p>
        </p:txBody>
      </p:sp>
      <p:sp>
        <p:nvSpPr>
          <p:cNvPr id="28" name="직사각형 27"/>
          <p:cNvSpPr/>
          <p:nvPr/>
        </p:nvSpPr>
        <p:spPr>
          <a:xfrm>
            <a:off x="414586" y="5661248"/>
            <a:ext cx="1406704" cy="31211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000" b="1" dirty="0">
                <a:solidFill>
                  <a:schemeClr val="tx1"/>
                </a:solidFill>
              </a:rPr>
              <a:t>Install PTK and GTK</a:t>
            </a:r>
            <a:endParaRPr lang="en-US" altLang="ko-KR" sz="1000" dirty="0" smtClean="0">
              <a:solidFill>
                <a:schemeClr val="tx1"/>
              </a:solidFill>
            </a:endParaRPr>
          </a:p>
        </p:txBody>
      </p:sp>
      <p:sp>
        <p:nvSpPr>
          <p:cNvPr id="29" name="직사각형 28"/>
          <p:cNvSpPr/>
          <p:nvPr/>
        </p:nvSpPr>
        <p:spPr>
          <a:xfrm>
            <a:off x="4029392" y="5661248"/>
            <a:ext cx="1406704" cy="31211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000" b="1" dirty="0">
                <a:solidFill>
                  <a:schemeClr val="tx1"/>
                </a:solidFill>
              </a:rPr>
              <a:t>Install </a:t>
            </a:r>
            <a:r>
              <a:rPr lang="en-US" altLang="ko-KR" sz="1000" b="1" dirty="0" smtClean="0">
                <a:solidFill>
                  <a:schemeClr val="tx1"/>
                </a:solidFill>
              </a:rPr>
              <a:t>PTK</a:t>
            </a:r>
            <a:endParaRPr lang="en-US" altLang="ko-KR" sz="1000" dirty="0" smtClean="0">
              <a:solidFill>
                <a:schemeClr val="tx1"/>
              </a:solidFill>
            </a:endParaRPr>
          </a:p>
        </p:txBody>
      </p:sp>
      <p:sp>
        <p:nvSpPr>
          <p:cNvPr id="30" name="직사각형 29"/>
          <p:cNvSpPr/>
          <p:nvPr/>
        </p:nvSpPr>
        <p:spPr>
          <a:xfrm>
            <a:off x="1331640" y="6213234"/>
            <a:ext cx="3168352" cy="52813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000" b="1" dirty="0">
                <a:solidFill>
                  <a:schemeClr val="tx1"/>
                </a:solidFill>
              </a:rPr>
              <a:t>IEEE 802.1X Controlled Port Unblocked</a:t>
            </a:r>
            <a:endParaRPr lang="en-US" altLang="ko-KR" sz="1000" dirty="0" smtClean="0">
              <a:solidFill>
                <a:schemeClr val="tx1"/>
              </a:solidFill>
            </a:endParaRPr>
          </a:p>
        </p:txBody>
      </p:sp>
      <p:sp>
        <p:nvSpPr>
          <p:cNvPr id="31" name="직사각형 30"/>
          <p:cNvSpPr/>
          <p:nvPr/>
        </p:nvSpPr>
        <p:spPr>
          <a:xfrm>
            <a:off x="0" y="0"/>
            <a:ext cx="323528" cy="6858000"/>
          </a:xfrm>
          <a:prstGeom prst="rect">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solidFill>
                  <a:schemeClr val="tx1"/>
                </a:solidFill>
              </a:rPr>
              <a:t>802.11i</a:t>
            </a:r>
          </a:p>
          <a:p>
            <a:pPr algn="ctr"/>
            <a:endParaRPr lang="en-US" altLang="ko-KR" dirty="0">
              <a:solidFill>
                <a:schemeClr val="tx1"/>
              </a:solidFill>
            </a:endParaRPr>
          </a:p>
          <a:p>
            <a:pPr algn="ctr"/>
            <a:r>
              <a:rPr lang="en-US" altLang="ko-KR" dirty="0" smtClean="0">
                <a:solidFill>
                  <a:schemeClr val="tx1"/>
                </a:solidFill>
              </a:rPr>
              <a:t>Network</a:t>
            </a:r>
          </a:p>
          <a:p>
            <a:pPr algn="ctr"/>
            <a:endParaRPr lang="en-US" altLang="ko-KR" dirty="0">
              <a:solidFill>
                <a:schemeClr val="tx1"/>
              </a:solidFill>
            </a:endParaRPr>
          </a:p>
          <a:p>
            <a:pPr algn="ctr"/>
            <a:r>
              <a:rPr lang="en-US" altLang="ko-KR" dirty="0" smtClean="0">
                <a:solidFill>
                  <a:schemeClr val="tx1"/>
                </a:solidFill>
              </a:rPr>
              <a:t>Entry</a:t>
            </a:r>
            <a:endParaRPr lang="ko-KR" altLang="en-US" dirty="0">
              <a:solidFill>
                <a:schemeClr val="tx1"/>
              </a:solidFill>
            </a:endParaRPr>
          </a:p>
        </p:txBody>
      </p:sp>
    </p:spTree>
    <p:extLst>
      <p:ext uri="{BB962C8B-B14F-4D97-AF65-F5344CB8AC3E}">
        <p14:creationId xmlns:p14="http://schemas.microsoft.com/office/powerpoint/2010/main" val="17147578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smtClean="0"/>
              <a:t>IEEE</a:t>
            </a:r>
            <a:r>
              <a:rPr lang="en-US" altLang="ko-KR" baseline="0" dirty="0" smtClean="0"/>
              <a:t> 802.11i Messages for Network Entry</a:t>
            </a:r>
            <a:endParaRPr lang="ko-KR" altLang="en-US" dirty="0"/>
          </a:p>
        </p:txBody>
      </p:sp>
      <p:sp>
        <p:nvSpPr>
          <p:cNvPr id="3" name="내용 개체 틀 2"/>
          <p:cNvSpPr>
            <a:spLocks noGrp="1"/>
          </p:cNvSpPr>
          <p:nvPr>
            <p:ph idx="1"/>
          </p:nvPr>
        </p:nvSpPr>
        <p:spPr/>
        <p:txBody>
          <a:bodyPr>
            <a:normAutofit fontScale="77500" lnSpcReduction="20000"/>
          </a:bodyPr>
          <a:lstStyle/>
          <a:p>
            <a:pPr marL="0" indent="0">
              <a:buNone/>
            </a:pPr>
            <a:r>
              <a:rPr lang="en-US" altLang="ko-KR" sz="3600" b="1" dirty="0" smtClean="0"/>
              <a:t>Step 1. Network and Security Capability Discovery</a:t>
            </a:r>
          </a:p>
          <a:p>
            <a:r>
              <a:rPr lang="en-US" altLang="ko-KR" dirty="0" smtClean="0"/>
              <a:t>Beacon with RSN IE (DL)</a:t>
            </a:r>
          </a:p>
          <a:p>
            <a:r>
              <a:rPr lang="en-US" altLang="ko-KR" dirty="0" smtClean="0"/>
              <a:t>Probe Request (UL)</a:t>
            </a:r>
          </a:p>
          <a:p>
            <a:r>
              <a:rPr lang="en-US" altLang="ko-KR" dirty="0" smtClean="0"/>
              <a:t>Probe Response with RSN IE (DL)</a:t>
            </a:r>
          </a:p>
          <a:p>
            <a:pPr marL="0" indent="0">
              <a:buNone/>
            </a:pPr>
            <a:endParaRPr lang="en-US" altLang="ko-KR" dirty="0"/>
          </a:p>
          <a:p>
            <a:pPr marL="0" indent="0">
              <a:buNone/>
            </a:pPr>
            <a:r>
              <a:rPr lang="en-US" altLang="ko-KR" sz="3600" b="1" dirty="0"/>
              <a:t>Step 2. 802.11 Authentication and Association</a:t>
            </a:r>
          </a:p>
          <a:p>
            <a:r>
              <a:rPr lang="en-US" altLang="ko-KR" dirty="0" smtClean="0"/>
              <a:t>802.11 Open System Authentication Request (UL)</a:t>
            </a:r>
          </a:p>
          <a:p>
            <a:r>
              <a:rPr lang="en-US" altLang="ko-KR" dirty="0" smtClean="0"/>
              <a:t>802.11 Open System Authentication Response (DL)</a:t>
            </a:r>
          </a:p>
          <a:p>
            <a:r>
              <a:rPr lang="en-US" altLang="ko-KR" dirty="0" smtClean="0"/>
              <a:t>Association Request with RSN IE (UL)</a:t>
            </a:r>
          </a:p>
          <a:p>
            <a:r>
              <a:rPr lang="en-US" altLang="ko-KR" dirty="0" smtClean="0"/>
              <a:t>Association Response (DL)</a:t>
            </a:r>
          </a:p>
        </p:txBody>
      </p:sp>
      <p:sp>
        <p:nvSpPr>
          <p:cNvPr id="5" name="직사각형 4"/>
          <p:cNvSpPr/>
          <p:nvPr/>
        </p:nvSpPr>
        <p:spPr>
          <a:xfrm>
            <a:off x="0" y="0"/>
            <a:ext cx="323528" cy="6858000"/>
          </a:xfrm>
          <a:prstGeom prst="rect">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solidFill>
                  <a:schemeClr val="tx1"/>
                </a:solidFill>
              </a:rPr>
              <a:t>802.11i</a:t>
            </a:r>
          </a:p>
          <a:p>
            <a:pPr algn="ctr"/>
            <a:endParaRPr lang="en-US" altLang="ko-KR" dirty="0">
              <a:solidFill>
                <a:schemeClr val="tx1"/>
              </a:solidFill>
            </a:endParaRPr>
          </a:p>
          <a:p>
            <a:pPr algn="ctr"/>
            <a:r>
              <a:rPr lang="en-US" altLang="ko-KR" dirty="0" smtClean="0">
                <a:solidFill>
                  <a:schemeClr val="tx1"/>
                </a:solidFill>
              </a:rPr>
              <a:t>Network</a:t>
            </a:r>
          </a:p>
          <a:p>
            <a:pPr algn="ctr"/>
            <a:endParaRPr lang="en-US" altLang="ko-KR" dirty="0">
              <a:solidFill>
                <a:schemeClr val="tx1"/>
              </a:solidFill>
            </a:endParaRPr>
          </a:p>
          <a:p>
            <a:pPr algn="ctr"/>
            <a:r>
              <a:rPr lang="en-US" altLang="ko-KR" dirty="0" smtClean="0">
                <a:solidFill>
                  <a:schemeClr val="tx1"/>
                </a:solidFill>
              </a:rPr>
              <a:t>Entry</a:t>
            </a:r>
            <a:endParaRPr lang="ko-KR" altLang="en-US" dirty="0">
              <a:solidFill>
                <a:schemeClr val="tx1"/>
              </a:solidFill>
            </a:endParaRPr>
          </a:p>
        </p:txBody>
      </p:sp>
    </p:spTree>
    <p:extLst>
      <p:ext uri="{BB962C8B-B14F-4D97-AF65-F5344CB8AC3E}">
        <p14:creationId xmlns:p14="http://schemas.microsoft.com/office/powerpoint/2010/main" val="2545187793"/>
      </p:ext>
    </p:extLst>
  </p:cSld>
  <p:clrMapOvr>
    <a:masterClrMapping/>
  </p:clrMapOvr>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2120</TotalTime>
  <Words>1535</Words>
  <Application>Microsoft Office PowerPoint</Application>
  <PresentationFormat>화면 슬라이드 쇼(4:3)</PresentationFormat>
  <Paragraphs>306</Paragraphs>
  <Slides>18</Slides>
  <Notes>16</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18</vt:i4>
      </vt:variant>
    </vt:vector>
  </HeadingPairs>
  <TitlesOfParts>
    <vt:vector size="20" baseType="lpstr">
      <vt:lpstr>Office 테마</vt:lpstr>
      <vt:lpstr>Visio</vt:lpstr>
      <vt:lpstr>PowerPoint 프레젠테이션</vt:lpstr>
      <vt:lpstr>PowerPoint 프레젠테이션</vt:lpstr>
      <vt:lpstr>Contents</vt:lpstr>
      <vt:lpstr>WiFi Network Entry and Handover</vt:lpstr>
      <vt:lpstr>IEEE 802.11i Network Entry</vt:lpstr>
      <vt:lpstr>Step 1 &amp; 2: Basic Network Entry</vt:lpstr>
      <vt:lpstr>Step 3: EAP/802.1X/RADIUS Authentication</vt:lpstr>
      <vt:lpstr>Step 4: 4-way Handshake</vt:lpstr>
      <vt:lpstr>IEEE 802.11i Messages for Network Entry</vt:lpstr>
      <vt:lpstr>IEEE 802.11i Messages for Network Entry (Cont’d)</vt:lpstr>
      <vt:lpstr>802.11r Network Entry Procedure</vt:lpstr>
      <vt:lpstr>IEEE 802.11r Messages for Network Entry</vt:lpstr>
      <vt:lpstr>IEEE 802.11r Messages for Network Entry (Cont’d)</vt:lpstr>
      <vt:lpstr>Key Hierarchy for IEEE802.11r</vt:lpstr>
      <vt:lpstr>802.11r Wi-Fi Network Handover (1)</vt:lpstr>
      <vt:lpstr>802.11r Wi-Fi Network Handover (2)</vt:lpstr>
      <vt:lpstr>IEEE 802.11r Messages for Network Handover</vt:lpstr>
      <vt:lpstr>Consideration or Issue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WLAN Entry Procedure for SRHO</dc:title>
  <dc:creator>etri</dc:creator>
  <cp:lastModifiedBy>Microsoft</cp:lastModifiedBy>
  <cp:revision>104</cp:revision>
  <dcterms:created xsi:type="dcterms:W3CDTF">2011-05-02T06:39:23Z</dcterms:created>
  <dcterms:modified xsi:type="dcterms:W3CDTF">2011-07-19T20:35:22Z</dcterms:modified>
</cp:coreProperties>
</file>