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314" r:id="rId7"/>
    <p:sldId id="326" r:id="rId8"/>
    <p:sldId id="315" r:id="rId9"/>
    <p:sldId id="305" r:id="rId10"/>
    <p:sldId id="306" r:id="rId11"/>
    <p:sldId id="364" r:id="rId12"/>
    <p:sldId id="365" r:id="rId13"/>
    <p:sldId id="366" r:id="rId14"/>
    <p:sldId id="367" r:id="rId15"/>
    <p:sldId id="368" r:id="rId16"/>
    <p:sldId id="381" r:id="rId17"/>
    <p:sldId id="309" r:id="rId18"/>
    <p:sldId id="329" r:id="rId19"/>
    <p:sldId id="400" r:id="rId20"/>
    <p:sldId id="398" r:id="rId21"/>
    <p:sldId id="399" r:id="rId22"/>
    <p:sldId id="396" r:id="rId23"/>
    <p:sldId id="391"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0" autoAdjust="0"/>
    <p:restoredTop sz="94700" autoAdjust="0"/>
  </p:normalViewPr>
  <p:slideViewPr>
    <p:cSldViewPr>
      <p:cViewPr varScale="1">
        <p:scale>
          <a:sx n="103" d="100"/>
          <a:sy n="103" d="100"/>
        </p:scale>
        <p:origin x="-420"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Slide Image Placeholder 10"/>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685800" y="6477456"/>
            <a:ext cx="1076961" cy="215444"/>
          </a:xfrm>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6CC2B97F-973B-4407-B2CD-43C3E76D1A6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January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January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8"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9"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8281"/>
            <a:ext cx="91018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dirty="0" smtClean="0"/>
              <a:t>March 2011</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4114800" y="381000"/>
            <a:ext cx="4781502" cy="215444"/>
          </a:xfrm>
          <a:prstGeom prst="rect">
            <a:avLst/>
          </a:prstGeom>
          <a:noFill/>
          <a:ln w="9525">
            <a:noFill/>
            <a:miter lim="800000"/>
            <a:headEnd/>
            <a:tailEnd/>
          </a:ln>
          <a:effectLst/>
        </p:spPr>
        <p:txBody>
          <a:bodyPr wrap="square" lIns="0" tIns="0" rIns="0" bIns="0" anchor="b">
            <a:spAutoFit/>
          </a:bodyPr>
          <a:lstStyle/>
          <a:p>
            <a:pPr marL="457200" lvl="4" algn="r">
              <a:defRPr/>
            </a:pPr>
            <a:r>
              <a:rPr lang="en-US" sz="1400" b="1" dirty="0" smtClean="0"/>
              <a:t>21-11-0034-00-0000-WG_Session-43_Opening_Notes.ppt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2" r:id="rId2"/>
    <p:sldLayoutId id="2147483863" r:id="rId3"/>
    <p:sldLayoutId id="2147483837"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January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21/ballot_4.htm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21/ballot_5.html"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21/ballot_5.html"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955070" cy="215444"/>
          </a:xfrm>
          <a:noFill/>
        </p:spPr>
        <p:txBody>
          <a:bodyPr/>
          <a:lstStyle/>
          <a:p>
            <a:r>
              <a:rPr lang="en-US" dirty="0" smtClean="0"/>
              <a:t>March </a:t>
            </a:r>
            <a:r>
              <a:rPr lang="en-US" dirty="0" smtClean="0"/>
              <a:t> </a:t>
            </a:r>
            <a:r>
              <a:rPr lang="en-US" dirty="0" smtClean="0"/>
              <a:t>2011</a:t>
            </a:r>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43</a:t>
            </a:r>
            <a:r>
              <a:rPr lang="en-US" b="1" dirty="0" smtClean="0">
                <a:latin typeface="Arial" charset="0"/>
              </a:rPr>
              <a:t/>
            </a:r>
            <a:br>
              <a:rPr lang="en-US" b="1" dirty="0" smtClean="0">
                <a:latin typeface="Arial" charset="0"/>
              </a:rPr>
            </a:br>
            <a:r>
              <a:rPr lang="en-US" b="1" dirty="0" smtClean="0">
                <a:latin typeface="Arial" charset="0"/>
              </a:rPr>
              <a:t>Singapore</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781800" cy="1219200"/>
          </a:xfrm>
        </p:spPr>
        <p:txBody>
          <a:bodyPr/>
          <a:lstStyle/>
          <a:p>
            <a:r>
              <a:rPr lang="en-US" sz="2800" dirty="0" smtClean="0">
                <a:latin typeface="Arial" charset="0"/>
              </a:rPr>
              <a:t>Subir Das</a:t>
            </a:r>
          </a:p>
          <a:p>
            <a:r>
              <a:rPr lang="en-US" sz="2800" dirty="0" smtClean="0">
                <a:latin typeface="Arial" charset="0"/>
              </a:rPr>
              <a:t>Subir at research dot </a:t>
            </a:r>
            <a:r>
              <a:rPr lang="en-US" sz="2800" dirty="0" err="1" smtClean="0">
                <a:latin typeface="Arial" charset="0"/>
              </a:rPr>
              <a:t>telcordia</a:t>
            </a:r>
            <a:r>
              <a:rPr lang="en-US" sz="2800" dirty="0" smtClean="0">
                <a:latin typeface="Arial" charset="0"/>
              </a:rPr>
              <a:t> dot com</a:t>
            </a:r>
            <a:endParaRPr lang="en-US" sz="2800" dirty="0" smtClean="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910186" cy="215444"/>
          </a:xfrm>
          <a:noFill/>
        </p:spPr>
        <p:txBody>
          <a:bodyPr/>
          <a:lstStyle/>
          <a:p>
            <a:r>
              <a:rPr lang="en-US" dirty="0" smtClean="0"/>
              <a:t>March 2011</a:t>
            </a:r>
            <a:endParaRPr lang="en-US" dirty="0" smtClean="0"/>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910186" cy="215444"/>
          </a:xfrm>
          <a:noFill/>
        </p:spPr>
        <p:txBody>
          <a:bodyPr/>
          <a:lstStyle/>
          <a:p>
            <a:r>
              <a:rPr lang="en-US" dirty="0" smtClean="0"/>
              <a:t>March 2011</a:t>
            </a:r>
            <a:endParaRPr lang="en-US" dirty="0" smtClean="0"/>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910186" cy="215444"/>
          </a:xfrm>
          <a:noFill/>
        </p:spPr>
        <p:txBody>
          <a:bodyPr/>
          <a:lstStyle/>
          <a:p>
            <a:r>
              <a:rPr lang="en-US" dirty="0" smtClean="0"/>
              <a:t>March 2011</a:t>
            </a:r>
            <a:endParaRPr lang="en-US" dirty="0" smtClean="0"/>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                                 Subir Das, Chair 802.21 WG</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#4a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LB#4a started on November 23, 2010 and ended on December 22,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December 23, 2010</a:t>
            </a:r>
          </a:p>
          <a:p>
            <a:pPr lvl="1">
              <a:lnSpc>
                <a:spcPct val="80000"/>
              </a:lnSpc>
            </a:pPr>
            <a:r>
              <a:rPr lang="en-US" sz="2000" dirty="0" smtClean="0">
                <a:latin typeface="Arial" charset="0"/>
                <a:cs typeface="Arial" charset="0"/>
                <a:hlinkClick r:id="rId3"/>
              </a:rPr>
              <a:t>http://www.ieee802.org/21/ballot_4.html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:16</a:t>
            </a:r>
          </a:p>
          <a:p>
            <a:pPr lvl="1">
              <a:lnSpc>
                <a:spcPct val="80000"/>
              </a:lnSpc>
            </a:pPr>
            <a:r>
              <a:rPr lang="en-US" sz="2000" dirty="0" smtClean="0">
                <a:latin typeface="Arial" charset="0"/>
                <a:cs typeface="Arial" charset="0"/>
              </a:rPr>
              <a:t>Disapprove :08 </a:t>
            </a:r>
          </a:p>
          <a:p>
            <a:pPr lvl="1">
              <a:lnSpc>
                <a:spcPct val="80000"/>
              </a:lnSpc>
            </a:pPr>
            <a:r>
              <a:rPr lang="en-US" sz="2000" dirty="0" smtClean="0">
                <a:latin typeface="Arial" charset="0"/>
                <a:cs typeface="Arial" charset="0"/>
              </a:rPr>
              <a:t>Abstain:  02</a:t>
            </a:r>
          </a:p>
          <a:p>
            <a:pPr lvl="1">
              <a:lnSpc>
                <a:spcPct val="80000"/>
              </a:lnSpc>
            </a:pPr>
            <a:r>
              <a:rPr lang="en-US" sz="2000" dirty="0" smtClean="0">
                <a:latin typeface="Arial" charset="0"/>
                <a:cs typeface="Arial" charset="0"/>
              </a:rPr>
              <a:t>Return ratio :  81%</a:t>
            </a:r>
          </a:p>
          <a:p>
            <a:pPr lvl="1">
              <a:lnSpc>
                <a:spcPct val="80000"/>
              </a:lnSpc>
            </a:pPr>
            <a:r>
              <a:rPr lang="en-US" sz="2000" dirty="0" smtClean="0">
                <a:latin typeface="Arial" charset="0"/>
                <a:cs typeface="Arial" charset="0"/>
              </a:rPr>
              <a:t>Approval ratio : 66%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not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Nov2010</a:t>
            </a:r>
            <a:endParaRPr lang="en-US"/>
          </a:p>
        </p:txBody>
      </p:sp>
      <p:sp>
        <p:nvSpPr>
          <p:cNvPr id="7" name="Date Placeholder 3"/>
          <p:cNvSpPr txBox="1">
            <a:spLocks/>
          </p:cNvSpPr>
          <p:nvPr/>
        </p:nvSpPr>
        <p:spPr>
          <a:xfrm>
            <a:off x="685800" y="6477000"/>
            <a:ext cx="1066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                                 Subir Das, Chair 802.21 WG</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#5a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LB#5a started on February 15 , 2011 and ended on March 01 ,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March 02, 2011</a:t>
            </a:r>
            <a:endParaRPr lang="en-US" sz="2000" dirty="0" smtClean="0">
              <a:latin typeface="Arial" charset="0"/>
              <a:cs typeface="Arial" charset="0"/>
            </a:endParaRPr>
          </a:p>
          <a:p>
            <a:pPr lvl="1">
              <a:lnSpc>
                <a:spcPct val="80000"/>
              </a:lnSpc>
            </a:pPr>
            <a:r>
              <a:rPr lang="en-US" sz="2000" dirty="0" smtClean="0">
                <a:latin typeface="Arial" charset="0"/>
                <a:cs typeface="Arial" charset="0"/>
                <a:hlinkClick r:id="rId3"/>
              </a:rPr>
              <a:t>http://www.ieee802.org/21/ballot_5.html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22</a:t>
            </a:r>
          </a:p>
          <a:p>
            <a:pPr lvl="1">
              <a:lnSpc>
                <a:spcPct val="80000"/>
              </a:lnSpc>
            </a:pPr>
            <a:r>
              <a:rPr lang="en-US" sz="2000" dirty="0" smtClean="0">
                <a:latin typeface="Arial" charset="0"/>
                <a:cs typeface="Arial" charset="0"/>
              </a:rPr>
              <a:t>Disapprove :  05</a:t>
            </a:r>
          </a:p>
          <a:p>
            <a:pPr lvl="1">
              <a:lnSpc>
                <a:spcPct val="80000"/>
              </a:lnSpc>
            </a:pPr>
            <a:r>
              <a:rPr lang="en-US" sz="2000" dirty="0" smtClean="0">
                <a:latin typeface="Arial" charset="0"/>
                <a:cs typeface="Arial" charset="0"/>
              </a:rPr>
              <a:t>Abstain:   02</a:t>
            </a:r>
          </a:p>
          <a:p>
            <a:pPr lvl="1">
              <a:lnSpc>
                <a:spcPct val="80000"/>
              </a:lnSpc>
            </a:pPr>
            <a:r>
              <a:rPr lang="en-US" sz="2000" dirty="0" smtClean="0">
                <a:latin typeface="Arial" charset="0"/>
                <a:cs typeface="Arial" charset="0"/>
              </a:rPr>
              <a:t>Return ratio : 90.6%</a:t>
            </a:r>
          </a:p>
          <a:p>
            <a:pPr lvl="1">
              <a:lnSpc>
                <a:spcPct val="80000"/>
              </a:lnSpc>
            </a:pPr>
            <a:r>
              <a:rPr lang="en-US" sz="2000" dirty="0" smtClean="0">
                <a:latin typeface="Arial" charset="0"/>
                <a:cs typeface="Arial" charset="0"/>
              </a:rPr>
              <a:t>Approval ratio : 81.48%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Nov2010</a:t>
            </a:r>
            <a:endParaRPr lang="en-US"/>
          </a:p>
        </p:txBody>
      </p:sp>
      <p:sp>
        <p:nvSpPr>
          <p:cNvPr id="7" name="Date Placeholder 3"/>
          <p:cNvSpPr txBox="1">
            <a:spLocks/>
          </p:cNvSpPr>
          <p:nvPr/>
        </p:nvSpPr>
        <p:spPr>
          <a:xfrm>
            <a:off x="685800" y="6477000"/>
            <a:ext cx="1066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456"/>
            <a:ext cx="999954" cy="215444"/>
          </a:xfrm>
          <a:noFill/>
        </p:spPr>
        <p:txBody>
          <a:bodyPr/>
          <a:lstStyle/>
          <a:p>
            <a:r>
              <a:rPr lang="en-US" dirty="0" smtClean="0"/>
              <a:t>March </a:t>
            </a:r>
            <a:r>
              <a:rPr lang="en-US" dirty="0" smtClean="0"/>
              <a:t>  </a:t>
            </a:r>
            <a:r>
              <a:rPr lang="en-US" dirty="0" smtClean="0"/>
              <a:t>2011</a:t>
            </a:r>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4572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30 </a:t>
            </a:r>
            <a:r>
              <a:rPr lang="en-US" sz="2400" dirty="0">
                <a:latin typeface="Arial" charset="0"/>
              </a:rPr>
              <a:t>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066800" cy="215900"/>
          </a:xfrm>
          <a:noFill/>
        </p:spPr>
        <p:txBody>
          <a:bodyPr/>
          <a:lstStyle/>
          <a:p>
            <a:r>
              <a:rPr lang="en-US" dirty="0" smtClean="0"/>
              <a:t>March 2011</a:t>
            </a:r>
          </a:p>
        </p:txBody>
      </p:sp>
      <p:sp>
        <p:nvSpPr>
          <p:cNvPr id="34819" name="Footer Placeholder 4"/>
          <p:cNvSpPr>
            <a:spLocks noGrp="1"/>
          </p:cNvSpPr>
          <p:nvPr>
            <p:ph type="ftr" sz="quarter" idx="11"/>
          </p:nvPr>
        </p:nvSpPr>
        <p:spPr>
          <a:noFill/>
        </p:spPr>
        <p:txBody>
          <a:bodyPr/>
          <a:lstStyle/>
          <a:p>
            <a:r>
              <a:rPr lang="pt-BR" smtClean="0"/>
              <a:t>                                 Subir Das, Chair 802.21 WG</a:t>
            </a:r>
            <a:endParaRPr lang="en-US" smtClean="0"/>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20</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March Meeting</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381000" y="1524000"/>
            <a:ext cx="8305800" cy="43434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Letter Ballot  comment resolution </a:t>
            </a: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Letter Ballot comment resolution</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                                 Subir Das, Chair 802.21 WG</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21</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#5a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LB#5a started on February 15 , 2011 and ended on March 01 ,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March 02, 2011</a:t>
            </a:r>
            <a:endParaRPr lang="en-US" sz="2000" dirty="0" smtClean="0">
              <a:latin typeface="Arial" charset="0"/>
              <a:cs typeface="Arial" charset="0"/>
            </a:endParaRPr>
          </a:p>
          <a:p>
            <a:pPr lvl="1">
              <a:lnSpc>
                <a:spcPct val="80000"/>
              </a:lnSpc>
            </a:pPr>
            <a:r>
              <a:rPr lang="en-US" sz="2000" dirty="0" smtClean="0">
                <a:latin typeface="Arial" charset="0"/>
                <a:cs typeface="Arial" charset="0"/>
                <a:hlinkClick r:id="rId3"/>
              </a:rPr>
              <a:t>http://www.ieee802.org/21/ballot_5.html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22</a:t>
            </a:r>
          </a:p>
          <a:p>
            <a:pPr lvl="1">
              <a:lnSpc>
                <a:spcPct val="80000"/>
              </a:lnSpc>
            </a:pPr>
            <a:r>
              <a:rPr lang="en-US" sz="2000" dirty="0" smtClean="0">
                <a:latin typeface="Arial" charset="0"/>
                <a:cs typeface="Arial" charset="0"/>
              </a:rPr>
              <a:t>Disapprove :  05</a:t>
            </a:r>
          </a:p>
          <a:p>
            <a:pPr lvl="1">
              <a:lnSpc>
                <a:spcPct val="80000"/>
              </a:lnSpc>
            </a:pPr>
            <a:r>
              <a:rPr lang="en-US" sz="2000" dirty="0" smtClean="0">
                <a:latin typeface="Arial" charset="0"/>
                <a:cs typeface="Arial" charset="0"/>
              </a:rPr>
              <a:t>Abstain:   02</a:t>
            </a:r>
          </a:p>
          <a:p>
            <a:pPr lvl="1">
              <a:lnSpc>
                <a:spcPct val="80000"/>
              </a:lnSpc>
            </a:pPr>
            <a:r>
              <a:rPr lang="en-US" sz="2000" dirty="0" smtClean="0">
                <a:latin typeface="Arial" charset="0"/>
                <a:cs typeface="Arial" charset="0"/>
              </a:rPr>
              <a:t>Return ratio : 90.6%</a:t>
            </a:r>
          </a:p>
          <a:p>
            <a:pPr lvl="1">
              <a:lnSpc>
                <a:spcPct val="80000"/>
              </a:lnSpc>
            </a:pPr>
            <a:r>
              <a:rPr lang="en-US" sz="2000" dirty="0" smtClean="0">
                <a:latin typeface="Arial" charset="0"/>
                <a:cs typeface="Arial" charset="0"/>
              </a:rPr>
              <a:t>Approval ratio : 81.48%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Nov2010</a:t>
            </a:r>
            <a:endParaRPr lang="en-US"/>
          </a:p>
        </p:txBody>
      </p:sp>
      <p:sp>
        <p:nvSpPr>
          <p:cNvPr id="7" name="Date Placeholder 3"/>
          <p:cNvSpPr txBox="1">
            <a:spLocks/>
          </p:cNvSpPr>
          <p:nvPr/>
        </p:nvSpPr>
        <p:spPr>
          <a:xfrm>
            <a:off x="685800" y="6477000"/>
            <a:ext cx="1066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456"/>
            <a:ext cx="910186" cy="215444"/>
          </a:xfrm>
          <a:noFill/>
        </p:spPr>
        <p:txBody>
          <a:bodyPr/>
          <a:lstStyle/>
          <a:p>
            <a:r>
              <a:rPr lang="en-US" dirty="0" smtClean="0"/>
              <a:t>March</a:t>
            </a:r>
            <a:r>
              <a:rPr lang="en-US" dirty="0" smtClean="0"/>
              <a:t> </a:t>
            </a:r>
            <a:r>
              <a:rPr lang="en-US" dirty="0" smtClean="0"/>
              <a:t>2011</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22</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2011</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685800" y="1676400"/>
            <a:ext cx="8305800" cy="42672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16-19 May 2011, </a:t>
            </a:r>
            <a:r>
              <a:rPr lang="en-US" sz="2400" b="1" dirty="0" smtClean="0">
                <a:solidFill>
                  <a:srgbClr val="0000FF"/>
                </a:solidFill>
              </a:rPr>
              <a:t> </a:t>
            </a:r>
            <a:r>
              <a:rPr lang="en-US" sz="2400" b="1" dirty="0" smtClean="0">
                <a:solidFill>
                  <a:srgbClr val="0000FF"/>
                </a:solidFill>
              </a:rPr>
              <a:t>Alberta, Canada. </a:t>
            </a:r>
          </a:p>
          <a:p>
            <a:pPr lvl="1">
              <a:lnSpc>
                <a:spcPct val="90000"/>
              </a:lnSpc>
            </a:pPr>
            <a:r>
              <a:rPr lang="en-US" sz="2000" dirty="0" smtClean="0">
                <a:solidFill>
                  <a:srgbClr val="0000FF"/>
                </a:solidFill>
              </a:rPr>
              <a:t>Meeting co-located with 802.16</a:t>
            </a:r>
          </a:p>
          <a:p>
            <a:pPr>
              <a:lnSpc>
                <a:spcPct val="90000"/>
              </a:lnSpc>
            </a:pPr>
            <a:r>
              <a:rPr lang="en-US" sz="2400" b="1" dirty="0" smtClean="0">
                <a:solidFill>
                  <a:srgbClr val="FF0000"/>
                </a:solidFill>
              </a:rPr>
              <a:t>Plenary: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TBD</a:t>
            </a: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456"/>
            <a:ext cx="955070" cy="215444"/>
          </a:xfrm>
          <a:noFill/>
        </p:spPr>
        <p:txBody>
          <a:bodyPr/>
          <a:lstStyle/>
          <a:p>
            <a:r>
              <a:rPr lang="en-US" dirty="0" smtClean="0"/>
              <a:t>March</a:t>
            </a:r>
            <a:r>
              <a:rPr lang="en-US" dirty="0" smtClean="0"/>
              <a:t>  </a:t>
            </a:r>
            <a:r>
              <a:rPr lang="en-US" dirty="0" smtClean="0"/>
              <a:t>2011</a:t>
            </a:r>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456"/>
            <a:ext cx="955070" cy="215444"/>
          </a:xfrm>
          <a:noFill/>
        </p:spPr>
        <p:txBody>
          <a:bodyPr/>
          <a:lstStyle/>
          <a:p>
            <a:r>
              <a:rPr lang="en-US" dirty="0" smtClean="0"/>
              <a:t>March</a:t>
            </a:r>
            <a:r>
              <a:rPr lang="en-US" dirty="0" smtClean="0"/>
              <a:t>  </a:t>
            </a:r>
            <a:r>
              <a:rPr lang="en-US" dirty="0" smtClean="0"/>
              <a:t>2011</a:t>
            </a:r>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90600" y="5715000"/>
            <a:ext cx="7620000" cy="523220"/>
          </a:xfrm>
          <a:prstGeom prst="rect">
            <a:avLst/>
          </a:prstGeom>
          <a:noFill/>
          <a:ln w="9525">
            <a:noFill/>
            <a:miter lim="800000"/>
            <a:headEnd/>
            <a:tailEnd/>
          </a:ln>
        </p:spPr>
        <p:txBody>
          <a:bodyPr wrap="square">
            <a:spAutoFit/>
          </a:bodyPr>
          <a:lstStyle/>
          <a:p>
            <a:pPr eaLnBrk="1" hangingPunct="1"/>
            <a:r>
              <a:rPr lang="en-US" sz="1400" dirty="0"/>
              <a:t>HBS: Handover with Broadcast Services    </a:t>
            </a:r>
            <a:r>
              <a:rPr lang="en-US" sz="1400" b="1" dirty="0"/>
              <a:t>Default Location</a:t>
            </a:r>
            <a:r>
              <a:rPr lang="en-US" sz="1400" dirty="0" smtClean="0"/>
              <a:t>: 4601 (4</a:t>
            </a:r>
            <a:r>
              <a:rPr lang="en-US" sz="1400" baseline="30000" dirty="0" smtClean="0"/>
              <a:t>th</a:t>
            </a:r>
            <a:r>
              <a:rPr lang="en-US" sz="1400" dirty="0" smtClean="0"/>
              <a:t> level, Convention Center )   </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2" name="Table 11"/>
          <p:cNvGraphicFramePr>
            <a:graphicFrameLocks noGrp="1"/>
          </p:cNvGraphicFramePr>
          <p:nvPr/>
        </p:nvGraphicFramePr>
        <p:xfrm>
          <a:off x="838199" y="1676400"/>
          <a:ext cx="7467600" cy="3962400"/>
        </p:xfrm>
        <a:graphic>
          <a:graphicData uri="http://schemas.openxmlformats.org/drawingml/2006/table">
            <a:tbl>
              <a:tblPr/>
              <a:tblGrid>
                <a:gridCol w="1295400"/>
                <a:gridCol w="1143000"/>
                <a:gridCol w="1447800"/>
                <a:gridCol w="1828800"/>
                <a:gridCol w="1752600"/>
              </a:tblGrid>
              <a:tr h="571707">
                <a:tc>
                  <a:txBody>
                    <a:bodyPr/>
                    <a:lstStyle/>
                    <a:p>
                      <a:pPr marL="0" marR="0">
                        <a:spcBef>
                          <a:spcPts val="0"/>
                        </a:spcBef>
                        <a:spcAft>
                          <a:spcPts val="0"/>
                        </a:spcAft>
                      </a:pPr>
                      <a:r>
                        <a:rPr lang="en-US" sz="12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(March 14) </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(March 15)</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(March 16)</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(March 17)</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1328">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Mid week Plenary/Future Project Planning </a:t>
                      </a:r>
                      <a:r>
                        <a:rPr lang="en-US" sz="1200" b="1">
                          <a:latin typeface="Times New Roman"/>
                          <a:ea typeface="Times New Roman"/>
                        </a:rPr>
                        <a:t>(will start at 9:30 am</a:t>
                      </a:r>
                      <a:r>
                        <a:rPr lang="en-US" sz="1200">
                          <a:latin typeface="Times New Roman"/>
                          <a:ea typeface="Times New Roman"/>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412">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 contd..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247">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052">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218">
                <a:tc>
                  <a:txBody>
                    <a:bodyPr/>
                    <a:lstStyle/>
                    <a:p>
                      <a:pPr marL="0" marR="0">
                        <a:spcBef>
                          <a:spcPts val="0"/>
                        </a:spcBef>
                        <a:spcAft>
                          <a:spcPts val="0"/>
                        </a:spcAft>
                      </a:pPr>
                      <a:r>
                        <a:rPr lang="en-US" sz="1200" b="1">
                          <a:latin typeface="Times New Roman"/>
                          <a:ea typeface="Times New Roman"/>
                        </a:rPr>
                        <a:t>Eve1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6:00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Tutorial 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a:t>
                      </a:r>
                      <a:r>
                        <a:rPr lang="en-US" sz="1200" b="1">
                          <a:latin typeface="Times New Roman"/>
                          <a:ea typeface="Times New Roman"/>
                        </a:rPr>
                        <a:t>Starts at 6:30 pm)</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218">
                <a:tc>
                  <a:txBody>
                    <a:bodyPr/>
                    <a:lstStyle/>
                    <a:p>
                      <a:pPr marL="0" marR="0">
                        <a:spcBef>
                          <a:spcPts val="0"/>
                        </a:spcBef>
                        <a:spcAft>
                          <a:spcPts val="0"/>
                        </a:spcAft>
                      </a:pPr>
                      <a:r>
                        <a:rPr lang="en-US" sz="1200" b="1">
                          <a:latin typeface="Times New Roman"/>
                          <a:ea typeface="Times New Roman"/>
                        </a:rPr>
                        <a:t>Eve 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7:30 – 9:00p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Tutorial 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218">
                <a:tc>
                  <a:txBody>
                    <a:bodyPr/>
                    <a:lstStyle/>
                    <a:p>
                      <a:pPr marL="0" marR="0">
                        <a:spcBef>
                          <a:spcPts val="0"/>
                        </a:spcBef>
                        <a:spcAft>
                          <a:spcPts val="0"/>
                        </a:spcAft>
                      </a:pPr>
                      <a:r>
                        <a:rPr lang="en-US" sz="1200" b="1">
                          <a:latin typeface="Times New Roman"/>
                          <a:ea typeface="Times New Roman"/>
                        </a:rPr>
                        <a:t>Eve 3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9- 10:30p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Tutorial 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955070" cy="215444"/>
          </a:xfrm>
          <a:noFill/>
        </p:spPr>
        <p:txBody>
          <a:bodyPr/>
          <a:lstStyle/>
          <a:p>
            <a:r>
              <a:rPr lang="en-US" dirty="0" smtClean="0"/>
              <a:t>March </a:t>
            </a:r>
            <a:r>
              <a:rPr lang="en-US" dirty="0" smtClean="0"/>
              <a:t> </a:t>
            </a:r>
            <a:r>
              <a:rPr lang="en-US" dirty="0" smtClean="0"/>
              <a:t>2011</a:t>
            </a:r>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a:t>
            </a:r>
            <a:r>
              <a:rPr lang="en-US" altLang="ja-JP" sz="2000" dirty="0" smtClean="0">
                <a:ea typeface="ＭＳ Ｐゴシック" charset="-128"/>
              </a:rPr>
              <a:t>System</a:t>
            </a:r>
          </a:p>
          <a:p>
            <a:pPr lvl="1">
              <a:lnSpc>
                <a:spcPct val="80000"/>
              </a:lnSpc>
              <a:defRPr/>
            </a:pPr>
            <a:r>
              <a:rPr lang="en-US" sz="2000" dirty="0" smtClean="0">
                <a:ln w="18415" cmpd="sng">
                  <a:solidFill>
                    <a:schemeClr val="tx1"/>
                  </a:solidFill>
                  <a:prstDash val="solid"/>
                </a:ln>
                <a:solidFill>
                  <a:srgbClr val="FFFFFF"/>
                </a:solidFill>
              </a:rPr>
              <a:t>https://</a:t>
            </a:r>
            <a:r>
              <a:rPr lang="en-US" sz="2000" dirty="0" smtClean="0">
                <a:ln w="18415" cmpd="sng">
                  <a:solidFill>
                    <a:schemeClr val="tx1"/>
                  </a:solidFill>
                  <a:prstDash val="solid"/>
                </a:ln>
                <a:solidFill>
                  <a:srgbClr val="FFFFFF"/>
                </a:solidFill>
              </a:rPr>
              <a:t>murphy.events.ieee.org/imat</a:t>
            </a:r>
            <a:endParaRPr lang="en-US" altLang="ja-JP" sz="2000" dirty="0" smtClean="0">
              <a:ea typeface="ＭＳ Ｐゴシック" charset="-128"/>
            </a:endParaRPr>
          </a:p>
          <a:p>
            <a:pPr lvl="1">
              <a:lnSpc>
                <a:spcPct val="80000"/>
              </a:lnSpc>
              <a:defRPr/>
            </a:pPr>
            <a:r>
              <a:rPr lang="en-US" sz="2000" dirty="0" smtClean="0">
                <a:latin typeface="Arial" charset="0"/>
              </a:rPr>
              <a:t>Enter </a:t>
            </a:r>
            <a:r>
              <a:rPr lang="en-US" sz="2000" dirty="0" smtClean="0">
                <a:latin typeface="Arial" charset="0"/>
              </a:rPr>
              <a:t>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14</a:t>
            </a:r>
            <a:endParaRPr lang="en-US" sz="2000" dirty="0" smtClean="0">
              <a:latin typeface="Arial" charset="0"/>
            </a:endParaRPr>
          </a:p>
          <a:p>
            <a:pPr>
              <a:lnSpc>
                <a:spcPct val="80000"/>
              </a:lnSpc>
              <a:defRPr/>
            </a:pPr>
            <a:r>
              <a:rPr lang="en-US" sz="2000" dirty="0" smtClean="0">
                <a:latin typeface="Arial" charset="0"/>
              </a:rPr>
              <a:t>11 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955070" cy="215444"/>
          </a:xfrm>
          <a:noFill/>
        </p:spPr>
        <p:txBody>
          <a:bodyPr/>
          <a:lstStyle/>
          <a:p>
            <a:r>
              <a:rPr lang="en-US" dirty="0" smtClean="0"/>
              <a:t>March</a:t>
            </a:r>
            <a:r>
              <a:rPr lang="en-US" dirty="0" smtClean="0"/>
              <a:t>  </a:t>
            </a:r>
            <a:r>
              <a:rPr lang="en-US" dirty="0" smtClean="0"/>
              <a:t>2011</a:t>
            </a:r>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4196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4603 (4</a:t>
            </a:r>
            <a:r>
              <a:rPr lang="en-US" baseline="30000" dirty="0" smtClean="0">
                <a:latin typeface="Arial" charset="0"/>
              </a:rPr>
              <a:t>th</a:t>
            </a:r>
            <a:r>
              <a:rPr lang="en-US" dirty="0" smtClean="0">
                <a:latin typeface="Arial" charset="0"/>
              </a:rPr>
              <a:t> floor at convention center)  </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910186" cy="215444"/>
          </a:xfrm>
          <a:noFill/>
        </p:spPr>
        <p:txBody>
          <a:bodyPr/>
          <a:lstStyle/>
          <a:p>
            <a:r>
              <a:rPr lang="en-US" dirty="0" smtClean="0"/>
              <a:t>March 2011</a:t>
            </a:r>
            <a:endParaRPr lang="en-US" dirty="0" smtClean="0"/>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27962</TotalTime>
  <Words>1976</Words>
  <Application>Microsoft Office PowerPoint</Application>
  <PresentationFormat>On-screen Show (4:3)</PresentationFormat>
  <Paragraphs>436</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#43 Singapore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Letter Ballot #4a Result </vt:lpstr>
      <vt:lpstr>Letter Ballot #5a Result </vt:lpstr>
      <vt:lpstr>Objectives for the March Meeting</vt:lpstr>
      <vt:lpstr>Letter Ballot #5a Result </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431</cp:revision>
  <cp:lastPrinted>1998-02-10T13:28:06Z</cp:lastPrinted>
  <dcterms:created xsi:type="dcterms:W3CDTF">2002-07-08T22:03:28Z</dcterms:created>
  <dcterms:modified xsi:type="dcterms:W3CDTF">2011-03-13T08:41:53Z</dcterms:modified>
</cp:coreProperties>
</file>