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4" r:id="rId2"/>
  </p:sldMasterIdLst>
  <p:notesMasterIdLst>
    <p:notesMasterId r:id="rId15"/>
  </p:notesMasterIdLst>
  <p:handoutMasterIdLst>
    <p:handoutMasterId r:id="rId16"/>
  </p:handoutMasterIdLst>
  <p:sldIdLst>
    <p:sldId id="260" r:id="rId3"/>
    <p:sldId id="261" r:id="rId4"/>
    <p:sldId id="262" r:id="rId5"/>
    <p:sldId id="263" r:id="rId6"/>
    <p:sldId id="264" r:id="rId7"/>
    <p:sldId id="279" r:id="rId8"/>
    <p:sldId id="265" r:id="rId9"/>
    <p:sldId id="278" r:id="rId10"/>
    <p:sldId id="267" r:id="rId11"/>
    <p:sldId id="275" r:id="rId12"/>
    <p:sldId id="276" r:id="rId13"/>
    <p:sldId id="27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9668" autoAdjust="0"/>
  </p:normalViewPr>
  <p:slideViewPr>
    <p:cSldViewPr>
      <p:cViewPr varScale="1">
        <p:scale>
          <a:sx n="109" d="100"/>
          <a:sy n="10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60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US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21-10-0199-00-0000-WG_Session_40_Closing_Plenary_report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Slide Number Placeholder 16"/>
          <p:cNvSpPr txBox="1">
            <a:spLocks/>
          </p:cNvSpPr>
          <p:nvPr userDrawn="1"/>
        </p:nvSpPr>
        <p:spPr bwMode="auto">
          <a:xfrm>
            <a:off x="838200" y="381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553200" y="6476999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21-10-0199-00-0000-WG_Session_40_Closing_Plenary_report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84563" y="393700"/>
            <a:ext cx="479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/>
              <a:t>21-10-0125-00-0000-WG_Session-39_Opening_Notes.ppt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Sept2010/21-10-0192-07-bcst-lb4-comments-v1.xls" TargetMode="External"/><Relationship Id="rId2" Type="http://schemas.openxmlformats.org/officeDocument/2006/relationships/hyperlink" Target="../Sept2010/21-10-0198-00-0sec-security-tg-closing-report.ppt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21/dcn/10/21-10-0179-00-srho-802-21c-tg-september-report-and-agenda.pp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0/21-10-0156-02-0000-hwn-mgmt-sg-closing-report.pp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21-10-0196-00-0000-ietf-liaison-report.ppt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</a:t>
            </a:r>
            <a:r>
              <a:rPr lang="en-US" b="1" dirty="0" smtClean="0">
                <a:latin typeface="Arial" charset="0"/>
              </a:rPr>
              <a:t>#</a:t>
            </a:r>
            <a:r>
              <a:rPr lang="en-US" b="1" dirty="0" smtClean="0">
                <a:latin typeface="Arial" charset="0"/>
              </a:rPr>
              <a:t>40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St. Petersburg, Russia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subir@research.telcordia.com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3" name="Footer Placeholder 10"/>
          <p:cNvSpPr txBox="1">
            <a:spLocks/>
          </p:cNvSpPr>
          <p:nvPr/>
        </p:nvSpPr>
        <p:spPr>
          <a:xfrm>
            <a:off x="6553200" y="6476999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5344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2"/>
                </a:solidFill>
              </a:rPr>
              <a:t>Future Sessions – 2010</a:t>
            </a:r>
            <a:r>
              <a:rPr lang="en-US" sz="4000" smtClean="0">
                <a:solidFill>
                  <a:schemeClr val="accent2"/>
                </a:solidFill>
              </a:rPr>
              <a:t/>
            </a:r>
            <a:br>
              <a:rPr lang="en-US" sz="4000" smtClean="0">
                <a:solidFill>
                  <a:schemeClr val="accent2"/>
                </a:solidFill>
              </a:rPr>
            </a:br>
            <a:endParaRPr lang="en-US" sz="2000" b="1" smtClean="0">
              <a:solidFill>
                <a:schemeClr val="accent2"/>
              </a:solidFill>
            </a:endParaRP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Nov 7-12, 2010, Hyatt Regency, Dallas, Texas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Meeting details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http://ieee802.facetoface-events.com/plenary 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EARLY Web Registration Fee:  $700 US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Before 6:00 PM Pacific Daylight Time (PT), Friday, October 8, 2010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STANDARD Web Registration Fee:  $800 US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Before 6:00 PM Pacific Standard Time (PT), Monday, November 1, 2010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ONSITE Web Registration Fee $900 US 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solidFill>
                <a:schemeClr val="accent2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2"/>
                </a:solidFill>
              </a:rPr>
              <a:t>Future Sessions – 2011</a:t>
            </a:r>
            <a:r>
              <a:rPr lang="en-US" sz="4000" smtClean="0">
                <a:solidFill>
                  <a:schemeClr val="accent2"/>
                </a:solidFill>
              </a:rPr>
              <a:t/>
            </a:r>
            <a:br>
              <a:rPr lang="en-US" sz="4000" smtClean="0">
                <a:solidFill>
                  <a:schemeClr val="accent2"/>
                </a:solidFill>
              </a:rPr>
            </a:br>
            <a:endParaRPr lang="en-US" sz="2000" b="1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January 2011, Taipei, Taiwan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14-17 March 2011, Singapore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16-19 May 2011, Banff, Alberta,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TBD (non North American)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</a:t>
            </a:r>
            <a:r>
              <a:rPr lang="en-US" sz="2000" smtClean="0">
                <a:solidFill>
                  <a:srgbClr val="0000FF"/>
                </a:solidFill>
              </a:rPr>
              <a:t>802.16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Updates</a:t>
            </a:r>
          </a:p>
          <a:p>
            <a:r>
              <a:rPr lang="en-US" sz="2800" dirty="0" smtClean="0">
                <a:latin typeface="Arial" charset="0"/>
              </a:rPr>
              <a:t>Study Group Update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Liaison </a:t>
            </a:r>
            <a:r>
              <a:rPr lang="en-US" sz="2800" dirty="0" smtClean="0">
                <a:latin typeface="Arial" charset="0"/>
              </a:rPr>
              <a:t>updates</a:t>
            </a:r>
          </a:p>
          <a:p>
            <a:r>
              <a:rPr lang="en-US" sz="2800" dirty="0" smtClean="0">
                <a:latin typeface="Arial" charset="0"/>
              </a:rPr>
              <a:t>WG Motion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dirty="0" smtClean="0"/>
              <a:t>Subir Das, Chair, IEEE 802.21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Task Group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4446587"/>
          </a:xfrm>
        </p:spPr>
        <p:txBody>
          <a:bodyPr/>
          <a:lstStyle/>
          <a:p>
            <a:r>
              <a:rPr lang="en-US" dirty="0" smtClean="0"/>
              <a:t>802.21a Security Task Group </a:t>
            </a:r>
          </a:p>
          <a:p>
            <a:pPr lvl="1"/>
            <a:r>
              <a:rPr lang="en-US" sz="2000" dirty="0" smtClean="0">
                <a:solidFill>
                  <a:srgbClr val="990099"/>
                </a:solidFill>
                <a:hlinkClick r:id="rId2" action="ppaction://hlinkpres?slideindex=1&amp;slidetitle="/>
              </a:rPr>
              <a:t>https://mentor.ieee.org/802.21/dcn/10/21-10-0198-00-0sec-security-tg-closing-report.ppt</a:t>
            </a:r>
            <a:endParaRPr lang="en-US" sz="2000" dirty="0" smtClean="0">
              <a:solidFill>
                <a:srgbClr val="990099"/>
              </a:solidFill>
            </a:endParaRPr>
          </a:p>
          <a:p>
            <a:r>
              <a:rPr lang="en-US" dirty="0" smtClean="0"/>
              <a:t>802.21b Broadcast Handovers Task Group</a:t>
            </a:r>
          </a:p>
          <a:p>
            <a:pPr lvl="1"/>
            <a:r>
              <a:rPr lang="en-US" sz="1800" dirty="0" smtClean="0">
                <a:hlinkClick r:id="rId3" action="ppaction://hlinkfile"/>
              </a:rPr>
              <a:t>https://mentor.ieee.org/802.21/dcn/10/21-10-0192-07-bcst-lb4-comments-v1.xls</a:t>
            </a:r>
            <a:endParaRPr lang="en-US" sz="1800" dirty="0" smtClean="0"/>
          </a:p>
          <a:p>
            <a:pPr lvl="1"/>
            <a:endParaRPr lang="en-US" sz="1600" dirty="0" smtClean="0"/>
          </a:p>
          <a:p>
            <a:r>
              <a:rPr lang="en-US" dirty="0" smtClean="0"/>
              <a:t>802.21c 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sz="1800" dirty="0" smtClean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mentor.ieee.org/802.21/dcn/10/21-10-0179-00-srho-802-21c-tg-september-report-and-agenda.ppt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70875" cy="901700"/>
          </a:xfrm>
        </p:spPr>
        <p:txBody>
          <a:bodyPr/>
          <a:lstStyle/>
          <a:p>
            <a:r>
              <a:rPr lang="en-US" sz="2800" b="1" dirty="0" smtClean="0"/>
              <a:t>Study Group Update	</a:t>
            </a:r>
            <a:endParaRPr lang="en-US" sz="1400" b="1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99450" cy="4733925"/>
          </a:xfrm>
        </p:spPr>
        <p:txBody>
          <a:bodyPr/>
          <a:lstStyle/>
          <a:p>
            <a:r>
              <a:rPr lang="en-US" sz="2000" dirty="0" smtClean="0"/>
              <a:t>Wireless Network Management</a:t>
            </a:r>
            <a:endParaRPr lang="en-US" dirty="0" smtClean="0"/>
          </a:p>
          <a:p>
            <a:pPr lvl="1"/>
            <a:r>
              <a:rPr lang="en-US" sz="1800" dirty="0" smtClean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mentor.ieee.org/802.21/dcn/10/21-10-0201-00-0000-hwn-mgmt-sg-status-and-agenda.ppt</a:t>
            </a:r>
            <a:endParaRPr lang="en-US" sz="1800" dirty="0" smtClean="0">
              <a:hlinkClick r:id="rId2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Scheduled 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9450" cy="4267200"/>
          </a:xfrm>
        </p:spPr>
        <p:txBody>
          <a:bodyPr/>
          <a:lstStyle/>
          <a:p>
            <a:r>
              <a:rPr lang="en-US" sz="2400" dirty="0" smtClean="0"/>
              <a:t>802.21a </a:t>
            </a:r>
            <a:r>
              <a:rPr lang="en-US" sz="2400" dirty="0" smtClean="0"/>
              <a:t>:  </a:t>
            </a:r>
            <a:endParaRPr lang="en-US" sz="2400" dirty="0" smtClean="0"/>
          </a:p>
          <a:p>
            <a:pPr lvl="1"/>
            <a:r>
              <a:rPr lang="en-US" sz="1200" dirty="0" smtClean="0"/>
              <a:t>  </a:t>
            </a:r>
            <a:r>
              <a:rPr lang="en-US" sz="1800" dirty="0" smtClean="0"/>
              <a:t>September 28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9-11 am, ET</a:t>
            </a:r>
          </a:p>
          <a:p>
            <a:pPr lvl="1"/>
            <a:r>
              <a:rPr lang="en-US" sz="1800" dirty="0" smtClean="0"/>
              <a:t>November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,  9-11 am, ET</a:t>
            </a:r>
            <a:endParaRPr lang="en-US" sz="1800" dirty="0" smtClean="0"/>
          </a:p>
          <a:p>
            <a:r>
              <a:rPr lang="en-US" sz="2400" dirty="0" smtClean="0"/>
              <a:t>802.21b :</a:t>
            </a:r>
          </a:p>
          <a:p>
            <a:pPr lvl="2"/>
            <a:r>
              <a:rPr lang="en-US" sz="1600" dirty="0" smtClean="0"/>
              <a:t>None </a:t>
            </a:r>
            <a:endParaRPr lang="en-US" sz="1600" dirty="0" smtClean="0"/>
          </a:p>
          <a:p>
            <a:r>
              <a:rPr lang="en-US" sz="2400" dirty="0" smtClean="0"/>
              <a:t>802.21c :</a:t>
            </a:r>
          </a:p>
          <a:p>
            <a:pPr lvl="1"/>
            <a:r>
              <a:rPr lang="en-US" altLang="ko-KR" sz="2000" dirty="0" smtClean="0">
                <a:ea typeface="굴림" pitchFamily="50" charset="-127"/>
              </a:rPr>
              <a:t>October 26</a:t>
            </a:r>
            <a:r>
              <a:rPr lang="en-US" altLang="ko-KR" sz="2000" baseline="30000" dirty="0" smtClean="0">
                <a:ea typeface="굴림" pitchFamily="50" charset="-127"/>
              </a:rPr>
              <a:t>th</a:t>
            </a:r>
            <a:r>
              <a:rPr lang="en-US" altLang="ko-KR" sz="2000" dirty="0" smtClean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21:30 ET</a:t>
            </a:r>
          </a:p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70875" cy="901700"/>
          </a:xfrm>
        </p:spPr>
        <p:txBody>
          <a:bodyPr/>
          <a:lstStyle/>
          <a:p>
            <a:r>
              <a:rPr lang="en-US" sz="2800" b="1" dirty="0" smtClean="0"/>
              <a:t>Liaison Update</a:t>
            </a:r>
            <a:r>
              <a:rPr lang="en-US" sz="2800" b="1" dirty="0" smtClean="0"/>
              <a:t>	</a:t>
            </a:r>
            <a:endParaRPr lang="en-US" sz="1400" b="1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99450" cy="4733925"/>
          </a:xfrm>
        </p:spPr>
        <p:txBody>
          <a:bodyPr/>
          <a:lstStyle/>
          <a:p>
            <a:r>
              <a:rPr lang="en-US" sz="2000" dirty="0" smtClean="0"/>
              <a:t>IETF </a:t>
            </a:r>
            <a:endParaRPr lang="en-US" dirty="0" smtClean="0"/>
          </a:p>
          <a:p>
            <a:pPr lvl="1"/>
            <a:r>
              <a:rPr lang="en-US" sz="1800" dirty="0" smtClean="0">
                <a:hlinkClick r:id="rId2" action="ppaction://hlinkpres?slideindex=1&amp;slidetitle="/>
              </a:rPr>
              <a:t>https</a:t>
            </a:r>
            <a:r>
              <a:rPr lang="en-US" sz="1800" dirty="0" smtClean="0">
                <a:hlinkClick r:id="rId2" action="ppaction://hlinkpres?slideindex=1&amp;slidetitle="/>
              </a:rPr>
              <a:t>://mentor.ieee.org/802.21/dcn/10/21-10-0196-00-0000-ietf-liaison-report.ppt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81300"/>
            <a:ext cx="8270875" cy="685800"/>
          </a:xfrm>
        </p:spPr>
        <p:txBody>
          <a:bodyPr/>
          <a:lstStyle/>
          <a:p>
            <a:r>
              <a:rPr lang="en-US" dirty="0" smtClean="0"/>
              <a:t>WG Motions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dirty="0" smtClean="0"/>
              <a:t>Subir Das, Chair, IEEE 802.21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/>
              <a:t>WG Motion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l"/>
            <a:r>
              <a:rPr lang="en-US" sz="2400" dirty="0" smtClean="0"/>
              <a:t>To carry out a Working Group 30 days Letter Ballot on the question: "Should P802.21b </a:t>
            </a:r>
            <a:r>
              <a:rPr lang="en-US" sz="2400" dirty="0" smtClean="0"/>
              <a:t>D02 be </a:t>
            </a:r>
            <a:r>
              <a:rPr lang="en-US" sz="2400" dirty="0" smtClean="0"/>
              <a:t>forwarded to Sponsor Ballot</a:t>
            </a:r>
            <a:r>
              <a:rPr lang="en-US" sz="2400" dirty="0" smtClean="0"/>
              <a:t>?"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Mover: Juan Carlos Zuniga </a:t>
            </a:r>
            <a:endParaRPr lang="en-US" sz="2400" dirty="0" smtClean="0"/>
          </a:p>
          <a:p>
            <a:pPr algn="l"/>
            <a:r>
              <a:rPr lang="en-US" sz="2400" dirty="0" smtClean="0"/>
              <a:t>Second</a:t>
            </a:r>
            <a:r>
              <a:rPr lang="en-US" sz="2400" dirty="0" smtClean="0"/>
              <a:t>: Antonio De La </a:t>
            </a:r>
            <a:r>
              <a:rPr lang="en-US" sz="2400" dirty="0" err="1" smtClean="0"/>
              <a:t>Oliva</a:t>
            </a:r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Yes: </a:t>
            </a:r>
            <a:r>
              <a:rPr lang="en-US" sz="2400" dirty="0" smtClean="0"/>
              <a:t> 07</a:t>
            </a:r>
            <a:endParaRPr lang="en-US" sz="2400" dirty="0" smtClean="0"/>
          </a:p>
          <a:p>
            <a:pPr algn="l"/>
            <a:r>
              <a:rPr lang="en-US" sz="2400" dirty="0" smtClean="0"/>
              <a:t>No: 03</a:t>
            </a:r>
            <a:endParaRPr lang="en-US" sz="2400" dirty="0" smtClean="0"/>
          </a:p>
          <a:p>
            <a:pPr algn="l"/>
            <a:r>
              <a:rPr lang="en-US" sz="2400" dirty="0" smtClean="0"/>
              <a:t>Abstain: None</a:t>
            </a:r>
            <a:endParaRPr lang="en-US" dirty="0" smtClean="0"/>
          </a:p>
          <a:p>
            <a:pPr algn="l"/>
            <a:r>
              <a:rPr lang="en-US" sz="2400" dirty="0" smtClean="0"/>
              <a:t>Result: Motion failed </a:t>
            </a:r>
            <a:endParaRPr lang="en-US" sz="2400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9"/>
          <p:cNvSpPr txBox="1">
            <a:spLocks/>
          </p:cNvSpPr>
          <p:nvPr/>
        </p:nvSpPr>
        <p:spPr>
          <a:xfrm>
            <a:off x="6553200" y="6476999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29781</TotalTime>
  <Words>486</Words>
  <Application>Microsoft Office PowerPoint</Application>
  <PresentationFormat>On-screen Show (4:3)</PresentationFormat>
  <Paragraphs>120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802.11PowerPointTemplate-Landscape</vt:lpstr>
      <vt:lpstr>Custom Design</vt:lpstr>
      <vt:lpstr>IEEE 802.21 Session #40 St. Petersburg, Russia Closing Plenary</vt:lpstr>
      <vt:lpstr>July Plenary Meeting Updates</vt:lpstr>
      <vt:lpstr>802.21 Task Group Reports </vt:lpstr>
      <vt:lpstr>Study Group Update </vt:lpstr>
      <vt:lpstr>Scheduled Teleconferences </vt:lpstr>
      <vt:lpstr>Liaison Update </vt:lpstr>
      <vt:lpstr>WG Motions</vt:lpstr>
      <vt:lpstr>WG Motion</vt:lpstr>
      <vt:lpstr>Future Sessions</vt:lpstr>
      <vt:lpstr>Future Sessions – 2010 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425</cp:revision>
  <cp:lastPrinted>1998-02-10T13:28:06Z</cp:lastPrinted>
  <dcterms:created xsi:type="dcterms:W3CDTF">2002-07-08T22:03:28Z</dcterms:created>
  <dcterms:modified xsi:type="dcterms:W3CDTF">2010-09-17T07:31:01Z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