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393" r:id="rId20"/>
    <p:sldId id="394" r:id="rId21"/>
    <p:sldId id="386" r:id="rId22"/>
    <p:sldId id="380" r:id="rId23"/>
    <p:sldId id="391"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17" autoAdjust="0"/>
    <p:restoredTop sz="94664"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 name="Slide Image Placeholder 9"/>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r>
              <a:rPr lang="en-US" smtClean="0"/>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smtClean="0"/>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smtClean="0"/>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r>
              <a:rPr lang="en-US" smtClean="0"/>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smtClean="0"/>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smtClean="0"/>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6CC2B97F-973B-4407-B2CD-43C3E76D1A6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September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6"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7"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7825"/>
            <a:ext cx="7683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September  2010</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484563" y="393700"/>
            <a:ext cx="4791075" cy="215900"/>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21-10-0181-00-0000-WG_Session-40_Opening_Notes.ppt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37"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21/ballots.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1227837" cy="215444"/>
          </a:xfrm>
          <a:noFill/>
        </p:spPr>
        <p:txBody>
          <a:bodyPr/>
          <a:lstStyle/>
          <a:p>
            <a:r>
              <a:rPr lang="en-US" smtClean="0"/>
              <a:t>September  2010</a:t>
            </a:r>
            <a:endParaRPr lang="en-US" dirty="0" smtClean="0"/>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b="1" dirty="0" smtClean="0">
                <a:latin typeface="Arial" charset="0"/>
              </a:rPr>
              <a:t>IEEE 802.21</a:t>
            </a:r>
            <a:br>
              <a:rPr lang="en-US" b="1" dirty="0" smtClean="0">
                <a:latin typeface="Arial" charset="0"/>
              </a:rPr>
            </a:br>
            <a:r>
              <a:rPr lang="en-US" b="1" dirty="0" smtClean="0">
                <a:latin typeface="Arial" charset="0"/>
              </a:rPr>
              <a:t>Session #40</a:t>
            </a:r>
            <a:br>
              <a:rPr lang="en-US" b="1" dirty="0" smtClean="0">
                <a:latin typeface="Arial" charset="0"/>
              </a:rPr>
            </a:br>
            <a:r>
              <a:rPr lang="en-US" b="1" dirty="0" smtClean="0">
                <a:latin typeface="Arial" charset="0"/>
              </a:rPr>
              <a:t>St. Petersburg, Russia</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400800" cy="1219200"/>
          </a:xfrm>
        </p:spPr>
        <p:txBody>
          <a:bodyPr/>
          <a:lstStyle/>
          <a:p>
            <a:r>
              <a:rPr lang="en-US" sz="2800" smtClean="0">
                <a:latin typeface="Arial" charset="0"/>
              </a:rPr>
              <a:t>Subir Das</a:t>
            </a:r>
          </a:p>
          <a:p>
            <a:r>
              <a:rPr lang="en-US" sz="2800" smtClean="0">
                <a:latin typeface="Arial" charset="0"/>
              </a:rPr>
              <a:t>subir@research.telcordia.com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000"/>
            <a:ext cx="754063" cy="215900"/>
          </a:xfrm>
          <a:noFill/>
        </p:spPr>
        <p:txBody>
          <a:bodyPr/>
          <a:lstStyle/>
          <a:p>
            <a:r>
              <a:rPr lang="en-US" smtClean="0"/>
              <a:t>September  2010</a:t>
            </a:r>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dirty="0" smtClean="0">
                <a:solidFill>
                  <a:schemeClr val="accent2"/>
                </a:solidFill>
                <a:latin typeface="Arial" charset="0"/>
              </a:rPr>
              <a:t>New Member Count </a:t>
            </a:r>
            <a:r>
              <a:rPr lang="en-US" b="1" dirty="0" smtClean="0">
                <a:solidFill>
                  <a:schemeClr val="accent2"/>
                </a:solidFill>
                <a:latin typeface="Arial" charset="0"/>
              </a:rPr>
              <a:t>= 0 </a:t>
            </a:r>
            <a:endParaRPr lang="en-US" b="1" dirty="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smtClean="0">
                <a:solidFill>
                  <a:schemeClr val="accent2"/>
                </a:solidFill>
                <a:latin typeface="Arial" charset="0"/>
              </a:rPr>
              <a:t>Summary of Completed Work</a:t>
            </a:r>
          </a:p>
        </p:txBody>
      </p:sp>
      <p:sp>
        <p:nvSpPr>
          <p:cNvPr id="33797" name="Rectangle 3"/>
          <p:cNvSpPr>
            <a:spLocks noGrp="1" noChangeArrowheads="1"/>
          </p:cNvSpPr>
          <p:nvPr>
            <p:ph type="body" idx="1"/>
          </p:nvPr>
        </p:nvSpPr>
        <p:spPr>
          <a:xfrm>
            <a:off x="228600" y="1295400"/>
            <a:ext cx="8686800" cy="4876800"/>
          </a:xfrm>
        </p:spPr>
        <p:txBody>
          <a:bodyPr/>
          <a:lstStyle/>
          <a:p>
            <a:pPr>
              <a:lnSpc>
                <a:spcPct val="80000"/>
              </a:lnSpc>
            </a:pPr>
            <a:r>
              <a:rPr lang="en-US" sz="2000" dirty="0" smtClean="0">
                <a:latin typeface="Arial" charset="0"/>
              </a:rPr>
              <a:t>P802.21 base Specification</a:t>
            </a:r>
          </a:p>
          <a:p>
            <a:pPr lvl="1">
              <a:lnSpc>
                <a:spcPct val="80000"/>
              </a:lnSpc>
            </a:pPr>
            <a:r>
              <a:rPr lang="en-US" sz="1800" dirty="0" smtClean="0">
                <a:latin typeface="Arial" charset="0"/>
              </a:rPr>
              <a:t>P802.21 published in Jan-2009</a:t>
            </a:r>
          </a:p>
          <a:p>
            <a:pPr>
              <a:lnSpc>
                <a:spcPct val="80000"/>
              </a:lnSpc>
            </a:pPr>
            <a:endParaRPr lang="en-US" sz="1600" dirty="0" smtClean="0">
              <a:latin typeface="Arial" charset="0"/>
            </a:endParaRPr>
          </a:p>
          <a:p>
            <a:pPr>
              <a:lnSpc>
                <a:spcPct val="80000"/>
              </a:lnSpc>
            </a:pPr>
            <a:r>
              <a:rPr lang="en-US" sz="1800" dirty="0" smtClean="0">
                <a:latin typeface="Arial" charset="0"/>
              </a:rPr>
              <a:t>Requirements submitted to ITU through 802.18 for IMT-Advanced</a:t>
            </a:r>
          </a:p>
          <a:p>
            <a:pPr>
              <a:lnSpc>
                <a:spcPct val="80000"/>
              </a:lnSpc>
            </a:pPr>
            <a:r>
              <a:rPr lang="en-US" sz="1800" dirty="0" smtClean="0">
                <a:latin typeface="Arial" charset="0"/>
              </a:rPr>
              <a:t>Interaction with other 802 groups and other SDOs</a:t>
            </a:r>
          </a:p>
          <a:p>
            <a:pPr lvl="1">
              <a:lnSpc>
                <a:spcPct val="80000"/>
              </a:lnSpc>
            </a:pPr>
            <a:r>
              <a:rPr lang="en-US" sz="1600" dirty="0" smtClean="0">
                <a:latin typeface="Arial" charset="0"/>
              </a:rPr>
              <a:t>MIH solution incorporated in 802.16g in Nov ‘05, </a:t>
            </a:r>
          </a:p>
          <a:p>
            <a:pPr lvl="1">
              <a:lnSpc>
                <a:spcPct val="80000"/>
              </a:lnSpc>
            </a:pPr>
            <a:r>
              <a:rPr lang="en-US" sz="1600" dirty="0" smtClean="0">
                <a:latin typeface="Arial" charset="0"/>
              </a:rPr>
              <a:t>MIH solution incorporated in 802.11u in Sep </a:t>
            </a:r>
            <a:r>
              <a:rPr lang="en-US" sz="1600" dirty="0" smtClean="0">
                <a:latin typeface="Arial" charset="0"/>
              </a:rPr>
              <a:t>’06</a:t>
            </a:r>
            <a:endParaRPr lang="en-US" sz="1600" dirty="0" smtClean="0">
              <a:latin typeface="Arial" charset="0"/>
            </a:endParaRPr>
          </a:p>
          <a:p>
            <a:pPr lvl="1">
              <a:lnSpc>
                <a:spcPct val="80000"/>
              </a:lnSpc>
            </a:pPr>
            <a:r>
              <a:rPr lang="en-US" sz="1600" dirty="0" smtClean="0">
                <a:latin typeface="Arial" charset="0"/>
              </a:rPr>
              <a:t>3GPP: Concept of ANDSF incorporated in 3GPP TS 23.402, TS 24.302, TS 24.312</a:t>
            </a:r>
          </a:p>
          <a:p>
            <a:pPr lvl="1">
              <a:lnSpc>
                <a:spcPct val="80000"/>
              </a:lnSpc>
            </a:pPr>
            <a:r>
              <a:rPr lang="en-US" sz="1600" dirty="0" smtClean="0">
                <a:latin typeface="Arial" charset="0"/>
              </a:rPr>
              <a:t>WMF: 802.21 IS </a:t>
            </a:r>
            <a:r>
              <a:rPr lang="en-US" sz="1600" dirty="0" err="1" smtClean="0">
                <a:latin typeface="Arial" charset="0"/>
              </a:rPr>
              <a:t>is</a:t>
            </a:r>
            <a:r>
              <a:rPr lang="en-US" sz="1600" dirty="0" smtClean="0">
                <a:latin typeface="Arial" charset="0"/>
              </a:rPr>
              <a:t> now </a:t>
            </a:r>
            <a:r>
              <a:rPr lang="en-US" sz="1600" dirty="0" smtClean="0">
                <a:latin typeface="Arial" charset="0"/>
              </a:rPr>
              <a:t>a </a:t>
            </a:r>
            <a:r>
              <a:rPr lang="en-US" sz="1600" dirty="0" smtClean="0">
                <a:latin typeface="Arial" charset="0"/>
              </a:rPr>
              <a:t>part of </a:t>
            </a:r>
            <a:r>
              <a:rPr lang="en-US" sz="1600" dirty="0" err="1" smtClean="0">
                <a:latin typeface="Arial" charset="0"/>
              </a:rPr>
              <a:t>WiMAX</a:t>
            </a:r>
            <a:r>
              <a:rPr lang="en-US" sz="1600" dirty="0" smtClean="0">
                <a:latin typeface="Arial" charset="0"/>
              </a:rPr>
              <a:t> 1.6 </a:t>
            </a:r>
            <a:r>
              <a:rPr lang="en-US" sz="1600" dirty="0" smtClean="0">
                <a:latin typeface="Arial" charset="0"/>
              </a:rPr>
              <a:t>specification </a:t>
            </a:r>
            <a:r>
              <a:rPr lang="en-US" sz="1600" dirty="0" smtClean="0">
                <a:latin typeface="Arial" charset="0"/>
              </a:rPr>
              <a:t>for </a:t>
            </a:r>
            <a:r>
              <a:rPr lang="en-US" sz="1600" dirty="0" err="1" smtClean="0">
                <a:latin typeface="Arial" charset="0"/>
              </a:rPr>
              <a:t>WiMAX-WiFI</a:t>
            </a:r>
            <a:r>
              <a:rPr lang="en-US" sz="1600" dirty="0" smtClean="0">
                <a:latin typeface="Arial" charset="0"/>
              </a:rPr>
              <a:t> IWK</a:t>
            </a:r>
          </a:p>
          <a:p>
            <a:pPr lvl="1">
              <a:lnSpc>
                <a:spcPct val="80000"/>
              </a:lnSpc>
            </a:pPr>
            <a:r>
              <a:rPr lang="en-US" sz="1600" dirty="0" smtClean="0">
                <a:latin typeface="Arial" charset="0"/>
              </a:rPr>
              <a:t>8021.16m Sponsored Ballot discussion </a:t>
            </a:r>
            <a:endParaRPr lang="en-US" sz="1600" dirty="0" smtClean="0">
              <a:latin typeface="Arial" charset="0"/>
            </a:endParaRP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Proposals </a:t>
            </a:r>
            <a:r>
              <a:rPr lang="en-US" sz="1600" dirty="0" smtClean="0">
                <a:latin typeface="Arial" charset="0"/>
              </a:rPr>
              <a:t>merged and agreed</a:t>
            </a:r>
            <a:endParaRPr lang="en-US" sz="1600" dirty="0" smtClean="0">
              <a:latin typeface="Arial" charset="0"/>
            </a:endParaRPr>
          </a:p>
          <a:p>
            <a:pPr lvl="1">
              <a:lnSpc>
                <a:spcPct val="80000"/>
              </a:lnSpc>
            </a:pPr>
            <a:r>
              <a:rPr lang="en-US" sz="1600" dirty="0" smtClean="0">
                <a:latin typeface="Arial" charset="0"/>
              </a:rPr>
              <a:t>802.21b Handover with Broadcast Services TG: Completed Letter </a:t>
            </a:r>
            <a:r>
              <a:rPr lang="en-US" sz="1600" dirty="0" smtClean="0">
                <a:latin typeface="Arial" charset="0"/>
              </a:rPr>
              <a:t>ballot</a:t>
            </a:r>
            <a:endParaRPr lang="en-US" sz="1600" dirty="0" smtClean="0">
              <a:latin typeface="Arial" charset="0"/>
            </a:endParaRPr>
          </a:p>
          <a:p>
            <a:pPr lvl="1">
              <a:lnSpc>
                <a:spcPct val="80000"/>
              </a:lnSpc>
            </a:pPr>
            <a:r>
              <a:rPr lang="en-US" sz="1600" dirty="0" smtClean="0">
                <a:latin typeface="Arial" charset="0"/>
              </a:rPr>
              <a:t>802.21c Single Radio Handovers: Call for Proposals Issued</a:t>
            </a:r>
          </a:p>
          <a:p>
            <a:pPr lvl="1">
              <a:lnSpc>
                <a:spcPct val="80000"/>
              </a:lnSpc>
            </a:pPr>
            <a:endParaRPr lang="en-US" sz="1600" dirty="0" smtClean="0">
              <a:latin typeface="Arial" charset="0"/>
            </a:endParaRPr>
          </a:p>
          <a:p>
            <a:pPr>
              <a:lnSpc>
                <a:spcPct val="80000"/>
              </a:lnSpc>
            </a:pPr>
            <a:r>
              <a:rPr lang="en-US" sz="1800" dirty="0" smtClean="0">
                <a:latin typeface="Arial" charset="0"/>
              </a:rPr>
              <a:t>Study Group Status</a:t>
            </a:r>
          </a:p>
          <a:p>
            <a:pPr lvl="1">
              <a:lnSpc>
                <a:spcPct val="80000"/>
              </a:lnSpc>
            </a:pPr>
            <a:r>
              <a:rPr lang="en-US" sz="1600" dirty="0" smtClean="0">
                <a:latin typeface="Arial" charset="0"/>
              </a:rPr>
              <a:t>Wireless Network Management: Discussed several Presentations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p:txBody>
          <a:bodyPr/>
          <a:lstStyle/>
          <a:p>
            <a:pPr>
              <a:defRPr/>
            </a:pPr>
            <a:r>
              <a:rPr lang="en-US" smtClean="0"/>
              <a:t>September  2010</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 started on August 09, 2010 and ended on September 08,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September 10, 2010</a:t>
            </a:r>
          </a:p>
          <a:p>
            <a:pPr lvl="1">
              <a:lnSpc>
                <a:spcPct val="80000"/>
              </a:lnSpc>
            </a:pPr>
            <a:r>
              <a:rPr lang="en-US" sz="2000" dirty="0" smtClean="0">
                <a:latin typeface="Arial" charset="0"/>
                <a:cs typeface="Arial" charset="0"/>
                <a:hlinkClick r:id="rId2"/>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12 </a:t>
            </a:r>
          </a:p>
          <a:p>
            <a:pPr lvl="1">
              <a:lnSpc>
                <a:spcPct val="80000"/>
              </a:lnSpc>
            </a:pPr>
            <a:r>
              <a:rPr lang="en-US" sz="2000" dirty="0" smtClean="0">
                <a:latin typeface="Arial" charset="0"/>
                <a:cs typeface="Arial" charset="0"/>
              </a:rPr>
              <a:t>Disapprove : 09 </a:t>
            </a:r>
          </a:p>
          <a:p>
            <a:pPr lvl="1">
              <a:lnSpc>
                <a:spcPct val="80000"/>
              </a:lnSpc>
            </a:pPr>
            <a:r>
              <a:rPr lang="en-US" sz="2000" dirty="0" smtClean="0">
                <a:latin typeface="Arial" charset="0"/>
                <a:cs typeface="Arial" charset="0"/>
              </a:rPr>
              <a:t>Abstain:  02 </a:t>
            </a:r>
          </a:p>
          <a:p>
            <a:pPr lvl="1">
              <a:lnSpc>
                <a:spcPct val="80000"/>
              </a:lnSpc>
            </a:pPr>
            <a:r>
              <a:rPr lang="en-US" sz="2000" dirty="0" smtClean="0">
                <a:latin typeface="Arial" charset="0"/>
                <a:cs typeface="Arial" charset="0"/>
              </a:rPr>
              <a:t>Return ratio : 72 %</a:t>
            </a:r>
          </a:p>
          <a:p>
            <a:pPr lvl="1">
              <a:lnSpc>
                <a:spcPct val="80000"/>
              </a:lnSpc>
            </a:pPr>
            <a:r>
              <a:rPr lang="en-US" sz="2000" dirty="0" smtClean="0">
                <a:latin typeface="Arial" charset="0"/>
                <a:cs typeface="Arial" charset="0"/>
              </a:rPr>
              <a:t>Approval ratio : 57 %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t>
            </a:r>
            <a:r>
              <a:rPr lang="en-US" sz="2400" dirty="0" smtClean="0">
                <a:latin typeface="Arial" charset="0"/>
                <a:cs typeface="Arial" charset="0"/>
              </a:rPr>
              <a:t>not </a:t>
            </a:r>
            <a:r>
              <a:rPr lang="en-US" sz="2400" dirty="0" smtClean="0">
                <a:latin typeface="Arial" charset="0"/>
                <a:cs typeface="Arial" charset="0"/>
              </a:rPr>
              <a:t>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September  2010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000"/>
            <a:ext cx="731838" cy="215900"/>
          </a:xfrm>
          <a:noFill/>
        </p:spPr>
        <p:txBody>
          <a:bodyPr/>
          <a:lstStyle/>
          <a:p>
            <a:r>
              <a:rPr lang="en-US" smtClean="0"/>
              <a:t>September  2010</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a:latin typeface="Arial" charset="0"/>
              </a:rPr>
              <a:t>The WG has 32 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4819" name="Footer Placeholder 4"/>
          <p:cNvSpPr>
            <a:spLocks noGrp="1"/>
          </p:cNvSpPr>
          <p:nvPr>
            <p:ph type="ftr" sz="quarter" idx="11"/>
          </p:nvPr>
        </p:nvSpPr>
        <p:spPr>
          <a:noFill/>
        </p:spPr>
        <p:txBody>
          <a:bodyPr/>
          <a:lstStyle/>
          <a:p>
            <a:r>
              <a:rPr lang="en-US" smtClean="0"/>
              <a:t>Subir Das, Chair, IEEE 802.21</a:t>
            </a:r>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September Meeting</a:t>
            </a:r>
          </a:p>
        </p:txBody>
      </p:sp>
      <p:sp>
        <p:nvSpPr>
          <p:cNvPr id="34822" name="Rectangle 3"/>
          <p:cNvSpPr>
            <a:spLocks noGrp="1" noChangeArrowheads="1"/>
          </p:cNvSpPr>
          <p:nvPr>
            <p:ph type="body" idx="1"/>
          </p:nvPr>
        </p:nvSpPr>
        <p:spPr>
          <a:xfrm>
            <a:off x="381000" y="1295400"/>
            <a:ext cx="8305800" cy="44196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Resolve outstanding issues, draft specification update and preparation for Letter Ballot </a:t>
            </a:r>
            <a:endParaRPr lang="en-US" sz="1800" dirty="0" smtClean="0">
              <a:latin typeface="Arial" charset="0"/>
            </a:endParaRP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 Letter Ballot #4 </a:t>
            </a:r>
            <a:r>
              <a:rPr lang="en-US" sz="1800" dirty="0" smtClean="0">
                <a:latin typeface="Arial" charset="0"/>
              </a:rPr>
              <a:t>discussion and comment </a:t>
            </a:r>
            <a:r>
              <a:rPr lang="en-US" sz="1800" dirty="0" smtClean="0">
                <a:latin typeface="Arial" charset="0"/>
              </a:rPr>
              <a:t>resolution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Presentation of C</a:t>
            </a:r>
            <a:r>
              <a:rPr lang="en-US" sz="1800" dirty="0" smtClean="0">
                <a:latin typeface="Arial" charset="0"/>
              </a:rPr>
              <a:t>ontributions and discussion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pPr>
            <a:r>
              <a:rPr lang="en-US" sz="2400" dirty="0" smtClean="0">
                <a:latin typeface="Arial" charset="0"/>
              </a:rPr>
              <a:t>Study Group Activities</a:t>
            </a:r>
          </a:p>
          <a:p>
            <a:pPr lvl="1">
              <a:lnSpc>
                <a:spcPct val="90000"/>
              </a:lnSpc>
            </a:pPr>
            <a:r>
              <a:rPr lang="en-US" sz="2000" dirty="0" smtClean="0">
                <a:latin typeface="Arial" charset="0"/>
              </a:rPr>
              <a:t>Wireless Network </a:t>
            </a:r>
            <a:r>
              <a:rPr lang="en-US" sz="2000" dirty="0" smtClean="0">
                <a:latin typeface="Arial" charset="0"/>
              </a:rPr>
              <a:t>Management</a:t>
            </a:r>
          </a:p>
          <a:p>
            <a:pPr lvl="2">
              <a:lnSpc>
                <a:spcPct val="90000"/>
              </a:lnSpc>
            </a:pPr>
            <a:r>
              <a:rPr lang="en-US" sz="1600" dirty="0" smtClean="0">
                <a:latin typeface="Arial" charset="0"/>
              </a:rPr>
              <a:t>Presentation and discussion</a:t>
            </a:r>
            <a:endParaRPr lang="en-US" sz="16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35843" name="Footer Placeholder 4"/>
          <p:cNvSpPr>
            <a:spLocks noGrp="1"/>
          </p:cNvSpPr>
          <p:nvPr>
            <p:ph type="ftr" sz="quarter" idx="11"/>
          </p:nvPr>
        </p:nvSpPr>
        <p:spPr>
          <a:noFill/>
        </p:spPr>
        <p:txBody>
          <a:bodyPr/>
          <a:lstStyle/>
          <a:p>
            <a:r>
              <a:rPr lang="en-US" smtClean="0"/>
              <a:t>Subir Das, Chair, IEEE 802.21</a:t>
            </a:r>
          </a:p>
        </p:txBody>
      </p:sp>
      <p:sp>
        <p:nvSpPr>
          <p:cNvPr id="35844" name="Slide Number Placeholder 5"/>
          <p:cNvSpPr>
            <a:spLocks noGrp="1"/>
          </p:cNvSpPr>
          <p:nvPr>
            <p:ph type="sldNum" sz="quarter" idx="12"/>
          </p:nvPr>
        </p:nvSpPr>
        <p:spPr>
          <a:noFill/>
        </p:spPr>
        <p:txBody>
          <a:bodyPr/>
          <a:lstStyle/>
          <a:p>
            <a:r>
              <a:rPr lang="en-US" smtClean="0"/>
              <a:t>Slide </a:t>
            </a:r>
            <a:fld id="{1AEF6830-F44A-46EC-B23D-02BE28FEB350}" type="slidenum">
              <a:rPr lang="en-US" smtClean="0"/>
              <a:pPr/>
              <a:t>21</a:t>
            </a:fld>
            <a:endParaRPr lang="en-US" smtClean="0"/>
          </a:p>
        </p:txBody>
      </p:sp>
      <p:sp>
        <p:nvSpPr>
          <p:cNvPr id="35845" name="Rectangle 2"/>
          <p:cNvSpPr>
            <a:spLocks noGrp="1" noChangeArrowheads="1"/>
          </p:cNvSpPr>
          <p:nvPr>
            <p:ph type="title"/>
          </p:nvPr>
        </p:nvSpPr>
        <p:spPr>
          <a:xfrm>
            <a:off x="152400" y="685800"/>
            <a:ext cx="8534400" cy="838200"/>
          </a:xfrm>
        </p:spPr>
        <p:txBody>
          <a:bodyPr/>
          <a:lstStyle/>
          <a:p>
            <a:r>
              <a:rPr lang="en-US" sz="3600" smtClean="0">
                <a:solidFill>
                  <a:schemeClr val="accent2"/>
                </a:solidFill>
              </a:rPr>
              <a:t>Future Sessions – 2010</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5846" name="Rectangle 3"/>
          <p:cNvSpPr>
            <a:spLocks noGrp="1" noChangeArrowheads="1"/>
          </p:cNvSpPr>
          <p:nvPr>
            <p:ph type="body" idx="1"/>
          </p:nvPr>
        </p:nvSpPr>
        <p:spPr>
          <a:xfrm>
            <a:off x="457200" y="1600200"/>
            <a:ext cx="8305800" cy="4267200"/>
          </a:xfrm>
        </p:spPr>
        <p:txBody>
          <a:bodyPr/>
          <a:lstStyle/>
          <a:p>
            <a:pPr>
              <a:lnSpc>
                <a:spcPct val="90000"/>
              </a:lnSpc>
            </a:pPr>
            <a:r>
              <a:rPr lang="en-US" sz="2400" b="1" dirty="0" smtClean="0">
                <a:solidFill>
                  <a:srgbClr val="FF0000"/>
                </a:solidFill>
              </a:rPr>
              <a:t>Plenary: Nov 7-12, 2010, Hyatt Regency, Dallas, Texas</a:t>
            </a:r>
          </a:p>
          <a:p>
            <a:pPr lvl="1">
              <a:lnSpc>
                <a:spcPct val="90000"/>
              </a:lnSpc>
            </a:pPr>
            <a:r>
              <a:rPr lang="en-US" sz="2000" dirty="0" smtClean="0">
                <a:solidFill>
                  <a:srgbClr val="FF0000"/>
                </a:solidFill>
              </a:rPr>
              <a:t>Co-located with all </a:t>
            </a:r>
            <a:r>
              <a:rPr lang="en-US" sz="2000" smtClean="0">
                <a:solidFill>
                  <a:srgbClr val="FF0000"/>
                </a:solidFill>
              </a:rPr>
              <a:t>802 groups</a:t>
            </a:r>
          </a:p>
          <a:p>
            <a:pPr lvl="1">
              <a:lnSpc>
                <a:spcPct val="90000"/>
              </a:lnSpc>
              <a:buNone/>
            </a:pPr>
            <a:endParaRPr lang="en-US" sz="2000" dirty="0" smtClean="0">
              <a:solidFill>
                <a:srgbClr val="FF0000"/>
              </a:solidFill>
            </a:endParaRPr>
          </a:p>
          <a:p>
            <a:pPr>
              <a:lnSpc>
                <a:spcPct val="90000"/>
              </a:lnSpc>
            </a:pPr>
            <a:r>
              <a:rPr lang="en-US" sz="2400" dirty="0" smtClean="0">
                <a:solidFill>
                  <a:schemeClr val="accent2"/>
                </a:solidFill>
              </a:rPr>
              <a:t>Meeting details </a:t>
            </a:r>
          </a:p>
          <a:p>
            <a:pPr lvl="1">
              <a:lnSpc>
                <a:spcPct val="90000"/>
              </a:lnSpc>
            </a:pPr>
            <a:r>
              <a:rPr lang="en-US" sz="2000" dirty="0" smtClean="0">
                <a:solidFill>
                  <a:schemeClr val="accent2"/>
                </a:solidFill>
              </a:rPr>
              <a:t>http://ieee802.facetoface-events.com/plenary </a:t>
            </a:r>
          </a:p>
          <a:p>
            <a:pPr lvl="1">
              <a:lnSpc>
                <a:spcPct val="90000"/>
              </a:lnSpc>
              <a:buNone/>
            </a:pPr>
            <a:endParaRPr lang="en-US" sz="2000" dirty="0" smtClean="0">
              <a:solidFill>
                <a:schemeClr val="accent2"/>
              </a:solidFill>
            </a:endParaRPr>
          </a:p>
          <a:p>
            <a:pPr>
              <a:lnSpc>
                <a:spcPct val="90000"/>
              </a:lnSpc>
            </a:pPr>
            <a:r>
              <a:rPr lang="en-US" sz="2400" dirty="0" smtClean="0">
                <a:solidFill>
                  <a:schemeClr val="accent2"/>
                </a:solidFill>
              </a:rPr>
              <a:t>EARLY Web Registration Fee:  $700 US </a:t>
            </a:r>
          </a:p>
          <a:p>
            <a:pPr lvl="1">
              <a:lnSpc>
                <a:spcPct val="90000"/>
              </a:lnSpc>
            </a:pPr>
            <a:r>
              <a:rPr lang="en-US" sz="2000" dirty="0" smtClean="0">
                <a:solidFill>
                  <a:schemeClr val="accent2"/>
                </a:solidFill>
              </a:rPr>
              <a:t>Before 6:00 PM Pacific Daylight Time (PT), Friday, October 8, 2010</a:t>
            </a:r>
          </a:p>
          <a:p>
            <a:pPr>
              <a:lnSpc>
                <a:spcPct val="90000"/>
              </a:lnSpc>
            </a:pPr>
            <a:r>
              <a:rPr lang="en-US" sz="2400" dirty="0" smtClean="0">
                <a:solidFill>
                  <a:schemeClr val="accent2"/>
                </a:solidFill>
              </a:rPr>
              <a:t>STANDARD Web Registration Fee:  $800 US </a:t>
            </a:r>
          </a:p>
          <a:p>
            <a:pPr lvl="1">
              <a:lnSpc>
                <a:spcPct val="90000"/>
              </a:lnSpc>
            </a:pPr>
            <a:r>
              <a:rPr lang="en-US" sz="2000" dirty="0" smtClean="0">
                <a:solidFill>
                  <a:schemeClr val="accent2"/>
                </a:solidFill>
              </a:rPr>
              <a:t>Before 6:00 PM Pacific Standard Time (PT), Monday, November 1, 2010 </a:t>
            </a:r>
          </a:p>
          <a:p>
            <a:pPr>
              <a:lnSpc>
                <a:spcPct val="90000"/>
              </a:lnSpc>
            </a:pPr>
            <a:r>
              <a:rPr lang="en-US" sz="2400" dirty="0" smtClean="0">
                <a:solidFill>
                  <a:schemeClr val="accent2"/>
                </a:solidFill>
              </a:rPr>
              <a:t>ONSITE Web Registration Fee $900 US </a:t>
            </a:r>
          </a:p>
          <a:p>
            <a:pPr>
              <a:lnSpc>
                <a:spcPct val="90000"/>
              </a:lnSpc>
            </a:pPr>
            <a:endParaRPr lang="en-US" sz="2400" dirty="0" smtClean="0">
              <a:solidFill>
                <a:schemeClr val="accent2"/>
              </a:solidFill>
            </a:endParaRPr>
          </a:p>
          <a:p>
            <a:pPr>
              <a:lnSpc>
                <a:spcPct val="90000"/>
              </a:lnSpc>
            </a:pPr>
            <a:endParaRPr lang="en-US" sz="2400" dirty="0" smtClean="0">
              <a:solidFill>
                <a:schemeClr val="accent2"/>
              </a:solidFill>
            </a:endParaRPr>
          </a:p>
          <a:p>
            <a:pPr lvl="1">
              <a:lnSpc>
                <a:spcPct val="90000"/>
              </a:lnSpc>
              <a:buNone/>
            </a:pPr>
            <a:endParaRPr lang="en-US" sz="2000" dirty="0" smtClean="0">
              <a:solidFill>
                <a:schemeClr val="accent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22</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smtClean="0">
                <a:solidFill>
                  <a:schemeClr val="accent2"/>
                </a:solidFill>
              </a:rPr>
              <a:t>Future Sessions – 2011</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0000FF"/>
                </a:solidFill>
              </a:rPr>
              <a:t>Interim: 10-13 January 2011, Taipei, Taiwan </a:t>
            </a:r>
          </a:p>
          <a:p>
            <a:pPr lvl="1">
              <a:lnSpc>
                <a:spcPct val="90000"/>
              </a:lnSpc>
            </a:pPr>
            <a:r>
              <a:rPr lang="en-US" sz="2000" dirty="0" smtClean="0">
                <a:solidFill>
                  <a:srgbClr val="0000FF"/>
                </a:solidFill>
              </a:rPr>
              <a:t>Meeting co-located with 802.16</a:t>
            </a:r>
            <a:endParaRPr lang="en-US" sz="2400" b="1" dirty="0" smtClean="0">
              <a:solidFill>
                <a:srgbClr val="FF0000"/>
              </a:solidFill>
            </a:endParaRPr>
          </a:p>
          <a:p>
            <a:pPr>
              <a:lnSpc>
                <a:spcPct val="90000"/>
              </a:lnSpc>
            </a:pPr>
            <a:r>
              <a:rPr lang="en-US" sz="2400" b="1" dirty="0" smtClean="0">
                <a:solidFill>
                  <a:srgbClr val="FF0000"/>
                </a:solidFill>
              </a:rPr>
              <a:t>Plenary: 14-17 March 2011, Singapore</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16-19 May 2011, Banff, 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000"/>
            <a:ext cx="731838" cy="215900"/>
          </a:xfrm>
          <a:noFill/>
        </p:spPr>
        <p:txBody>
          <a:bodyPr/>
          <a:lstStyle/>
          <a:p>
            <a:r>
              <a:rPr lang="en-US" smtClean="0"/>
              <a:t>September  2010</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000"/>
            <a:ext cx="731838" cy="215900"/>
          </a:xfrm>
          <a:noFill/>
        </p:spPr>
        <p:txBody>
          <a:bodyPr/>
          <a:lstStyle/>
          <a:p>
            <a:r>
              <a:rPr lang="en-US" smtClean="0"/>
              <a:t>September  2010</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smtClean="0">
                <a:solidFill>
                  <a:schemeClr val="tx1"/>
                </a:solidFill>
                <a:latin typeface="Arial" charset="0"/>
              </a:rPr>
              <a:t>Session Time and Location  </a:t>
            </a:r>
            <a:br>
              <a:rPr lang="en-US" sz="3600" smtClean="0">
                <a:solidFill>
                  <a:schemeClr val="tx1"/>
                </a:solidFill>
                <a:latin typeface="Arial" charset="0"/>
              </a:rPr>
            </a:br>
            <a:endParaRPr lang="en-US" sz="1400" smtClean="0">
              <a:solidFill>
                <a:schemeClr val="tx1"/>
              </a:solidFill>
              <a:latin typeface="Arial" charset="0"/>
            </a:endParaRPr>
          </a:p>
        </p:txBody>
      </p:sp>
      <p:sp>
        <p:nvSpPr>
          <p:cNvPr id="19462" name="Text Box 47"/>
          <p:cNvSpPr txBox="1">
            <a:spLocks noChangeArrowheads="1"/>
          </p:cNvSpPr>
          <p:nvPr/>
        </p:nvSpPr>
        <p:spPr bwMode="auto">
          <a:xfrm>
            <a:off x="990600" y="5943600"/>
            <a:ext cx="6096000" cy="523875"/>
          </a:xfrm>
          <a:prstGeom prst="rect">
            <a:avLst/>
          </a:prstGeom>
          <a:noFill/>
          <a:ln w="9525">
            <a:noFill/>
            <a:miter lim="800000"/>
            <a:headEnd/>
            <a:tailEnd/>
          </a:ln>
        </p:spPr>
        <p:txBody>
          <a:bodyPr>
            <a:spAutoFit/>
          </a:bodyPr>
          <a:lstStyle/>
          <a:p>
            <a:pPr eaLnBrk="1" hangingPunct="1"/>
            <a:r>
              <a:rPr lang="en-US" sz="1400" dirty="0"/>
              <a:t>HBS: Handover with Broadcast Services    </a:t>
            </a:r>
            <a:r>
              <a:rPr lang="en-US" sz="1400" b="1" dirty="0"/>
              <a:t>Default Location</a:t>
            </a:r>
            <a:r>
              <a:rPr lang="en-US" sz="1400" dirty="0"/>
              <a:t>: </a:t>
            </a:r>
            <a:r>
              <a:rPr lang="en-US" sz="1400" dirty="0" smtClean="0"/>
              <a:t>Red  7</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11" name="Table 10"/>
          <p:cNvGraphicFramePr>
            <a:graphicFrameLocks noGrp="1"/>
          </p:cNvGraphicFramePr>
          <p:nvPr/>
        </p:nvGraphicFramePr>
        <p:xfrm>
          <a:off x="838200" y="1676400"/>
          <a:ext cx="7391401" cy="4038599"/>
        </p:xfrm>
        <a:graphic>
          <a:graphicData uri="http://schemas.openxmlformats.org/drawingml/2006/table">
            <a:tbl>
              <a:tblPr/>
              <a:tblGrid>
                <a:gridCol w="1144531"/>
                <a:gridCol w="1371690"/>
                <a:gridCol w="1651271"/>
                <a:gridCol w="1651271"/>
                <a:gridCol w="1572638"/>
              </a:tblGrid>
              <a:tr h="815723">
                <a:tc>
                  <a:txBody>
                    <a:bodyPr/>
                    <a:lstStyle/>
                    <a:p>
                      <a:pPr marL="0" marR="0">
                        <a:spcBef>
                          <a:spcPts val="0"/>
                        </a:spcBef>
                        <a:spcAft>
                          <a:spcPts val="0"/>
                        </a:spcAft>
                      </a:pPr>
                      <a:r>
                        <a:rPr lang="en-US" sz="14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latin typeface="Times New Roman"/>
                          <a:ea typeface="Times New Roman"/>
                        </a:rPr>
                        <a:t>Monday</a:t>
                      </a: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imes New Roman"/>
                          <a:ea typeface="Times New Roman"/>
                        </a:rPr>
                        <a:t>Tuesday</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imes New Roman"/>
                          <a:ea typeface="Times New Roman"/>
                        </a:rPr>
                        <a:t>Wednesday</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imes New Roman"/>
                          <a:ea typeface="Times New Roman"/>
                        </a:rPr>
                        <a:t>Thursday</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1813">
                <a:tc>
                  <a:txBody>
                    <a:bodyPr/>
                    <a:lstStyle/>
                    <a:p>
                      <a:pPr marL="0" marR="0">
                        <a:spcBef>
                          <a:spcPts val="0"/>
                        </a:spcBef>
                        <a:spcAft>
                          <a:spcPts val="0"/>
                        </a:spcAft>
                      </a:pPr>
                      <a:r>
                        <a:rPr lang="en-US" sz="1400" b="1">
                          <a:latin typeface="Times New Roman"/>
                          <a:ea typeface="Times New Roman"/>
                        </a:rPr>
                        <a:t>AM-1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8:00-10:00a</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2596">
                <a:tc>
                  <a:txBody>
                    <a:bodyPr/>
                    <a:lstStyle/>
                    <a:p>
                      <a:pPr marL="0" marR="0">
                        <a:spcBef>
                          <a:spcPts val="0"/>
                        </a:spcBef>
                        <a:spcAft>
                          <a:spcPts val="0"/>
                        </a:spcAft>
                      </a:pPr>
                      <a:r>
                        <a:rPr lang="en-US" sz="1400" b="1">
                          <a:latin typeface="Times New Roman"/>
                          <a:ea typeface="Times New Roman"/>
                        </a:rPr>
                        <a:t>AM-2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10:30-12:30</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Wireless Network Mgmt SG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802.21 WG Mid week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031">
                <a:tc>
                  <a:txBody>
                    <a:bodyPr/>
                    <a:lstStyle/>
                    <a:p>
                      <a:pPr marL="0" marR="0">
                        <a:spcBef>
                          <a:spcPts val="0"/>
                        </a:spcBef>
                        <a:spcAft>
                          <a:spcPts val="0"/>
                        </a:spcAft>
                      </a:pPr>
                      <a:r>
                        <a:rPr lang="en-US" sz="1400" b="1">
                          <a:latin typeface="Times New Roman"/>
                          <a:ea typeface="Times New Roman"/>
                        </a:rPr>
                        <a:t>PM-1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1:30 – 3:30p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6422">
                <a:tc>
                  <a:txBody>
                    <a:bodyPr/>
                    <a:lstStyle/>
                    <a:p>
                      <a:pPr marL="0" marR="0">
                        <a:spcBef>
                          <a:spcPts val="0"/>
                        </a:spcBef>
                        <a:spcAft>
                          <a:spcPts val="0"/>
                        </a:spcAft>
                      </a:pPr>
                      <a:r>
                        <a:rPr lang="en-US" sz="1400" b="1">
                          <a:latin typeface="Times New Roman"/>
                          <a:ea typeface="Times New Roman"/>
                        </a:rPr>
                        <a:t>PM-2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4:00 – 6:00p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014">
                <a:tc>
                  <a:txBody>
                    <a:bodyPr/>
                    <a:lstStyle/>
                    <a:p>
                      <a:pPr marL="0" marR="0">
                        <a:spcBef>
                          <a:spcPts val="0"/>
                        </a:spcBef>
                        <a:spcAft>
                          <a:spcPts val="0"/>
                        </a:spcAft>
                      </a:pPr>
                      <a:r>
                        <a:rPr lang="en-US" sz="1400" b="1">
                          <a:latin typeface="Times New Roman"/>
                          <a:ea typeface="Times New Roman"/>
                        </a:rPr>
                        <a:t>Eve 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7:30 – 9:30p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Social (6:00 pm onwards)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solidFill>
            <a:schemeClr val="bg1"/>
          </a:solid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https://murphy.events.ieee.org/imat</a:t>
            </a:r>
          </a:p>
          <a:p>
            <a:pPr lvl="1">
              <a:lnSpc>
                <a:spcPct val="80000"/>
              </a:lnSpc>
              <a:defRPr/>
            </a:pPr>
            <a:r>
              <a:rPr lang="en-US" sz="1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rPr>
              <a:t>https://seabass.ieee.org/imat/index</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11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572000"/>
          </a:xfrm>
        </p:spPr>
        <p:txBody>
          <a:bodyPr/>
          <a:lstStyle/>
          <a:p>
            <a:pPr>
              <a:lnSpc>
                <a:spcPct val="90000"/>
              </a:lnSpc>
            </a:pPr>
            <a:r>
              <a:rPr lang="en-US" sz="2800" dirty="0" smtClean="0">
                <a:latin typeface="Arial" charset="0"/>
              </a:rPr>
              <a:t>Meeting Location</a:t>
            </a:r>
          </a:p>
          <a:p>
            <a:pPr lvl="1">
              <a:lnSpc>
                <a:spcPct val="90000"/>
              </a:lnSpc>
            </a:pPr>
            <a:r>
              <a:rPr lang="en-US" sz="2400" dirty="0" smtClean="0">
                <a:latin typeface="Arial" pitchFamily="34" charset="0"/>
                <a:cs typeface="Arial" pitchFamily="34" charset="0"/>
              </a:rPr>
              <a:t>Red  7, Second Floor</a:t>
            </a:r>
            <a:endParaRPr lang="en-US" sz="2400" dirty="0" smtClean="0">
              <a:latin typeface="Arial" pitchFamily="34" charset="0"/>
              <a:cs typeface="Arial" pitchFamily="34" charset="0"/>
            </a:endParaRPr>
          </a:p>
          <a:p>
            <a:pPr>
              <a:lnSpc>
                <a:spcPct val="90000"/>
              </a:lnSpc>
            </a:pPr>
            <a:r>
              <a:rPr lang="en-US" sz="2800" dirty="0" smtClean="0">
                <a:latin typeface="Arial" charset="0"/>
              </a:rPr>
              <a:t>Breaks</a:t>
            </a:r>
            <a:endParaRPr lang="en-US" sz="2800" dirty="0" smtClean="0">
              <a:latin typeface="Arial" charset="0"/>
            </a:endParaRP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a:t>
            </a:r>
            <a:r>
              <a:rPr lang="en-US" sz="2000" dirty="0" smtClean="0">
                <a:latin typeface="Arial" charset="0"/>
              </a:rPr>
              <a:t>pm</a:t>
            </a:r>
          </a:p>
          <a:p>
            <a:pPr lvl="2">
              <a:lnSpc>
                <a:spcPct val="90000"/>
              </a:lnSpc>
              <a:buNone/>
            </a:pPr>
            <a:endParaRPr lang="en-US" sz="2000" dirty="0" smtClean="0">
              <a:latin typeface="Arial" charset="0"/>
            </a:endParaRPr>
          </a:p>
          <a:p>
            <a:pPr>
              <a:lnSpc>
                <a:spcPct val="90000"/>
              </a:lnSpc>
            </a:pPr>
            <a:r>
              <a:rPr lang="en-US" sz="2800" dirty="0" smtClean="0">
                <a:latin typeface="Arial" charset="0"/>
              </a:rPr>
              <a:t>Wednesday Night </a:t>
            </a:r>
            <a:endParaRPr lang="en-US" sz="2800" dirty="0" smtClean="0">
              <a:latin typeface="Arial" charset="0"/>
            </a:endParaRPr>
          </a:p>
          <a:p>
            <a:pPr lvl="1">
              <a:lnSpc>
                <a:spcPct val="90000"/>
              </a:lnSpc>
            </a:pPr>
            <a:r>
              <a:rPr lang="en-US" sz="2400" dirty="0" smtClean="0">
                <a:latin typeface="Arial" charset="0"/>
              </a:rPr>
              <a:t>Social </a:t>
            </a:r>
            <a:r>
              <a:rPr lang="en-US" sz="2400" dirty="0" smtClean="0">
                <a:latin typeface="Arial" charset="0"/>
              </a:rPr>
              <a:t>(6:00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27957</TotalTime>
  <Words>2312</Words>
  <Application>Microsoft Office PowerPoint</Application>
  <PresentationFormat>On-screen Show (4:3)</PresentationFormat>
  <Paragraphs>387</Paragraphs>
  <Slides>23</Slides>
  <Notes>10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#40 St. Petersburg, Russia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Summary of Completed Work</vt:lpstr>
      <vt:lpstr>Letter Ballot #4 Result </vt:lpstr>
      <vt:lpstr>Objectives for the September Meeting</vt:lpstr>
      <vt:lpstr>Future Sessions – 2010 </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423</cp:revision>
  <cp:lastPrinted>1998-02-10T13:28:06Z</cp:lastPrinted>
  <dcterms:created xsi:type="dcterms:W3CDTF">2002-07-08T22:03:28Z</dcterms:created>
  <dcterms:modified xsi:type="dcterms:W3CDTF">2010-09-14T09:48:45Z</dcterms:modified>
</cp:coreProperties>
</file>