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4" r:id="rId2"/>
  </p:sldMasterIdLst>
  <p:notesMasterIdLst>
    <p:notesMasterId r:id="rId26"/>
  </p:notesMasterIdLst>
  <p:handoutMasterIdLst>
    <p:handoutMasterId r:id="rId27"/>
  </p:handoutMasterIdLst>
  <p:sldIdLst>
    <p:sldId id="259" r:id="rId3"/>
    <p:sldId id="357" r:id="rId4"/>
    <p:sldId id="311" r:id="rId5"/>
    <p:sldId id="389" r:id="rId6"/>
    <p:sldId id="314" r:id="rId7"/>
    <p:sldId id="326" r:id="rId8"/>
    <p:sldId id="315" r:id="rId9"/>
    <p:sldId id="305" r:id="rId10"/>
    <p:sldId id="306" r:id="rId11"/>
    <p:sldId id="364" r:id="rId12"/>
    <p:sldId id="365" r:id="rId13"/>
    <p:sldId id="366" r:id="rId14"/>
    <p:sldId id="367" r:id="rId15"/>
    <p:sldId id="368" r:id="rId16"/>
    <p:sldId id="381" r:id="rId17"/>
    <p:sldId id="309" r:id="rId18"/>
    <p:sldId id="329" r:id="rId19"/>
    <p:sldId id="393" r:id="rId20"/>
    <p:sldId id="394" r:id="rId21"/>
    <p:sldId id="386" r:id="rId22"/>
    <p:sldId id="380" r:id="rId23"/>
    <p:sldId id="391" r:id="rId24"/>
    <p:sldId id="3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17" autoAdjust="0"/>
    <p:restoredTop sz="94664"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1" name="Rectangle 3"/>
          <p:cNvSpPr>
            <a:spLocks noGrp="1" noChangeArrowheads="1"/>
          </p:cNvSpPr>
          <p:nvPr>
            <p:ph type="dt" idx="1"/>
          </p:nvPr>
        </p:nvSpPr>
        <p:spPr bwMode="auto">
          <a:xfrm>
            <a:off x="654050" y="95250"/>
            <a:ext cx="1060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Month 20xx</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E2D12AD0-39D7-481D-A90E-51416BE1228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 name="Slide Image Placeholder 9"/>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r>
              <a:rPr lang="en-US" smtClean="0"/>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smtClean="0"/>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smtClean="0"/>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r>
              <a:rPr lang="en-US" smtClean="0"/>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smtClean="0"/>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smtClean="0"/>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6CC2B97F-973B-4407-B2CD-43C3E76D1A6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Subir Das, Chair, IEEE 802.21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2010</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September  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Subir Das, Chair, IEEE 802.21</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p:spPr>
        <p:txBody>
          <a:bodyPr/>
          <a:lstStyle>
            <a:lvl1pPr>
              <a:defRPr/>
            </a:lvl1pPr>
          </a:lstStyle>
          <a:p>
            <a:pPr>
              <a:defRPr/>
            </a:pPr>
            <a:r>
              <a:rPr lang="en-US" smtClean="0"/>
              <a:t>September  2010</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Subir Das, Chair, IEEE 802.21</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6"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17"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914400" y="377825"/>
            <a:ext cx="7683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400" b="1"/>
            </a:lvl1pPr>
          </a:lstStyle>
          <a:p>
            <a:pPr>
              <a:defRPr/>
            </a:pPr>
            <a:r>
              <a:rPr lang="en-US" smtClean="0"/>
              <a:t>September  2010</a:t>
            </a:r>
            <a:endParaRPr lang="en-US" dirty="0"/>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Subir Das, Chair, IEEE 802.21</a:t>
            </a: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484563" y="393700"/>
            <a:ext cx="4791075" cy="215900"/>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21-10-0181-00-0000-WG_Session-40_Opening_Notes.ppt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37"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www.ieee802.org/21/ballots.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4294967295"/>
          </p:nvPr>
        </p:nvSpPr>
        <p:spPr>
          <a:xfrm>
            <a:off x="685800" y="6477456"/>
            <a:ext cx="1227837" cy="215444"/>
          </a:xfrm>
          <a:noFill/>
        </p:spPr>
        <p:txBody>
          <a:bodyPr/>
          <a:lstStyle/>
          <a:p>
            <a:r>
              <a:rPr lang="en-US" smtClean="0"/>
              <a:t>September  2010</a:t>
            </a:r>
            <a:endParaRPr lang="en-US" dirty="0" smtClean="0"/>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6388"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6042FFE4-C8DC-457A-A259-A03C95A25D6B}" type="slidenum">
              <a:rPr lang="en-US" smtClean="0"/>
              <a:pPr/>
              <a:t>1</a:t>
            </a:fld>
            <a:endParaRPr lang="en-US" smtClean="0"/>
          </a:p>
        </p:txBody>
      </p:sp>
      <p:sp>
        <p:nvSpPr>
          <p:cNvPr id="16389" name="Rectangle 2"/>
          <p:cNvSpPr>
            <a:spLocks noGrp="1" noChangeArrowheads="1"/>
          </p:cNvSpPr>
          <p:nvPr>
            <p:ph type="ctrTitle"/>
          </p:nvPr>
        </p:nvSpPr>
        <p:spPr>
          <a:xfrm>
            <a:off x="609600" y="1066800"/>
            <a:ext cx="7848600" cy="3505200"/>
          </a:xfrm>
        </p:spPr>
        <p:txBody>
          <a:bodyPr/>
          <a:lstStyle/>
          <a:p>
            <a:r>
              <a:rPr lang="en-US" b="1" dirty="0" smtClean="0">
                <a:latin typeface="Arial" charset="0"/>
              </a:rPr>
              <a:t>IEEE 802.21</a:t>
            </a:r>
            <a:br>
              <a:rPr lang="en-US" b="1" dirty="0" smtClean="0">
                <a:latin typeface="Arial" charset="0"/>
              </a:rPr>
            </a:br>
            <a:r>
              <a:rPr lang="en-US" b="1" dirty="0" smtClean="0">
                <a:latin typeface="Arial" charset="0"/>
              </a:rPr>
              <a:t>Session #40</a:t>
            </a:r>
            <a:br>
              <a:rPr lang="en-US" b="1" dirty="0" smtClean="0">
                <a:latin typeface="Arial" charset="0"/>
              </a:rPr>
            </a:br>
            <a:r>
              <a:rPr lang="en-US" b="1" dirty="0" smtClean="0">
                <a:latin typeface="Arial" charset="0"/>
              </a:rPr>
              <a:t>St. Petersburg, Russia</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400800" cy="1219200"/>
          </a:xfrm>
        </p:spPr>
        <p:txBody>
          <a:bodyPr/>
          <a:lstStyle/>
          <a:p>
            <a:r>
              <a:rPr lang="en-US" sz="2800" smtClean="0">
                <a:latin typeface="Arial" charset="0"/>
              </a:rPr>
              <a:t>Subir Das</a:t>
            </a:r>
          </a:p>
          <a:p>
            <a:r>
              <a:rPr lang="en-US" sz="2800" smtClean="0">
                <a:latin typeface="Arial" charset="0"/>
              </a:rPr>
              <a:t>subir@research.telcordia.com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10</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11</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12</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smtClean="0"/>
              <a:t>Patent Related Links</a:t>
            </a:r>
            <a:endParaRPr lang="en-US" sz="4000" u="sng"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13</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14</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000"/>
            <a:ext cx="754063" cy="215900"/>
          </a:xfrm>
          <a:noFill/>
        </p:spPr>
        <p:txBody>
          <a:bodyPr/>
          <a:lstStyle/>
          <a:p>
            <a:r>
              <a:rPr lang="en-US" smtClean="0"/>
              <a:t>September  2010</a:t>
            </a:r>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15</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16</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17</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18</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smtClean="0">
                <a:solidFill>
                  <a:schemeClr val="accent2"/>
                </a:solidFill>
                <a:latin typeface="Arial" charset="0"/>
              </a:rPr>
              <a:t>Summary of Completed Work</a:t>
            </a:r>
          </a:p>
        </p:txBody>
      </p:sp>
      <p:sp>
        <p:nvSpPr>
          <p:cNvPr id="33797" name="Rectangle 3"/>
          <p:cNvSpPr>
            <a:spLocks noGrp="1" noChangeArrowheads="1"/>
          </p:cNvSpPr>
          <p:nvPr>
            <p:ph type="body" idx="1"/>
          </p:nvPr>
        </p:nvSpPr>
        <p:spPr>
          <a:xfrm>
            <a:off x="228600" y="1295400"/>
            <a:ext cx="8686800" cy="4876800"/>
          </a:xfrm>
        </p:spPr>
        <p:txBody>
          <a:bodyPr/>
          <a:lstStyle/>
          <a:p>
            <a:pPr>
              <a:lnSpc>
                <a:spcPct val="80000"/>
              </a:lnSpc>
            </a:pPr>
            <a:r>
              <a:rPr lang="en-US" sz="2000" dirty="0" smtClean="0">
                <a:latin typeface="Arial" charset="0"/>
              </a:rPr>
              <a:t>P802.21 base Specification</a:t>
            </a:r>
          </a:p>
          <a:p>
            <a:pPr lvl="1">
              <a:lnSpc>
                <a:spcPct val="80000"/>
              </a:lnSpc>
            </a:pPr>
            <a:r>
              <a:rPr lang="en-US" sz="1800" dirty="0" smtClean="0">
                <a:latin typeface="Arial" charset="0"/>
              </a:rPr>
              <a:t>P802.21 published in Jan-2009</a:t>
            </a:r>
          </a:p>
          <a:p>
            <a:pPr>
              <a:lnSpc>
                <a:spcPct val="80000"/>
              </a:lnSpc>
            </a:pPr>
            <a:endParaRPr lang="en-US" sz="1600" dirty="0" smtClean="0">
              <a:latin typeface="Arial" charset="0"/>
            </a:endParaRPr>
          </a:p>
          <a:p>
            <a:pPr>
              <a:lnSpc>
                <a:spcPct val="80000"/>
              </a:lnSpc>
            </a:pPr>
            <a:r>
              <a:rPr lang="en-US" sz="1800" dirty="0" smtClean="0">
                <a:latin typeface="Arial" charset="0"/>
              </a:rPr>
              <a:t>Requirements submitted to ITU through 802.18 for IMT-Advanced</a:t>
            </a:r>
          </a:p>
          <a:p>
            <a:pPr>
              <a:lnSpc>
                <a:spcPct val="80000"/>
              </a:lnSpc>
            </a:pPr>
            <a:r>
              <a:rPr lang="en-US" sz="1800" dirty="0" smtClean="0">
                <a:latin typeface="Arial" charset="0"/>
              </a:rPr>
              <a:t>Interaction with other 802 groups and other SDOs</a:t>
            </a:r>
          </a:p>
          <a:p>
            <a:pPr lvl="1">
              <a:lnSpc>
                <a:spcPct val="80000"/>
              </a:lnSpc>
            </a:pPr>
            <a:r>
              <a:rPr lang="en-US" sz="1600" dirty="0" smtClean="0">
                <a:latin typeface="Arial" charset="0"/>
              </a:rPr>
              <a:t>MIH solution incorporated in 802.16g in Nov ‘05, </a:t>
            </a:r>
          </a:p>
          <a:p>
            <a:pPr lvl="1">
              <a:lnSpc>
                <a:spcPct val="80000"/>
              </a:lnSpc>
            </a:pPr>
            <a:r>
              <a:rPr lang="en-US" sz="1600" dirty="0" smtClean="0">
                <a:latin typeface="Arial" charset="0"/>
              </a:rPr>
              <a:t>MIH solution incorporated in 802.11u in Sep </a:t>
            </a:r>
            <a:r>
              <a:rPr lang="en-US" sz="1600" dirty="0" smtClean="0">
                <a:latin typeface="Arial" charset="0"/>
              </a:rPr>
              <a:t>’06</a:t>
            </a:r>
            <a:endParaRPr lang="en-US" sz="1600" dirty="0" smtClean="0">
              <a:latin typeface="Arial" charset="0"/>
            </a:endParaRPr>
          </a:p>
          <a:p>
            <a:pPr lvl="1">
              <a:lnSpc>
                <a:spcPct val="80000"/>
              </a:lnSpc>
            </a:pPr>
            <a:r>
              <a:rPr lang="en-US" sz="1600" dirty="0" smtClean="0">
                <a:latin typeface="Arial" charset="0"/>
              </a:rPr>
              <a:t>3GPP: Concept of ANDSF incorporated in 3GPP TS 23.402, TS 24.302, TS 24.312</a:t>
            </a:r>
          </a:p>
          <a:p>
            <a:pPr lvl="1">
              <a:lnSpc>
                <a:spcPct val="80000"/>
              </a:lnSpc>
            </a:pPr>
            <a:r>
              <a:rPr lang="en-US" sz="1600" dirty="0" smtClean="0">
                <a:latin typeface="Arial" charset="0"/>
              </a:rPr>
              <a:t>WMF: 802.21 IS </a:t>
            </a:r>
            <a:r>
              <a:rPr lang="en-US" sz="1600" dirty="0" err="1" smtClean="0">
                <a:latin typeface="Arial" charset="0"/>
              </a:rPr>
              <a:t>is</a:t>
            </a:r>
            <a:r>
              <a:rPr lang="en-US" sz="1600" dirty="0" smtClean="0">
                <a:latin typeface="Arial" charset="0"/>
              </a:rPr>
              <a:t> now </a:t>
            </a:r>
            <a:r>
              <a:rPr lang="en-US" sz="1600" dirty="0" smtClean="0">
                <a:latin typeface="Arial" charset="0"/>
              </a:rPr>
              <a:t>a </a:t>
            </a:r>
            <a:r>
              <a:rPr lang="en-US" sz="1600" dirty="0" smtClean="0">
                <a:latin typeface="Arial" charset="0"/>
              </a:rPr>
              <a:t>part of </a:t>
            </a:r>
            <a:r>
              <a:rPr lang="en-US" sz="1600" dirty="0" err="1" smtClean="0">
                <a:latin typeface="Arial" charset="0"/>
              </a:rPr>
              <a:t>WiMAX</a:t>
            </a:r>
            <a:r>
              <a:rPr lang="en-US" sz="1600" dirty="0" smtClean="0">
                <a:latin typeface="Arial" charset="0"/>
              </a:rPr>
              <a:t> 1.6 </a:t>
            </a:r>
            <a:r>
              <a:rPr lang="en-US" sz="1600" dirty="0" smtClean="0">
                <a:latin typeface="Arial" charset="0"/>
              </a:rPr>
              <a:t>specification </a:t>
            </a:r>
            <a:r>
              <a:rPr lang="en-US" sz="1600" dirty="0" smtClean="0">
                <a:latin typeface="Arial" charset="0"/>
              </a:rPr>
              <a:t>for </a:t>
            </a:r>
            <a:r>
              <a:rPr lang="en-US" sz="1600" dirty="0" err="1" smtClean="0">
                <a:latin typeface="Arial" charset="0"/>
              </a:rPr>
              <a:t>WiMAX-WiFI</a:t>
            </a:r>
            <a:r>
              <a:rPr lang="en-US" sz="1600" dirty="0" smtClean="0">
                <a:latin typeface="Arial" charset="0"/>
              </a:rPr>
              <a:t> IWK</a:t>
            </a:r>
          </a:p>
          <a:p>
            <a:pPr lvl="1">
              <a:lnSpc>
                <a:spcPct val="80000"/>
              </a:lnSpc>
            </a:pPr>
            <a:r>
              <a:rPr lang="en-US" sz="1600" dirty="0" smtClean="0">
                <a:latin typeface="Arial" charset="0"/>
              </a:rPr>
              <a:t>8021.16m Sponsored Ballot discussion </a:t>
            </a:r>
            <a:endParaRPr lang="en-US" sz="1600" dirty="0" smtClean="0">
              <a:latin typeface="Arial" charset="0"/>
            </a:endParaRP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p>
          <a:p>
            <a:pPr lvl="1">
              <a:lnSpc>
                <a:spcPct val="80000"/>
              </a:lnSpc>
            </a:pPr>
            <a:r>
              <a:rPr lang="en-US" sz="1600" dirty="0" smtClean="0">
                <a:latin typeface="Arial" charset="0"/>
              </a:rPr>
              <a:t>802.21a Security TG: Proposals </a:t>
            </a:r>
            <a:r>
              <a:rPr lang="en-US" sz="1600" dirty="0" smtClean="0">
                <a:latin typeface="Arial" charset="0"/>
              </a:rPr>
              <a:t>merged and agreed</a:t>
            </a:r>
            <a:endParaRPr lang="en-US" sz="1600" dirty="0" smtClean="0">
              <a:latin typeface="Arial" charset="0"/>
            </a:endParaRPr>
          </a:p>
          <a:p>
            <a:pPr lvl="1">
              <a:lnSpc>
                <a:spcPct val="80000"/>
              </a:lnSpc>
            </a:pPr>
            <a:r>
              <a:rPr lang="en-US" sz="1600" dirty="0" smtClean="0">
                <a:latin typeface="Arial" charset="0"/>
              </a:rPr>
              <a:t>802.21b Handover with Broadcast Services TG: Completed Letter </a:t>
            </a:r>
            <a:r>
              <a:rPr lang="en-US" sz="1600" dirty="0" smtClean="0">
                <a:latin typeface="Arial" charset="0"/>
              </a:rPr>
              <a:t>ballot</a:t>
            </a:r>
            <a:endParaRPr lang="en-US" sz="1600" dirty="0" smtClean="0">
              <a:latin typeface="Arial" charset="0"/>
            </a:endParaRPr>
          </a:p>
          <a:p>
            <a:pPr lvl="1">
              <a:lnSpc>
                <a:spcPct val="80000"/>
              </a:lnSpc>
            </a:pPr>
            <a:r>
              <a:rPr lang="en-US" sz="1600" dirty="0" smtClean="0">
                <a:latin typeface="Arial" charset="0"/>
              </a:rPr>
              <a:t>802.21c Single Radio Handovers: Call for Proposals Issued</a:t>
            </a:r>
          </a:p>
          <a:p>
            <a:pPr lvl="1">
              <a:lnSpc>
                <a:spcPct val="80000"/>
              </a:lnSpc>
            </a:pPr>
            <a:endParaRPr lang="en-US" sz="1600" dirty="0" smtClean="0">
              <a:latin typeface="Arial" charset="0"/>
            </a:endParaRPr>
          </a:p>
          <a:p>
            <a:pPr>
              <a:lnSpc>
                <a:spcPct val="80000"/>
              </a:lnSpc>
            </a:pPr>
            <a:r>
              <a:rPr lang="en-US" sz="1800" dirty="0" smtClean="0">
                <a:latin typeface="Arial" charset="0"/>
              </a:rPr>
              <a:t>Study Group Status</a:t>
            </a:r>
          </a:p>
          <a:p>
            <a:pPr lvl="1">
              <a:lnSpc>
                <a:spcPct val="80000"/>
              </a:lnSpc>
            </a:pPr>
            <a:r>
              <a:rPr lang="en-US" sz="1600" dirty="0" smtClean="0">
                <a:latin typeface="Arial" charset="0"/>
              </a:rPr>
              <a:t>Wireless Network Management: Discussed several Presentations </a:t>
            </a:r>
          </a:p>
          <a:p>
            <a:pPr lvl="1">
              <a:lnSpc>
                <a:spcPct val="80000"/>
              </a:lnSpc>
            </a:pP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p:txBody>
          <a:bodyPr/>
          <a:lstStyle/>
          <a:p>
            <a:pPr>
              <a:defRPr/>
            </a:pPr>
            <a:r>
              <a:rPr lang="en-US" smtClean="0"/>
              <a:t>September  2010</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#4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LB#4 started on August 09, 2010 and ended on September 08,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September 10, 2010</a:t>
            </a:r>
          </a:p>
          <a:p>
            <a:pPr lvl="1">
              <a:lnSpc>
                <a:spcPct val="80000"/>
              </a:lnSpc>
            </a:pPr>
            <a:r>
              <a:rPr lang="en-US" sz="2000" dirty="0" smtClean="0">
                <a:latin typeface="Arial" charset="0"/>
                <a:cs typeface="Arial" charset="0"/>
                <a:hlinkClick r:id="rId2"/>
              </a:rPr>
              <a:t>http://www.ieee802.org/21/ballots.html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12 </a:t>
            </a:r>
          </a:p>
          <a:p>
            <a:pPr lvl="1">
              <a:lnSpc>
                <a:spcPct val="80000"/>
              </a:lnSpc>
            </a:pPr>
            <a:r>
              <a:rPr lang="en-US" sz="2000" dirty="0" smtClean="0">
                <a:latin typeface="Arial" charset="0"/>
                <a:cs typeface="Arial" charset="0"/>
              </a:rPr>
              <a:t>Disapprove : 09 </a:t>
            </a:r>
          </a:p>
          <a:p>
            <a:pPr lvl="1">
              <a:lnSpc>
                <a:spcPct val="80000"/>
              </a:lnSpc>
            </a:pPr>
            <a:r>
              <a:rPr lang="en-US" sz="2000" dirty="0" smtClean="0">
                <a:latin typeface="Arial" charset="0"/>
                <a:cs typeface="Arial" charset="0"/>
              </a:rPr>
              <a:t>Abstain:  02 </a:t>
            </a:r>
          </a:p>
          <a:p>
            <a:pPr lvl="1">
              <a:lnSpc>
                <a:spcPct val="80000"/>
              </a:lnSpc>
            </a:pPr>
            <a:r>
              <a:rPr lang="en-US" sz="2000" dirty="0" smtClean="0">
                <a:latin typeface="Arial" charset="0"/>
                <a:cs typeface="Arial" charset="0"/>
              </a:rPr>
              <a:t>Return ratio : 72 %</a:t>
            </a:r>
          </a:p>
          <a:p>
            <a:pPr lvl="1">
              <a:lnSpc>
                <a:spcPct val="80000"/>
              </a:lnSpc>
            </a:pPr>
            <a:r>
              <a:rPr lang="en-US" sz="2000" dirty="0" smtClean="0">
                <a:latin typeface="Arial" charset="0"/>
                <a:cs typeface="Arial" charset="0"/>
              </a:rPr>
              <a:t>Approval ratio : 57 %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t>
            </a:r>
            <a:r>
              <a:rPr lang="en-US" sz="2400" dirty="0" smtClean="0">
                <a:latin typeface="Arial" charset="0"/>
                <a:cs typeface="Arial" charset="0"/>
              </a:rPr>
              <a:t>not </a:t>
            </a:r>
            <a:r>
              <a:rPr lang="en-US" sz="2400" dirty="0" smtClean="0">
                <a:latin typeface="Arial" charset="0"/>
                <a:cs typeface="Arial" charset="0"/>
              </a:rPr>
              <a:t>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September  2010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85800" y="6477000"/>
            <a:ext cx="731838" cy="215900"/>
          </a:xfrm>
          <a:noFill/>
        </p:spPr>
        <p:txBody>
          <a:bodyPr/>
          <a:lstStyle/>
          <a:p>
            <a:r>
              <a:rPr lang="en-US" smtClean="0"/>
              <a:t>September  2010</a:t>
            </a:r>
            <a:endParaRPr lang="en-US" dirty="0" smtClean="0"/>
          </a:p>
        </p:txBody>
      </p:sp>
      <p:sp>
        <p:nvSpPr>
          <p:cNvPr id="17411" name="Footer Placeholder 4"/>
          <p:cNvSpPr>
            <a:spLocks noGrp="1"/>
          </p:cNvSpPr>
          <p:nvPr>
            <p:ph type="ftr" sz="quarter" idx="11"/>
          </p:nvPr>
        </p:nvSpPr>
        <p:spPr>
          <a:noFill/>
        </p:spPr>
        <p:txBody>
          <a:bodyPr/>
          <a:lstStyle/>
          <a:p>
            <a:r>
              <a:rPr lang="en-US" smtClean="0"/>
              <a:t>Subir Das, Chair, IEEE 802.21</a:t>
            </a:r>
          </a:p>
        </p:txBody>
      </p:sp>
      <p:sp>
        <p:nvSpPr>
          <p:cNvPr id="17412" name="Slide Number Placeholder 5"/>
          <p:cNvSpPr>
            <a:spLocks noGrp="1"/>
          </p:cNvSpPr>
          <p:nvPr>
            <p:ph type="sldNum" sz="quarter" idx="12"/>
          </p:nvPr>
        </p:nvSpPr>
        <p:spPr>
          <a:noFill/>
        </p:spPr>
        <p:txBody>
          <a:bodyPr/>
          <a:lstStyle/>
          <a:p>
            <a:r>
              <a:rPr lang="en-US" smtClean="0"/>
              <a:t>Slide </a:t>
            </a:r>
            <a:fld id="{F4947E09-04BA-41CB-918F-1FFEA1098F9D}" type="slidenum">
              <a:rPr lang="en-US" smtClean="0"/>
              <a:pPr/>
              <a:t>2</a:t>
            </a:fld>
            <a:endParaRPr lang="en-US"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a:latin typeface="Arial" charset="0"/>
              </a:rPr>
              <a:t>The WG has 32 voting members as of this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4819" name="Footer Placeholder 4"/>
          <p:cNvSpPr>
            <a:spLocks noGrp="1"/>
          </p:cNvSpPr>
          <p:nvPr>
            <p:ph type="ftr" sz="quarter" idx="11"/>
          </p:nvPr>
        </p:nvSpPr>
        <p:spPr>
          <a:noFill/>
        </p:spPr>
        <p:txBody>
          <a:bodyPr/>
          <a:lstStyle/>
          <a:p>
            <a:r>
              <a:rPr lang="en-US" smtClean="0"/>
              <a:t>Subir Das, Chair, IEEE 802.21</a:t>
            </a:r>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20</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September Meeting</a:t>
            </a:r>
          </a:p>
        </p:txBody>
      </p:sp>
      <p:sp>
        <p:nvSpPr>
          <p:cNvPr id="34822" name="Rectangle 3"/>
          <p:cNvSpPr>
            <a:spLocks noGrp="1" noChangeArrowheads="1"/>
          </p:cNvSpPr>
          <p:nvPr>
            <p:ph type="body" idx="1"/>
          </p:nvPr>
        </p:nvSpPr>
        <p:spPr>
          <a:xfrm>
            <a:off x="381000" y="1295400"/>
            <a:ext cx="8305800" cy="44196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Resolve outstanding issues, draft specification update and preparation for Letter Ballot </a:t>
            </a:r>
            <a:endParaRPr lang="en-US" sz="1800" dirty="0" smtClean="0">
              <a:latin typeface="Arial" charset="0"/>
            </a:endParaRP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 Letter Ballot #4 </a:t>
            </a:r>
            <a:r>
              <a:rPr lang="en-US" sz="1800" dirty="0" smtClean="0">
                <a:latin typeface="Arial" charset="0"/>
              </a:rPr>
              <a:t>discussion and comment </a:t>
            </a:r>
            <a:r>
              <a:rPr lang="en-US" sz="1800" dirty="0" smtClean="0">
                <a:latin typeface="Arial" charset="0"/>
              </a:rPr>
              <a:t>resolution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Presentation of C</a:t>
            </a:r>
            <a:r>
              <a:rPr lang="en-US" sz="1800" dirty="0" smtClean="0">
                <a:latin typeface="Arial" charset="0"/>
              </a:rPr>
              <a:t>ontributions and discussion </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a:lnSpc>
                <a:spcPct val="90000"/>
              </a:lnSpc>
            </a:pPr>
            <a:r>
              <a:rPr lang="en-US" sz="2400" dirty="0" smtClean="0">
                <a:latin typeface="Arial" charset="0"/>
              </a:rPr>
              <a:t>Study Group Activities</a:t>
            </a:r>
          </a:p>
          <a:p>
            <a:pPr lvl="1">
              <a:lnSpc>
                <a:spcPct val="90000"/>
              </a:lnSpc>
            </a:pPr>
            <a:r>
              <a:rPr lang="en-US" sz="2000" dirty="0" smtClean="0">
                <a:latin typeface="Arial" charset="0"/>
              </a:rPr>
              <a:t>Wireless Network </a:t>
            </a:r>
            <a:r>
              <a:rPr lang="en-US" sz="2000" dirty="0" smtClean="0">
                <a:latin typeface="Arial" charset="0"/>
              </a:rPr>
              <a:t>Management</a:t>
            </a:r>
          </a:p>
          <a:p>
            <a:pPr lvl="2">
              <a:lnSpc>
                <a:spcPct val="90000"/>
              </a:lnSpc>
            </a:pPr>
            <a:r>
              <a:rPr lang="en-US" sz="1600" dirty="0" smtClean="0">
                <a:latin typeface="Arial" charset="0"/>
              </a:rPr>
              <a:t>Presentation and discussion</a:t>
            </a:r>
            <a:endParaRPr lang="en-US" sz="1600" dirty="0" smtClean="0">
              <a:latin typeface="Arial" charset="0"/>
            </a:endParaRP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35843" name="Footer Placeholder 4"/>
          <p:cNvSpPr>
            <a:spLocks noGrp="1"/>
          </p:cNvSpPr>
          <p:nvPr>
            <p:ph type="ftr" sz="quarter" idx="11"/>
          </p:nvPr>
        </p:nvSpPr>
        <p:spPr>
          <a:noFill/>
        </p:spPr>
        <p:txBody>
          <a:bodyPr/>
          <a:lstStyle/>
          <a:p>
            <a:r>
              <a:rPr lang="en-US" smtClean="0"/>
              <a:t>Subir Das, Chair, IEEE 802.21</a:t>
            </a:r>
          </a:p>
        </p:txBody>
      </p:sp>
      <p:sp>
        <p:nvSpPr>
          <p:cNvPr id="35844" name="Slide Number Placeholder 5"/>
          <p:cNvSpPr>
            <a:spLocks noGrp="1"/>
          </p:cNvSpPr>
          <p:nvPr>
            <p:ph type="sldNum" sz="quarter" idx="12"/>
          </p:nvPr>
        </p:nvSpPr>
        <p:spPr>
          <a:noFill/>
        </p:spPr>
        <p:txBody>
          <a:bodyPr/>
          <a:lstStyle/>
          <a:p>
            <a:r>
              <a:rPr lang="en-US" smtClean="0"/>
              <a:t>Slide </a:t>
            </a:r>
            <a:fld id="{1AEF6830-F44A-46EC-B23D-02BE28FEB350}" type="slidenum">
              <a:rPr lang="en-US" smtClean="0"/>
              <a:pPr/>
              <a:t>21</a:t>
            </a:fld>
            <a:endParaRPr lang="en-US" smtClean="0"/>
          </a:p>
        </p:txBody>
      </p:sp>
      <p:sp>
        <p:nvSpPr>
          <p:cNvPr id="35845" name="Rectangle 2"/>
          <p:cNvSpPr>
            <a:spLocks noGrp="1" noChangeArrowheads="1"/>
          </p:cNvSpPr>
          <p:nvPr>
            <p:ph type="title"/>
          </p:nvPr>
        </p:nvSpPr>
        <p:spPr>
          <a:xfrm>
            <a:off x="152400" y="685800"/>
            <a:ext cx="8534400" cy="838200"/>
          </a:xfrm>
        </p:spPr>
        <p:txBody>
          <a:bodyPr/>
          <a:lstStyle/>
          <a:p>
            <a:r>
              <a:rPr lang="en-US" sz="3600" smtClean="0">
                <a:solidFill>
                  <a:schemeClr val="accent2"/>
                </a:solidFill>
              </a:rPr>
              <a:t>Future Sessions – 2010</a:t>
            </a:r>
            <a:r>
              <a:rPr lang="en-US" sz="4000" smtClean="0">
                <a:solidFill>
                  <a:schemeClr val="accent2"/>
                </a:solidFill>
              </a:rPr>
              <a:t/>
            </a:r>
            <a:br>
              <a:rPr lang="en-US" sz="4000" smtClean="0">
                <a:solidFill>
                  <a:schemeClr val="accent2"/>
                </a:solidFill>
              </a:rPr>
            </a:br>
            <a:endParaRPr lang="en-US" sz="2000" b="1" smtClean="0">
              <a:solidFill>
                <a:schemeClr val="accent2"/>
              </a:solidFill>
            </a:endParaRPr>
          </a:p>
        </p:txBody>
      </p:sp>
      <p:sp>
        <p:nvSpPr>
          <p:cNvPr id="35846" name="Rectangle 3"/>
          <p:cNvSpPr>
            <a:spLocks noGrp="1" noChangeArrowheads="1"/>
          </p:cNvSpPr>
          <p:nvPr>
            <p:ph type="body" idx="1"/>
          </p:nvPr>
        </p:nvSpPr>
        <p:spPr>
          <a:xfrm>
            <a:off x="457200" y="1600200"/>
            <a:ext cx="8305800" cy="4267200"/>
          </a:xfrm>
        </p:spPr>
        <p:txBody>
          <a:bodyPr/>
          <a:lstStyle/>
          <a:p>
            <a:pPr>
              <a:lnSpc>
                <a:spcPct val="90000"/>
              </a:lnSpc>
            </a:pPr>
            <a:r>
              <a:rPr lang="en-US" sz="2400" b="1" dirty="0" smtClean="0">
                <a:solidFill>
                  <a:srgbClr val="FF0000"/>
                </a:solidFill>
              </a:rPr>
              <a:t>Plenary: Nov 7-12, 2010, Hyatt Regency, Dallas, Texas</a:t>
            </a:r>
          </a:p>
          <a:p>
            <a:pPr lvl="1">
              <a:lnSpc>
                <a:spcPct val="90000"/>
              </a:lnSpc>
            </a:pPr>
            <a:r>
              <a:rPr lang="en-US" sz="2000" dirty="0" smtClean="0">
                <a:solidFill>
                  <a:srgbClr val="FF0000"/>
                </a:solidFill>
              </a:rPr>
              <a:t>Co-located with all </a:t>
            </a:r>
            <a:r>
              <a:rPr lang="en-US" sz="2000" smtClean="0">
                <a:solidFill>
                  <a:srgbClr val="FF0000"/>
                </a:solidFill>
              </a:rPr>
              <a:t>802 groups</a:t>
            </a:r>
          </a:p>
          <a:p>
            <a:pPr lvl="1">
              <a:lnSpc>
                <a:spcPct val="90000"/>
              </a:lnSpc>
              <a:buNone/>
            </a:pPr>
            <a:endParaRPr lang="en-US" sz="2000" dirty="0" smtClean="0">
              <a:solidFill>
                <a:srgbClr val="FF0000"/>
              </a:solidFill>
            </a:endParaRPr>
          </a:p>
          <a:p>
            <a:pPr>
              <a:lnSpc>
                <a:spcPct val="90000"/>
              </a:lnSpc>
            </a:pPr>
            <a:r>
              <a:rPr lang="en-US" sz="2400" dirty="0" smtClean="0">
                <a:solidFill>
                  <a:schemeClr val="accent2"/>
                </a:solidFill>
              </a:rPr>
              <a:t>Meeting details </a:t>
            </a:r>
          </a:p>
          <a:p>
            <a:pPr lvl="1">
              <a:lnSpc>
                <a:spcPct val="90000"/>
              </a:lnSpc>
            </a:pPr>
            <a:r>
              <a:rPr lang="en-US" sz="2000" dirty="0" smtClean="0">
                <a:solidFill>
                  <a:schemeClr val="accent2"/>
                </a:solidFill>
              </a:rPr>
              <a:t>http://ieee802.facetoface-events.com/plenary </a:t>
            </a:r>
          </a:p>
          <a:p>
            <a:pPr lvl="1">
              <a:lnSpc>
                <a:spcPct val="90000"/>
              </a:lnSpc>
              <a:buNone/>
            </a:pPr>
            <a:endParaRPr lang="en-US" sz="2000" dirty="0" smtClean="0">
              <a:solidFill>
                <a:schemeClr val="accent2"/>
              </a:solidFill>
            </a:endParaRPr>
          </a:p>
          <a:p>
            <a:pPr>
              <a:lnSpc>
                <a:spcPct val="90000"/>
              </a:lnSpc>
            </a:pPr>
            <a:r>
              <a:rPr lang="en-US" sz="2400" dirty="0" smtClean="0">
                <a:solidFill>
                  <a:schemeClr val="accent2"/>
                </a:solidFill>
              </a:rPr>
              <a:t>EARLY Web Registration Fee:  $700 US </a:t>
            </a:r>
          </a:p>
          <a:p>
            <a:pPr lvl="1">
              <a:lnSpc>
                <a:spcPct val="90000"/>
              </a:lnSpc>
            </a:pPr>
            <a:r>
              <a:rPr lang="en-US" sz="2000" dirty="0" smtClean="0">
                <a:solidFill>
                  <a:schemeClr val="accent2"/>
                </a:solidFill>
              </a:rPr>
              <a:t>Before 6:00 PM Pacific Daylight Time (PT), Friday, October 8, 2010</a:t>
            </a:r>
          </a:p>
          <a:p>
            <a:pPr>
              <a:lnSpc>
                <a:spcPct val="90000"/>
              </a:lnSpc>
            </a:pPr>
            <a:r>
              <a:rPr lang="en-US" sz="2400" dirty="0" smtClean="0">
                <a:solidFill>
                  <a:schemeClr val="accent2"/>
                </a:solidFill>
              </a:rPr>
              <a:t>STANDARD Web Registration Fee:  $800 US </a:t>
            </a:r>
          </a:p>
          <a:p>
            <a:pPr lvl="1">
              <a:lnSpc>
                <a:spcPct val="90000"/>
              </a:lnSpc>
            </a:pPr>
            <a:r>
              <a:rPr lang="en-US" sz="2000" dirty="0" smtClean="0">
                <a:solidFill>
                  <a:schemeClr val="accent2"/>
                </a:solidFill>
              </a:rPr>
              <a:t>Before 6:00 PM Pacific Standard Time (PT), Monday, November 1, 2010 </a:t>
            </a:r>
          </a:p>
          <a:p>
            <a:pPr>
              <a:lnSpc>
                <a:spcPct val="90000"/>
              </a:lnSpc>
            </a:pPr>
            <a:r>
              <a:rPr lang="en-US" sz="2400" dirty="0" smtClean="0">
                <a:solidFill>
                  <a:schemeClr val="accent2"/>
                </a:solidFill>
              </a:rPr>
              <a:t>ONSITE Web Registration Fee $900 US </a:t>
            </a:r>
          </a:p>
          <a:p>
            <a:pPr>
              <a:lnSpc>
                <a:spcPct val="90000"/>
              </a:lnSpc>
            </a:pPr>
            <a:endParaRPr lang="en-US" sz="2400" dirty="0" smtClean="0">
              <a:solidFill>
                <a:schemeClr val="accent2"/>
              </a:solidFill>
            </a:endParaRPr>
          </a:p>
          <a:p>
            <a:pPr>
              <a:lnSpc>
                <a:spcPct val="90000"/>
              </a:lnSpc>
            </a:pPr>
            <a:endParaRPr lang="en-US" sz="2400" dirty="0" smtClean="0">
              <a:solidFill>
                <a:schemeClr val="accent2"/>
              </a:solidFill>
            </a:endParaRPr>
          </a:p>
          <a:p>
            <a:pPr lvl="1">
              <a:lnSpc>
                <a:spcPct val="90000"/>
              </a:lnSpc>
              <a:buNone/>
            </a:pPr>
            <a:endParaRPr lang="en-US" sz="2000" dirty="0" smtClean="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22</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smtClean="0">
                <a:solidFill>
                  <a:schemeClr val="accent2"/>
                </a:solidFill>
              </a:rPr>
              <a:t>Future Sessions – 2011</a:t>
            </a:r>
            <a:r>
              <a:rPr lang="en-US" sz="4000" smtClean="0">
                <a:solidFill>
                  <a:schemeClr val="accent2"/>
                </a:solidFill>
              </a:rPr>
              <a:t/>
            </a:r>
            <a:br>
              <a:rPr lang="en-US" sz="4000" smtClean="0">
                <a:solidFill>
                  <a:schemeClr val="accent2"/>
                </a:solidFill>
              </a:rPr>
            </a:br>
            <a:endParaRPr lang="en-US" sz="2000" b="1" smtClean="0">
              <a:solidFill>
                <a:schemeClr val="accent2"/>
              </a:solidFill>
            </a:endParaRPr>
          </a:p>
        </p:txBody>
      </p:sp>
      <p:sp>
        <p:nvSpPr>
          <p:cNvPr id="36870" name="Rectangle 3"/>
          <p:cNvSpPr>
            <a:spLocks noGrp="1" noChangeArrowheads="1"/>
          </p:cNvSpPr>
          <p:nvPr>
            <p:ph type="body" idx="1"/>
          </p:nvPr>
        </p:nvSpPr>
        <p:spPr>
          <a:xfrm>
            <a:off x="685800" y="1676400"/>
            <a:ext cx="8305800" cy="4495800"/>
          </a:xfrm>
        </p:spPr>
        <p:txBody>
          <a:bodyPr/>
          <a:lstStyle/>
          <a:p>
            <a:pPr>
              <a:lnSpc>
                <a:spcPct val="90000"/>
              </a:lnSpc>
            </a:pPr>
            <a:r>
              <a:rPr lang="en-US" sz="2400" b="1" dirty="0" smtClean="0">
                <a:solidFill>
                  <a:srgbClr val="0000FF"/>
                </a:solidFill>
              </a:rPr>
              <a:t>Interim: 10-13 January 2011, Taipei, Taiwan </a:t>
            </a:r>
          </a:p>
          <a:p>
            <a:pPr lvl="1">
              <a:lnSpc>
                <a:spcPct val="90000"/>
              </a:lnSpc>
            </a:pPr>
            <a:r>
              <a:rPr lang="en-US" sz="2000" dirty="0" smtClean="0">
                <a:solidFill>
                  <a:srgbClr val="0000FF"/>
                </a:solidFill>
              </a:rPr>
              <a:t>Meeting co-located with 802.16</a:t>
            </a:r>
            <a:endParaRPr lang="en-US" sz="2400" b="1" dirty="0" smtClean="0">
              <a:solidFill>
                <a:srgbClr val="FF0000"/>
              </a:solidFill>
            </a:endParaRPr>
          </a:p>
          <a:p>
            <a:pPr>
              <a:lnSpc>
                <a:spcPct val="90000"/>
              </a:lnSpc>
            </a:pPr>
            <a:r>
              <a:rPr lang="en-US" sz="2400" b="1" dirty="0" smtClean="0">
                <a:solidFill>
                  <a:srgbClr val="FF0000"/>
                </a:solidFill>
              </a:rPr>
              <a:t>Plenary: 14-17 March 2011, Singapore</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16-19 May 2011, Banff, Alberta, Canada. </a:t>
            </a:r>
          </a:p>
          <a:p>
            <a:pPr lvl="1">
              <a:lnSpc>
                <a:spcPct val="90000"/>
              </a:lnSpc>
            </a:pPr>
            <a:r>
              <a:rPr lang="en-US" sz="2000" dirty="0" smtClean="0">
                <a:solidFill>
                  <a:srgbClr val="0000FF"/>
                </a:solidFill>
              </a:rPr>
              <a:t>Meeting co-located with 802.16</a:t>
            </a:r>
          </a:p>
          <a:p>
            <a:pPr>
              <a:lnSpc>
                <a:spcPct val="90000"/>
              </a:lnSpc>
            </a:pPr>
            <a:r>
              <a:rPr lang="en-US" sz="2400" b="1" dirty="0" smtClean="0">
                <a:solidFill>
                  <a:srgbClr val="FF0000"/>
                </a:solidFill>
              </a:rPr>
              <a:t>Plenary: 18-21 July 2011, San Francisco, USA</a:t>
            </a: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19-22 September 2011, TBD</a:t>
            </a: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Atlanta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23</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533400" y="15240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TBD (non North American)</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4294967295"/>
          </p:nvPr>
        </p:nvSpPr>
        <p:spPr>
          <a:xfrm>
            <a:off x="685800" y="6477000"/>
            <a:ext cx="731838" cy="215900"/>
          </a:xfrm>
          <a:noFill/>
        </p:spPr>
        <p:txBody>
          <a:bodyPr/>
          <a:lstStyle/>
          <a:p>
            <a:r>
              <a:rPr lang="en-US" smtClean="0"/>
              <a:t>September  2010</a:t>
            </a:r>
          </a:p>
        </p:txBody>
      </p:sp>
      <p:sp>
        <p:nvSpPr>
          <p:cNvPr id="18435"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8436"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E4A1A90F-C280-4E04-A126-BB4090DFBB2D}" type="slidenum">
              <a:rPr lang="en-US" smtClean="0"/>
              <a:pPr/>
              <a:t>3</a:t>
            </a:fld>
            <a:endParaRPr lang="en-US" smtClean="0"/>
          </a:p>
        </p:txBody>
      </p:sp>
      <p:sp>
        <p:nvSpPr>
          <p:cNvPr id="18437" name="Rectangle 2"/>
          <p:cNvSpPr>
            <a:spLocks noGrp="1" noChangeArrowheads="1"/>
          </p:cNvSpPr>
          <p:nvPr>
            <p:ph type="ctrTitle"/>
          </p:nvPr>
        </p:nvSpPr>
        <p:spPr>
          <a:xfrm>
            <a:off x="685800" y="685800"/>
            <a:ext cx="7772400" cy="1447800"/>
          </a:xfrm>
        </p:spPr>
        <p:txBody>
          <a:bodyPr/>
          <a:lstStyle/>
          <a:p>
            <a:r>
              <a:rPr lang="en-US" sz="4000" b="1" smtClean="0">
                <a:latin typeface="Arial" charset="0"/>
              </a:rPr>
              <a:t>IEEE 802.21</a:t>
            </a:r>
            <a:br>
              <a:rPr lang="en-US" sz="4000" b="1" smtClean="0">
                <a:latin typeface="Arial" charset="0"/>
              </a:rPr>
            </a:br>
            <a:r>
              <a:rPr lang="en-US" sz="4000" b="1"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a:off x="685800" y="6477000"/>
            <a:ext cx="731838" cy="215900"/>
          </a:xfrm>
          <a:noFill/>
        </p:spPr>
        <p:txBody>
          <a:bodyPr/>
          <a:lstStyle/>
          <a:p>
            <a:r>
              <a:rPr lang="en-US" smtClean="0"/>
              <a:t>September  2010</a:t>
            </a:r>
          </a:p>
        </p:txBody>
      </p:sp>
      <p:sp>
        <p:nvSpPr>
          <p:cNvPr id="19459" name="Footer Placeholder 4"/>
          <p:cNvSpPr>
            <a:spLocks noGrp="1"/>
          </p:cNvSpPr>
          <p:nvPr>
            <p:ph type="ftr" sz="quarter" idx="11"/>
          </p:nvPr>
        </p:nvSpPr>
        <p:spPr>
          <a:noFill/>
        </p:spPr>
        <p:txBody>
          <a:bodyPr/>
          <a:lstStyle/>
          <a:p>
            <a:r>
              <a:rPr lang="en-US" smtClean="0"/>
              <a:t>Subir Das, Chair, IEEE 802.21</a:t>
            </a:r>
          </a:p>
        </p:txBody>
      </p:sp>
      <p:sp>
        <p:nvSpPr>
          <p:cNvPr id="19460" name="Slide Number Placeholder 5"/>
          <p:cNvSpPr>
            <a:spLocks noGrp="1"/>
          </p:cNvSpPr>
          <p:nvPr>
            <p:ph type="sldNum" sz="quarter" idx="12"/>
          </p:nvPr>
        </p:nvSpPr>
        <p:spPr>
          <a:noFill/>
        </p:spPr>
        <p:txBody>
          <a:bodyPr/>
          <a:lstStyle/>
          <a:p>
            <a:r>
              <a:rPr lang="en-US" smtClean="0"/>
              <a:t>Slide </a:t>
            </a:r>
            <a:fld id="{CDF237D2-9025-4C3F-BEA0-3F53B88EEF65}" type="slidenum">
              <a:rPr lang="en-US" smtClean="0"/>
              <a:pPr/>
              <a:t>4</a:t>
            </a:fld>
            <a:endParaRPr lang="en-US" smtClean="0"/>
          </a:p>
        </p:txBody>
      </p:sp>
      <p:sp>
        <p:nvSpPr>
          <p:cNvPr id="19461" name="Rectangle 2"/>
          <p:cNvSpPr>
            <a:spLocks noGrp="1" noChangeArrowheads="1"/>
          </p:cNvSpPr>
          <p:nvPr>
            <p:ph type="title"/>
          </p:nvPr>
        </p:nvSpPr>
        <p:spPr>
          <a:xfrm>
            <a:off x="762000" y="609600"/>
            <a:ext cx="7772400" cy="914400"/>
          </a:xfrm>
        </p:spPr>
        <p:txBody>
          <a:bodyPr/>
          <a:lstStyle/>
          <a:p>
            <a:r>
              <a:rPr lang="en-US" sz="3600" smtClean="0">
                <a:solidFill>
                  <a:schemeClr val="tx1"/>
                </a:solidFill>
                <a:latin typeface="Arial" charset="0"/>
              </a:rPr>
              <a:t>Session Time and Location  </a:t>
            </a:r>
            <a:br>
              <a:rPr lang="en-US" sz="3600" smtClean="0">
                <a:solidFill>
                  <a:schemeClr val="tx1"/>
                </a:solidFill>
                <a:latin typeface="Arial" charset="0"/>
              </a:rPr>
            </a:br>
            <a:endParaRPr lang="en-US" sz="1400" smtClean="0">
              <a:solidFill>
                <a:schemeClr val="tx1"/>
              </a:solidFill>
              <a:latin typeface="Arial" charset="0"/>
            </a:endParaRPr>
          </a:p>
        </p:txBody>
      </p:sp>
      <p:sp>
        <p:nvSpPr>
          <p:cNvPr id="19462" name="Text Box 47"/>
          <p:cNvSpPr txBox="1">
            <a:spLocks noChangeArrowheads="1"/>
          </p:cNvSpPr>
          <p:nvPr/>
        </p:nvSpPr>
        <p:spPr bwMode="auto">
          <a:xfrm>
            <a:off x="990600" y="5943600"/>
            <a:ext cx="6096000" cy="523875"/>
          </a:xfrm>
          <a:prstGeom prst="rect">
            <a:avLst/>
          </a:prstGeom>
          <a:noFill/>
          <a:ln w="9525">
            <a:noFill/>
            <a:miter lim="800000"/>
            <a:headEnd/>
            <a:tailEnd/>
          </a:ln>
        </p:spPr>
        <p:txBody>
          <a:bodyPr>
            <a:spAutoFit/>
          </a:bodyPr>
          <a:lstStyle/>
          <a:p>
            <a:pPr eaLnBrk="1" hangingPunct="1"/>
            <a:r>
              <a:rPr lang="en-US" sz="1400" dirty="0"/>
              <a:t>HBS: Handover with Broadcast Services    </a:t>
            </a:r>
            <a:r>
              <a:rPr lang="en-US" sz="1400" b="1" dirty="0"/>
              <a:t>Default Location</a:t>
            </a:r>
            <a:r>
              <a:rPr lang="en-US" sz="1400" dirty="0"/>
              <a:t>: </a:t>
            </a:r>
            <a:r>
              <a:rPr lang="en-US" sz="1400" dirty="0" smtClean="0"/>
              <a:t>Red  7</a:t>
            </a:r>
            <a:endParaRPr lang="en-US" sz="1400" dirty="0"/>
          </a:p>
          <a:p>
            <a:pPr eaLnBrk="1" hangingPunct="1"/>
            <a:r>
              <a:rPr lang="en-US" sz="1400" dirty="0"/>
              <a:t>SRHO: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10" name="Table 9"/>
          <p:cNvGraphicFramePr>
            <a:graphicFrameLocks noGrp="1"/>
          </p:cNvGraphicFramePr>
          <p:nvPr/>
        </p:nvGraphicFramePr>
        <p:xfrm>
          <a:off x="914400" y="1447800"/>
          <a:ext cx="7391401" cy="4267200"/>
        </p:xfrm>
        <a:graphic>
          <a:graphicData uri="http://schemas.openxmlformats.org/drawingml/2006/table">
            <a:tbl>
              <a:tblPr/>
              <a:tblGrid>
                <a:gridCol w="1144531"/>
                <a:gridCol w="1371691"/>
                <a:gridCol w="1651270"/>
                <a:gridCol w="1651270"/>
                <a:gridCol w="1572639"/>
              </a:tblGrid>
              <a:tr h="822406">
                <a:tc>
                  <a:txBody>
                    <a:bodyPr/>
                    <a:lstStyle/>
                    <a:p>
                      <a:pPr marL="0" marR="0">
                        <a:spcBef>
                          <a:spcPts val="0"/>
                        </a:spcBef>
                        <a:spcAft>
                          <a:spcPts val="0"/>
                        </a:spcAft>
                      </a:pPr>
                      <a:r>
                        <a:rPr lang="en-US" sz="14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rPr>
                        <a:t>Monday</a:t>
                      </a:r>
                      <a:endParaRPr lang="en-US" sz="14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latin typeface="Times New Roman"/>
                          <a:ea typeface="Times New Roman"/>
                        </a:rPr>
                        <a:t>Tuesday</a:t>
                      </a:r>
                      <a:endParaRPr lang="en-US" sz="14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rPr>
                        <a:t>Wednesday</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latin typeface="Times New Roman"/>
                          <a:ea typeface="Times New Roman"/>
                        </a:rPr>
                        <a:t>Thursday</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235">
                <a:tc>
                  <a:txBody>
                    <a:bodyPr/>
                    <a:lstStyle/>
                    <a:p>
                      <a:pPr marL="0" marR="0">
                        <a:spcBef>
                          <a:spcPts val="0"/>
                        </a:spcBef>
                        <a:spcAft>
                          <a:spcPts val="0"/>
                        </a:spcAft>
                      </a:pPr>
                      <a:r>
                        <a:rPr lang="en-US" sz="1400" b="1">
                          <a:latin typeface="Times New Roman"/>
                          <a:ea typeface="Times New Roman"/>
                        </a:rPr>
                        <a:t>AM-1</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8:00-10:00a</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Wireless Network Mgmt SG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784">
                <a:tc>
                  <a:txBody>
                    <a:bodyPr/>
                    <a:lstStyle/>
                    <a:p>
                      <a:pPr marL="0" marR="0">
                        <a:spcBef>
                          <a:spcPts val="0"/>
                        </a:spcBef>
                        <a:spcAft>
                          <a:spcPts val="0"/>
                        </a:spcAft>
                      </a:pPr>
                      <a:r>
                        <a:rPr lang="en-US" sz="1400" b="1">
                          <a:latin typeface="Times New Roman"/>
                          <a:ea typeface="Times New Roman"/>
                        </a:rPr>
                        <a:t>AM-2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10:30-12:30</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Wireless Network Mgmt SG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802.21 WG Mid week Plenary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200">
                <a:tc>
                  <a:txBody>
                    <a:bodyPr/>
                    <a:lstStyle/>
                    <a:p>
                      <a:pPr marL="0" marR="0">
                        <a:spcBef>
                          <a:spcPts val="0"/>
                        </a:spcBef>
                        <a:spcAft>
                          <a:spcPts val="0"/>
                        </a:spcAft>
                      </a:pPr>
                      <a:r>
                        <a:rPr lang="en-US" sz="1400" b="1">
                          <a:latin typeface="Times New Roman"/>
                          <a:ea typeface="Times New Roman"/>
                        </a:rPr>
                        <a:t>PM-1</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1:30 – 3:30p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ea typeface="Times New Roman"/>
                        </a:rPr>
                        <a:t>   SRHO TG </a:t>
                      </a:r>
                    </a:p>
                    <a:p>
                      <a:pPr marL="0" marR="0">
                        <a:spcBef>
                          <a:spcPts val="0"/>
                        </a:spcBef>
                        <a:spcAft>
                          <a:spcPts val="0"/>
                        </a:spcAft>
                      </a:pPr>
                      <a:endParaRPr lang="en-US" sz="14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a:ea typeface="Times New Roman"/>
                        </a:rPr>
                        <a:t> </a:t>
                      </a:r>
                      <a:r>
                        <a:rPr lang="en-US" sz="1400" dirty="0" smtClean="0">
                          <a:latin typeface="+mn-lt"/>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718">
                <a:tc>
                  <a:txBody>
                    <a:bodyPr/>
                    <a:lstStyle/>
                    <a:p>
                      <a:pPr marL="0" marR="0">
                        <a:spcBef>
                          <a:spcPts val="0"/>
                        </a:spcBef>
                        <a:spcAft>
                          <a:spcPts val="0"/>
                        </a:spcAft>
                      </a:pPr>
                      <a:r>
                        <a:rPr lang="en-US" sz="1400" b="1">
                          <a:latin typeface="Times New Roman"/>
                          <a:ea typeface="Times New Roman"/>
                        </a:rPr>
                        <a:t>PM-2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4:00 – 6:00p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802.21 WG Closing Plenary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857">
                <a:tc>
                  <a:txBody>
                    <a:bodyPr/>
                    <a:lstStyle/>
                    <a:p>
                      <a:pPr marL="0" marR="0">
                        <a:spcBef>
                          <a:spcPts val="0"/>
                        </a:spcBef>
                        <a:spcAft>
                          <a:spcPts val="0"/>
                        </a:spcAft>
                      </a:pPr>
                      <a:r>
                        <a:rPr lang="en-US" sz="1400" b="1">
                          <a:latin typeface="Times New Roman"/>
                          <a:ea typeface="Times New Roman"/>
                        </a:rPr>
                        <a:t>Eve 2</a:t>
                      </a:r>
                      <a:endParaRPr lang="en-US" sz="1400">
                        <a:latin typeface="Times New Roman"/>
                        <a:ea typeface="Times New Roman"/>
                      </a:endParaRPr>
                    </a:p>
                    <a:p>
                      <a:pPr marL="0" marR="0">
                        <a:spcBef>
                          <a:spcPts val="0"/>
                        </a:spcBef>
                        <a:spcAft>
                          <a:spcPts val="0"/>
                        </a:spcAft>
                      </a:pPr>
                      <a:r>
                        <a:rPr lang="en-US" sz="1400" b="1">
                          <a:latin typeface="Times New Roman"/>
                          <a:ea typeface="Times New Roman"/>
                        </a:rPr>
                        <a:t>7:30 – 9:30p</a:t>
                      </a:r>
                      <a:endParaRPr lang="en-US" sz="14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HBS TG (place holder)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Times New Roman"/>
                          <a:ea typeface="Times New Roman"/>
                        </a:rPr>
                        <a:t>Social</a:t>
                      </a:r>
                      <a:r>
                        <a:rPr lang="en-US" sz="1400" baseline="0" dirty="0" smtClean="0">
                          <a:latin typeface="Times New Roman"/>
                          <a:ea typeface="Times New Roman"/>
                        </a:rPr>
                        <a:t> (6:00 pm onwards) </a:t>
                      </a:r>
                      <a:endParaRPr lang="en-US" sz="14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000"/>
            <a:ext cx="754063" cy="215900"/>
          </a:xfrm>
          <a:noFill/>
        </p:spPr>
        <p:txBody>
          <a:bodyPr/>
          <a:lstStyle/>
          <a:p>
            <a:r>
              <a:rPr lang="en-US" smtClean="0"/>
              <a:t>September  2010</a:t>
            </a:r>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solidFill>
            <a:schemeClr val="bg1"/>
          </a:solid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https://murphy.events.ieee.org/imat</a:t>
            </a:r>
          </a:p>
          <a:p>
            <a:pPr lvl="1">
              <a:lnSpc>
                <a:spcPct val="80000"/>
              </a:lnSpc>
              <a:defRPr/>
            </a:pPr>
            <a:r>
              <a:rPr lang="en-US"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rPr>
              <a:t>https://seabass.ieee.org/imat/index</a:t>
            </a: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16+1(Tentative)</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6</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7</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5720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Monday/Tuesday Evening Session </a:t>
            </a:r>
          </a:p>
          <a:p>
            <a:pPr lvl="1">
              <a:lnSpc>
                <a:spcPct val="90000"/>
              </a:lnSpc>
            </a:pPr>
            <a:r>
              <a:rPr lang="en-US" sz="2400" dirty="0" smtClean="0">
                <a:latin typeface="Arial" charset="0"/>
              </a:rPr>
              <a:t>HBS TG </a:t>
            </a:r>
          </a:p>
          <a:p>
            <a:pPr>
              <a:lnSpc>
                <a:spcPct val="90000"/>
              </a:lnSpc>
            </a:pPr>
            <a:r>
              <a:rPr lang="en-US" sz="2800" dirty="0" smtClean="0">
                <a:latin typeface="Arial" charset="0"/>
              </a:rPr>
              <a:t>Wednesday Night </a:t>
            </a:r>
            <a:endParaRPr lang="en-US" sz="2800" dirty="0" smtClean="0">
              <a:latin typeface="Arial" charset="0"/>
            </a:endParaRPr>
          </a:p>
          <a:p>
            <a:pPr lvl="1">
              <a:lnSpc>
                <a:spcPct val="90000"/>
              </a:lnSpc>
            </a:pPr>
            <a:r>
              <a:rPr lang="en-US" sz="2400" dirty="0" smtClean="0">
                <a:latin typeface="Arial" charset="0"/>
              </a:rPr>
              <a:t>Social </a:t>
            </a:r>
            <a:r>
              <a:rPr lang="en-US" sz="2400" dirty="0" smtClean="0">
                <a:latin typeface="Arial" charset="0"/>
              </a:rPr>
              <a:t>(6:00 pm onwards)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8</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000"/>
            <a:ext cx="754063" cy="215900"/>
          </a:xfrm>
          <a:noFill/>
        </p:spPr>
        <p:txBody>
          <a:bodyPr/>
          <a:lstStyle/>
          <a:p>
            <a:r>
              <a:rPr lang="en-US" smtClean="0"/>
              <a:t>September  2010</a:t>
            </a:r>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9</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smtClean="0"/>
              <a:t>	</a:t>
            </a:r>
            <a:r>
              <a:rPr lang="en-US"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25626</TotalTime>
  <Words>2322</Words>
  <Application>Microsoft Office PowerPoint</Application>
  <PresentationFormat>On-screen Show (4:3)</PresentationFormat>
  <Paragraphs>386</Paragraphs>
  <Slides>23</Slides>
  <Notes>10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802.11PowerPointTemplate-Landscape</vt:lpstr>
      <vt:lpstr>Custom Design</vt:lpstr>
      <vt:lpstr>IEEE 802.21 Session #40 St. Petersburg, Russia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Summary of Completed Work</vt:lpstr>
      <vt:lpstr>Letter Ballot #4 Result </vt:lpstr>
      <vt:lpstr>Objectives for the September Meeting</vt:lpstr>
      <vt:lpstr>Future Sessions – 2010 </vt:lpstr>
      <vt:lpstr>Future Sessions – 2011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419</cp:revision>
  <cp:lastPrinted>1998-02-10T13:28:06Z</cp:lastPrinted>
  <dcterms:created xsi:type="dcterms:W3CDTF">2002-07-08T22:03:28Z</dcterms:created>
  <dcterms:modified xsi:type="dcterms:W3CDTF">2010-09-12T18:57:39Z</dcterms:modified>
</cp:coreProperties>
</file>