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69" r:id="rId2"/>
    <p:sldId id="270" r:id="rId3"/>
    <p:sldId id="257" r:id="rId4"/>
    <p:sldId id="287" r:id="rId5"/>
    <p:sldId id="304" r:id="rId6"/>
    <p:sldId id="301" r:id="rId7"/>
    <p:sldId id="303" r:id="rId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3399FF"/>
    <a:srgbClr val="FF3300"/>
    <a:srgbClr val="CC0000"/>
    <a:srgbClr val="66FF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286" autoAdjust="0"/>
  </p:normalViewPr>
  <p:slideViewPr>
    <p:cSldViewPr>
      <p:cViewPr>
        <p:scale>
          <a:sx n="75" d="100"/>
          <a:sy n="75" d="100"/>
        </p:scale>
        <p:origin x="-1236" y="-696"/>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1854"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819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8196" name="Rectangle 4"/>
          <p:cNvSpPr>
            <a:spLocks noGrp="1" noChangeArrowheads="1"/>
          </p:cNvSpPr>
          <p:nvPr>
            <p:ph type="ftr" sz="quarter" idx="2"/>
          </p:nvPr>
        </p:nvSpPr>
        <p:spPr bwMode="auto">
          <a:xfrm>
            <a:off x="0" y="8686800"/>
            <a:ext cx="3352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r>
              <a:rPr lang="en-US"/>
              <a:t>January 19, 2006      David Hunter, Panasonic</a:t>
            </a:r>
          </a:p>
        </p:txBody>
      </p:sp>
      <p:sp>
        <p:nvSpPr>
          <p:cNvPr id="819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r>
              <a:rPr lang="en-US"/>
              <a:t>21-06-0513-00-0000</a:t>
            </a: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843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843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843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8438" name="Rectangle 6"/>
          <p:cNvSpPr>
            <a:spLocks noGrp="1" noChangeArrowheads="1"/>
          </p:cNvSpPr>
          <p:nvPr>
            <p:ph type="ftr" sz="quarter" idx="4"/>
          </p:nvPr>
        </p:nvSpPr>
        <p:spPr bwMode="auto">
          <a:xfrm>
            <a:off x="0" y="8685213"/>
            <a:ext cx="3429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r>
              <a:rPr lang="en-US"/>
              <a:t>January 19, 20006      David Hunter,  Panasonic </a:t>
            </a:r>
          </a:p>
        </p:txBody>
      </p:sp>
      <p:sp>
        <p:nvSpPr>
          <p:cNvPr id="1843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r>
              <a:rPr lang="en-US"/>
              <a:t>21-06-05123-00-000</a:t>
            </a:r>
          </a:p>
        </p:txBody>
      </p:sp>
    </p:spTree>
  </p:cSld>
  <p:clrMap bg1="lt1" tx1="dk1" bg2="lt2" tx2="dk2" accent1="accent1" accent2="accent2" accent3="accent3" accent4="accent4" accent5="accent5" accent6="accent6" hlink="hlink" folHlink="folHlink"/>
  <p:hf hdr="0" dt="0"/>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January 19, 20006      David Hunter,  Panasonic </a:t>
            </a:r>
          </a:p>
        </p:txBody>
      </p:sp>
      <p:sp>
        <p:nvSpPr>
          <p:cNvPr id="7" name="Rectangle 7"/>
          <p:cNvSpPr>
            <a:spLocks noGrp="1" noChangeArrowheads="1"/>
          </p:cNvSpPr>
          <p:nvPr>
            <p:ph type="sldNum" sz="quarter" idx="5"/>
          </p:nvPr>
        </p:nvSpPr>
        <p:spPr>
          <a:ln/>
        </p:spPr>
        <p:txBody>
          <a:bodyPr/>
          <a:lstStyle/>
          <a:p>
            <a:r>
              <a:rPr lang="en-US"/>
              <a:t>21-06-05123-00-000</a:t>
            </a:r>
          </a:p>
        </p:txBody>
      </p:sp>
      <p:sp>
        <p:nvSpPr>
          <p:cNvPr id="30722" name="Rectangle 2"/>
          <p:cNvSpPr>
            <a:spLocks noRot="1" noChangeArrowheads="1" noTextEdit="1"/>
          </p:cNvSpPr>
          <p:nvPr>
            <p:ph type="sldImg"/>
          </p:nvPr>
        </p:nvSpPr>
        <p:spPr>
          <a:ln/>
        </p:spPr>
      </p:sp>
      <p:sp>
        <p:nvSpPr>
          <p:cNvPr id="30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January 19, 20006      David Hunter,  Panasonic </a:t>
            </a:r>
          </a:p>
        </p:txBody>
      </p:sp>
      <p:sp>
        <p:nvSpPr>
          <p:cNvPr id="7" name="Rectangle 7"/>
          <p:cNvSpPr>
            <a:spLocks noGrp="1" noChangeArrowheads="1"/>
          </p:cNvSpPr>
          <p:nvPr>
            <p:ph type="sldNum" sz="quarter" idx="5"/>
          </p:nvPr>
        </p:nvSpPr>
        <p:spPr>
          <a:ln/>
        </p:spPr>
        <p:txBody>
          <a:bodyPr/>
          <a:lstStyle/>
          <a:p>
            <a:r>
              <a:rPr lang="en-US"/>
              <a:t>21-06-05123-00-000</a:t>
            </a:r>
          </a:p>
        </p:txBody>
      </p:sp>
      <p:sp>
        <p:nvSpPr>
          <p:cNvPr id="56322" name="Rectangle 2"/>
          <p:cNvSpPr>
            <a:spLocks noRot="1" noChangeArrowheads="1" noTextEdit="1"/>
          </p:cNvSpPr>
          <p:nvPr>
            <p:ph type="sldImg"/>
          </p:nvPr>
        </p:nvSpPr>
        <p:spPr>
          <a:ln/>
        </p:spPr>
      </p:sp>
      <p:sp>
        <p:nvSpPr>
          <p:cNvPr id="563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January 19, 20006      David Hunter,  Panasonic </a:t>
            </a:r>
          </a:p>
        </p:txBody>
      </p:sp>
      <p:sp>
        <p:nvSpPr>
          <p:cNvPr id="7" name="Rectangle 7"/>
          <p:cNvSpPr>
            <a:spLocks noGrp="1" noChangeArrowheads="1"/>
          </p:cNvSpPr>
          <p:nvPr>
            <p:ph type="sldNum" sz="quarter" idx="5"/>
          </p:nvPr>
        </p:nvSpPr>
        <p:spPr>
          <a:ln/>
        </p:spPr>
        <p:txBody>
          <a:bodyPr/>
          <a:lstStyle/>
          <a:p>
            <a:r>
              <a:rPr lang="en-US"/>
              <a:t>21-06-05123-00-000</a:t>
            </a:r>
          </a:p>
        </p:txBody>
      </p:sp>
      <p:sp>
        <p:nvSpPr>
          <p:cNvPr id="51202" name="Rectangle 2"/>
          <p:cNvSpPr>
            <a:spLocks noRot="1" noChangeArrowheads="1" noTextEdit="1"/>
          </p:cNvSpPr>
          <p:nvPr>
            <p:ph type="sldImg"/>
          </p:nvPr>
        </p:nvSpPr>
        <p:spPr>
          <a:ln/>
        </p:spPr>
      </p:sp>
      <p:sp>
        <p:nvSpPr>
          <p:cNvPr id="512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January 19, 20006      David Hunter,  Panasonic </a:t>
            </a:r>
          </a:p>
        </p:txBody>
      </p:sp>
      <p:sp>
        <p:nvSpPr>
          <p:cNvPr id="7" name="Rectangle 7"/>
          <p:cNvSpPr>
            <a:spLocks noGrp="1" noChangeArrowheads="1"/>
          </p:cNvSpPr>
          <p:nvPr>
            <p:ph type="sldNum" sz="quarter" idx="5"/>
          </p:nvPr>
        </p:nvSpPr>
        <p:spPr>
          <a:ln/>
        </p:spPr>
        <p:txBody>
          <a:bodyPr/>
          <a:lstStyle/>
          <a:p>
            <a:r>
              <a:rPr lang="en-US"/>
              <a:t>21-06-05123-00-000</a:t>
            </a:r>
          </a:p>
        </p:txBody>
      </p:sp>
      <p:sp>
        <p:nvSpPr>
          <p:cNvPr id="67586" name="Rectangle 2"/>
          <p:cNvSpPr>
            <a:spLocks noRot="1" noChangeArrowheads="1" noTextEdit="1"/>
          </p:cNvSpPr>
          <p:nvPr>
            <p:ph type="sldImg"/>
          </p:nvPr>
        </p:nvSpPr>
        <p:spPr>
          <a:ln/>
        </p:spPr>
      </p:sp>
      <p:sp>
        <p:nvSpPr>
          <p:cNvPr id="675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January 19, 20006      David Hunter,  Panasonic </a:t>
            </a:r>
          </a:p>
        </p:txBody>
      </p:sp>
      <p:sp>
        <p:nvSpPr>
          <p:cNvPr id="7" name="Rectangle 7"/>
          <p:cNvSpPr>
            <a:spLocks noGrp="1" noChangeArrowheads="1"/>
          </p:cNvSpPr>
          <p:nvPr>
            <p:ph type="sldNum" sz="quarter" idx="5"/>
          </p:nvPr>
        </p:nvSpPr>
        <p:spPr>
          <a:ln/>
        </p:spPr>
        <p:txBody>
          <a:bodyPr/>
          <a:lstStyle/>
          <a:p>
            <a:r>
              <a:rPr lang="en-US"/>
              <a:t>21-06-05123-00-000</a:t>
            </a:r>
          </a:p>
        </p:txBody>
      </p:sp>
      <p:sp>
        <p:nvSpPr>
          <p:cNvPr id="106498" name="Rectangle 2"/>
          <p:cNvSpPr>
            <a:spLocks noRot="1" noChangeArrowheads="1" noTextEdit="1"/>
          </p:cNvSpPr>
          <p:nvPr>
            <p:ph type="sldImg"/>
          </p:nvPr>
        </p:nvSpPr>
        <p:spPr>
          <a:ln/>
        </p:spPr>
      </p:sp>
      <p:sp>
        <p:nvSpPr>
          <p:cNvPr id="1064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January 19, 20006      David Hunter,  Panasonic </a:t>
            </a:r>
          </a:p>
        </p:txBody>
      </p:sp>
      <p:sp>
        <p:nvSpPr>
          <p:cNvPr id="7" name="Rectangle 7"/>
          <p:cNvSpPr>
            <a:spLocks noGrp="1" noChangeArrowheads="1"/>
          </p:cNvSpPr>
          <p:nvPr>
            <p:ph type="sldNum" sz="quarter" idx="5"/>
          </p:nvPr>
        </p:nvSpPr>
        <p:spPr>
          <a:ln/>
        </p:spPr>
        <p:txBody>
          <a:bodyPr/>
          <a:lstStyle/>
          <a:p>
            <a:r>
              <a:rPr lang="en-US"/>
              <a:t>21-06-05123-00-000</a:t>
            </a:r>
          </a:p>
        </p:txBody>
      </p:sp>
      <p:sp>
        <p:nvSpPr>
          <p:cNvPr id="98306" name="Rectangle 2"/>
          <p:cNvSpPr>
            <a:spLocks noRot="1" noChangeArrowheads="1" noTextEdit="1"/>
          </p:cNvSpPr>
          <p:nvPr>
            <p:ph type="sldImg"/>
          </p:nvPr>
        </p:nvSpPr>
        <p:spPr>
          <a:ln/>
        </p:spPr>
      </p:sp>
      <p:sp>
        <p:nvSpPr>
          <p:cNvPr id="983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January 19, 20006      David Hunter,  Panasonic </a:t>
            </a:r>
          </a:p>
        </p:txBody>
      </p:sp>
      <p:sp>
        <p:nvSpPr>
          <p:cNvPr id="7" name="Rectangle 7"/>
          <p:cNvSpPr>
            <a:spLocks noGrp="1" noChangeArrowheads="1"/>
          </p:cNvSpPr>
          <p:nvPr>
            <p:ph type="sldNum" sz="quarter" idx="5"/>
          </p:nvPr>
        </p:nvSpPr>
        <p:spPr>
          <a:ln/>
        </p:spPr>
        <p:txBody>
          <a:bodyPr/>
          <a:lstStyle/>
          <a:p>
            <a:r>
              <a:rPr lang="en-US"/>
              <a:t>21-06-05123-00-000</a:t>
            </a:r>
          </a:p>
        </p:txBody>
      </p:sp>
      <p:sp>
        <p:nvSpPr>
          <p:cNvPr id="104450" name="Rectangle 2"/>
          <p:cNvSpPr>
            <a:spLocks noRot="1" noChangeArrowheads="1" noTextEdit="1"/>
          </p:cNvSpPr>
          <p:nvPr>
            <p:ph type="sldImg"/>
          </p:nvPr>
        </p:nvSpPr>
        <p:spPr>
          <a:ln/>
        </p:spPr>
      </p:sp>
      <p:sp>
        <p:nvSpPr>
          <p:cNvPr id="10445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t>July 15, 2010            Dan Gal, ALU                  Slide </a:t>
            </a:r>
            <a:fld id="{0460D9B3-4CD2-4E50-8E38-52B7ECD2E297}" type="slidenum">
              <a:rPr lang="en-US"/>
              <a:pPr/>
              <a:t>‹#›</a:t>
            </a:fld>
            <a:r>
              <a:rPr lang="en-US"/>
              <a:t> </a:t>
            </a:r>
          </a:p>
        </p:txBody>
      </p:sp>
      <p:sp>
        <p:nvSpPr>
          <p:cNvPr id="5" name="Footer Placeholder 4"/>
          <p:cNvSpPr>
            <a:spLocks noGrp="1"/>
          </p:cNvSpPr>
          <p:nvPr>
            <p:ph type="ftr" sz="quarter" idx="11"/>
          </p:nvPr>
        </p:nvSpPr>
        <p:spPr/>
        <p:txBody>
          <a:bodyPr/>
          <a:lstStyle>
            <a:lvl1pPr>
              <a:defRPr/>
            </a:lvl1pPr>
          </a:lstStyle>
          <a:p>
            <a:r>
              <a:rPr lang="en-US"/>
              <a:t>San Diego, California</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July 15, 2010            Dan Gal, ALU                  Slide </a:t>
            </a:r>
            <a:fld id="{214F9449-322B-49F3-9E17-C322AB489F72}" type="slidenum">
              <a:rPr lang="en-US"/>
              <a:pPr/>
              <a:t>‹#›</a:t>
            </a:fld>
            <a:r>
              <a:rPr lang="en-US"/>
              <a:t> </a:t>
            </a:r>
          </a:p>
        </p:txBody>
      </p:sp>
      <p:sp>
        <p:nvSpPr>
          <p:cNvPr id="5" name="Footer Placeholder 4"/>
          <p:cNvSpPr>
            <a:spLocks noGrp="1"/>
          </p:cNvSpPr>
          <p:nvPr>
            <p:ph type="ftr" sz="quarter" idx="11"/>
          </p:nvPr>
        </p:nvSpPr>
        <p:spPr/>
        <p:txBody>
          <a:bodyPr/>
          <a:lstStyle>
            <a:lvl1pPr>
              <a:defRPr/>
            </a:lvl1pPr>
          </a:lstStyle>
          <a:p>
            <a:r>
              <a:rPr lang="en-US"/>
              <a:t>San Diego, California</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July 15, 2010            Dan Gal, ALU                  Slide </a:t>
            </a:r>
            <a:fld id="{D6CB49E7-F8A5-483B-9457-EE41A502E4D0}" type="slidenum">
              <a:rPr lang="en-US"/>
              <a:pPr/>
              <a:t>‹#›</a:t>
            </a:fld>
            <a:r>
              <a:rPr lang="en-US"/>
              <a:t> </a:t>
            </a:r>
          </a:p>
        </p:txBody>
      </p:sp>
      <p:sp>
        <p:nvSpPr>
          <p:cNvPr id="5" name="Footer Placeholder 4"/>
          <p:cNvSpPr>
            <a:spLocks noGrp="1"/>
          </p:cNvSpPr>
          <p:nvPr>
            <p:ph type="ftr" sz="quarter" idx="11"/>
          </p:nvPr>
        </p:nvSpPr>
        <p:spPr/>
        <p:txBody>
          <a:bodyPr/>
          <a:lstStyle>
            <a:lvl1pPr>
              <a:defRPr/>
            </a:lvl1pPr>
          </a:lstStyle>
          <a:p>
            <a:r>
              <a:rPr lang="en-US"/>
              <a:t>San Diego, California</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July 15, 2010            Dan Gal, ALU                  Slide </a:t>
            </a:r>
            <a:fld id="{605DA949-A03D-4E9D-9E46-108F867F15AA}" type="slidenum">
              <a:rPr lang="en-US"/>
              <a:pPr/>
              <a:t>‹#›</a:t>
            </a:fld>
            <a:r>
              <a:rPr lang="en-US"/>
              <a:t> </a:t>
            </a:r>
          </a:p>
        </p:txBody>
      </p:sp>
      <p:sp>
        <p:nvSpPr>
          <p:cNvPr id="5" name="Footer Placeholder 4"/>
          <p:cNvSpPr>
            <a:spLocks noGrp="1"/>
          </p:cNvSpPr>
          <p:nvPr>
            <p:ph type="ftr" sz="quarter" idx="11"/>
          </p:nvPr>
        </p:nvSpPr>
        <p:spPr/>
        <p:txBody>
          <a:bodyPr/>
          <a:lstStyle>
            <a:lvl1pPr>
              <a:defRPr/>
            </a:lvl1pPr>
          </a:lstStyle>
          <a:p>
            <a:r>
              <a:rPr lang="en-US"/>
              <a:t>San Diego, California</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July 15, 2010            Dan Gal, ALU                  Slide </a:t>
            </a:r>
            <a:fld id="{B045B889-193F-4C78-BEE5-8F84AF694777}" type="slidenum">
              <a:rPr lang="en-US"/>
              <a:pPr/>
              <a:t>‹#›</a:t>
            </a:fld>
            <a:r>
              <a:rPr lang="en-US"/>
              <a:t> </a:t>
            </a:r>
          </a:p>
        </p:txBody>
      </p:sp>
      <p:sp>
        <p:nvSpPr>
          <p:cNvPr id="5" name="Footer Placeholder 4"/>
          <p:cNvSpPr>
            <a:spLocks noGrp="1"/>
          </p:cNvSpPr>
          <p:nvPr>
            <p:ph type="ftr" sz="quarter" idx="11"/>
          </p:nvPr>
        </p:nvSpPr>
        <p:spPr/>
        <p:txBody>
          <a:bodyPr/>
          <a:lstStyle>
            <a:lvl1pPr>
              <a:defRPr/>
            </a:lvl1pPr>
          </a:lstStyle>
          <a:p>
            <a:r>
              <a:rPr lang="en-US"/>
              <a:t>San Diego, California</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July 15, 2010            Dan Gal, ALU                  Slide </a:t>
            </a:r>
            <a:fld id="{F2CB6131-52D8-4DA5-B911-99C4227555C7}" type="slidenum">
              <a:rPr lang="en-US"/>
              <a:pPr/>
              <a:t>‹#›</a:t>
            </a:fld>
            <a:r>
              <a:rPr lang="en-US"/>
              <a:t> </a:t>
            </a:r>
          </a:p>
        </p:txBody>
      </p:sp>
      <p:sp>
        <p:nvSpPr>
          <p:cNvPr id="6" name="Footer Placeholder 5"/>
          <p:cNvSpPr>
            <a:spLocks noGrp="1"/>
          </p:cNvSpPr>
          <p:nvPr>
            <p:ph type="ftr" sz="quarter" idx="11"/>
          </p:nvPr>
        </p:nvSpPr>
        <p:spPr/>
        <p:txBody>
          <a:bodyPr/>
          <a:lstStyle>
            <a:lvl1pPr>
              <a:defRPr/>
            </a:lvl1pPr>
          </a:lstStyle>
          <a:p>
            <a:r>
              <a:rPr lang="en-US"/>
              <a:t>San Diego, California</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July 15, 2010            Dan Gal, ALU                  Slide </a:t>
            </a:r>
            <a:fld id="{EF6A591D-4F1F-4B71-B253-BA1F3238690B}" type="slidenum">
              <a:rPr lang="en-US"/>
              <a:pPr/>
              <a:t>‹#›</a:t>
            </a:fld>
            <a:r>
              <a:rPr lang="en-US"/>
              <a:t> </a:t>
            </a:r>
          </a:p>
        </p:txBody>
      </p:sp>
      <p:sp>
        <p:nvSpPr>
          <p:cNvPr id="8" name="Footer Placeholder 7"/>
          <p:cNvSpPr>
            <a:spLocks noGrp="1"/>
          </p:cNvSpPr>
          <p:nvPr>
            <p:ph type="ftr" sz="quarter" idx="11"/>
          </p:nvPr>
        </p:nvSpPr>
        <p:spPr/>
        <p:txBody>
          <a:bodyPr/>
          <a:lstStyle>
            <a:lvl1pPr>
              <a:defRPr/>
            </a:lvl1pPr>
          </a:lstStyle>
          <a:p>
            <a:r>
              <a:rPr lang="en-US"/>
              <a:t>San Diego, California</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July 15, 2010            Dan Gal, ALU                  Slide </a:t>
            </a:r>
            <a:fld id="{DEA92C5C-1DA2-4FBF-AE50-6835A9215B55}" type="slidenum">
              <a:rPr lang="en-US"/>
              <a:pPr/>
              <a:t>‹#›</a:t>
            </a:fld>
            <a:r>
              <a:rPr lang="en-US"/>
              <a:t> </a:t>
            </a:r>
          </a:p>
        </p:txBody>
      </p:sp>
      <p:sp>
        <p:nvSpPr>
          <p:cNvPr id="4" name="Footer Placeholder 3"/>
          <p:cNvSpPr>
            <a:spLocks noGrp="1"/>
          </p:cNvSpPr>
          <p:nvPr>
            <p:ph type="ftr" sz="quarter" idx="11"/>
          </p:nvPr>
        </p:nvSpPr>
        <p:spPr/>
        <p:txBody>
          <a:bodyPr/>
          <a:lstStyle>
            <a:lvl1pPr>
              <a:defRPr/>
            </a:lvl1pPr>
          </a:lstStyle>
          <a:p>
            <a:r>
              <a:rPr lang="en-US"/>
              <a:t>San Diego, California</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July 15, 2010            Dan Gal, ALU                  Slide </a:t>
            </a:r>
            <a:fld id="{88B8E401-C556-4878-9F57-501484CCE2E9}" type="slidenum">
              <a:rPr lang="en-US"/>
              <a:pPr/>
              <a:t>‹#›</a:t>
            </a:fld>
            <a:r>
              <a:rPr lang="en-US"/>
              <a:t> </a:t>
            </a:r>
          </a:p>
        </p:txBody>
      </p:sp>
      <p:sp>
        <p:nvSpPr>
          <p:cNvPr id="3" name="Footer Placeholder 2"/>
          <p:cNvSpPr>
            <a:spLocks noGrp="1"/>
          </p:cNvSpPr>
          <p:nvPr>
            <p:ph type="ftr" sz="quarter" idx="11"/>
          </p:nvPr>
        </p:nvSpPr>
        <p:spPr/>
        <p:txBody>
          <a:bodyPr/>
          <a:lstStyle>
            <a:lvl1pPr>
              <a:defRPr/>
            </a:lvl1pPr>
          </a:lstStyle>
          <a:p>
            <a:r>
              <a:rPr lang="en-US"/>
              <a:t>San Diego, California</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July 15, 2010            Dan Gal, ALU                  Slide </a:t>
            </a:r>
            <a:fld id="{EE96EFAA-CFA6-42F0-80A9-C28181E8BEB0}" type="slidenum">
              <a:rPr lang="en-US"/>
              <a:pPr/>
              <a:t>‹#›</a:t>
            </a:fld>
            <a:r>
              <a:rPr lang="en-US"/>
              <a:t> </a:t>
            </a:r>
          </a:p>
        </p:txBody>
      </p:sp>
      <p:sp>
        <p:nvSpPr>
          <p:cNvPr id="6" name="Footer Placeholder 5"/>
          <p:cNvSpPr>
            <a:spLocks noGrp="1"/>
          </p:cNvSpPr>
          <p:nvPr>
            <p:ph type="ftr" sz="quarter" idx="11"/>
          </p:nvPr>
        </p:nvSpPr>
        <p:spPr/>
        <p:txBody>
          <a:bodyPr/>
          <a:lstStyle>
            <a:lvl1pPr>
              <a:defRPr/>
            </a:lvl1pPr>
          </a:lstStyle>
          <a:p>
            <a:r>
              <a:rPr lang="en-US"/>
              <a:t>San Diego, California</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July 15, 2010            Dan Gal, ALU                  Slide </a:t>
            </a:r>
            <a:fld id="{81E8531F-7ECA-4E28-8F20-5E6A9EAB6A4C}" type="slidenum">
              <a:rPr lang="en-US"/>
              <a:pPr/>
              <a:t>‹#›</a:t>
            </a:fld>
            <a:r>
              <a:rPr lang="en-US"/>
              <a:t> </a:t>
            </a:r>
          </a:p>
        </p:txBody>
      </p:sp>
      <p:sp>
        <p:nvSpPr>
          <p:cNvPr id="6" name="Footer Placeholder 5"/>
          <p:cNvSpPr>
            <a:spLocks noGrp="1"/>
          </p:cNvSpPr>
          <p:nvPr>
            <p:ph type="ftr" sz="quarter" idx="11"/>
          </p:nvPr>
        </p:nvSpPr>
        <p:spPr/>
        <p:txBody>
          <a:bodyPr/>
          <a:lstStyle>
            <a:lvl1pPr>
              <a:defRPr/>
            </a:lvl1pPr>
          </a:lstStyle>
          <a:p>
            <a:r>
              <a:rPr lang="en-US"/>
              <a:t>San Diego, California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114800" y="6248400"/>
            <a:ext cx="4267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r>
              <a:rPr lang="en-US"/>
              <a:t>July 15, 2010            Dan Gal, ALU                  Slide </a:t>
            </a:r>
            <a:fld id="{BAB39AB6-5DB6-4588-A936-FE08D3EE8E66}" type="slidenum">
              <a:rPr lang="en-US"/>
              <a:pPr/>
              <a:t>‹#›</a:t>
            </a:fld>
            <a:r>
              <a:rPr lang="en-US"/>
              <a:t> </a:t>
            </a:r>
          </a:p>
        </p:txBody>
      </p:sp>
      <p:sp>
        <p:nvSpPr>
          <p:cNvPr id="1029" name="Rectangle 5"/>
          <p:cNvSpPr>
            <a:spLocks noGrp="1" noChangeArrowheads="1"/>
          </p:cNvSpPr>
          <p:nvPr>
            <p:ph type="ftr" sz="quarter" idx="3"/>
          </p:nvPr>
        </p:nvSpPr>
        <p:spPr bwMode="auto">
          <a:xfrm>
            <a:off x="7620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r>
              <a:rPr lang="en-US"/>
              <a:t>San Diego, California</a:t>
            </a:r>
          </a:p>
        </p:txBody>
      </p:sp>
      <p:sp>
        <p:nvSpPr>
          <p:cNvPr id="1034" name="Text Box 10"/>
          <p:cNvSpPr txBox="1">
            <a:spLocks noChangeArrowheads="1"/>
          </p:cNvSpPr>
          <p:nvPr userDrawn="1"/>
        </p:nvSpPr>
        <p:spPr bwMode="auto">
          <a:xfrm>
            <a:off x="1143000" y="6248400"/>
            <a:ext cx="2209800" cy="304800"/>
          </a:xfrm>
          <a:prstGeom prst="rect">
            <a:avLst/>
          </a:prstGeom>
          <a:noFill/>
          <a:ln w="9525">
            <a:noFill/>
            <a:miter lim="800000"/>
            <a:headEnd/>
            <a:tailEnd/>
          </a:ln>
          <a:effectLst/>
        </p:spPr>
        <p:txBody>
          <a:bodyPr>
            <a:spAutoFit/>
          </a:bodyPr>
          <a:lstStyle/>
          <a:p>
            <a:pPr>
              <a:spcBef>
                <a:spcPct val="50000"/>
              </a:spcBef>
            </a:pPr>
            <a:r>
              <a:rPr lang="en-US" sz="1400"/>
              <a:t> </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mailto:dan.gal@alcatel-lucent.com"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p>
            <a:r>
              <a:rPr lang="en-US"/>
              <a:t>July 15, 2010            Dan Gal, ALU                  Slide </a:t>
            </a:r>
            <a:fld id="{6D6231CA-2B1F-4457-AC28-5280C4BDD84A}" type="slidenum">
              <a:rPr lang="en-US"/>
              <a:pPr/>
              <a:t>1</a:t>
            </a:fld>
            <a:r>
              <a:rPr lang="en-US"/>
              <a:t> </a:t>
            </a:r>
          </a:p>
        </p:txBody>
      </p:sp>
      <p:sp>
        <p:nvSpPr>
          <p:cNvPr id="4" name="Footer Placeholder 4"/>
          <p:cNvSpPr>
            <a:spLocks noGrp="1"/>
          </p:cNvSpPr>
          <p:nvPr>
            <p:ph type="ftr" sz="quarter" idx="11"/>
          </p:nvPr>
        </p:nvSpPr>
        <p:spPr/>
        <p:txBody>
          <a:bodyPr/>
          <a:lstStyle/>
          <a:p>
            <a:r>
              <a:rPr lang="en-US"/>
              <a:t>San Diego, California</a:t>
            </a:r>
          </a:p>
        </p:txBody>
      </p:sp>
      <p:sp>
        <p:nvSpPr>
          <p:cNvPr id="20484" name="Rectangle 4"/>
          <p:cNvSpPr>
            <a:spLocks noGrp="1" noChangeArrowheads="1"/>
          </p:cNvSpPr>
          <p:nvPr>
            <p:ph type="body" idx="1"/>
          </p:nvPr>
        </p:nvSpPr>
        <p:spPr>
          <a:xfrm>
            <a:off x="685800" y="1295400"/>
            <a:ext cx="7772400" cy="2743200"/>
          </a:xfrm>
          <a:solidFill>
            <a:srgbClr val="66CCFF"/>
          </a:solidFill>
          <a:ln/>
        </p:spPr>
        <p:txBody>
          <a:bodyPr/>
          <a:lstStyle/>
          <a:p>
            <a:pPr algn="ctr">
              <a:lnSpc>
                <a:spcPct val="80000"/>
              </a:lnSpc>
              <a:buFontTx/>
              <a:buNone/>
            </a:pPr>
            <a:r>
              <a:rPr lang="en-US" sz="2400" b="1" dirty="0">
                <a:latin typeface="Arial" charset="0"/>
                <a:cs typeface="Arial" charset="0"/>
              </a:rPr>
              <a:t>IEEE 802.21 MEDIA INDEPENDENT HANDOVER</a:t>
            </a:r>
          </a:p>
          <a:p>
            <a:pPr>
              <a:lnSpc>
                <a:spcPct val="80000"/>
              </a:lnSpc>
            </a:pPr>
            <a:r>
              <a:rPr lang="en-US" sz="2400" smtClean="0"/>
              <a:t>DCN:21-10-0161-00-0000</a:t>
            </a:r>
            <a:endParaRPr lang="en-US" sz="2400"/>
          </a:p>
          <a:p>
            <a:pPr>
              <a:lnSpc>
                <a:spcPct val="80000"/>
              </a:lnSpc>
            </a:pPr>
            <a:r>
              <a:rPr lang="en-US" sz="2400" dirty="0"/>
              <a:t>Title: </a:t>
            </a:r>
            <a:r>
              <a:rPr lang="en-US" sz="2400" b="1" dirty="0"/>
              <a:t>Liaison Report – 802.16 Work Related to 802.21</a:t>
            </a:r>
          </a:p>
          <a:p>
            <a:pPr>
              <a:lnSpc>
                <a:spcPct val="80000"/>
              </a:lnSpc>
            </a:pPr>
            <a:r>
              <a:rPr lang="en-US" sz="2400" dirty="0"/>
              <a:t>Date Submitted: July 15, 2010</a:t>
            </a:r>
          </a:p>
          <a:p>
            <a:pPr>
              <a:lnSpc>
                <a:spcPct val="80000"/>
              </a:lnSpc>
            </a:pPr>
            <a:r>
              <a:rPr lang="en-US" sz="2400" dirty="0"/>
              <a:t>Source: </a:t>
            </a:r>
            <a:r>
              <a:rPr lang="en-US" sz="2400" b="1" dirty="0"/>
              <a:t>Dan Gal, Alcatel-Lucent</a:t>
            </a:r>
          </a:p>
          <a:p>
            <a:pPr>
              <a:lnSpc>
                <a:spcPct val="80000"/>
              </a:lnSpc>
            </a:pPr>
            <a:r>
              <a:rPr lang="en-US" sz="2400" dirty="0"/>
              <a:t>Abstract: 802.16 liaison report on 802.16 Session #68 in San Diego</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p>
            <a:r>
              <a:rPr lang="en-US"/>
              <a:t>July 15, 2010            Dan Gal, ALU                  Slide </a:t>
            </a:r>
            <a:fld id="{964776ED-FBC7-47D1-A049-732A8238CB7D}" type="slidenum">
              <a:rPr lang="en-US"/>
              <a:pPr/>
              <a:t>2</a:t>
            </a:fld>
            <a:r>
              <a:rPr lang="en-US"/>
              <a:t> </a:t>
            </a:r>
          </a:p>
        </p:txBody>
      </p:sp>
      <p:sp>
        <p:nvSpPr>
          <p:cNvPr id="4" name="Footer Placeholder 4"/>
          <p:cNvSpPr>
            <a:spLocks noGrp="1"/>
          </p:cNvSpPr>
          <p:nvPr>
            <p:ph type="ftr" sz="quarter" idx="11"/>
          </p:nvPr>
        </p:nvSpPr>
        <p:spPr/>
        <p:txBody>
          <a:bodyPr/>
          <a:lstStyle/>
          <a:p>
            <a:r>
              <a:rPr lang="en-US"/>
              <a:t>San Diego, California</a:t>
            </a:r>
          </a:p>
        </p:txBody>
      </p:sp>
      <p:sp>
        <p:nvSpPr>
          <p:cNvPr id="22532" name="Rectangle 4"/>
          <p:cNvSpPr>
            <a:spLocks noGrp="1" noChangeArrowheads="1"/>
          </p:cNvSpPr>
          <p:nvPr>
            <p:ph type="body" idx="1"/>
          </p:nvPr>
        </p:nvSpPr>
        <p:spPr>
          <a:xfrm>
            <a:off x="685800" y="762000"/>
            <a:ext cx="7772400" cy="5105400"/>
          </a:xfrm>
          <a:noFill/>
          <a:ln/>
        </p:spPr>
        <p:txBody>
          <a:bodyPr/>
          <a:lstStyle/>
          <a:p>
            <a:pPr marL="666750" lvl="1" indent="-195263" algn="ctr" defTabSz="762000">
              <a:buFontTx/>
              <a:buNone/>
            </a:pPr>
            <a:r>
              <a:rPr lang="en-US" sz="2000" b="1">
                <a:latin typeface="Arial" charset="0"/>
              </a:rPr>
              <a:t>IEEE 802.21 presentation release statement</a:t>
            </a:r>
            <a:endParaRPr lang="en-US" sz="2000">
              <a:latin typeface="Arial" charset="0"/>
            </a:endParaRPr>
          </a:p>
          <a:p>
            <a:pPr marL="280988" indent="-280988" defTabSz="762000"/>
            <a:r>
              <a:rPr lang="en-US" sz="1600">
                <a:latin typeface="Arial"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defTabSz="762000"/>
            <a:r>
              <a:rPr lang="en-US" sz="1600">
                <a:latin typeface="Arial"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r>
              <a:rPr lang="en-US" sz="1600">
                <a:latin typeface="Arial" charset="0"/>
              </a:rPr>
              <a:t>The contributor is familiar with IEEE patent policy, as outlined in </a:t>
            </a:r>
            <a:r>
              <a:rPr lang="en-US" sz="1600">
                <a:solidFill>
                  <a:srgbClr val="66FF33"/>
                </a:solidFill>
                <a:latin typeface="Arial" charset="0"/>
                <a:hlinkClick r:id="rId3"/>
              </a:rPr>
              <a:t>Section 6.3 of the IEEE-SA Standards Board Operations Manual</a:t>
            </a:r>
            <a:r>
              <a:rPr lang="en-US" sz="1600">
                <a:latin typeface="Arial" charset="0"/>
              </a:rPr>
              <a:t> &lt;</a:t>
            </a:r>
            <a:r>
              <a:rPr lang="en-US" sz="1600">
                <a:latin typeface="Arial" charset="0"/>
                <a:hlinkClick r:id="rId4"/>
              </a:rPr>
              <a:t>http://standards.ieee.org/guides/opman/sect6.html#6.3</a:t>
            </a:r>
            <a:r>
              <a:rPr lang="en-US" sz="1600">
                <a:latin typeface="Arial" charset="0"/>
              </a:rPr>
              <a:t>&gt; and in </a:t>
            </a:r>
            <a:r>
              <a:rPr lang="en-US" sz="1600" i="1">
                <a:latin typeface="Arial" charset="0"/>
              </a:rPr>
              <a:t>Understanding Patent Issues During IEEE Standards Development</a:t>
            </a:r>
            <a:r>
              <a:rPr lang="en-US" sz="1600">
                <a:latin typeface="Arial" charset="0"/>
              </a:rPr>
              <a:t> </a:t>
            </a:r>
            <a:r>
              <a:rPr lang="en-US" sz="1600">
                <a:latin typeface="Arial" charset="0"/>
                <a:hlinkClick r:id="rId4"/>
              </a:rPr>
              <a:t>http://standards.ieee.org/board/pat/guide.html</a:t>
            </a:r>
            <a:r>
              <a:rPr lang="en-US" sz="1600">
                <a:latin typeface="Arial" charset="0"/>
              </a:rPr>
              <a:t>&gt; </a:t>
            </a:r>
          </a:p>
          <a:p>
            <a:pPr marL="280988" indent="-280988" defTabSz="762000">
              <a:buClr>
                <a:srgbClr val="FAFD00"/>
              </a:buClr>
              <a:buSzPct val="200000"/>
            </a:pPr>
            <a:endParaRPr lang="en-US" sz="1600">
              <a:latin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July 15, 2010            Dan Gal, ALU                  Slide </a:t>
            </a:r>
            <a:fld id="{ACA0C4C7-BF23-4994-BC51-968E6DE7738C}" type="slidenum">
              <a:rPr lang="en-US"/>
              <a:pPr/>
              <a:t>3</a:t>
            </a:fld>
            <a:r>
              <a:rPr lang="en-US"/>
              <a:t> </a:t>
            </a:r>
          </a:p>
        </p:txBody>
      </p:sp>
      <p:sp>
        <p:nvSpPr>
          <p:cNvPr id="5" name="Footer Placeholder 4"/>
          <p:cNvSpPr>
            <a:spLocks noGrp="1"/>
          </p:cNvSpPr>
          <p:nvPr>
            <p:ph type="ftr" sz="quarter" idx="11"/>
          </p:nvPr>
        </p:nvSpPr>
        <p:spPr/>
        <p:txBody>
          <a:bodyPr/>
          <a:lstStyle/>
          <a:p>
            <a:r>
              <a:rPr lang="en-US"/>
              <a:t>San Diego, California</a:t>
            </a:r>
          </a:p>
        </p:txBody>
      </p:sp>
      <p:sp>
        <p:nvSpPr>
          <p:cNvPr id="3074" name="Rectangle 2"/>
          <p:cNvSpPr>
            <a:spLocks noGrp="1" noChangeArrowheads="1"/>
          </p:cNvSpPr>
          <p:nvPr>
            <p:ph type="ctrTitle"/>
          </p:nvPr>
        </p:nvSpPr>
        <p:spPr>
          <a:xfrm>
            <a:off x="609600" y="1295400"/>
            <a:ext cx="7848600" cy="2209800"/>
          </a:xfrm>
        </p:spPr>
        <p:txBody>
          <a:bodyPr/>
          <a:lstStyle/>
          <a:p>
            <a:r>
              <a:rPr lang="en-US" sz="4000" b="1"/>
              <a:t>Liaison Report</a:t>
            </a:r>
            <a:br>
              <a:rPr lang="en-US" sz="4000" b="1"/>
            </a:br>
            <a:r>
              <a:rPr lang="en-US" sz="4000" b="1">
                <a:solidFill>
                  <a:schemeClr val="tx1"/>
                </a:solidFill>
              </a:rPr>
              <a:t>IEEE 802.16</a:t>
            </a:r>
            <a:br>
              <a:rPr lang="en-US" sz="4000" b="1">
                <a:solidFill>
                  <a:schemeClr val="tx1"/>
                </a:solidFill>
              </a:rPr>
            </a:br>
            <a:r>
              <a:rPr lang="en-US" sz="4000" b="1">
                <a:solidFill>
                  <a:schemeClr val="accent2"/>
                </a:solidFill>
              </a:rPr>
              <a:t>Session #68,  San Diego</a:t>
            </a:r>
          </a:p>
        </p:txBody>
      </p:sp>
      <p:sp>
        <p:nvSpPr>
          <p:cNvPr id="3075" name="Rectangle 3"/>
          <p:cNvSpPr>
            <a:spLocks noGrp="1" noChangeArrowheads="1"/>
          </p:cNvSpPr>
          <p:nvPr>
            <p:ph type="subTitle" idx="1"/>
          </p:nvPr>
        </p:nvSpPr>
        <p:spPr>
          <a:xfrm>
            <a:off x="1447800" y="3657600"/>
            <a:ext cx="6400800" cy="1752600"/>
          </a:xfrm>
        </p:spPr>
        <p:txBody>
          <a:bodyPr/>
          <a:lstStyle/>
          <a:p>
            <a:r>
              <a:rPr lang="en-US" sz="2800"/>
              <a:t>Dan Gal</a:t>
            </a:r>
          </a:p>
          <a:p>
            <a:r>
              <a:rPr lang="en-US" sz="2800"/>
              <a:t>Alcatel-Lucent </a:t>
            </a:r>
          </a:p>
          <a:p>
            <a:r>
              <a:rPr lang="en-US" sz="1600">
                <a:solidFill>
                  <a:schemeClr val="accent2"/>
                </a:solidFill>
                <a:hlinkClick r:id="rId3"/>
              </a:rPr>
              <a:t>dan.gal@alcatel-lucent.com</a:t>
            </a:r>
            <a:endParaRPr lang="en-US" sz="1600">
              <a:solidFill>
                <a:schemeClr val="accent2"/>
              </a:solidFill>
            </a:endParaRPr>
          </a:p>
          <a:p>
            <a:endParaRPr lang="en-US" sz="1600">
              <a:solidFill>
                <a:schemeClr val="accent2"/>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t>July 15, 2010            Dan Gal, ALU                  Slide </a:t>
            </a:r>
            <a:fld id="{0FD196A7-1099-4F17-8CDC-AE6D8AF194B5}" type="slidenum">
              <a:rPr lang="en-US"/>
              <a:pPr/>
              <a:t>4</a:t>
            </a:fld>
            <a:r>
              <a:rPr lang="en-US"/>
              <a:t> </a:t>
            </a:r>
          </a:p>
        </p:txBody>
      </p:sp>
      <p:sp>
        <p:nvSpPr>
          <p:cNvPr id="5" name="Footer Placeholder 2"/>
          <p:cNvSpPr>
            <a:spLocks noGrp="1"/>
          </p:cNvSpPr>
          <p:nvPr>
            <p:ph type="ftr" sz="quarter" idx="11"/>
          </p:nvPr>
        </p:nvSpPr>
        <p:spPr/>
        <p:txBody>
          <a:bodyPr/>
          <a:lstStyle/>
          <a:p>
            <a:r>
              <a:rPr lang="en-US"/>
              <a:t>San Diego, California</a:t>
            </a:r>
          </a:p>
        </p:txBody>
      </p:sp>
      <p:sp>
        <p:nvSpPr>
          <p:cNvPr id="66562" name="Rectangle 2"/>
          <p:cNvSpPr>
            <a:spLocks noGrp="1" noChangeArrowheads="1"/>
          </p:cNvSpPr>
          <p:nvPr>
            <p:ph type="title" idx="4294967295"/>
          </p:nvPr>
        </p:nvSpPr>
        <p:spPr>
          <a:xfrm>
            <a:off x="685800" y="152400"/>
            <a:ext cx="7772400" cy="715963"/>
          </a:xfrm>
        </p:spPr>
        <p:txBody>
          <a:bodyPr/>
          <a:lstStyle/>
          <a:p>
            <a:r>
              <a:rPr lang="en-US" sz="3600" b="1">
                <a:solidFill>
                  <a:schemeClr val="accent2"/>
                </a:solidFill>
              </a:rPr>
              <a:t>Summary</a:t>
            </a:r>
          </a:p>
        </p:txBody>
      </p:sp>
      <p:sp>
        <p:nvSpPr>
          <p:cNvPr id="66563" name="Rectangle 3"/>
          <p:cNvSpPr>
            <a:spLocks noGrp="1" noChangeArrowheads="1"/>
          </p:cNvSpPr>
          <p:nvPr>
            <p:ph idx="4294967295"/>
          </p:nvPr>
        </p:nvSpPr>
        <p:spPr>
          <a:xfrm>
            <a:off x="457200" y="990600"/>
            <a:ext cx="8077200" cy="5562600"/>
          </a:xfrm>
        </p:spPr>
        <p:txBody>
          <a:bodyPr/>
          <a:lstStyle/>
          <a:p>
            <a:pPr algn="ctr">
              <a:lnSpc>
                <a:spcPct val="80000"/>
              </a:lnSpc>
              <a:buFontTx/>
              <a:buNone/>
            </a:pPr>
            <a:r>
              <a:rPr lang="en-US" sz="2800" b="1"/>
              <a:t>Objectives of this session:</a:t>
            </a:r>
          </a:p>
          <a:p>
            <a:pPr lvl="2"/>
            <a:r>
              <a:rPr lang="en-US">
                <a:solidFill>
                  <a:srgbClr val="3399FF"/>
                </a:solidFill>
              </a:rPr>
              <a:t>TGm</a:t>
            </a:r>
            <a:r>
              <a:rPr lang="en-US"/>
              <a:t>:  Resolve the first round of Sponsor ballot comments on p802.16m/draft D6. </a:t>
            </a:r>
          </a:p>
          <a:p>
            <a:pPr lvl="2"/>
            <a:r>
              <a:rPr lang="en-US">
                <a:solidFill>
                  <a:srgbClr val="3399FF"/>
                </a:solidFill>
              </a:rPr>
              <a:t>TGmaint</a:t>
            </a:r>
            <a:r>
              <a:rPr lang="en-US"/>
              <a:t>:  Resolve a few maintenance comments the resolution of which would go into 16m/D7</a:t>
            </a:r>
          </a:p>
          <a:p>
            <a:pPr lvl="2"/>
            <a:r>
              <a:rPr lang="en-US">
                <a:solidFill>
                  <a:srgbClr val="3399FF"/>
                </a:solidFill>
              </a:rPr>
              <a:t>TGh</a:t>
            </a:r>
            <a:r>
              <a:rPr lang="en-US"/>
              <a:t>:  Project is complete. No meeting planned for this session.</a:t>
            </a:r>
          </a:p>
          <a:p>
            <a:pPr lvl="2"/>
            <a:r>
              <a:rPr lang="en-US">
                <a:solidFill>
                  <a:srgbClr val="3399FF"/>
                </a:solidFill>
              </a:rPr>
              <a:t>Project Planning (PP):</a:t>
            </a:r>
            <a:r>
              <a:rPr lang="en-US"/>
              <a:t> Finalize the PAR and 5C (five criteria) for the M2M proposed project. </a:t>
            </a:r>
          </a:p>
          <a:p>
            <a:pPr lvl="2"/>
            <a:r>
              <a:rPr lang="en-US">
                <a:solidFill>
                  <a:srgbClr val="3399FF"/>
                </a:solidFill>
              </a:rPr>
              <a:t>TGn, a.k.a – GRIDMAN</a:t>
            </a:r>
            <a:r>
              <a:rPr lang="en-US"/>
              <a:t>:  Continue drafting and possibly finish the SRD – System requirements document.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half" idx="10"/>
          </p:nvPr>
        </p:nvSpPr>
        <p:spPr/>
        <p:txBody>
          <a:bodyPr/>
          <a:lstStyle/>
          <a:p>
            <a:r>
              <a:rPr lang="en-US"/>
              <a:t>July 15, 2010            Dan Gal, ALU                  Slide </a:t>
            </a:r>
            <a:fld id="{70F74270-3B09-4F8E-A1B6-184E67BBBB1E}" type="slidenum">
              <a:rPr lang="en-US"/>
              <a:pPr/>
              <a:t>5</a:t>
            </a:fld>
            <a:r>
              <a:rPr lang="en-US"/>
              <a:t> </a:t>
            </a:r>
          </a:p>
        </p:txBody>
      </p:sp>
      <p:sp>
        <p:nvSpPr>
          <p:cNvPr id="6" name="Footer Placeholder 2"/>
          <p:cNvSpPr>
            <a:spLocks noGrp="1"/>
          </p:cNvSpPr>
          <p:nvPr>
            <p:ph type="ftr" sz="quarter" idx="11"/>
          </p:nvPr>
        </p:nvSpPr>
        <p:spPr/>
        <p:txBody>
          <a:bodyPr/>
          <a:lstStyle/>
          <a:p>
            <a:r>
              <a:rPr lang="en-US"/>
              <a:t>San Diego, California</a:t>
            </a:r>
          </a:p>
        </p:txBody>
      </p:sp>
      <p:sp>
        <p:nvSpPr>
          <p:cNvPr id="105474" name="Rectangle 2"/>
          <p:cNvSpPr>
            <a:spLocks noGrp="1" noChangeArrowheads="1"/>
          </p:cNvSpPr>
          <p:nvPr>
            <p:ph type="title" idx="4294967295"/>
          </p:nvPr>
        </p:nvSpPr>
        <p:spPr>
          <a:xfrm>
            <a:off x="609600" y="304800"/>
            <a:ext cx="7772400" cy="990600"/>
          </a:xfrm>
        </p:spPr>
        <p:txBody>
          <a:bodyPr/>
          <a:lstStyle/>
          <a:p>
            <a:r>
              <a:rPr lang="en-US" sz="3600" b="1">
                <a:solidFill>
                  <a:schemeClr val="accent2"/>
                </a:solidFill>
              </a:rPr>
              <a:t>802.16m/D6 Sponsor ballot </a:t>
            </a:r>
            <a:br>
              <a:rPr lang="en-US" sz="3600" b="1">
                <a:solidFill>
                  <a:schemeClr val="accent2"/>
                </a:solidFill>
              </a:rPr>
            </a:br>
            <a:r>
              <a:rPr lang="en-US" sz="3600" b="1">
                <a:solidFill>
                  <a:schemeClr val="accent2"/>
                </a:solidFill>
              </a:rPr>
              <a:t>comments resolution</a:t>
            </a:r>
          </a:p>
        </p:txBody>
      </p:sp>
      <p:sp>
        <p:nvSpPr>
          <p:cNvPr id="105475" name="Rectangle 3"/>
          <p:cNvSpPr>
            <a:spLocks noGrp="1" noChangeArrowheads="1"/>
          </p:cNvSpPr>
          <p:nvPr>
            <p:ph idx="4294967295"/>
          </p:nvPr>
        </p:nvSpPr>
        <p:spPr>
          <a:xfrm>
            <a:off x="762000" y="1676400"/>
            <a:ext cx="7848600" cy="4038600"/>
          </a:xfrm>
        </p:spPr>
        <p:txBody>
          <a:bodyPr/>
          <a:lstStyle/>
          <a:p>
            <a:r>
              <a:rPr lang="en-US" sz="2400"/>
              <a:t>The 16m/D6 sponsor ballot that closed on July 9,   2010 has </a:t>
            </a:r>
            <a:r>
              <a:rPr lang="en-US" sz="2400">
                <a:solidFill>
                  <a:srgbClr val="FF3300"/>
                </a:solidFill>
              </a:rPr>
              <a:t>failed</a:t>
            </a:r>
            <a:r>
              <a:rPr lang="en-US" sz="2400"/>
              <a:t> with an approval rate of </a:t>
            </a:r>
            <a:r>
              <a:rPr lang="en-US" sz="2400">
                <a:solidFill>
                  <a:srgbClr val="FF3300"/>
                </a:solidFill>
              </a:rPr>
              <a:t>58%.</a:t>
            </a:r>
          </a:p>
          <a:p>
            <a:r>
              <a:rPr lang="en-US" sz="2400"/>
              <a:t>There are </a:t>
            </a:r>
            <a:r>
              <a:rPr lang="en-US" sz="2400" b="1"/>
              <a:t>817</a:t>
            </a:r>
            <a:r>
              <a:rPr lang="en-US" sz="2400"/>
              <a:t> technical and </a:t>
            </a:r>
            <a:r>
              <a:rPr lang="en-US" sz="2400" b="1"/>
              <a:t>187</a:t>
            </a:r>
            <a:r>
              <a:rPr lang="en-US" sz="2400"/>
              <a:t> editorial comments to resolve this week. </a:t>
            </a:r>
          </a:p>
          <a:p>
            <a:r>
              <a:rPr lang="en-US" sz="2400" b="1"/>
              <a:t>233</a:t>
            </a:r>
            <a:r>
              <a:rPr lang="en-US" sz="2400"/>
              <a:t> contributions accompany comments.</a:t>
            </a:r>
          </a:p>
          <a:p>
            <a:r>
              <a:rPr lang="en-US" sz="2400"/>
              <a:t>A recirculation – </a:t>
            </a:r>
            <a:r>
              <a:rPr lang="en-US" sz="2400" b="1"/>
              <a:t>D7</a:t>
            </a:r>
            <a:r>
              <a:rPr lang="en-US" sz="2400"/>
              <a:t> – of the 16m draft, would certainly be needed and recirculation #1 of the Sponsor Ballot is likely to start in two to three weeks time.    </a:t>
            </a:r>
          </a:p>
          <a:p>
            <a:r>
              <a:rPr lang="en-US" sz="2400">
                <a:solidFill>
                  <a:srgbClr val="3399FF"/>
                </a:solidFill>
              </a:rPr>
              <a:t>The target completion date of the 16m amendment remains Dec-2010</a:t>
            </a:r>
          </a:p>
          <a:p>
            <a:pPr>
              <a:spcBef>
                <a:spcPct val="0"/>
              </a:spcBef>
            </a:pPr>
            <a:endParaRPr lang="en-US" sz="2000">
              <a:solidFill>
                <a:srgbClr val="3399FF"/>
              </a:solidFill>
            </a:endParaRPr>
          </a:p>
        </p:txBody>
      </p:sp>
      <p:sp>
        <p:nvSpPr>
          <p:cNvPr id="105476" name="Rectangle 3"/>
          <p:cNvSpPr>
            <a:spLocks noChangeArrowheads="1"/>
          </p:cNvSpPr>
          <p:nvPr/>
        </p:nvSpPr>
        <p:spPr bwMode="auto">
          <a:xfrm>
            <a:off x="228600" y="4953000"/>
            <a:ext cx="7772400" cy="3810000"/>
          </a:xfrm>
          <a:prstGeom prst="rect">
            <a:avLst/>
          </a:prstGeom>
          <a:noFill/>
          <a:ln w="9525">
            <a:noFill/>
            <a:miter lim="800000"/>
            <a:headEnd/>
            <a:tailEnd/>
          </a:ln>
          <a:effectLst/>
        </p:spPr>
        <p:txBody>
          <a:bodyPr/>
          <a:lstStyle/>
          <a:p>
            <a:pPr marL="342900" indent="-342900">
              <a:spcBef>
                <a:spcPct val="20000"/>
              </a:spcBef>
              <a:buFontTx/>
              <a:buChar char="•"/>
            </a:pP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t>July 15, 2010            Dan Gal, ALU                  Slide </a:t>
            </a:r>
            <a:fld id="{76631D13-E6D2-4DDA-B7B2-5207A61438D3}" type="slidenum">
              <a:rPr lang="en-US"/>
              <a:pPr/>
              <a:t>6</a:t>
            </a:fld>
            <a:r>
              <a:rPr lang="en-US"/>
              <a:t> </a:t>
            </a:r>
          </a:p>
        </p:txBody>
      </p:sp>
      <p:sp>
        <p:nvSpPr>
          <p:cNvPr id="5" name="Footer Placeholder 2"/>
          <p:cNvSpPr>
            <a:spLocks noGrp="1"/>
          </p:cNvSpPr>
          <p:nvPr>
            <p:ph type="ftr" sz="quarter" idx="11"/>
          </p:nvPr>
        </p:nvSpPr>
        <p:spPr/>
        <p:txBody>
          <a:bodyPr/>
          <a:lstStyle/>
          <a:p>
            <a:r>
              <a:rPr lang="en-US"/>
              <a:t>San Diego, California</a:t>
            </a:r>
          </a:p>
        </p:txBody>
      </p:sp>
      <p:sp>
        <p:nvSpPr>
          <p:cNvPr id="97282" name="Rectangle 2"/>
          <p:cNvSpPr>
            <a:spLocks noGrp="1" noChangeArrowheads="1"/>
          </p:cNvSpPr>
          <p:nvPr>
            <p:ph type="title" idx="4294967295"/>
          </p:nvPr>
        </p:nvSpPr>
        <p:spPr>
          <a:xfrm>
            <a:off x="609600" y="152400"/>
            <a:ext cx="7772400" cy="715963"/>
          </a:xfrm>
        </p:spPr>
        <p:txBody>
          <a:bodyPr/>
          <a:lstStyle/>
          <a:p>
            <a:r>
              <a:rPr lang="en-US" sz="3600" b="1">
                <a:solidFill>
                  <a:schemeClr val="accent2"/>
                </a:solidFill>
              </a:rPr>
              <a:t>802.16p - M2M Study Group</a:t>
            </a:r>
            <a:endParaRPr lang="en-US" sz="2800" b="1">
              <a:solidFill>
                <a:schemeClr val="accent2"/>
              </a:solidFill>
            </a:endParaRPr>
          </a:p>
        </p:txBody>
      </p:sp>
      <p:sp>
        <p:nvSpPr>
          <p:cNvPr id="97283" name="Rectangle 3"/>
          <p:cNvSpPr>
            <a:spLocks noGrp="1" noChangeArrowheads="1"/>
          </p:cNvSpPr>
          <p:nvPr>
            <p:ph idx="4294967295"/>
          </p:nvPr>
        </p:nvSpPr>
        <p:spPr>
          <a:xfrm>
            <a:off x="762000" y="1143000"/>
            <a:ext cx="7772400" cy="2971800"/>
          </a:xfrm>
        </p:spPr>
        <p:txBody>
          <a:bodyPr/>
          <a:lstStyle/>
          <a:p>
            <a:r>
              <a:rPr lang="en-US" sz="2400"/>
              <a:t>Study Group Committee on Machine to Machine (M2M) started its work three sessions ago. </a:t>
            </a:r>
          </a:p>
          <a:p>
            <a:r>
              <a:rPr lang="en-US" sz="2400"/>
              <a:t>It plans to submit a PAR+5C request to the EC on Friday July 16, 2010.</a:t>
            </a:r>
          </a:p>
          <a:p>
            <a:r>
              <a:rPr lang="en-US" sz="2400">
                <a:solidFill>
                  <a:srgbClr val="3399FF"/>
                </a:solidFill>
              </a:rPr>
              <a:t>Status</a:t>
            </a:r>
            <a:r>
              <a:rPr lang="en-US" sz="2400">
                <a:solidFill>
                  <a:srgbClr val="0033CC"/>
                </a:solidFill>
              </a:rPr>
              <a:t>:</a:t>
            </a:r>
            <a:r>
              <a:rPr lang="en-US" sz="2400"/>
              <a:t> Currently developing a pre-draft for the SRD (System Requirements Document).</a:t>
            </a:r>
          </a:p>
          <a:p>
            <a:r>
              <a:rPr lang="en-US" sz="2400"/>
              <a:t>Will likely start to operate as </a:t>
            </a:r>
            <a:r>
              <a:rPr lang="en-US" sz="2400">
                <a:solidFill>
                  <a:srgbClr val="3399FF"/>
                </a:solidFill>
              </a:rPr>
              <a:t>TGp </a:t>
            </a:r>
            <a:r>
              <a:rPr lang="en-US" sz="2400">
                <a:solidFill>
                  <a:schemeClr val="tx2"/>
                </a:solidFill>
              </a:rPr>
              <a:t>in August 2010.</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half" idx="10"/>
          </p:nvPr>
        </p:nvSpPr>
        <p:spPr/>
        <p:txBody>
          <a:bodyPr/>
          <a:lstStyle/>
          <a:p>
            <a:r>
              <a:rPr lang="en-US"/>
              <a:t>July 15, 2010            Dan Gal, ALU                  Slide </a:t>
            </a:r>
            <a:fld id="{E188CC92-A7A3-413E-8401-7D00CCE251D7}" type="slidenum">
              <a:rPr lang="en-US"/>
              <a:pPr/>
              <a:t>7</a:t>
            </a:fld>
            <a:r>
              <a:rPr lang="en-US"/>
              <a:t> </a:t>
            </a:r>
          </a:p>
        </p:txBody>
      </p:sp>
      <p:sp>
        <p:nvSpPr>
          <p:cNvPr id="6" name="Footer Placeholder 2"/>
          <p:cNvSpPr>
            <a:spLocks noGrp="1"/>
          </p:cNvSpPr>
          <p:nvPr>
            <p:ph type="ftr" sz="quarter" idx="11"/>
          </p:nvPr>
        </p:nvSpPr>
        <p:spPr/>
        <p:txBody>
          <a:bodyPr/>
          <a:lstStyle/>
          <a:p>
            <a:r>
              <a:rPr lang="en-US"/>
              <a:t>San Diego, California</a:t>
            </a:r>
          </a:p>
        </p:txBody>
      </p:sp>
      <p:sp>
        <p:nvSpPr>
          <p:cNvPr id="103426" name="Rectangle 2"/>
          <p:cNvSpPr>
            <a:spLocks noGrp="1" noChangeArrowheads="1"/>
          </p:cNvSpPr>
          <p:nvPr>
            <p:ph type="title" idx="4294967295"/>
          </p:nvPr>
        </p:nvSpPr>
        <p:spPr>
          <a:xfrm>
            <a:off x="609600" y="152400"/>
            <a:ext cx="7772400" cy="715963"/>
          </a:xfrm>
        </p:spPr>
        <p:txBody>
          <a:bodyPr/>
          <a:lstStyle/>
          <a:p>
            <a:r>
              <a:rPr lang="en-US" sz="3600" b="1">
                <a:solidFill>
                  <a:schemeClr val="accent2"/>
                </a:solidFill>
              </a:rPr>
              <a:t>802.16n – GRIDMAN Study Group</a:t>
            </a:r>
            <a:endParaRPr lang="en-US" sz="2800" b="1">
              <a:solidFill>
                <a:schemeClr val="accent2"/>
              </a:solidFill>
            </a:endParaRPr>
          </a:p>
        </p:txBody>
      </p:sp>
      <p:sp>
        <p:nvSpPr>
          <p:cNvPr id="103427" name="Rectangle 3"/>
          <p:cNvSpPr>
            <a:spLocks noGrp="1" noChangeArrowheads="1"/>
          </p:cNvSpPr>
          <p:nvPr>
            <p:ph idx="4294967295"/>
          </p:nvPr>
        </p:nvSpPr>
        <p:spPr>
          <a:xfrm>
            <a:off x="762000" y="1143000"/>
            <a:ext cx="7772400" cy="4876800"/>
          </a:xfrm>
        </p:spPr>
        <p:txBody>
          <a:bodyPr/>
          <a:lstStyle/>
          <a:p>
            <a:r>
              <a:rPr lang="en-US" sz="2400"/>
              <a:t>This is the study group on </a:t>
            </a:r>
            <a:r>
              <a:rPr lang="en-US" sz="2400" b="1">
                <a:solidFill>
                  <a:schemeClr val="accent2"/>
                </a:solidFill>
              </a:rPr>
              <a:t>Greater Reliability In Disrupted Metropolitan Area Networks</a:t>
            </a:r>
            <a:r>
              <a:rPr lang="en-US" sz="2400"/>
              <a:t> was</a:t>
            </a:r>
            <a:r>
              <a:rPr lang="en-US" sz="2400">
                <a:solidFill>
                  <a:srgbClr val="CC0000"/>
                </a:solidFill>
              </a:rPr>
              <a:t> </a:t>
            </a:r>
            <a:r>
              <a:rPr lang="en-US" sz="2400"/>
              <a:t>created at session #58 and its PAR approved in March 2010.</a:t>
            </a:r>
          </a:p>
          <a:p>
            <a:r>
              <a:rPr lang="en-US" sz="2400"/>
              <a:t>It still operates as a study group, pending decision of the 802.16 chair, rather than a task group.</a:t>
            </a:r>
          </a:p>
          <a:p>
            <a:r>
              <a:rPr lang="en-US" sz="2400">
                <a:solidFill>
                  <a:srgbClr val="0033CC"/>
                </a:solidFill>
              </a:rPr>
              <a:t>Status this week</a:t>
            </a:r>
            <a:r>
              <a:rPr lang="en-US" sz="2400"/>
              <a:t>: advanced the development of the Requirements Document (SRD) to near completion. </a:t>
            </a:r>
          </a:p>
          <a:p>
            <a:r>
              <a:rPr lang="en-US" sz="2400"/>
              <a:t>Problem area: running into overlap and conflicts with M2M functionalities.</a:t>
            </a:r>
          </a:p>
        </p:txBody>
      </p:sp>
      <p:sp>
        <p:nvSpPr>
          <p:cNvPr id="103428" name="Rectangle 3"/>
          <p:cNvSpPr>
            <a:spLocks noChangeArrowheads="1"/>
          </p:cNvSpPr>
          <p:nvPr/>
        </p:nvSpPr>
        <p:spPr bwMode="auto">
          <a:xfrm>
            <a:off x="228600" y="4953000"/>
            <a:ext cx="7772400" cy="3810000"/>
          </a:xfrm>
          <a:prstGeom prst="rect">
            <a:avLst/>
          </a:prstGeom>
          <a:noFill/>
          <a:ln w="9525">
            <a:noFill/>
            <a:miter lim="800000"/>
            <a:headEnd/>
            <a:tailEnd/>
          </a:ln>
          <a:effectLst/>
        </p:spPr>
        <p:txBody>
          <a:bodyPr/>
          <a:lstStyle/>
          <a:p>
            <a:pPr marL="342900" indent="-342900">
              <a:spcBef>
                <a:spcPct val="20000"/>
              </a:spcBef>
              <a:buFontTx/>
              <a:buChar char="•"/>
            </a:pP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12965</TotalTime>
  <Words>729</Words>
  <Application>Microsoft Office PowerPoint</Application>
  <PresentationFormat>On-screen Show (4:3)</PresentationFormat>
  <Paragraphs>65</Paragraphs>
  <Slides>7</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Times New Roman</vt:lpstr>
      <vt:lpstr>Arial</vt:lpstr>
      <vt:lpstr>Default Design</vt:lpstr>
      <vt:lpstr>Slide 1</vt:lpstr>
      <vt:lpstr>Slide 2</vt:lpstr>
      <vt:lpstr>Liaison Report IEEE 802.16 Session #68,  San Diego</vt:lpstr>
      <vt:lpstr>Summary</vt:lpstr>
      <vt:lpstr>802.16m/D6 Sponsor ballot  comments resolution</vt:lpstr>
      <vt:lpstr>802.16p - M2M Study Group</vt:lpstr>
      <vt:lpstr>802.16n – GRIDMAN Study Group</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802.16 Liaison Report</dc:title>
  <dc:creator/>
  <cp:lastModifiedBy>Subir Das</cp:lastModifiedBy>
  <cp:revision>255</cp:revision>
  <dcterms:created xsi:type="dcterms:W3CDTF">2004-05-10T00:21:57Z</dcterms:created>
  <dcterms:modified xsi:type="dcterms:W3CDTF">2010-07-15T23:58:29Z</dcterms:modified>
</cp:coreProperties>
</file>