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commentAuthors.xml" ContentType="application/vnd.openxmlformats-officedocument.presentationml.commentAuthors+xml"/>
  <Override PartName="/ppt/slides/slide3.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png" ContentType="image/png"/>
  <Default Extension="bin" ContentType="application/vnd.openxmlformats-officedocument.presentationml.printerSettings"/>
  <Override PartName="/docProps/core.xml" ContentType="application/vnd.openxmlformats-package.core-properties+xml"/>
  <Default Extension="rels" ContentType="application/vnd.openxmlformats-package.relationships+xml"/>
  <Override PartName="/ppt/slides/slide9.xml" ContentType="application/vnd.openxmlformats-officedocument.presentationml.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3"/>
  </p:notesMasterIdLst>
  <p:handoutMasterIdLst>
    <p:handoutMasterId r:id="rId14"/>
  </p:handoutMasterIdLst>
  <p:sldIdLst>
    <p:sldId id="333" r:id="rId2"/>
    <p:sldId id="332" r:id="rId3"/>
    <p:sldId id="362" r:id="rId4"/>
    <p:sldId id="378" r:id="rId5"/>
    <p:sldId id="391" r:id="rId6"/>
    <p:sldId id="392" r:id="rId7"/>
    <p:sldId id="393" r:id="rId8"/>
    <p:sldId id="394" r:id="rId9"/>
    <p:sldId id="395" r:id="rId10"/>
    <p:sldId id="396" r:id="rId11"/>
    <p:sldId id="390"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Subir Das" initials="" lastIdx="2" clrIdx="0"/>
  <p:cmAuthor id="1" name="Lily Chen" initials="" lastIdx="0" clrIdx="1"/>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C0000"/>
    <a:srgbClr val="0000FF"/>
    <a:srgbClr val="CCECFF"/>
    <a:srgbClr val="99CCFF"/>
    <a:srgbClr val="66FF99"/>
    <a:srgbClr val="CC9900"/>
    <a:srgbClr val="FFFF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0855" autoAdjust="0"/>
    <p:restoredTop sz="94660"/>
  </p:normalViewPr>
  <p:slideViewPr>
    <p:cSldViewPr>
      <p:cViewPr varScale="1">
        <p:scale>
          <a:sx n="105" d="100"/>
          <a:sy n="105" d="100"/>
        </p:scale>
        <p:origin x="-120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handoutMaster" Target="handoutMasters/handoutMaster1.xml"/><Relationship Id="rId20"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commentAuthors" Target="commentAuthors.xml"/><Relationship Id="rId8" Type="http://schemas.openxmlformats.org/officeDocument/2006/relationships/slide" Target="slides/slide7.xml"/><Relationship Id="rId13" Type="http://schemas.openxmlformats.org/officeDocument/2006/relationships/notesMaster" Target="notesMasters/notesMaster1.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presProps" Target="presProps.xml"/><Relationship Id="rId19"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80DA3C15-35AD-4292-9843-4CDEEA4B785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F350F88-9847-4E05-B8A9-5E92E85FDB1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p>
        </p:txBody>
      </p:sp>
      <p:sp>
        <p:nvSpPr>
          <p:cNvPr id="17411" name="Slide Number Placeholder 3"/>
          <p:cNvSpPr>
            <a:spLocks noGrp="1"/>
          </p:cNvSpPr>
          <p:nvPr>
            <p:ph type="sldNum" sz="quarter" idx="5"/>
          </p:nvPr>
        </p:nvSpPr>
        <p:spPr>
          <a:noFill/>
        </p:spPr>
        <p:txBody>
          <a:bodyPr/>
          <a:lstStyle/>
          <a:p>
            <a:fld id="{EA996EB9-20DD-4313-BB24-D2BA1A1983DF}" type="slidenum">
              <a:rPr lang="ja-JP" altLang="en-US"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D12B6B47-14AA-40CB-AB9E-BFC0DE8E8ECD}" type="slidenum">
              <a:rPr lang="ja-JP" altLang="en-US" smtClean="0"/>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DAD4F0BD-0565-4AA1-8631-CADBFD2A6F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0D254218-33C3-45B0-B430-76ED623AB76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6430A7A-9BA6-4049-9764-EA5DC074CFF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61B507AF-4776-4688-8F41-0539F91BB8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21-09-00xx-00-sec</a:t>
            </a:r>
          </a:p>
        </p:txBody>
      </p:sp>
      <p:sp>
        <p:nvSpPr>
          <p:cNvPr id="5" name="Slide Number Placeholder 4"/>
          <p:cNvSpPr>
            <a:spLocks noGrp="1"/>
          </p:cNvSpPr>
          <p:nvPr>
            <p:ph type="sldNum" sz="quarter" idx="11"/>
          </p:nvPr>
        </p:nvSpPr>
        <p:spPr/>
        <p:txBody>
          <a:bodyPr/>
          <a:lstStyle>
            <a:lvl1pPr>
              <a:defRPr/>
            </a:lvl1pPr>
          </a:lstStyle>
          <a:p>
            <a:pPr>
              <a:defRPr/>
            </a:pPr>
            <a:fld id="{9EB3B038-360B-4127-827D-6062DBE4F2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478D7E7E-DBC9-4E34-88BA-9772B2D210D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2FB0C2C5-FD7C-461D-9242-A3C7B322CB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8" name="Rectangle 5"/>
          <p:cNvSpPr>
            <a:spLocks noGrp="1" noChangeArrowheads="1"/>
          </p:cNvSpPr>
          <p:nvPr>
            <p:ph type="sldNum" sz="quarter" idx="11"/>
          </p:nvPr>
        </p:nvSpPr>
        <p:spPr>
          <a:ln/>
        </p:spPr>
        <p:txBody>
          <a:bodyPr/>
          <a:lstStyle>
            <a:lvl1pPr>
              <a:defRPr/>
            </a:lvl1pPr>
          </a:lstStyle>
          <a:p>
            <a:pPr>
              <a:defRPr/>
            </a:pPr>
            <a:fld id="{20E3B04C-7570-4D04-82BE-379A0C6CE4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B6E046C3-7E86-4266-98BE-515D292E37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3" name="Rectangle 5"/>
          <p:cNvSpPr>
            <a:spLocks noGrp="1" noChangeArrowheads="1"/>
          </p:cNvSpPr>
          <p:nvPr>
            <p:ph type="sldNum" sz="quarter" idx="11"/>
          </p:nvPr>
        </p:nvSpPr>
        <p:spPr>
          <a:ln/>
        </p:spPr>
        <p:txBody>
          <a:bodyPr/>
          <a:lstStyle>
            <a:lvl1pPr>
              <a:defRPr/>
            </a:lvl1pPr>
          </a:lstStyle>
          <a:p>
            <a:pPr>
              <a:defRPr/>
            </a:pPr>
            <a:fld id="{D6180C48-3B3C-42C9-B820-E5A15F64062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9B1DBC7E-7AEA-4D28-84E3-E0395589FB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B7FB167B-7665-4E72-96E7-A8D3530B37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1.pn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image" Target="../media/image2.png"/><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defRPr>
            </a:lvl1pPr>
          </a:lstStyle>
          <a:p>
            <a:pPr>
              <a:defRPr/>
            </a:pPr>
            <a:r>
              <a:rPr lang="en-US"/>
              <a:t>21-09-0017-02-0sec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50AE09A4-DEA8-4C35-9283-CE43471B6787}" type="slidenum">
              <a:rPr lang="en-US"/>
              <a:pPr>
                <a:defRPr/>
              </a:pPr>
              <a:t>‹#›</a:t>
            </a:fld>
            <a:endParaRPr lang="en-US"/>
          </a:p>
        </p:txBody>
      </p:sp>
      <p:pic>
        <p:nvPicPr>
          <p:cNvPr id="1030" name="Picture 6" descr="smllieee"/>
          <p:cNvPicPr>
            <a:picLocks noChangeAspect="1" noChangeArrowheads="1"/>
          </p:cNvPicPr>
          <p:nvPr userDrawn="1"/>
        </p:nvPicPr>
        <p:blipFill>
          <a:blip r:embed="rId14"/>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hyperlink" Target="http://127.0.0.1:4664/cache?event_id=757737&amp;schema_id=1&amp;s=5X0vID10lu_E6yrIkWkNd4Wz2H8&amp;q=hancock"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tandards.ieee.org/guides/opman/sect6.html%236.3" TargetMode="External"/><Relationship Id="rId5" Type="http://schemas.openxmlformats.org/officeDocument/2006/relationships/hyperlink" Target="http://standards.ieee.org/board/pat/faq.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Slide Number Placeholder 4"/>
          <p:cNvSpPr>
            <a:spLocks noGrp="1"/>
          </p:cNvSpPr>
          <p:nvPr>
            <p:ph type="sldNum" sz="quarter" idx="11"/>
          </p:nvPr>
        </p:nvSpPr>
        <p:spPr>
          <a:noFill/>
        </p:spPr>
        <p:txBody>
          <a:bodyPr/>
          <a:lstStyle/>
          <a:p>
            <a:fld id="{9610BBA3-0B29-4F18-84AA-A8F73E9EE55F}" type="slidenum">
              <a:rPr lang="en-US" smtClean="0"/>
              <a:pPr/>
              <a:t>1</a:t>
            </a:fld>
            <a:endParaRPr lang="en-US" smtClean="0"/>
          </a:p>
        </p:txBody>
      </p:sp>
      <p:sp>
        <p:nvSpPr>
          <p:cNvPr id="1638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3EC968C-4DDE-44F4-8797-0266D3BB3DB5}"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7"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b="1" dirty="0">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dirty="0">
                <a:latin typeface="Times" pitchFamily="18" charset="0"/>
                <a:cs typeface="Times New Roman" pitchFamily="18" charset="0"/>
              </a:rPr>
              <a:t>DCN: 21-10-</a:t>
            </a:r>
            <a:r>
              <a:rPr lang="en-US" dirty="0">
                <a:latin typeface="Times" pitchFamily="18" charset="0"/>
              </a:rPr>
              <a:t>00xx</a:t>
            </a:r>
            <a:r>
              <a:rPr lang="en-US" dirty="0">
                <a:latin typeface="Times" pitchFamily="18" charset="0"/>
                <a:cs typeface="Times New Roman" pitchFamily="18" charset="0"/>
              </a:rPr>
              <a:t>-0</a:t>
            </a:r>
            <a:r>
              <a:rPr lang="en-US" dirty="0">
                <a:latin typeface="Times" pitchFamily="18" charset="0"/>
              </a:rPr>
              <a:t>0</a:t>
            </a:r>
            <a:r>
              <a:rPr lang="en-US" dirty="0">
                <a:latin typeface="Times" pitchFamily="18" charset="0"/>
                <a:cs typeface="Times New Roman" pitchFamily="18" charset="0"/>
              </a:rPr>
              <a:t>-</a:t>
            </a:r>
            <a:r>
              <a:rPr lang="en-US" altLang="ja-JP" dirty="0">
                <a:latin typeface="Times" pitchFamily="18" charset="0"/>
              </a:rPr>
              <a:t>sec</a:t>
            </a:r>
            <a:endParaRPr lang="en-US" dirty="0">
              <a:latin typeface="Times" pitchFamily="18" charset="0"/>
              <a:cs typeface="Times New Roman" pitchFamily="18" charset="0"/>
            </a:endParaRPr>
          </a:p>
          <a:p>
            <a:pPr marL="280988" indent="-280988" defTabSz="762000">
              <a:lnSpc>
                <a:spcPct val="90000"/>
              </a:lnSpc>
              <a:spcBef>
                <a:spcPct val="40000"/>
              </a:spcBef>
              <a:buClr>
                <a:srgbClr val="FAFD00"/>
              </a:buClr>
            </a:pPr>
            <a:r>
              <a:rPr lang="en-US" dirty="0">
                <a:latin typeface="Times" pitchFamily="18" charset="0"/>
                <a:cs typeface="Times New Roman" pitchFamily="18" charset="0"/>
              </a:rPr>
              <a:t>Title:</a:t>
            </a:r>
            <a:r>
              <a:rPr lang="en-US" dirty="0" smtClean="0">
                <a:latin typeface="Times" pitchFamily="18" charset="0"/>
                <a:cs typeface="Times New Roman" pitchFamily="18" charset="0"/>
              </a:rPr>
              <a:t> </a:t>
            </a:r>
            <a:r>
              <a:rPr lang="en-US" dirty="0" smtClean="0"/>
              <a:t>Draft of 21a standard proposal</a:t>
            </a:r>
            <a:endParaRPr lang="en-US" altLang="ja-JP" dirty="0" smtClean="0">
              <a:latin typeface="Times" pitchFamily="18" charset="0"/>
            </a:endParaRPr>
          </a:p>
          <a:p>
            <a:pPr marL="280988" indent="-280988" defTabSz="762000">
              <a:lnSpc>
                <a:spcPct val="90000"/>
              </a:lnSpc>
              <a:spcBef>
                <a:spcPct val="40000"/>
              </a:spcBef>
              <a:buClr>
                <a:srgbClr val="FAFD00"/>
              </a:buClr>
            </a:pPr>
            <a:r>
              <a:rPr lang="en-US" dirty="0">
                <a:latin typeface="Times" pitchFamily="18" charset="0"/>
                <a:cs typeface="Times New Roman" pitchFamily="18" charset="0"/>
              </a:rPr>
              <a:t>Date Submitted:</a:t>
            </a:r>
            <a:r>
              <a:rPr lang="en-US" dirty="0" smtClean="0">
                <a:latin typeface="Times" pitchFamily="18" charset="0"/>
                <a:cs typeface="Times New Roman" pitchFamily="18" charset="0"/>
              </a:rPr>
              <a:t> July 14</a:t>
            </a:r>
            <a:r>
              <a:rPr lang="en-US" dirty="0" smtClean="0">
                <a:latin typeface="Times" pitchFamily="18" charset="0"/>
              </a:rPr>
              <a:t>,</a:t>
            </a:r>
            <a:r>
              <a:rPr lang="en-US" dirty="0" smtClean="0">
                <a:latin typeface="Times" pitchFamily="18" charset="0"/>
                <a:cs typeface="Times New Roman" pitchFamily="18" charset="0"/>
              </a:rPr>
              <a:t> </a:t>
            </a:r>
            <a:r>
              <a:rPr lang="en-US" altLang="ja-JP" dirty="0">
                <a:latin typeface="Times" pitchFamily="18" charset="0"/>
              </a:rPr>
              <a:t>2010</a:t>
            </a:r>
            <a:endParaRPr lang="en-US" dirty="0">
              <a:latin typeface="Times" pitchFamily="18" charset="0"/>
              <a:cs typeface="Times New Roman" pitchFamily="18" charset="0"/>
            </a:endParaRPr>
          </a:p>
          <a:p>
            <a:pPr marL="280988" indent="-280988" defTabSz="762000">
              <a:lnSpc>
                <a:spcPct val="90000"/>
              </a:lnSpc>
              <a:spcBef>
                <a:spcPct val="40000"/>
              </a:spcBef>
              <a:buClr>
                <a:srgbClr val="FAFD00"/>
              </a:buClr>
            </a:pPr>
            <a:r>
              <a:rPr lang="en-US" dirty="0">
                <a:latin typeface="Times" pitchFamily="18" charset="0"/>
                <a:cs typeface="Times New Roman" pitchFamily="18" charset="0"/>
              </a:rPr>
              <a:t>Present at IEEE 802.21 March meeting </a:t>
            </a:r>
          </a:p>
          <a:p>
            <a:pPr marL="280988" indent="-280988" defTabSz="762000">
              <a:lnSpc>
                <a:spcPct val="90000"/>
              </a:lnSpc>
              <a:spcBef>
                <a:spcPct val="40000"/>
              </a:spcBef>
              <a:buClr>
                <a:srgbClr val="FAFD00"/>
              </a:buClr>
            </a:pPr>
            <a:r>
              <a:rPr lang="en-US" dirty="0">
                <a:latin typeface="Times" pitchFamily="18" charset="0"/>
                <a:cs typeface="Times New Roman" pitchFamily="18" charset="0"/>
              </a:rPr>
              <a:t>Authors: </a:t>
            </a:r>
            <a:r>
              <a:rPr lang="en-US" altLang="ja-JP" sz="2000" dirty="0"/>
              <a:t>Lily Chen (NIST</a:t>
            </a:r>
            <a:r>
              <a:rPr lang="en-US" altLang="ja-JP" sz="2000" dirty="0" smtClean="0"/>
              <a:t>)</a:t>
            </a:r>
            <a:endParaRPr lang="en-US" sz="2000" dirty="0" smtClean="0"/>
          </a:p>
          <a:p>
            <a:pPr marL="280988" indent="-280988" defTabSz="762000">
              <a:lnSpc>
                <a:spcPct val="90000"/>
              </a:lnSpc>
              <a:spcBef>
                <a:spcPct val="40000"/>
              </a:spcBef>
              <a:buClr>
                <a:srgbClr val="FAFD00"/>
              </a:buClr>
            </a:pPr>
            <a:endParaRPr lang="en-US" sz="2000" dirty="0">
              <a:cs typeface="Times New Roman" pitchFamily="18" charset="0"/>
            </a:endParaRPr>
          </a:p>
          <a:p>
            <a:pPr marL="280988" indent="-280988" defTabSz="762000">
              <a:lnSpc>
                <a:spcPct val="90000"/>
              </a:lnSpc>
              <a:spcBef>
                <a:spcPct val="40000"/>
              </a:spcBef>
              <a:buClr>
                <a:srgbClr val="FAFD00"/>
              </a:buClr>
            </a:pPr>
            <a:r>
              <a:rPr lang="en-US" dirty="0">
                <a:latin typeface="Times" pitchFamily="18" charset="0"/>
                <a:cs typeface="Times New Roman" pitchFamily="18" charset="0"/>
              </a:rPr>
              <a:t>Abstract: This</a:t>
            </a:r>
            <a:r>
              <a:rPr lang="en-US" dirty="0" smtClean="0">
                <a:latin typeface="Times" pitchFamily="18" charset="0"/>
                <a:cs typeface="Times New Roman" pitchFamily="18" charset="0"/>
              </a:rPr>
              <a:t> presentation introduces a draft document proposal to be discussed and commented. </a:t>
            </a:r>
            <a:endParaRPr lang="en-US" altLang="ja-JP" dirty="0">
              <a:latin typeface="Times" pitchFamily="18" charset="0"/>
              <a:cs typeface="Times New Roman" pitchFamily="18" charset="0"/>
            </a:endParaRPr>
          </a:p>
        </p:txBody>
      </p:sp>
      <p:sp>
        <p:nvSpPr>
          <p:cNvPr id="1638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66DB3723-BE47-4A57-8C08-EBA99443E5B8}"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9" name="Footer Placeholder 7"/>
          <p:cNvSpPr>
            <a:spLocks noGrp="1"/>
          </p:cNvSpPr>
          <p:nvPr>
            <p:ph type="ftr" sz="quarter" idx="10"/>
          </p:nvPr>
        </p:nvSpPr>
        <p:spPr>
          <a:xfrm>
            <a:off x="395288" y="6381750"/>
            <a:ext cx="2571750" cy="285750"/>
          </a:xfrm>
          <a:noFill/>
        </p:spPr>
        <p:txBody>
          <a:bodyPr/>
          <a:lstStyle/>
          <a:p>
            <a:r>
              <a:rPr lang="en-US" smtClean="0"/>
              <a:t>21-10-00xx-00-sec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10</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sz="2800" dirty="0" smtClean="0"/>
              <a:t>Work to be done (by first glance)</a:t>
            </a:r>
            <a:endParaRPr lang="en-US" sz="2800" dirty="0"/>
          </a:p>
        </p:txBody>
      </p:sp>
      <p:sp>
        <p:nvSpPr>
          <p:cNvPr id="22531" name="Content Placeholder 2"/>
          <p:cNvSpPr>
            <a:spLocks/>
          </p:cNvSpPr>
          <p:nvPr/>
        </p:nvSpPr>
        <p:spPr bwMode="auto">
          <a:xfrm>
            <a:off x="763588" y="1700213"/>
            <a:ext cx="7999412"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charset="2"/>
              <a:buChar char="²"/>
            </a:pPr>
            <a:r>
              <a:rPr lang="en-US" sz="2000" dirty="0" smtClean="0"/>
              <a:t>Work item 1 option A</a:t>
            </a:r>
          </a:p>
          <a:p>
            <a:pPr marL="914400" lvl="1" indent="-457200" defTabSz="762000" eaLnBrk="0" hangingPunct="0">
              <a:lnSpc>
                <a:spcPct val="90000"/>
              </a:lnSpc>
              <a:spcBef>
                <a:spcPct val="40000"/>
              </a:spcBef>
              <a:buClr>
                <a:srgbClr val="0000FF"/>
              </a:buClr>
              <a:buFont typeface="Courier New"/>
              <a:buChar char="o"/>
            </a:pPr>
            <a:r>
              <a:rPr lang="en-US" sz="2000" dirty="0" smtClean="0"/>
              <a:t>Need to provide text for the new primitives. </a:t>
            </a:r>
          </a:p>
          <a:p>
            <a:pPr marL="457200" indent="-457200" defTabSz="762000" eaLnBrk="0" hangingPunct="0">
              <a:lnSpc>
                <a:spcPct val="90000"/>
              </a:lnSpc>
              <a:spcBef>
                <a:spcPct val="40000"/>
              </a:spcBef>
              <a:buClr>
                <a:srgbClr val="0000FF"/>
              </a:buClr>
              <a:buFont typeface="Wingdings" charset="2"/>
              <a:buChar char="²"/>
            </a:pPr>
            <a:r>
              <a:rPr lang="en-US" sz="2000" dirty="0" smtClean="0"/>
              <a:t>Work item 2 option II and III</a:t>
            </a:r>
          </a:p>
          <a:p>
            <a:pPr marL="914400" lvl="1" indent="-457200" defTabSz="762000" eaLnBrk="0" hangingPunct="0">
              <a:lnSpc>
                <a:spcPct val="90000"/>
              </a:lnSpc>
              <a:spcBef>
                <a:spcPct val="40000"/>
              </a:spcBef>
              <a:buClr>
                <a:srgbClr val="0000FF"/>
              </a:buClr>
              <a:buFont typeface="Courier New"/>
              <a:buChar char="o"/>
            </a:pPr>
            <a:r>
              <a:rPr lang="en-US" sz="2000" dirty="0" smtClean="0"/>
              <a:t>Need to define MIH security association;</a:t>
            </a:r>
          </a:p>
          <a:p>
            <a:pPr marL="914400" lvl="1" indent="-457200" defTabSz="762000" eaLnBrk="0" hangingPunct="0">
              <a:lnSpc>
                <a:spcPct val="90000"/>
              </a:lnSpc>
              <a:spcBef>
                <a:spcPct val="40000"/>
              </a:spcBef>
              <a:buClr>
                <a:srgbClr val="0000FF"/>
              </a:buClr>
              <a:buFont typeface="Courier New"/>
              <a:buChar char="o"/>
            </a:pPr>
            <a:r>
              <a:rPr lang="en-US" sz="2000" dirty="0" smtClean="0"/>
              <a:t>Need to determine how to use the keys, which obtained through</a:t>
            </a:r>
          </a:p>
          <a:p>
            <a:pPr marL="1371600" lvl="2" indent="-457200" defTabSz="762000" eaLnBrk="0" hangingPunct="0">
              <a:lnSpc>
                <a:spcPct val="90000"/>
              </a:lnSpc>
              <a:spcBef>
                <a:spcPct val="40000"/>
              </a:spcBef>
              <a:buClr>
                <a:srgbClr val="0000FF"/>
              </a:buClr>
              <a:buFont typeface="Wingdings" charset="2"/>
              <a:buChar char="ü"/>
            </a:pPr>
            <a:r>
              <a:rPr lang="en-US" sz="2000" dirty="0" smtClean="0"/>
              <a:t>(D) TLS;</a:t>
            </a:r>
          </a:p>
          <a:p>
            <a:pPr marL="1371600" lvl="2" indent="-457200" defTabSz="762000" eaLnBrk="0" hangingPunct="0">
              <a:lnSpc>
                <a:spcPct val="90000"/>
              </a:lnSpc>
              <a:spcBef>
                <a:spcPct val="40000"/>
              </a:spcBef>
              <a:buClr>
                <a:srgbClr val="0000FF"/>
              </a:buClr>
              <a:buFont typeface="Wingdings" charset="2"/>
              <a:buChar char="ü"/>
            </a:pPr>
            <a:r>
              <a:rPr lang="en-US" sz="2000" dirty="0" smtClean="0"/>
              <a:t>EAP.</a:t>
            </a:r>
          </a:p>
          <a:p>
            <a:pPr marL="914400" lvl="1" indent="-457200" defTabSz="762000" eaLnBrk="0" hangingPunct="0">
              <a:lnSpc>
                <a:spcPct val="90000"/>
              </a:lnSpc>
              <a:spcBef>
                <a:spcPct val="40000"/>
              </a:spcBef>
              <a:buClr>
                <a:srgbClr val="0000FF"/>
              </a:buClr>
              <a:buFont typeface="Courier New"/>
              <a:buChar char="o"/>
            </a:pPr>
            <a:r>
              <a:rPr lang="en-US" sz="2000" dirty="0" smtClean="0"/>
              <a:t>Need to define protected message format. </a:t>
            </a:r>
          </a:p>
          <a:p>
            <a:pPr marL="457200" indent="-457200" defTabSz="762000" eaLnBrk="0" hangingPunct="0">
              <a:lnSpc>
                <a:spcPct val="90000"/>
              </a:lnSpc>
              <a:spcBef>
                <a:spcPct val="40000"/>
              </a:spcBef>
              <a:buClr>
                <a:srgbClr val="0000FF"/>
              </a:buClr>
              <a:buFont typeface="Wingdings" charset="2"/>
              <a:buChar char="²"/>
            </a:pPr>
            <a:r>
              <a:rPr lang="en-US" sz="2000" dirty="0" smtClean="0"/>
              <a:t>Wok item 1 option B – key distribution</a:t>
            </a:r>
          </a:p>
          <a:p>
            <a:pPr marL="914400" lvl="1" indent="-457200" defTabSz="762000" eaLnBrk="0" hangingPunct="0">
              <a:lnSpc>
                <a:spcPct val="90000"/>
              </a:lnSpc>
              <a:spcBef>
                <a:spcPct val="40000"/>
              </a:spcBef>
              <a:buClr>
                <a:srgbClr val="0000FF"/>
              </a:buClr>
              <a:buFont typeface="Courier New"/>
              <a:buChar char="o"/>
            </a:pPr>
            <a:r>
              <a:rPr lang="en-US" sz="2000" dirty="0" smtClean="0"/>
              <a:t>Need to modify the text and make it clear that the MIH is used to trigger key distribution. </a:t>
            </a:r>
          </a:p>
          <a:p>
            <a:pPr marL="914400" lvl="1" indent="-457200" defTabSz="762000" eaLnBrk="0" hangingPunct="0">
              <a:lnSpc>
                <a:spcPct val="90000"/>
              </a:lnSpc>
              <a:spcBef>
                <a:spcPct val="40000"/>
              </a:spcBef>
              <a:buClr>
                <a:srgbClr val="0000FF"/>
              </a:buClr>
              <a:buFont typeface="Courier New"/>
              <a:buChar char="o"/>
            </a:pPr>
            <a:endParaRPr lang="en-U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395288" y="1125538"/>
            <a:ext cx="8270875" cy="685800"/>
          </a:xfrm>
        </p:spPr>
        <p:txBody>
          <a:bodyPr/>
          <a:lstStyle/>
          <a:p>
            <a:r>
              <a:rPr lang="en-US" sz="2400" b="0" dirty="0" smtClean="0"/>
              <a:t>Editorial Work</a:t>
            </a:r>
          </a:p>
        </p:txBody>
      </p:sp>
      <p:sp>
        <p:nvSpPr>
          <p:cNvPr id="31746" name="Rectangle 3"/>
          <p:cNvSpPr>
            <a:spLocks noGrp="1" noChangeArrowheads="1"/>
          </p:cNvSpPr>
          <p:nvPr>
            <p:ph type="body" idx="4294967295"/>
          </p:nvPr>
        </p:nvSpPr>
        <p:spPr>
          <a:xfrm>
            <a:off x="468313" y="2205038"/>
            <a:ext cx="8299450" cy="4029075"/>
          </a:xfrm>
        </p:spPr>
        <p:txBody>
          <a:bodyPr/>
          <a:lstStyle/>
          <a:p>
            <a:r>
              <a:rPr lang="en-US" dirty="0" smtClean="0"/>
              <a:t>Start a </a:t>
            </a:r>
            <a:r>
              <a:rPr lang="en-US" dirty="0" err="1" smtClean="0"/>
              <a:t>Framemaker</a:t>
            </a:r>
            <a:r>
              <a:rPr lang="en-US" dirty="0" smtClean="0"/>
              <a:t> version.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E92139F-2970-4311-9262-86306A90FDCE}" type="slidenum">
              <a:rPr lang="en-US" smtClean="0"/>
              <a:pPr/>
              <a:t>2</a:t>
            </a:fld>
            <a:endParaRPr lang="en-US" smtClean="0"/>
          </a:p>
        </p:txBody>
      </p:sp>
      <p:sp>
        <p:nvSpPr>
          <p:cNvPr id="1843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8DBD2DF2-9000-4283-8F1C-C35F0706C1E8}"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5" name="Footer Placeholder 3"/>
          <p:cNvSpPr>
            <a:spLocks noGrp="1"/>
          </p:cNvSpPr>
          <p:nvPr>
            <p:ph type="ftr" sz="quarter" idx="10"/>
          </p:nvPr>
        </p:nvSpPr>
        <p:spPr>
          <a:noFill/>
        </p:spPr>
        <p:txBody>
          <a:bodyPr/>
          <a:lstStyle/>
          <a:p>
            <a:r>
              <a:rPr lang="en-US" smtClean="0"/>
              <a:t>21-09-00xx-00-sec</a:t>
            </a:r>
          </a:p>
        </p:txBody>
      </p:sp>
      <p:sp>
        <p:nvSpPr>
          <p:cNvPr id="1843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E6BE65D-DE60-423F-85C0-071AC08A7846}"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7"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1800" b="1">
                <a:latin typeface="Times" pitchFamily="18" charset="0"/>
                <a:cs typeface="Times New Roman" pitchFamily="18" charset="0"/>
              </a:rPr>
              <a:t>IEEE 802.21 presentation release statements</a:t>
            </a:r>
            <a:endParaRPr lang="en-US"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a:cs typeface="Times New Roman" pitchFamily="18" charset="0"/>
              </a:rPr>
              <a:t>’</a:t>
            </a:r>
            <a:r>
              <a:rPr lang="en-US" sz="1600">
                <a:latin typeface="Times" pitchFamily="18" charset="0"/>
                <a:cs typeface="Times New Roman" pitchFamily="18" charset="0"/>
              </a:rPr>
              <a:t>s name any IEEE Standards publication even though it may include portions of this contribution; and at the IEEE</a:t>
            </a:r>
            <a:r>
              <a:rPr lang="en-US" sz="1600">
                <a:cs typeface="Times New Roman" pitchFamily="18" charset="0"/>
              </a:rPr>
              <a:t>’</a:t>
            </a:r>
            <a:r>
              <a:rPr lang="en-US"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1600">
                <a:latin typeface="Times" pitchFamily="18" charset="0"/>
                <a:cs typeface="Times New Roman" pitchFamily="18" charset="0"/>
              </a:rPr>
              <a:t>The contributor is familiar with IEEE patent policy, as stated in </a:t>
            </a:r>
            <a:r>
              <a:rPr lang="en-US" sz="1600">
                <a:latin typeface="Times" pitchFamily="18" charset="0"/>
                <a:cs typeface="Times New Roman" pitchFamily="18" charset="0"/>
                <a:hlinkClick r:id="rId3"/>
              </a:rPr>
              <a:t>Section 6 of the IEEE-SA Standards Board bylaws</a:t>
            </a:r>
            <a:r>
              <a:rPr lang="en-US" sz="1600">
                <a:solidFill>
                  <a:srgbClr val="000099"/>
                </a:solidFill>
                <a:latin typeface="Times" pitchFamily="18" charset="0"/>
                <a:cs typeface="Times New Roman" pitchFamily="18" charset="0"/>
              </a:rPr>
              <a:t> </a:t>
            </a:r>
            <a:r>
              <a:rPr lang="en-US" sz="1600">
                <a:latin typeface="Times" pitchFamily="18" charset="0"/>
                <a:cs typeface="Times New Roman" pitchFamily="18" charset="0"/>
              </a:rPr>
              <a:t>&lt;</a:t>
            </a:r>
            <a:r>
              <a:rPr lang="en-US" sz="1600">
                <a:latin typeface="Times" pitchFamily="18" charset="0"/>
                <a:cs typeface="Times New Roman" pitchFamily="18" charset="0"/>
                <a:hlinkClick r:id="rId4"/>
              </a:rPr>
              <a:t>http://standards.ieee.org/guides/bylaws/sect6-7.html#6</a:t>
            </a:r>
            <a:r>
              <a:rPr lang="en-US" sz="1600">
                <a:latin typeface="Times" pitchFamily="18" charset="0"/>
                <a:cs typeface="Times New Roman" pitchFamily="18" charset="0"/>
              </a:rPr>
              <a:t>&gt; and in </a:t>
            </a:r>
            <a:r>
              <a:rPr lang="en-US" sz="1600" i="1">
                <a:latin typeface="Times" pitchFamily="18" charset="0"/>
                <a:cs typeface="Times New Roman" pitchFamily="18" charset="0"/>
              </a:rPr>
              <a:t>Understanding Patent Issues During IEEE Standards Development</a:t>
            </a:r>
            <a:r>
              <a:rPr lang="en-US" sz="1600">
                <a:latin typeface="Times" pitchFamily="18" charset="0"/>
                <a:cs typeface="Times New Roman" pitchFamily="18" charset="0"/>
              </a:rPr>
              <a:t> </a:t>
            </a:r>
            <a:r>
              <a:rPr lang="en-US" sz="1600">
                <a:latin typeface="Times" pitchFamily="18" charset="0"/>
                <a:cs typeface="Times New Roman" pitchFamily="18" charset="0"/>
                <a:hlinkClick r:id="rId5"/>
              </a:rPr>
              <a:t>http://standards.ieee.org/board/pat/faq.pdf</a:t>
            </a:r>
            <a:r>
              <a:rPr lang="en-US" sz="1600">
                <a:latin typeface="Times" pitchFamily="18" charset="0"/>
                <a:cs typeface="Times New Roman" pitchFamily="18" charset="0"/>
              </a:rPr>
              <a:t>&gt;</a:t>
            </a:r>
            <a:r>
              <a:rPr lang="en-US" sz="1600">
                <a:cs typeface="Times New Roman" pitchFamily="18" charset="0"/>
              </a:rPr>
              <a:t> </a:t>
            </a:r>
            <a:endParaRPr lang="en-US" sz="1600">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Number Placeholder 4"/>
          <p:cNvSpPr>
            <a:spLocks noGrp="1"/>
          </p:cNvSpPr>
          <p:nvPr>
            <p:ph type="sldNum" sz="quarter" idx="11"/>
          </p:nvPr>
        </p:nvSpPr>
        <p:spPr>
          <a:noFill/>
        </p:spPr>
        <p:txBody>
          <a:bodyPr/>
          <a:lstStyle/>
          <a:p>
            <a:fld id="{87CD7751-4C5F-4821-A7D3-DA5BEEA968AA}" type="slidenum">
              <a:rPr lang="en-US" smtClean="0"/>
              <a:pPr/>
              <a:t>3</a:t>
            </a:fld>
            <a:endParaRPr lang="en-US" smtClean="0"/>
          </a:p>
        </p:txBody>
      </p:sp>
      <p:sp>
        <p:nvSpPr>
          <p:cNvPr id="20482"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1CF1FC3-665E-4A14-917A-994FE66C5927}" type="slidenum">
              <a:rPr lang="en-US" sz="1400">
                <a:latin typeface="Times" pitchFamily="18" charset="0"/>
              </a:rPr>
              <a:pPr algn="r" eaLnBrk="0" hangingPunct="0">
                <a:lnSpc>
                  <a:spcPct val="90000"/>
                </a:lnSpc>
              </a:pPr>
              <a:t>3</a:t>
            </a:fld>
            <a:endParaRPr lang="en-US" sz="1400">
              <a:latin typeface="Times" pitchFamily="18" charset="0"/>
            </a:endParaRPr>
          </a:p>
        </p:txBody>
      </p:sp>
      <p:sp>
        <p:nvSpPr>
          <p:cNvPr id="20483" name="Rectangle 2"/>
          <p:cNvSpPr>
            <a:spLocks noGrp="1" noChangeArrowheads="1"/>
          </p:cNvSpPr>
          <p:nvPr>
            <p:ph type="title" idx="4294967295"/>
          </p:nvPr>
        </p:nvSpPr>
        <p:spPr>
          <a:xfrm>
            <a:off x="539750" y="908050"/>
            <a:ext cx="8270875" cy="685800"/>
          </a:xfrm>
        </p:spPr>
        <p:txBody>
          <a:bodyPr/>
          <a:lstStyle/>
          <a:p>
            <a:r>
              <a:rPr lang="en-US" b="0" dirty="0" smtClean="0"/>
              <a:t>Basic Structure</a:t>
            </a:r>
          </a:p>
        </p:txBody>
      </p:sp>
      <p:sp>
        <p:nvSpPr>
          <p:cNvPr id="20484" name="Content Placeholder 2"/>
          <p:cNvSpPr>
            <a:spLocks/>
          </p:cNvSpPr>
          <p:nvPr/>
        </p:nvSpPr>
        <p:spPr bwMode="auto">
          <a:xfrm>
            <a:off x="827089" y="1916113"/>
            <a:ext cx="4049712" cy="59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endParaRPr lang="en-US" sz="2000" dirty="0"/>
          </a:p>
        </p:txBody>
      </p:sp>
      <p:sp>
        <p:nvSpPr>
          <p:cNvPr id="7" name="TextBox 6"/>
          <p:cNvSpPr txBox="1"/>
          <p:nvPr/>
        </p:nvSpPr>
        <p:spPr>
          <a:xfrm>
            <a:off x="2438400" y="2667000"/>
            <a:ext cx="2286000" cy="307777"/>
          </a:xfrm>
          <a:prstGeom prst="rect">
            <a:avLst/>
          </a:prstGeom>
          <a:solidFill>
            <a:srgbClr val="FF99FF"/>
          </a:solidFill>
          <a:ln>
            <a:solidFill>
              <a:schemeClr val="accent1">
                <a:lumMod val="75000"/>
              </a:schemeClr>
            </a:solidFill>
          </a:ln>
        </p:spPr>
        <p:txBody>
          <a:bodyPr wrap="square" rtlCol="0">
            <a:spAutoFit/>
          </a:bodyPr>
          <a:lstStyle/>
          <a:p>
            <a:r>
              <a:rPr lang="en-US" sz="1400" dirty="0" smtClean="0"/>
              <a:t>Clause 6 </a:t>
            </a:r>
            <a:r>
              <a:rPr lang="en-US" sz="1400" dirty="0" err="1" smtClean="0"/>
              <a:t>IEs</a:t>
            </a:r>
            <a:endParaRPr lang="en-US" sz="1400" dirty="0"/>
          </a:p>
        </p:txBody>
      </p:sp>
      <p:sp>
        <p:nvSpPr>
          <p:cNvPr id="8" name="TextBox 7"/>
          <p:cNvSpPr txBox="1"/>
          <p:nvPr/>
        </p:nvSpPr>
        <p:spPr>
          <a:xfrm>
            <a:off x="2438400" y="3200400"/>
            <a:ext cx="2286000" cy="307777"/>
          </a:xfrm>
          <a:prstGeom prst="rect">
            <a:avLst/>
          </a:prstGeom>
          <a:solidFill>
            <a:srgbClr val="FF99FF"/>
          </a:solidFill>
          <a:ln>
            <a:solidFill>
              <a:schemeClr val="accent1">
                <a:lumMod val="75000"/>
              </a:schemeClr>
            </a:solidFill>
          </a:ln>
        </p:spPr>
        <p:txBody>
          <a:bodyPr wrap="square" rtlCol="0">
            <a:spAutoFit/>
          </a:bodyPr>
          <a:lstStyle/>
          <a:p>
            <a:r>
              <a:rPr lang="en-US" sz="1400" dirty="0" smtClean="0"/>
              <a:t>Clause 7 Primitives</a:t>
            </a:r>
            <a:endParaRPr lang="en-US" sz="1400" dirty="0"/>
          </a:p>
        </p:txBody>
      </p:sp>
      <p:sp>
        <p:nvSpPr>
          <p:cNvPr id="9" name="TextBox 8"/>
          <p:cNvSpPr txBox="1"/>
          <p:nvPr/>
        </p:nvSpPr>
        <p:spPr>
          <a:xfrm>
            <a:off x="2438400" y="3886200"/>
            <a:ext cx="2286000" cy="307777"/>
          </a:xfrm>
          <a:prstGeom prst="rect">
            <a:avLst/>
          </a:prstGeom>
          <a:solidFill>
            <a:srgbClr val="FF99FF"/>
          </a:solidFill>
          <a:ln>
            <a:solidFill>
              <a:schemeClr val="accent1">
                <a:lumMod val="75000"/>
              </a:schemeClr>
            </a:solidFill>
          </a:ln>
        </p:spPr>
        <p:txBody>
          <a:bodyPr wrap="square" rtlCol="0">
            <a:spAutoFit/>
          </a:bodyPr>
          <a:lstStyle/>
          <a:p>
            <a:r>
              <a:rPr lang="en-US" sz="1400" dirty="0" smtClean="0"/>
              <a:t>Clause 8 Messages</a:t>
            </a:r>
            <a:endParaRPr lang="en-US" sz="1400" dirty="0"/>
          </a:p>
        </p:txBody>
      </p:sp>
      <p:sp>
        <p:nvSpPr>
          <p:cNvPr id="10" name="TextBox 9"/>
          <p:cNvSpPr txBox="1"/>
          <p:nvPr/>
        </p:nvSpPr>
        <p:spPr>
          <a:xfrm>
            <a:off x="2438400" y="4495800"/>
            <a:ext cx="2286000" cy="307777"/>
          </a:xfrm>
          <a:prstGeom prst="rect">
            <a:avLst/>
          </a:prstGeom>
          <a:solidFill>
            <a:srgbClr val="FFFF00"/>
          </a:solidFill>
          <a:ln>
            <a:solidFill>
              <a:schemeClr val="accent1">
                <a:lumMod val="75000"/>
              </a:schemeClr>
            </a:solidFill>
          </a:ln>
        </p:spPr>
        <p:txBody>
          <a:bodyPr wrap="square" rtlCol="0">
            <a:spAutoFit/>
          </a:bodyPr>
          <a:lstStyle/>
          <a:p>
            <a:r>
              <a:rPr lang="en-US" sz="1400" dirty="0" smtClean="0"/>
              <a:t>Clause 9 MIH Protection</a:t>
            </a:r>
            <a:endParaRPr lang="en-US" sz="1400" dirty="0"/>
          </a:p>
        </p:txBody>
      </p:sp>
      <p:sp>
        <p:nvSpPr>
          <p:cNvPr id="11" name="TextBox 10"/>
          <p:cNvSpPr txBox="1"/>
          <p:nvPr/>
        </p:nvSpPr>
        <p:spPr>
          <a:xfrm>
            <a:off x="2438400" y="5029200"/>
            <a:ext cx="2286000" cy="523220"/>
          </a:xfrm>
          <a:prstGeom prst="rect">
            <a:avLst/>
          </a:prstGeom>
          <a:solidFill>
            <a:srgbClr val="FFFF00"/>
          </a:solidFill>
          <a:ln>
            <a:solidFill>
              <a:schemeClr val="accent1">
                <a:lumMod val="75000"/>
              </a:schemeClr>
            </a:solidFill>
          </a:ln>
        </p:spPr>
        <p:txBody>
          <a:bodyPr wrap="square" rtlCol="0">
            <a:spAutoFit/>
          </a:bodyPr>
          <a:lstStyle/>
          <a:p>
            <a:r>
              <a:rPr lang="en-US" sz="1400" dirty="0" smtClean="0"/>
              <a:t>Clause 10 Proactive Authentication</a:t>
            </a:r>
            <a:endParaRPr lang="en-US" sz="1400" dirty="0"/>
          </a:p>
        </p:txBody>
      </p:sp>
      <p:sp>
        <p:nvSpPr>
          <p:cNvPr id="12" name="TextBox 11"/>
          <p:cNvSpPr txBox="1"/>
          <p:nvPr/>
        </p:nvSpPr>
        <p:spPr>
          <a:xfrm>
            <a:off x="2438400" y="5715000"/>
            <a:ext cx="2286000" cy="307777"/>
          </a:xfrm>
          <a:prstGeom prst="rect">
            <a:avLst/>
          </a:prstGeom>
          <a:solidFill>
            <a:srgbClr val="FF99FF"/>
          </a:solidFill>
          <a:ln>
            <a:solidFill>
              <a:schemeClr val="accent1">
                <a:lumMod val="75000"/>
              </a:schemeClr>
            </a:solidFill>
          </a:ln>
        </p:spPr>
        <p:txBody>
          <a:bodyPr wrap="square" rtlCol="0">
            <a:spAutoFit/>
          </a:bodyPr>
          <a:lstStyle/>
          <a:p>
            <a:r>
              <a:rPr lang="en-US" sz="1400" dirty="0" smtClean="0"/>
              <a:t>Annex L</a:t>
            </a:r>
            <a:endParaRPr lang="en-US" sz="1400" dirty="0"/>
          </a:p>
        </p:txBody>
      </p:sp>
      <p:sp>
        <p:nvSpPr>
          <p:cNvPr id="13" name="TextBox 12"/>
          <p:cNvSpPr txBox="1"/>
          <p:nvPr/>
        </p:nvSpPr>
        <p:spPr>
          <a:xfrm>
            <a:off x="2438400" y="2133600"/>
            <a:ext cx="2286000" cy="307777"/>
          </a:xfrm>
          <a:prstGeom prst="rect">
            <a:avLst/>
          </a:prstGeom>
          <a:solidFill>
            <a:srgbClr val="FF99FF"/>
          </a:solidFill>
          <a:ln>
            <a:solidFill>
              <a:schemeClr val="accent1">
                <a:lumMod val="75000"/>
              </a:schemeClr>
            </a:solidFill>
          </a:ln>
        </p:spPr>
        <p:txBody>
          <a:bodyPr wrap="square" rtlCol="0">
            <a:spAutoFit/>
          </a:bodyPr>
          <a:lstStyle/>
          <a:p>
            <a:r>
              <a:rPr lang="en-US" sz="1400" dirty="0" smtClean="0"/>
              <a:t>Clause 5 Introduction</a:t>
            </a:r>
            <a:endParaRPr lang="en-US" sz="1400" dirty="0"/>
          </a:p>
        </p:txBody>
      </p:sp>
      <p:sp>
        <p:nvSpPr>
          <p:cNvPr id="15" name="TextBox 14"/>
          <p:cNvSpPr txBox="1"/>
          <p:nvPr/>
        </p:nvSpPr>
        <p:spPr>
          <a:xfrm>
            <a:off x="2438400" y="6172200"/>
            <a:ext cx="2286000" cy="304800"/>
          </a:xfrm>
          <a:prstGeom prst="rect">
            <a:avLst/>
          </a:prstGeom>
          <a:solidFill>
            <a:srgbClr val="FFFF00"/>
          </a:solidFill>
          <a:ln>
            <a:solidFill>
              <a:schemeClr val="accent1">
                <a:lumMod val="75000"/>
              </a:schemeClr>
            </a:solidFill>
          </a:ln>
        </p:spPr>
        <p:txBody>
          <a:bodyPr wrap="square" rtlCol="0">
            <a:spAutoFit/>
          </a:bodyPr>
          <a:lstStyle/>
          <a:p>
            <a:r>
              <a:rPr lang="en-US" sz="1400" dirty="0" smtClean="0"/>
              <a:t>Annex N</a:t>
            </a:r>
            <a:endParaRPr lang="en-US" sz="1400" dirty="0"/>
          </a:p>
        </p:txBody>
      </p:sp>
      <p:cxnSp>
        <p:nvCxnSpPr>
          <p:cNvPr id="22" name="Straight Arrow Connector 21"/>
          <p:cNvCxnSpPr/>
          <p:nvPr/>
        </p:nvCxnSpPr>
        <p:spPr>
          <a:xfrm flipV="1">
            <a:off x="4724400" y="5257800"/>
            <a:ext cx="609600" cy="1489"/>
          </a:xfrm>
          <a:prstGeom prst="straightConnector1">
            <a:avLst/>
          </a:prstGeom>
          <a:ln w="12700">
            <a:solidFill>
              <a:schemeClr val="accent1">
                <a:alpha val="72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rot="5400000" flipH="1" flipV="1">
            <a:off x="4115197" y="4038203"/>
            <a:ext cx="2437606" cy="1588"/>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endCxn id="7" idx="3"/>
          </p:cNvCxnSpPr>
          <p:nvPr/>
        </p:nvCxnSpPr>
        <p:spPr>
          <a:xfrm rot="10800000" flipV="1">
            <a:off x="4724400" y="2819399"/>
            <a:ext cx="609600" cy="1489"/>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endCxn id="8" idx="3"/>
          </p:cNvCxnSpPr>
          <p:nvPr/>
        </p:nvCxnSpPr>
        <p:spPr>
          <a:xfrm rot="10800000" flipV="1">
            <a:off x="4724400" y="3352799"/>
            <a:ext cx="609600" cy="1489"/>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9" idx="3"/>
          </p:cNvCxnSpPr>
          <p:nvPr/>
        </p:nvCxnSpPr>
        <p:spPr>
          <a:xfrm rot="10800000" flipV="1">
            <a:off x="4724400" y="4038599"/>
            <a:ext cx="609600" cy="1489"/>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rot="5400000">
            <a:off x="4800600" y="5791200"/>
            <a:ext cx="1066800" cy="1588"/>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endCxn id="15" idx="3"/>
          </p:cNvCxnSpPr>
          <p:nvPr/>
        </p:nvCxnSpPr>
        <p:spPr>
          <a:xfrm rot="10800000">
            <a:off x="4724400" y="6324600"/>
            <a:ext cx="609600" cy="1588"/>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10" idx="1"/>
          </p:cNvCxnSpPr>
          <p:nvPr/>
        </p:nvCxnSpPr>
        <p:spPr>
          <a:xfrm rot="10800000">
            <a:off x="1905000" y="4648201"/>
            <a:ext cx="533400" cy="1489"/>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rot="5400000" flipH="1" flipV="1">
            <a:off x="990600" y="3733800"/>
            <a:ext cx="1828800" cy="1588"/>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7" idx="1"/>
          </p:cNvCxnSpPr>
          <p:nvPr/>
        </p:nvCxnSpPr>
        <p:spPr>
          <a:xfrm>
            <a:off x="1905000" y="2819400"/>
            <a:ext cx="533400" cy="1489"/>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endCxn id="8" idx="1"/>
          </p:cNvCxnSpPr>
          <p:nvPr/>
        </p:nvCxnSpPr>
        <p:spPr>
          <a:xfrm>
            <a:off x="1905000" y="3352800"/>
            <a:ext cx="533400" cy="1489"/>
          </a:xfrm>
          <a:prstGeom prst="straightConnector1">
            <a:avLst/>
          </a:prstGeom>
          <a:ln w="12700">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endCxn id="9" idx="1"/>
          </p:cNvCxnSpPr>
          <p:nvPr/>
        </p:nvCxnSpPr>
        <p:spPr>
          <a:xfrm>
            <a:off x="1905000" y="4038600"/>
            <a:ext cx="533400" cy="1489"/>
          </a:xfrm>
          <a:prstGeom prst="straightConnector1">
            <a:avLst/>
          </a:prstGeom>
          <a:ln w="127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rot="5400000">
            <a:off x="1066800" y="5486400"/>
            <a:ext cx="1676400" cy="1588"/>
          </a:xfrm>
          <a:prstGeom prst="straightConnector1">
            <a:avLst/>
          </a:prstGeom>
          <a:ln w="127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endCxn id="15" idx="1"/>
          </p:cNvCxnSpPr>
          <p:nvPr/>
        </p:nvCxnSpPr>
        <p:spPr>
          <a:xfrm>
            <a:off x="1905000" y="6324600"/>
            <a:ext cx="533400" cy="1588"/>
          </a:xfrm>
          <a:prstGeom prst="straightConnector1">
            <a:avLst/>
          </a:prstGeom>
          <a:ln w="127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6705600" y="1981200"/>
            <a:ext cx="1143000" cy="307777"/>
          </a:xfrm>
          <a:prstGeom prst="rect">
            <a:avLst/>
          </a:prstGeom>
          <a:solidFill>
            <a:srgbClr val="FF99FF"/>
          </a:solidFill>
          <a:ln>
            <a:solidFill>
              <a:schemeClr val="accent1">
                <a:lumMod val="75000"/>
              </a:schemeClr>
            </a:solidFill>
          </a:ln>
        </p:spPr>
        <p:txBody>
          <a:bodyPr wrap="square" rtlCol="0">
            <a:spAutoFit/>
          </a:bodyPr>
          <a:lstStyle/>
          <a:p>
            <a:endParaRPr lang="en-US" sz="1400" dirty="0"/>
          </a:p>
        </p:txBody>
      </p:sp>
      <p:sp>
        <p:nvSpPr>
          <p:cNvPr id="56" name="TextBox 55"/>
          <p:cNvSpPr txBox="1"/>
          <p:nvPr/>
        </p:nvSpPr>
        <p:spPr>
          <a:xfrm>
            <a:off x="6781800" y="2438400"/>
            <a:ext cx="990600" cy="461665"/>
          </a:xfrm>
          <a:prstGeom prst="rect">
            <a:avLst/>
          </a:prstGeom>
          <a:noFill/>
        </p:spPr>
        <p:txBody>
          <a:bodyPr wrap="square" rtlCol="0">
            <a:spAutoFit/>
          </a:bodyPr>
          <a:lstStyle/>
          <a:p>
            <a:pPr algn="ctr"/>
            <a:r>
              <a:rPr lang="en-US" sz="1200" dirty="0" smtClean="0"/>
              <a:t>Modified Clause</a:t>
            </a:r>
            <a:endParaRPr lang="en-US" sz="1200" dirty="0"/>
          </a:p>
        </p:txBody>
      </p:sp>
      <p:sp>
        <p:nvSpPr>
          <p:cNvPr id="57" name="TextBox 56"/>
          <p:cNvSpPr txBox="1"/>
          <p:nvPr/>
        </p:nvSpPr>
        <p:spPr>
          <a:xfrm>
            <a:off x="6705600" y="3505200"/>
            <a:ext cx="1143000" cy="307777"/>
          </a:xfrm>
          <a:prstGeom prst="rect">
            <a:avLst/>
          </a:prstGeom>
          <a:solidFill>
            <a:srgbClr val="FFFF00"/>
          </a:solidFill>
          <a:ln>
            <a:solidFill>
              <a:schemeClr val="accent1">
                <a:lumMod val="75000"/>
              </a:schemeClr>
            </a:solidFill>
          </a:ln>
        </p:spPr>
        <p:txBody>
          <a:bodyPr wrap="square" rtlCol="0">
            <a:spAutoFit/>
          </a:bodyPr>
          <a:lstStyle/>
          <a:p>
            <a:endParaRPr lang="en-US" sz="1400" dirty="0"/>
          </a:p>
        </p:txBody>
      </p:sp>
      <p:sp>
        <p:nvSpPr>
          <p:cNvPr id="58" name="TextBox 57"/>
          <p:cNvSpPr txBox="1"/>
          <p:nvPr/>
        </p:nvSpPr>
        <p:spPr>
          <a:xfrm>
            <a:off x="6934200" y="3886200"/>
            <a:ext cx="685800" cy="461665"/>
          </a:xfrm>
          <a:prstGeom prst="rect">
            <a:avLst/>
          </a:prstGeom>
          <a:noFill/>
        </p:spPr>
        <p:txBody>
          <a:bodyPr wrap="square" rtlCol="0">
            <a:spAutoFit/>
          </a:bodyPr>
          <a:lstStyle/>
          <a:p>
            <a:pPr algn="ctr"/>
            <a:r>
              <a:rPr lang="en-US" sz="1200" dirty="0" smtClean="0"/>
              <a:t>New Clause</a:t>
            </a:r>
            <a:endParaRPr lang="en-US" sz="1200" dirty="0"/>
          </a:p>
        </p:txBody>
      </p:sp>
      <p:cxnSp>
        <p:nvCxnSpPr>
          <p:cNvPr id="60" name="Straight Arrow Connector 59"/>
          <p:cNvCxnSpPr>
            <a:endCxn id="10" idx="3"/>
          </p:cNvCxnSpPr>
          <p:nvPr/>
        </p:nvCxnSpPr>
        <p:spPr>
          <a:xfrm rot="10800000" flipV="1">
            <a:off x="4724400" y="4648199"/>
            <a:ext cx="609600" cy="1489"/>
          </a:xfrm>
          <a:prstGeom prst="straightConnector1">
            <a:avLst/>
          </a:prstGeom>
          <a:ln w="127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4</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sz="2800" dirty="0" smtClean="0"/>
              <a:t>Clause 6</a:t>
            </a:r>
            <a:endParaRPr lang="en-US" sz="2800" dirty="0"/>
          </a:p>
        </p:txBody>
      </p:sp>
      <p:sp>
        <p:nvSpPr>
          <p:cNvPr id="22531" name="Content Placeholder 2"/>
          <p:cNvSpPr>
            <a:spLocks/>
          </p:cNvSpPr>
          <p:nvPr/>
        </p:nvSpPr>
        <p:spPr bwMode="auto">
          <a:xfrm>
            <a:off x="611188" y="1700213"/>
            <a:ext cx="7999412"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charset="2"/>
              <a:buChar char="²"/>
            </a:pPr>
            <a:r>
              <a:rPr lang="en-US" sz="2000" dirty="0" smtClean="0"/>
              <a:t>4 new information elements are introduced in </a:t>
            </a:r>
            <a:r>
              <a:rPr lang="en-US" sz="2000" dirty="0" err="1" smtClean="0"/>
              <a:t>Dapeng’s</a:t>
            </a:r>
            <a:r>
              <a:rPr lang="en-US" sz="2000" dirty="0" smtClean="0"/>
              <a:t> presentation. </a:t>
            </a:r>
          </a:p>
          <a:p>
            <a:pPr marL="457200" indent="-457200" defTabSz="762000" eaLnBrk="0" hangingPunct="0">
              <a:lnSpc>
                <a:spcPct val="90000"/>
              </a:lnSpc>
              <a:spcBef>
                <a:spcPct val="40000"/>
              </a:spcBef>
              <a:buClr>
                <a:srgbClr val="0000FF"/>
              </a:buClr>
              <a:buFont typeface="Wingdings" charset="2"/>
              <a:buChar char="²"/>
            </a:pPr>
            <a:r>
              <a:rPr lang="en-US" sz="2000" dirty="0" smtClean="0"/>
              <a:t>Any other new </a:t>
            </a:r>
            <a:r>
              <a:rPr lang="en-US" sz="2000" dirty="0" err="1" smtClean="0"/>
              <a:t>IEs</a:t>
            </a:r>
            <a:r>
              <a:rPr lang="en-US" sz="2000" dirty="0" smtClean="0"/>
              <a:t>?</a:t>
            </a:r>
          </a:p>
          <a:p>
            <a:pPr marL="457200" indent="-457200" defTabSz="762000" eaLnBrk="0" hangingPunct="0">
              <a:lnSpc>
                <a:spcPct val="90000"/>
              </a:lnSpc>
              <a:spcBef>
                <a:spcPct val="40000"/>
              </a:spcBef>
              <a:buClr>
                <a:srgbClr val="0000FF"/>
              </a:buClr>
              <a:buFont typeface="Wingdings" charset="2"/>
              <a:buChar char="²"/>
            </a:pPr>
            <a:r>
              <a:rPr lang="en-US" sz="2000" dirty="0" smtClean="0"/>
              <a:t>We still keep two options there to specific security related </a:t>
            </a:r>
            <a:r>
              <a:rPr lang="en-US" sz="2000" dirty="0" err="1" smtClean="0"/>
              <a:t>IEs</a:t>
            </a:r>
            <a:r>
              <a:rPr lang="en-US" sz="2000" dirty="0" smtClean="0"/>
              <a:t>. We need to make a decision.</a:t>
            </a:r>
          </a:p>
          <a:p>
            <a:pPr marL="914400" lvl="1" indent="-457200" defTabSz="762000" eaLnBrk="0" hangingPunct="0">
              <a:lnSpc>
                <a:spcPct val="90000"/>
              </a:lnSpc>
              <a:spcBef>
                <a:spcPct val="40000"/>
              </a:spcBef>
              <a:buClr>
                <a:srgbClr val="0000FF"/>
              </a:buClr>
              <a:buFont typeface="Courier New"/>
              <a:buChar char="o"/>
            </a:pPr>
            <a:r>
              <a:rPr lang="en-US" sz="2000" dirty="0" smtClean="0"/>
              <a:t>Add security </a:t>
            </a:r>
            <a:r>
              <a:rPr lang="en-US" sz="2000" dirty="0" err="1" smtClean="0"/>
              <a:t>IEs</a:t>
            </a:r>
            <a:r>
              <a:rPr lang="en-US" sz="2000" dirty="0" smtClean="0"/>
              <a:t> to existing container; or</a:t>
            </a:r>
          </a:p>
          <a:p>
            <a:pPr marL="914400" lvl="1" indent="-457200" defTabSz="762000" eaLnBrk="0" hangingPunct="0">
              <a:lnSpc>
                <a:spcPct val="90000"/>
              </a:lnSpc>
              <a:spcBef>
                <a:spcPct val="40000"/>
              </a:spcBef>
              <a:buClr>
                <a:srgbClr val="0000FF"/>
              </a:buClr>
              <a:buFont typeface="Courier New"/>
              <a:buChar char="o"/>
            </a:pPr>
            <a:r>
              <a:rPr lang="en-US" sz="2000" dirty="0" smtClean="0"/>
              <a:t>Define a new container for security </a:t>
            </a:r>
            <a:r>
              <a:rPr lang="en-US" sz="2000" dirty="0" err="1" smtClean="0"/>
              <a:t>IEs</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5</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sz="2800" dirty="0" smtClean="0"/>
              <a:t>Clause 7</a:t>
            </a:r>
            <a:endParaRPr lang="en-US" sz="2800" dirty="0"/>
          </a:p>
        </p:txBody>
      </p:sp>
      <p:sp>
        <p:nvSpPr>
          <p:cNvPr id="22531" name="Content Placeholder 2"/>
          <p:cNvSpPr>
            <a:spLocks/>
          </p:cNvSpPr>
          <p:nvPr/>
        </p:nvSpPr>
        <p:spPr bwMode="auto">
          <a:xfrm>
            <a:off x="611188" y="1700213"/>
            <a:ext cx="7999412"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charset="2"/>
              <a:buChar char="²"/>
            </a:pPr>
            <a:r>
              <a:rPr lang="en-US" sz="2000" dirty="0" smtClean="0"/>
              <a:t>Three groups of new primitives. </a:t>
            </a:r>
          </a:p>
          <a:p>
            <a:pPr marL="914400" lvl="1" indent="-457200" defTabSz="762000" eaLnBrk="0" hangingPunct="0">
              <a:lnSpc>
                <a:spcPct val="90000"/>
              </a:lnSpc>
              <a:spcBef>
                <a:spcPct val="40000"/>
              </a:spcBef>
              <a:buClr>
                <a:srgbClr val="0000FF"/>
              </a:buClr>
              <a:buFont typeface="Courier New"/>
              <a:buChar char="o"/>
            </a:pPr>
            <a:r>
              <a:rPr lang="en-US" sz="2000" dirty="0" smtClean="0"/>
              <a:t>7.6.1 </a:t>
            </a:r>
            <a:r>
              <a:rPr lang="en-US" sz="2000" dirty="0" err="1" smtClean="0"/>
              <a:t>MIH_Auth</a:t>
            </a:r>
            <a:r>
              <a:rPr lang="en-US" sz="2000" dirty="0" smtClean="0"/>
              <a:t>: For MIH authentication;</a:t>
            </a:r>
          </a:p>
          <a:p>
            <a:pPr marL="914400" lvl="1" indent="-457200" defTabSz="762000" eaLnBrk="0" hangingPunct="0">
              <a:lnSpc>
                <a:spcPct val="90000"/>
              </a:lnSpc>
              <a:spcBef>
                <a:spcPct val="40000"/>
              </a:spcBef>
              <a:buClr>
                <a:srgbClr val="0000FF"/>
              </a:buClr>
              <a:buFont typeface="Courier New"/>
              <a:buChar char="o"/>
            </a:pPr>
            <a:r>
              <a:rPr lang="en-US" sz="2000" dirty="0" smtClean="0"/>
              <a:t>7.6.2 </a:t>
            </a:r>
            <a:r>
              <a:rPr lang="en-US" sz="2000" dirty="0" err="1" smtClean="0"/>
              <a:t>MIH_Pro_Auth</a:t>
            </a:r>
            <a:r>
              <a:rPr lang="en-US" sz="2000" dirty="0" smtClean="0"/>
              <a:t>: For Proactive authentication;</a:t>
            </a:r>
          </a:p>
          <a:p>
            <a:pPr marL="914400" lvl="1" indent="-457200" defTabSz="762000" eaLnBrk="0" hangingPunct="0">
              <a:lnSpc>
                <a:spcPct val="90000"/>
              </a:lnSpc>
              <a:spcBef>
                <a:spcPct val="40000"/>
              </a:spcBef>
              <a:buClr>
                <a:srgbClr val="0000FF"/>
              </a:buClr>
              <a:buFont typeface="Courier New"/>
              <a:buChar char="o"/>
            </a:pPr>
            <a:r>
              <a:rPr lang="en-US" sz="2000" dirty="0" smtClean="0"/>
              <a:t>7.6.3 </a:t>
            </a:r>
            <a:r>
              <a:rPr lang="en-US" sz="2000" dirty="0" err="1" smtClean="0"/>
              <a:t>MIH_Key</a:t>
            </a:r>
            <a:r>
              <a:rPr lang="en-US" sz="2000" dirty="0" smtClean="0"/>
              <a:t>: For key distribution.</a:t>
            </a:r>
          </a:p>
          <a:p>
            <a:pPr marL="457200" indent="-457200" defTabSz="762000" eaLnBrk="0" hangingPunct="0">
              <a:lnSpc>
                <a:spcPct val="90000"/>
              </a:lnSpc>
              <a:spcBef>
                <a:spcPct val="40000"/>
              </a:spcBef>
              <a:buClr>
                <a:srgbClr val="0000FF"/>
              </a:buClr>
              <a:buFont typeface="Wingdings" charset="2"/>
              <a:buChar char="²"/>
            </a:pPr>
            <a:r>
              <a:rPr lang="en-US" sz="2000" dirty="0" smtClean="0"/>
              <a:t>Added extensions on </a:t>
            </a:r>
          </a:p>
          <a:p>
            <a:pPr marL="914400" lvl="1" indent="-457200" defTabSz="762000" eaLnBrk="0" hangingPunct="0">
              <a:lnSpc>
                <a:spcPct val="90000"/>
              </a:lnSpc>
              <a:spcBef>
                <a:spcPct val="40000"/>
              </a:spcBef>
              <a:buClr>
                <a:srgbClr val="0000FF"/>
              </a:buClr>
              <a:buFont typeface="Courier New"/>
              <a:buChar char="o"/>
            </a:pPr>
            <a:r>
              <a:rPr lang="en-US" sz="2000" dirty="0" err="1" smtClean="0"/>
              <a:t>MIH_Capability_Discover</a:t>
            </a:r>
            <a:r>
              <a:rPr lang="en-US" sz="2000" dirty="0" smtClean="0"/>
              <a:t> (2.II, and 2.III)</a:t>
            </a:r>
          </a:p>
          <a:p>
            <a:pPr marL="914400" lvl="1" indent="-457200" defTabSz="762000" eaLnBrk="0" hangingPunct="0">
              <a:lnSpc>
                <a:spcPct val="90000"/>
              </a:lnSpc>
              <a:spcBef>
                <a:spcPct val="40000"/>
              </a:spcBef>
              <a:buClr>
                <a:srgbClr val="0000FF"/>
              </a:buClr>
              <a:buFont typeface="Courier New"/>
              <a:buChar char="o"/>
            </a:pPr>
            <a:r>
              <a:rPr lang="en-US" sz="2000" dirty="0" smtClean="0"/>
              <a:t>MIH_Net_HO_Candidate_Query(2.II)</a:t>
            </a:r>
          </a:p>
          <a:p>
            <a:pPr marL="457200" indent="-457200" defTabSz="762000" eaLnBrk="0" hangingPunct="0">
              <a:lnSpc>
                <a:spcPct val="90000"/>
              </a:lnSpc>
              <a:spcBef>
                <a:spcPct val="40000"/>
              </a:spcBef>
              <a:buClr>
                <a:srgbClr val="0000FF"/>
              </a:buClr>
              <a:buFont typeface="Wingdings" charset="2"/>
              <a:buChar char="²"/>
            </a:pP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6</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sz="2800" dirty="0" smtClean="0"/>
              <a:t>Clause 8</a:t>
            </a:r>
            <a:endParaRPr lang="en-US" sz="2800" dirty="0"/>
          </a:p>
        </p:txBody>
      </p:sp>
      <p:sp>
        <p:nvSpPr>
          <p:cNvPr id="22531" name="Content Placeholder 2"/>
          <p:cNvSpPr>
            <a:spLocks/>
          </p:cNvSpPr>
          <p:nvPr/>
        </p:nvSpPr>
        <p:spPr bwMode="auto">
          <a:xfrm>
            <a:off x="611188" y="1700213"/>
            <a:ext cx="7999412"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charset="2"/>
              <a:buChar char="²"/>
            </a:pPr>
            <a:r>
              <a:rPr lang="en-US" sz="2000" dirty="0" smtClean="0"/>
              <a:t>Define 15 new messages. </a:t>
            </a:r>
          </a:p>
          <a:p>
            <a:pPr marL="914400" lvl="1" indent="-457200" defTabSz="762000" eaLnBrk="0" hangingPunct="0">
              <a:lnSpc>
                <a:spcPct val="90000"/>
              </a:lnSpc>
              <a:spcBef>
                <a:spcPct val="40000"/>
              </a:spcBef>
              <a:buClr>
                <a:srgbClr val="0000FF"/>
              </a:buClr>
              <a:buFont typeface="Courier New"/>
              <a:buChar char="o"/>
            </a:pPr>
            <a:r>
              <a:rPr lang="en-US" sz="2000" dirty="0" smtClean="0"/>
              <a:t>May need to group them.</a:t>
            </a:r>
          </a:p>
          <a:p>
            <a:pPr marL="457200" indent="-457200" defTabSz="762000" eaLnBrk="0" hangingPunct="0">
              <a:lnSpc>
                <a:spcPct val="90000"/>
              </a:lnSpc>
              <a:spcBef>
                <a:spcPct val="40000"/>
              </a:spcBef>
              <a:buClr>
                <a:srgbClr val="0000FF"/>
              </a:buClr>
              <a:buFont typeface="Wingdings" charset="2"/>
              <a:buChar char="²"/>
            </a:pPr>
            <a:r>
              <a:rPr lang="en-US" sz="2000" dirty="0" smtClean="0"/>
              <a:t>Define protected MIH message format.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7</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sz="2800" dirty="0" smtClean="0"/>
              <a:t>Clause 9 MIH Protections</a:t>
            </a:r>
            <a:endParaRPr lang="en-US" sz="2800" dirty="0"/>
          </a:p>
        </p:txBody>
      </p:sp>
      <p:sp>
        <p:nvSpPr>
          <p:cNvPr id="22531" name="Content Placeholder 2"/>
          <p:cNvSpPr>
            <a:spLocks/>
          </p:cNvSpPr>
          <p:nvPr/>
        </p:nvSpPr>
        <p:spPr bwMode="auto">
          <a:xfrm>
            <a:off x="611188" y="1700213"/>
            <a:ext cx="7999412"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charset="2"/>
              <a:buChar char="²"/>
            </a:pPr>
            <a:r>
              <a:rPr lang="en-US" sz="2000" dirty="0" smtClean="0"/>
              <a:t>Protection through transport protocols</a:t>
            </a:r>
          </a:p>
          <a:p>
            <a:pPr marL="914400" lvl="1" indent="-457200" defTabSz="762000" eaLnBrk="0" hangingPunct="0">
              <a:lnSpc>
                <a:spcPct val="90000"/>
              </a:lnSpc>
              <a:spcBef>
                <a:spcPct val="40000"/>
              </a:spcBef>
              <a:buClr>
                <a:srgbClr val="0000FF"/>
              </a:buClr>
              <a:buFont typeface="Courier New"/>
              <a:buChar char="o"/>
            </a:pPr>
            <a:r>
              <a:rPr lang="en-US" sz="2000" dirty="0" smtClean="0"/>
              <a:t>L2 protocol</a:t>
            </a:r>
          </a:p>
          <a:p>
            <a:pPr marL="914400" lvl="1" indent="-457200" defTabSz="762000" eaLnBrk="0" hangingPunct="0">
              <a:lnSpc>
                <a:spcPct val="90000"/>
              </a:lnSpc>
              <a:spcBef>
                <a:spcPct val="40000"/>
              </a:spcBef>
              <a:buClr>
                <a:srgbClr val="0000FF"/>
              </a:buClr>
              <a:buFont typeface="Courier New"/>
              <a:buChar char="o"/>
            </a:pPr>
            <a:r>
              <a:rPr lang="en-US" sz="2000" dirty="0" err="1" smtClean="0"/>
              <a:t>IPsec</a:t>
            </a:r>
            <a:endParaRPr lang="en-US" sz="2000" dirty="0" smtClean="0"/>
          </a:p>
          <a:p>
            <a:pPr marL="457200" indent="-457200" defTabSz="762000" eaLnBrk="0" hangingPunct="0">
              <a:lnSpc>
                <a:spcPct val="90000"/>
              </a:lnSpc>
              <a:spcBef>
                <a:spcPct val="40000"/>
              </a:spcBef>
              <a:buClr>
                <a:srgbClr val="0000FF"/>
              </a:buClr>
              <a:buFont typeface="Wingdings" charset="2"/>
              <a:buChar char="²"/>
            </a:pPr>
            <a:r>
              <a:rPr lang="en-US" sz="2000" dirty="0" smtClean="0"/>
              <a:t>Establish MIH security associations</a:t>
            </a:r>
          </a:p>
          <a:p>
            <a:pPr marL="914400" lvl="1" indent="-457200" defTabSz="762000" eaLnBrk="0" hangingPunct="0">
              <a:lnSpc>
                <a:spcPct val="90000"/>
              </a:lnSpc>
              <a:spcBef>
                <a:spcPct val="40000"/>
              </a:spcBef>
              <a:buClr>
                <a:srgbClr val="0000FF"/>
              </a:buClr>
              <a:buFont typeface="Courier New"/>
              <a:buChar char="o"/>
            </a:pPr>
            <a:r>
              <a:rPr lang="en-US" sz="2000" dirty="0" smtClean="0"/>
              <a:t>Through (D) TLS;</a:t>
            </a:r>
          </a:p>
          <a:p>
            <a:pPr marL="914400" lvl="1" indent="-457200" defTabSz="762000" eaLnBrk="0" hangingPunct="0">
              <a:lnSpc>
                <a:spcPct val="90000"/>
              </a:lnSpc>
              <a:spcBef>
                <a:spcPct val="40000"/>
              </a:spcBef>
              <a:buClr>
                <a:srgbClr val="0000FF"/>
              </a:buClr>
              <a:buFont typeface="Courier New"/>
              <a:buChar char="o"/>
            </a:pPr>
            <a:r>
              <a:rPr lang="en-US" sz="2000" dirty="0" smtClean="0"/>
              <a:t>Through EAP.</a:t>
            </a:r>
          </a:p>
          <a:p>
            <a:pPr marL="457200" indent="-457200" defTabSz="762000" eaLnBrk="0" hangingPunct="0">
              <a:lnSpc>
                <a:spcPct val="90000"/>
              </a:lnSpc>
              <a:spcBef>
                <a:spcPct val="40000"/>
              </a:spcBef>
              <a:buClr>
                <a:srgbClr val="0000FF"/>
              </a:buClr>
              <a:buFont typeface="Wingdings" charset="2"/>
              <a:buChar char="²"/>
            </a:pPr>
            <a:r>
              <a:rPr lang="en-US" sz="2000" dirty="0" smtClean="0"/>
              <a:t>Define MIH security association</a:t>
            </a:r>
          </a:p>
          <a:p>
            <a:pPr marL="457200" indent="-457200" defTabSz="762000" eaLnBrk="0" hangingPunct="0">
              <a:lnSpc>
                <a:spcPct val="90000"/>
              </a:lnSpc>
              <a:spcBef>
                <a:spcPct val="40000"/>
              </a:spcBef>
              <a:buClr>
                <a:srgbClr val="0000FF"/>
              </a:buClr>
              <a:buFont typeface="Wingdings" charset="2"/>
              <a:buChar char="²"/>
            </a:pPr>
            <a:endParaRPr 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8</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sz="2800" dirty="0" smtClean="0"/>
              <a:t>Clause 10  MIH Assisted Proactive Authentication</a:t>
            </a:r>
            <a:endParaRPr lang="en-US" sz="2800" dirty="0"/>
          </a:p>
        </p:txBody>
      </p:sp>
      <p:sp>
        <p:nvSpPr>
          <p:cNvPr id="22531" name="Content Placeholder 2"/>
          <p:cNvSpPr>
            <a:spLocks/>
          </p:cNvSpPr>
          <p:nvPr/>
        </p:nvSpPr>
        <p:spPr bwMode="auto">
          <a:xfrm>
            <a:off x="611188" y="1700213"/>
            <a:ext cx="7999412"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charset="2"/>
              <a:buChar char="²"/>
            </a:pPr>
            <a:r>
              <a:rPr lang="en-US" sz="2000" dirty="0" smtClean="0"/>
              <a:t>MIH assisted media specific authentication</a:t>
            </a:r>
          </a:p>
          <a:p>
            <a:pPr marL="914400" lvl="1" indent="-457200" defTabSz="762000" eaLnBrk="0" hangingPunct="0">
              <a:lnSpc>
                <a:spcPct val="90000"/>
              </a:lnSpc>
              <a:spcBef>
                <a:spcPct val="40000"/>
              </a:spcBef>
              <a:buClr>
                <a:srgbClr val="0000FF"/>
              </a:buClr>
              <a:buFont typeface="Courier New"/>
              <a:buChar char="o"/>
            </a:pPr>
            <a:r>
              <a:rPr lang="en-US" sz="2000" dirty="0" smtClean="0"/>
              <a:t>Use a </a:t>
            </a:r>
            <a:r>
              <a:rPr lang="en-US" sz="2000" dirty="0" err="1" smtClean="0"/>
              <a:t>PoS</a:t>
            </a:r>
            <a:r>
              <a:rPr lang="en-US" sz="2000" dirty="0" smtClean="0"/>
              <a:t> to pass EAP messages between a MN and a MSA.</a:t>
            </a:r>
          </a:p>
          <a:p>
            <a:pPr marL="914400" lvl="1" indent="-457200" defTabSz="762000" eaLnBrk="0" hangingPunct="0">
              <a:lnSpc>
                <a:spcPct val="90000"/>
              </a:lnSpc>
              <a:spcBef>
                <a:spcPct val="40000"/>
              </a:spcBef>
              <a:buClr>
                <a:srgbClr val="0000FF"/>
              </a:buClr>
              <a:buFont typeface="Courier New"/>
              <a:buChar char="o"/>
            </a:pPr>
            <a:r>
              <a:rPr lang="en-US" sz="2000" dirty="0" smtClean="0"/>
              <a:t>After a successful authentication, MSA obtain a MSK. </a:t>
            </a:r>
          </a:p>
          <a:p>
            <a:pPr marL="914400" lvl="1" indent="-457200" defTabSz="762000" eaLnBrk="0" hangingPunct="0">
              <a:lnSpc>
                <a:spcPct val="90000"/>
              </a:lnSpc>
              <a:spcBef>
                <a:spcPct val="40000"/>
              </a:spcBef>
              <a:buClr>
                <a:srgbClr val="0000FF"/>
              </a:buClr>
              <a:buFont typeface="Courier New"/>
              <a:buChar char="o"/>
            </a:pPr>
            <a:endParaRPr lang="en-US" sz="2000" dirty="0" smtClean="0"/>
          </a:p>
          <a:p>
            <a:pPr marL="457200" indent="-457200" defTabSz="762000" eaLnBrk="0" hangingPunct="0">
              <a:lnSpc>
                <a:spcPct val="90000"/>
              </a:lnSpc>
              <a:spcBef>
                <a:spcPct val="40000"/>
              </a:spcBef>
              <a:buClr>
                <a:srgbClr val="0000FF"/>
              </a:buClr>
              <a:buFont typeface="Wingdings" charset="2"/>
              <a:buChar char="²"/>
            </a:pPr>
            <a:r>
              <a:rPr lang="en-US" sz="2000" dirty="0" smtClean="0"/>
              <a:t>Bundle media specific authentication to MIH authentication.</a:t>
            </a:r>
          </a:p>
          <a:p>
            <a:pPr marL="914400" lvl="1" indent="-457200" defTabSz="762000" eaLnBrk="0" hangingPunct="0">
              <a:lnSpc>
                <a:spcPct val="90000"/>
              </a:lnSpc>
              <a:spcBef>
                <a:spcPct val="40000"/>
              </a:spcBef>
              <a:buClr>
                <a:srgbClr val="0000FF"/>
              </a:buClr>
              <a:buFont typeface="Courier New"/>
              <a:buChar char="o"/>
            </a:pPr>
            <a:r>
              <a:rPr lang="en-US" sz="2000" dirty="0" smtClean="0"/>
              <a:t>The </a:t>
            </a:r>
            <a:r>
              <a:rPr lang="en-US" sz="2000" dirty="0" err="1" smtClean="0"/>
              <a:t>PoS</a:t>
            </a:r>
            <a:r>
              <a:rPr lang="en-US" sz="2000" dirty="0" smtClean="0"/>
              <a:t> generate an additional key to be used by a MSA;</a:t>
            </a:r>
          </a:p>
          <a:p>
            <a:pPr marL="914400" lvl="1" indent="-457200" defTabSz="762000" eaLnBrk="0" hangingPunct="0">
              <a:lnSpc>
                <a:spcPct val="90000"/>
              </a:lnSpc>
              <a:spcBef>
                <a:spcPct val="40000"/>
              </a:spcBef>
              <a:buClr>
                <a:srgbClr val="0000FF"/>
              </a:buClr>
              <a:buFont typeface="Courier New"/>
              <a:buChar char="o"/>
            </a:pPr>
            <a:r>
              <a:rPr lang="en-US" sz="2000" dirty="0" smtClean="0"/>
              <a:t>Use MIH to trigger key distribution. </a:t>
            </a:r>
          </a:p>
          <a:p>
            <a:pPr marL="914400" lvl="1" indent="-457200" defTabSz="762000" eaLnBrk="0" hangingPunct="0">
              <a:lnSpc>
                <a:spcPct val="90000"/>
              </a:lnSpc>
              <a:spcBef>
                <a:spcPct val="40000"/>
              </a:spcBef>
              <a:buClr>
                <a:srgbClr val="0000FF"/>
              </a:buClr>
              <a:buFont typeface="Courier New"/>
              <a:buChar char="o"/>
            </a:pP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94ADDA84-B775-475D-93FE-D1204A96EEB3}" type="slidenum">
              <a:rPr lang="en-US" smtClean="0"/>
              <a:pPr/>
              <a:t>9</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sz="2800" dirty="0" smtClean="0"/>
              <a:t>Summary</a:t>
            </a:r>
            <a:endParaRPr lang="en-US" sz="2800" dirty="0"/>
          </a:p>
        </p:txBody>
      </p:sp>
      <p:sp>
        <p:nvSpPr>
          <p:cNvPr id="22531" name="Content Placeholder 2"/>
          <p:cNvSpPr>
            <a:spLocks/>
          </p:cNvSpPr>
          <p:nvPr/>
        </p:nvSpPr>
        <p:spPr bwMode="auto">
          <a:xfrm>
            <a:off x="611188" y="1700213"/>
            <a:ext cx="7999412"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charset="2"/>
              <a:buChar char="²"/>
            </a:pPr>
            <a:r>
              <a:rPr lang="en-US" sz="2000" dirty="0" smtClean="0"/>
              <a:t>Good news:</a:t>
            </a:r>
          </a:p>
          <a:p>
            <a:pPr marL="914400" lvl="1" indent="-457200" defTabSz="762000" eaLnBrk="0" hangingPunct="0">
              <a:lnSpc>
                <a:spcPct val="90000"/>
              </a:lnSpc>
              <a:spcBef>
                <a:spcPct val="40000"/>
              </a:spcBef>
              <a:buClr>
                <a:srgbClr val="0000FF"/>
              </a:buClr>
              <a:buFont typeface="Courier New"/>
              <a:buChar char="o"/>
            </a:pPr>
            <a:r>
              <a:rPr lang="en-US" sz="2000" dirty="0" smtClean="0"/>
              <a:t>We have started a draft.</a:t>
            </a:r>
          </a:p>
          <a:p>
            <a:pPr marL="914400" lvl="1" indent="-457200" defTabSz="762000" eaLnBrk="0" hangingPunct="0">
              <a:lnSpc>
                <a:spcPct val="90000"/>
              </a:lnSpc>
              <a:spcBef>
                <a:spcPct val="40000"/>
              </a:spcBef>
              <a:buClr>
                <a:srgbClr val="0000FF"/>
              </a:buClr>
            </a:pPr>
            <a:r>
              <a:rPr lang="en-US" sz="2000" dirty="0" smtClean="0"/>
              <a:t> </a:t>
            </a:r>
          </a:p>
          <a:p>
            <a:pPr marL="914400" lvl="1" indent="-457200" defTabSz="762000" eaLnBrk="0" hangingPunct="0">
              <a:lnSpc>
                <a:spcPct val="90000"/>
              </a:lnSpc>
              <a:spcBef>
                <a:spcPct val="40000"/>
              </a:spcBef>
              <a:buClr>
                <a:srgbClr val="0000FF"/>
              </a:buClr>
              <a:buFont typeface="Courier New"/>
              <a:buChar char="o"/>
            </a:pPr>
            <a:endParaRPr lang="en-US" sz="2000" dirty="0" smtClean="0"/>
          </a:p>
          <a:p>
            <a:pPr marL="457200" indent="-457200" defTabSz="762000" eaLnBrk="0" hangingPunct="0">
              <a:lnSpc>
                <a:spcPct val="90000"/>
              </a:lnSpc>
              <a:spcBef>
                <a:spcPct val="40000"/>
              </a:spcBef>
              <a:buClr>
                <a:srgbClr val="0000FF"/>
              </a:buClr>
              <a:buFont typeface="Wingdings" charset="2"/>
              <a:buChar char="²"/>
            </a:pPr>
            <a:r>
              <a:rPr lang="en-US" sz="2000" dirty="0" smtClean="0"/>
              <a:t>However,</a:t>
            </a:r>
          </a:p>
          <a:p>
            <a:pPr marL="914400" lvl="1" indent="-457200" defTabSz="762000" eaLnBrk="0" hangingPunct="0">
              <a:lnSpc>
                <a:spcPct val="90000"/>
              </a:lnSpc>
              <a:spcBef>
                <a:spcPct val="40000"/>
              </a:spcBef>
              <a:buClr>
                <a:srgbClr val="0000FF"/>
              </a:buClr>
              <a:buFont typeface="Courier New"/>
              <a:buChar char="o"/>
            </a:pPr>
            <a:r>
              <a:rPr lang="en-US" sz="2000" dirty="0" smtClean="0"/>
              <a:t>The work just started.</a:t>
            </a:r>
          </a:p>
          <a:p>
            <a:pPr marL="914400" lvl="1" indent="-457200" defTabSz="762000" eaLnBrk="0" hangingPunct="0">
              <a:lnSpc>
                <a:spcPct val="90000"/>
              </a:lnSpc>
              <a:spcBef>
                <a:spcPct val="40000"/>
              </a:spcBef>
              <a:buClr>
                <a:srgbClr val="0000FF"/>
              </a:buClr>
              <a:buFont typeface="Courier New"/>
              <a:buChar char="o"/>
            </a:pPr>
            <a:r>
              <a:rPr lang="en-US" sz="2000" dirty="0" smtClean="0"/>
              <a:t>A lot of issues need to addressed. </a:t>
            </a:r>
          </a:p>
          <a:p>
            <a:pPr marL="914400" lvl="1" indent="-457200" defTabSz="762000" eaLnBrk="0" hangingPunct="0">
              <a:lnSpc>
                <a:spcPct val="90000"/>
              </a:lnSpc>
              <a:spcBef>
                <a:spcPct val="40000"/>
              </a:spcBef>
              <a:buClr>
                <a:srgbClr val="0000FF"/>
              </a:buClr>
              <a:buFont typeface="Courier New"/>
              <a:buChar char="o"/>
            </a:pPr>
            <a:endParaRPr lang="en-US"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15434</TotalTime>
  <Words>703</Words>
  <Application>Microsoft Office PowerPoint</Application>
  <PresentationFormat>On-screen Show (4:3)</PresentationFormat>
  <Paragraphs>97</Paragraphs>
  <Slides>11</Slides>
  <Notes>2</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blank presentation</vt:lpstr>
      <vt:lpstr>Slide 1</vt:lpstr>
      <vt:lpstr>Slide 2</vt:lpstr>
      <vt:lpstr>Basic Structure</vt:lpstr>
      <vt:lpstr>Slide 4</vt:lpstr>
      <vt:lpstr>Slide 5</vt:lpstr>
      <vt:lpstr>Slide 6</vt:lpstr>
      <vt:lpstr>Slide 7</vt:lpstr>
      <vt:lpstr>Slide 8</vt:lpstr>
      <vt:lpstr>Slide 9</vt:lpstr>
      <vt:lpstr>Slide 10</vt:lpstr>
      <vt:lpstr>Editorial Work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1080</cp:revision>
  <dcterms:created xsi:type="dcterms:W3CDTF">2010-07-15T17:21:41Z</dcterms:created>
  <dcterms:modified xsi:type="dcterms:W3CDTF">2010-07-15T17:21:55Z</dcterms:modified>
</cp:coreProperties>
</file>