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0" r:id="rId2"/>
    <p:sldId id="281" r:id="rId3"/>
    <p:sldId id="258" r:id="rId4"/>
    <p:sldId id="259" r:id="rId5"/>
    <p:sldId id="260" r:id="rId6"/>
    <p:sldId id="261" r:id="rId7"/>
    <p:sldId id="276" r:id="rId8"/>
    <p:sldId id="277" r:id="rId9"/>
    <p:sldId id="279" r:id="rId10"/>
    <p:sldId id="278" r:id="rId11"/>
    <p:sldId id="263" r:id="rId12"/>
    <p:sldId id="266" r:id="rId13"/>
    <p:sldId id="265" r:id="rId14"/>
    <p:sldId id="267" r:id="rId15"/>
    <p:sldId id="268" r:id="rId16"/>
    <p:sldId id="282" r:id="rId17"/>
    <p:sldId id="283" r:id="rId18"/>
    <p:sldId id="284" r:id="rId19"/>
    <p:sldId id="271" r:id="rId20"/>
    <p:sldId id="272"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8" autoAdjust="0"/>
    <p:restoredTop sz="94660"/>
  </p:normalViewPr>
  <p:slideViewPr>
    <p:cSldViewPr snapToGrid="0" snapToObjects="1">
      <p:cViewPr varScale="1">
        <p:scale>
          <a:sx n="80" d="100"/>
          <a:sy n="80" d="100"/>
        </p:scale>
        <p:origin x="-17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F6D93C-57BC-C049-BD56-9627D8F56FBB}" type="datetimeFigureOut">
              <a:rPr lang="en-US" smtClean="0"/>
              <a:pPr/>
              <a:t>7/13/10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67687-173F-A146-AAA2-5BEBB46F61AF}" type="slidenum">
              <a:rPr lang="en-US" smtClean="0"/>
              <a:pPr/>
              <a:t>‹#›</a:t>
            </a:fld>
            <a:endParaRPr lang="en-US"/>
          </a:p>
        </p:txBody>
      </p:sp>
    </p:spTree>
    <p:extLst>
      <p:ext uri="{BB962C8B-B14F-4D97-AF65-F5344CB8AC3E}">
        <p14:creationId xmlns:p14="http://schemas.microsoft.com/office/powerpoint/2010/main" val="1541865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CEC5A2-D76F-E64C-BCE4-71A071455F4C}" type="slidenum">
              <a:rPr lang="zh-CN" altLang="en-US">
                <a:latin typeface="Calibri" charset="0"/>
                <a:ea typeface="宋体" charset="0"/>
                <a:cs typeface="宋体" charset="0"/>
              </a:rPr>
              <a:pPr eaLnBrk="1" hangingPunct="1"/>
              <a:t>1</a:t>
            </a:fld>
            <a:endParaRPr lang="en-US" altLang="zh-CN">
              <a:latin typeface="Calibri" charset="0"/>
              <a:ea typeface="宋体" charset="0"/>
              <a:cs typeface="宋体"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zh-CN" altLang="en-US">
              <a:ea typeface="宋体" charset="0"/>
              <a:cs typeface="宋体"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38DC61-DD17-6B4C-8801-4DDB3F037D1E}" type="slidenum">
              <a:rPr lang="zh-CN" altLang="en-US">
                <a:latin typeface="Calibri" charset="0"/>
                <a:ea typeface="宋体" charset="0"/>
                <a:cs typeface="宋体" charset="0"/>
              </a:rPr>
              <a:pPr eaLnBrk="1" hangingPunct="1"/>
              <a:t>2</a:t>
            </a:fld>
            <a:endParaRPr lang="en-US" altLang="zh-CN">
              <a:latin typeface="Calibri" charset="0"/>
              <a:ea typeface="宋体" charset="0"/>
              <a:cs typeface="宋体"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zh-CN" altLang="en-US">
              <a:ea typeface="宋体" charset="0"/>
              <a:cs typeface="宋体"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CED79-CAA8-AB4A-8CF7-F9BBD8AC09E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baseline="0" dirty="0" smtClean="0"/>
          </a:p>
        </p:txBody>
      </p:sp>
      <p:sp>
        <p:nvSpPr>
          <p:cNvPr id="4" name="Slide Number Placeholder 3"/>
          <p:cNvSpPr>
            <a:spLocks noGrp="1"/>
          </p:cNvSpPr>
          <p:nvPr>
            <p:ph type="sldNum" sz="quarter" idx="10"/>
          </p:nvPr>
        </p:nvSpPr>
        <p:spPr/>
        <p:txBody>
          <a:bodyPr/>
          <a:lstStyle/>
          <a:p>
            <a:fld id="{B2E67687-173F-A146-AAA2-5BEBB46F61AF}" type="slidenum">
              <a:rPr lang="en-US" smtClean="0"/>
              <a:pPr/>
              <a:t>10</a:t>
            </a:fld>
            <a:endParaRPr lang="en-US"/>
          </a:p>
        </p:txBody>
      </p:sp>
    </p:spTree>
    <p:extLst>
      <p:ext uri="{BB962C8B-B14F-4D97-AF65-F5344CB8AC3E}">
        <p14:creationId xmlns:p14="http://schemas.microsoft.com/office/powerpoint/2010/main" val="112569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E45338A0-E672-0D47-98FB-BD9CDDE261CE}" type="datetimeFigureOut">
              <a:rPr lang="en-US" smtClean="0"/>
              <a:pPr/>
              <a:t>7/13/10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B236ED-EA03-9349-8A92-CF41917FBF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45338A0-E672-0D47-98FB-BD9CDDE261CE}" type="datetimeFigureOut">
              <a:rPr lang="en-US" smtClean="0"/>
              <a:pPr/>
              <a:t>7/13/10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B236ED-EA03-9349-8A92-CF41917FBF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45338A0-E672-0D47-98FB-BD9CDDE261CE}" type="datetimeFigureOut">
              <a:rPr lang="en-US" smtClean="0"/>
              <a:pPr/>
              <a:t>7/13/10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B236ED-EA03-9349-8A92-CF41917FBF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45338A0-E672-0D47-98FB-BD9CDDE261CE}" type="datetimeFigureOut">
              <a:rPr lang="en-US" smtClean="0"/>
              <a:pPr/>
              <a:t>7/13/10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B236ED-EA03-9349-8A92-CF41917FBF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E45338A0-E672-0D47-98FB-BD9CDDE261CE}" type="datetimeFigureOut">
              <a:rPr lang="en-US" smtClean="0"/>
              <a:pPr/>
              <a:t>7/13/10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B236ED-EA03-9349-8A92-CF41917FBF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E45338A0-E672-0D47-98FB-BD9CDDE261CE}" type="datetimeFigureOut">
              <a:rPr lang="en-US" smtClean="0"/>
              <a:pPr/>
              <a:t>7/13/10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B236ED-EA03-9349-8A92-CF41917FBF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E45338A0-E672-0D47-98FB-BD9CDDE261CE}" type="datetimeFigureOut">
              <a:rPr lang="en-US" smtClean="0"/>
              <a:pPr/>
              <a:t>7/13/10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4B236ED-EA03-9349-8A92-CF41917FBF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E45338A0-E672-0D47-98FB-BD9CDDE261CE}" type="datetimeFigureOut">
              <a:rPr lang="en-US" smtClean="0"/>
              <a:pPr/>
              <a:t>7/13/10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4B236ED-EA03-9349-8A92-CF41917FBF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338A0-E672-0D47-98FB-BD9CDDE261CE}" type="datetimeFigureOut">
              <a:rPr lang="en-US" smtClean="0"/>
              <a:pPr/>
              <a:t>7/13/10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4B236ED-EA03-9349-8A92-CF41917FBF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45338A0-E672-0D47-98FB-BD9CDDE261CE}" type="datetimeFigureOut">
              <a:rPr lang="en-US" smtClean="0"/>
              <a:pPr/>
              <a:t>7/13/10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B236ED-EA03-9349-8A92-CF41917FBF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45338A0-E672-0D47-98FB-BD9CDDE261CE}" type="datetimeFigureOut">
              <a:rPr lang="en-US" smtClean="0"/>
              <a:pPr/>
              <a:t>7/13/10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B236ED-EA03-9349-8A92-CF41917FBF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338A0-E672-0D47-98FB-BD9CDDE261CE}" type="datetimeFigureOut">
              <a:rPr lang="en-US" smtClean="0"/>
              <a:pPr/>
              <a:t>7/13/10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p:cNvSpPr txBox="1"/>
          <p:nvPr userDrawn="1"/>
        </p:nvSpPr>
        <p:spPr>
          <a:xfrm>
            <a:off x="8778395" y="6582975"/>
            <a:ext cx="365605" cy="276999"/>
          </a:xfrm>
          <a:prstGeom prst="rect">
            <a:avLst/>
          </a:prstGeom>
          <a:noFill/>
        </p:spPr>
        <p:txBody>
          <a:bodyPr wrap="none" rtlCol="0">
            <a:spAutoFit/>
          </a:bodyPr>
          <a:lstStyle/>
          <a:p>
            <a:fld id="{3E8167DB-C7E7-0646-A5B6-2240B1FD8031}" type="slidenum">
              <a:rPr lang="en-US" sz="1200" smtClean="0"/>
              <a:pPr/>
              <a:t>‹#›</a:t>
            </a:fld>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236.3" TargetMode="External"/><Relationship Id="rId4" Type="http://schemas.openxmlformats.org/officeDocument/2006/relationships/hyperlink" Target="http://standards.ieee.org/board/pat/guide.html"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idx="1"/>
          </p:nvPr>
        </p:nvSpPr>
        <p:spPr>
          <a:xfrm>
            <a:off x="304800" y="762000"/>
            <a:ext cx="8534400" cy="5867400"/>
          </a:xfrm>
          <a:solidFill>
            <a:srgbClr val="66CCFF"/>
          </a:solidFill>
        </p:spPr>
        <p:txBody>
          <a:bodyPr>
            <a:normAutofit fontScale="92500"/>
          </a:bodyPr>
          <a:lstStyle/>
          <a:p>
            <a:pPr eaLnBrk="1" hangingPunct="1">
              <a:buClr>
                <a:srgbClr val="FAFD00"/>
              </a:buClr>
              <a:buFontTx/>
              <a:buNone/>
            </a:pPr>
            <a:r>
              <a:rPr lang="en-US" altLang="zh-CN" sz="2800" b="1" dirty="0">
                <a:ea typeface="宋体" charset="0"/>
                <a:cs typeface="Times New Roman" charset="0"/>
              </a:rPr>
              <a:t>IEEE 802.21 MEDIA INDEPENDENT HANDOVER</a:t>
            </a:r>
            <a:r>
              <a:rPr lang="en-US" altLang="zh-CN" b="1" dirty="0">
                <a:ea typeface="宋体" charset="0"/>
                <a:cs typeface="Times New Roman" charset="0"/>
              </a:rPr>
              <a:t> </a:t>
            </a:r>
            <a:endParaRPr lang="en-US" altLang="ko-KR" b="1" dirty="0">
              <a:ea typeface="宋体" charset="0"/>
              <a:cs typeface="Times New Roman" charset="0"/>
            </a:endParaRPr>
          </a:p>
          <a:p>
            <a:pPr eaLnBrk="1" hangingPunct="1">
              <a:buClr>
                <a:srgbClr val="FAFD00"/>
              </a:buClr>
              <a:buFontTx/>
              <a:buNone/>
            </a:pPr>
            <a:r>
              <a:rPr lang="en-US" altLang="zh-CN" sz="2800" dirty="0">
                <a:ea typeface="宋体" charset="0"/>
                <a:cs typeface="Times New Roman" charset="0"/>
              </a:rPr>
              <a:t>DCN: </a:t>
            </a:r>
            <a:r>
              <a:rPr lang="en-US" altLang="zh-CN" sz="2800" dirty="0" smtClean="0">
                <a:ea typeface="宋体" charset="0"/>
                <a:cs typeface="Times New Roman" charset="0"/>
              </a:rPr>
              <a:t>21-10-</a:t>
            </a:r>
            <a:r>
              <a:rPr lang="en-US" altLang="zh-CN" sz="2800" dirty="0" smtClean="0">
                <a:ea typeface="宋体" charset="0"/>
                <a:cs typeface="Times New Roman" charset="0"/>
              </a:rPr>
              <a:t>0146-</a:t>
            </a:r>
            <a:r>
              <a:rPr lang="en-US" altLang="zh-CN" sz="2800" dirty="0" smtClean="0">
                <a:ea typeface="宋体" charset="0"/>
                <a:cs typeface="Times New Roman" charset="0"/>
              </a:rPr>
              <a:t>00-0000</a:t>
            </a:r>
            <a:endParaRPr lang="en-US" altLang="zh-CN" sz="2800" dirty="0">
              <a:ea typeface="宋体" charset="0"/>
              <a:cs typeface="Times New Roman" charset="0"/>
            </a:endParaRPr>
          </a:p>
          <a:p>
            <a:pPr eaLnBrk="1" hangingPunct="1">
              <a:buClr>
                <a:srgbClr val="FAFD00"/>
              </a:buClr>
              <a:buFontTx/>
              <a:buNone/>
            </a:pPr>
            <a:r>
              <a:rPr lang="en-US" altLang="zh-CN" sz="2800" dirty="0">
                <a:ea typeface="宋体" charset="0"/>
                <a:cs typeface="Times New Roman" charset="0"/>
              </a:rPr>
              <a:t>Title: </a:t>
            </a:r>
            <a:r>
              <a:rPr lang="en-US" sz="2800" dirty="0" smtClean="0"/>
              <a:t>IEEE 802.19.1 as a Media Independence Service Layer</a:t>
            </a:r>
            <a:endParaRPr lang="ko-KR" altLang="en-US" sz="2800" dirty="0">
              <a:cs typeface="Gulim" charset="0"/>
            </a:endParaRPr>
          </a:p>
          <a:p>
            <a:pPr eaLnBrk="1" hangingPunct="1">
              <a:buClr>
                <a:srgbClr val="FAFD00"/>
              </a:buClr>
              <a:buFontTx/>
              <a:buNone/>
            </a:pPr>
            <a:r>
              <a:rPr lang="en-US" altLang="zh-CN" sz="2800" dirty="0">
                <a:ea typeface="宋体" charset="0"/>
                <a:cs typeface="宋体" charset="0"/>
              </a:rPr>
              <a:t>Date Submitted: </a:t>
            </a:r>
            <a:r>
              <a:rPr lang="en-US" altLang="zh-CN" sz="2800" dirty="0" smtClean="0">
                <a:ea typeface="宋体" charset="0"/>
                <a:cs typeface="宋体" charset="0"/>
              </a:rPr>
              <a:t>July </a:t>
            </a:r>
            <a:r>
              <a:rPr lang="en-US" altLang="zh-CN" sz="2800" dirty="0">
                <a:ea typeface="宋体" charset="0"/>
                <a:cs typeface="宋体" charset="0"/>
              </a:rPr>
              <a:t>13</a:t>
            </a:r>
            <a:r>
              <a:rPr lang="en-US" altLang="ko-KR" sz="2800" dirty="0">
                <a:ea typeface="宋体" charset="0"/>
                <a:cs typeface="宋体" charset="0"/>
              </a:rPr>
              <a:t>, </a:t>
            </a:r>
            <a:r>
              <a:rPr lang="en-US" altLang="ja-JP" sz="2800" dirty="0">
                <a:ea typeface="宋体" charset="0"/>
                <a:cs typeface="宋体" charset="0"/>
              </a:rPr>
              <a:t>2010</a:t>
            </a:r>
            <a:endParaRPr lang="en-US" altLang="zh-CN" sz="2800" dirty="0">
              <a:ea typeface="宋体" charset="0"/>
              <a:cs typeface="宋体" charset="0"/>
            </a:endParaRPr>
          </a:p>
          <a:p>
            <a:pPr eaLnBrk="1" hangingPunct="1">
              <a:buClr>
                <a:srgbClr val="FAFD00"/>
              </a:buClr>
              <a:buFontTx/>
              <a:buNone/>
            </a:pPr>
            <a:r>
              <a:rPr lang="en-US" altLang="zh-CN" sz="2800" dirty="0">
                <a:ea typeface="宋体" charset="0"/>
                <a:cs typeface="宋体" charset="0"/>
              </a:rPr>
              <a:t>Presented to </a:t>
            </a:r>
            <a:r>
              <a:rPr lang="en-US" altLang="zh-CN" sz="2800" dirty="0" smtClean="0">
                <a:ea typeface="宋体" charset="0"/>
                <a:cs typeface="宋体" charset="0"/>
              </a:rPr>
              <a:t>Joint session IEEE 802.21 and IEEE 802.19.1 </a:t>
            </a:r>
            <a:r>
              <a:rPr lang="en-US" altLang="zh-CN" sz="2800" dirty="0">
                <a:ea typeface="宋体" charset="0"/>
                <a:cs typeface="宋体" charset="0"/>
              </a:rPr>
              <a:t>at  IEEE 802.21 </a:t>
            </a:r>
            <a:r>
              <a:rPr lang="it-IT" altLang="zh-CN" sz="2800" dirty="0">
                <a:ea typeface="宋体" charset="0"/>
                <a:cs typeface="宋体" charset="0"/>
              </a:rPr>
              <a:t> session #</a:t>
            </a:r>
            <a:r>
              <a:rPr lang="it-IT" altLang="zh-CN" sz="2800" dirty="0" smtClean="0">
                <a:ea typeface="宋体" charset="0"/>
                <a:cs typeface="宋体" charset="0"/>
              </a:rPr>
              <a:t>39 </a:t>
            </a:r>
            <a:r>
              <a:rPr lang="it-IT" altLang="zh-CN" sz="2800" dirty="0">
                <a:ea typeface="宋体" charset="0"/>
                <a:cs typeface="宋体" charset="0"/>
              </a:rPr>
              <a:t>in </a:t>
            </a:r>
            <a:r>
              <a:rPr lang="it-IT" altLang="zh-CN" sz="2800" dirty="0" smtClean="0">
                <a:ea typeface="宋体" charset="0"/>
                <a:cs typeface="宋体" charset="0"/>
              </a:rPr>
              <a:t>San Diego</a:t>
            </a:r>
            <a:endParaRPr lang="en-US" altLang="zh-CN" sz="2800" dirty="0">
              <a:ea typeface="宋体" charset="0"/>
              <a:cs typeface="宋体" charset="0"/>
            </a:endParaRPr>
          </a:p>
          <a:p>
            <a:pPr eaLnBrk="1" hangingPunct="1">
              <a:buClr>
                <a:srgbClr val="FAFD00"/>
              </a:buClr>
              <a:buFontTx/>
              <a:buNone/>
            </a:pPr>
            <a:r>
              <a:rPr lang="en-US" altLang="zh-CN" sz="2800" dirty="0">
                <a:ea typeface="宋体" charset="0"/>
                <a:cs typeface="宋体" charset="0"/>
              </a:rPr>
              <a:t>Authors or Source(s): </a:t>
            </a:r>
          </a:p>
          <a:p>
            <a:pPr eaLnBrk="1" hangingPunct="1">
              <a:buClr>
                <a:srgbClr val="FAFD00"/>
              </a:buClr>
              <a:buFontTx/>
              <a:buNone/>
            </a:pPr>
            <a:r>
              <a:rPr lang="en-US" altLang="zh-CN" dirty="0">
                <a:ea typeface="宋体" charset="0"/>
                <a:cs typeface="宋体" charset="0"/>
              </a:rPr>
              <a:t>	Antonio de la Oliva (UC3M)</a:t>
            </a:r>
            <a:br>
              <a:rPr lang="en-US" altLang="zh-CN" dirty="0">
                <a:ea typeface="宋体" charset="0"/>
                <a:cs typeface="宋体" charset="0"/>
              </a:rPr>
            </a:br>
            <a:r>
              <a:rPr lang="en-US" altLang="zh-CN" dirty="0">
                <a:ea typeface="宋体" charset="0"/>
                <a:cs typeface="宋体" charset="0"/>
              </a:rPr>
              <a:t>Johannes </a:t>
            </a:r>
            <a:r>
              <a:rPr lang="en-US" altLang="zh-CN" dirty="0" err="1">
                <a:ea typeface="宋体" charset="0"/>
                <a:cs typeface="宋体" charset="0"/>
              </a:rPr>
              <a:t>Lessmann</a:t>
            </a:r>
            <a:r>
              <a:rPr lang="en-US" altLang="zh-CN" dirty="0">
                <a:ea typeface="宋体" charset="0"/>
                <a:cs typeface="宋体" charset="0"/>
              </a:rPr>
              <a:t> (NEC)</a:t>
            </a:r>
            <a:br>
              <a:rPr lang="en-US" altLang="zh-CN" dirty="0">
                <a:ea typeface="宋体" charset="0"/>
                <a:cs typeface="宋体" charset="0"/>
              </a:rPr>
            </a:br>
            <a:r>
              <a:rPr lang="en-US" altLang="zh-CN" dirty="0">
                <a:ea typeface="宋体" charset="0"/>
                <a:cs typeface="宋体" charset="0"/>
              </a:rPr>
              <a:t>Christian </a:t>
            </a:r>
            <a:r>
              <a:rPr lang="en-US" altLang="zh-CN" dirty="0" err="1">
                <a:ea typeface="宋体" charset="0"/>
                <a:cs typeface="宋体" charset="0"/>
              </a:rPr>
              <a:t>Niephaus</a:t>
            </a:r>
            <a:r>
              <a:rPr lang="en-US" altLang="zh-CN" dirty="0">
                <a:ea typeface="宋体" charset="0"/>
                <a:cs typeface="宋体" charset="0"/>
              </a:rPr>
              <a:t> (</a:t>
            </a:r>
            <a:r>
              <a:rPr lang="en-US" altLang="zh-CN" dirty="0" err="1">
                <a:ea typeface="宋体" charset="0"/>
                <a:cs typeface="宋体" charset="0"/>
              </a:rPr>
              <a:t>FhG</a:t>
            </a:r>
            <a:r>
              <a:rPr lang="en-US" altLang="zh-CN" dirty="0">
                <a:ea typeface="宋体" charset="0"/>
                <a:cs typeface="宋体" charset="0"/>
              </a:rPr>
              <a:t>)</a:t>
            </a:r>
          </a:p>
          <a:p>
            <a:pPr eaLnBrk="1" hangingPunct="1">
              <a:buClr>
                <a:srgbClr val="FAFD00"/>
              </a:buClr>
              <a:buFontTx/>
              <a:buNone/>
            </a:pPr>
            <a:r>
              <a:rPr lang="en-US" altLang="zh-CN" dirty="0">
                <a:ea typeface="宋体" charset="0"/>
                <a:cs typeface="宋体" charset="0"/>
              </a:rPr>
              <a:t>	</a:t>
            </a:r>
            <a:r>
              <a:rPr lang="en-US" altLang="ja-JP" sz="2800" dirty="0">
                <a:cs typeface="ＭＳ Ｐゴシック" charset="0"/>
              </a:rPr>
              <a:t>Abstract: </a:t>
            </a:r>
            <a:r>
              <a:rPr lang="en-US" altLang="ja-JP" sz="2800" dirty="0" smtClean="0">
                <a:cs typeface="ＭＳ Ｐゴシック" charset="0"/>
              </a:rPr>
              <a:t>Relation between IEEE 802.19.1 and Media Independence</a:t>
            </a:r>
            <a:endParaRPr lang="en-US" altLang="ja-JP" sz="2800" dirty="0">
              <a:cs typeface="ＭＳ Ｐゴシック" charset="0"/>
            </a:endParaRPr>
          </a:p>
        </p:txBody>
      </p:sp>
      <p:sp>
        <p:nvSpPr>
          <p:cNvPr id="2051" name="Slide Number Placeholder 4"/>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fld id="{2B7394D5-CDF2-8C4E-92E2-C42EBAA3C75B}" type="slidenum">
              <a:rPr lang="ja-JP" altLang="en-US">
                <a:solidFill>
                  <a:srgbClr val="898989"/>
                </a:solidFill>
                <a:latin typeface="Calibri" charset="0"/>
                <a:cs typeface="ＭＳ Ｐゴシック" charset="0"/>
              </a:rPr>
              <a:pPr algn="ctr" eaLnBrk="1" hangingPunct="1"/>
              <a:t>1</a:t>
            </a:fld>
            <a:endParaRPr lang="en-US" altLang="ja-JP">
              <a:solidFill>
                <a:srgbClr val="898989"/>
              </a:solidFill>
              <a:latin typeface="Calibri" charset="0"/>
              <a:cs typeface="ＭＳ Ｐゴシック" charset="0"/>
            </a:endParaRPr>
          </a:p>
        </p:txBody>
      </p:sp>
      <p:sp>
        <p:nvSpPr>
          <p:cNvPr id="2052" name="DtsShapeName" descr="E069@5@3BEDE5C0D99G08@9GE3@E873109:7=V80&gt;B\B62693!!!!!!BIHO@]B62693!!!!!!!!!!1110C66@6B0D130,19,1215,10,lsql,lsql,utunsh`m/qqu!!!!!!!!!!!!!!!!!!!!!!!!!!!!!!!!!!!!!!!!!!!!!!!!!!!!!!!!!!!!!!!!!!!!!!!!!!!!!!!!!!!!!!!!!!!!!!!!!!!!!!!!!!!!!!!!!!!!!!!!!!!!!!!!!!!!!!!!!!!!!!!!!!!!!!!!!!!!!!!!!!!!!!!!!!!!!!!!!!!!!!!!!!!!!!!!!!!!!!!!!!!!!!!!!!!!!!!!!!!!!!!!!!!!!!!!!!!!!!!!!!!!!!!!!!!!!!!!!!!!!!!!!!!!!!!!!!!!!!!!!!!!!!!!!!!!!!!!!!!!!!!!!!!!!!!!!!!!!!!!!!!!!!!!!!!!!!!!!!!!!!!!!!!!!!!!!!!!!!!!!!!!!!!!!!!!!!!!!!!!!!!!!!!!!!!!!!!!!!!!!!!!!!!!!!!!!!!!!!!!!!!!!!!!!!!!!!!!!!!!!!!!!!!!!!!!!!!!!!!!!!!!!!!!!!!!!!!!!!!!!!!!!!!!!!!!!!!!!!!!!!!!!!!!!!!!!!!!!!!!!!!!!!!!!!!!!!!!!!!!!!!!!!!!!!!!!!!!!!!!!!!!!!!!!!!!!!!!!!!!!!!!!!!!!!!!!!!!!!!!!!!!!!!!!!!!!!!!!!!!!!!!!!!!!!!!!!!!!!!!!!!!!!!!!!!!!!!!!!!!!!!!!!!!!!!!!!!!!!!!!!!!!!!!!!!!!!!!!!!!!!!!!!!!!!!!!!!!!!!!!!!!!!!!!!!!!!!!!!!!!!!!!!!!!!!!!!!!!!!!!!!!!!!!!!!!!!!!!!!!!!!!!!!!!!!!!!!!!!!!!!!!!!!!!!!!!!!!!!!!!!!!!!!!!!!!!!!!!!!!!!!!!!!!!!!!!!!!!!!!!!!!!!!!!!!!!!!!!!!!!!!!!!!!!!!!!!!!!!!!!!!!!!!!!!!!!!!!!!!!!!!!!!!!!!!!!!!!!!!!!!!!!!!!!!!!!!!!!!!!!!!!!!!!!!!!!!!!!!!!!!!!!!!!!!!!!!!!!!!!!!!!!!!!!!!!!!!!!!!!!!!!!!!!!!!!!!!!!!!!!!!!!!!!!!!!!!!!!!!!!!!!!!!!!!!!!!!!!!!!!!!!!!!!!!!!!!!!!!!!!!!!!!!!!!!!!!!!!!!!!!!!!!!!!!!!!!!!!!!!!!!!!!!!!!!!!!!!!!!!!!!!!!!!!!!!!!!!!!!!!!!!!!!!!!!!!!!!!!!!!!!!!!!!!!!!!!!!!!!!!!!!!!!!!!!!!!!!!!!!!!!!!!!!!!!!!!!!!!!!!!!!!!!!!!!!!!!!!!!!!!!!!!!!!!!!!!!!!!!!!!!!!!!!!!!!!!!!!!!!!!!!!!!!!!!!!!!!!!!!!!!!!!!!!!!!!!!!!!!!!!!!!!!!!!!!!!!!!!!!!!!!!!!!!!!!!!!!!!!!!!!!!!!!!!!!!!!!!!!!!!!!!!!!!!!!!!!!!!!!!!!!!!!!!!!!!!!!!!!!!!!!!!!!!!!!!!!!!!!!!!!!!!!!!!!!!!!!!!!!!!!!!!!!!!!!!!!!!!!!!!!!!!!!!!!!!!!!!!!!!!!!!!!!!!!!!!!!!!!!!!!!!!!!!!!!!!!!!!!!!!!!!!!!!!!!!!!!!!!!!!!!!!!!!!!!!!!!!!!!!!!!!!!!!!!!!!!!!!!!!!!!!!!!!!!!!!!!!!!!!!!!!!!!!!!!!!!!!!!!!!!!!!!!!!!!!!!!!!!!!!!!!!!!!!!!!!!!!!!!!!!!!!!!!!!!!!!!!!!!!!!!!!!!!!!!!!!!!!!!!!!!!!!!!!!!!!!!!!!!!!!!!!!!!!!!!!!!!!!!!!!!!!!!!!!!!!!!!!!!!!!!!!!!!!!!!!!!!!!!!!!!!!!!!!!!!!!!!!!!!!!!!!!!!!!!!!!!!!!!!!!!!!!!!!!!!!!!!!!!!!!!!!!!!!!!!!!!!!!!!!!!!!!!!!!!!!!!!!!!!!!!!!!!!!!!!!!!!!!!!!!!!!!!!!!!!!!!!!!!!!!!!!!!!!!!!!!!!!!!!!!!!!!!!!!!!!!!!!!!!!!!!!!!!!!!!!!!!!!!!!!!!!!!!!!!!!!!!!!!!!!!!!!!!!!!!!!!!!!!!!!!!!!!!!!!!!!!!!!!!!!!!!!!!!!!!!!!!!!!!!!!!!!!!!!!!!!!!!!!!!!!!!!!!!!!!!!!!!!!!!!!!!!!!!!!!!!!!!!!!!!!!!!!!!!!!!!!!!!!!!!!!!!!!!!!!!!!!!!!!!!!!!!!!!!!!!!!!!!!!!!!!!!!!!!!!!!!!!!!!!!!!!!!!!!!!!!!!!!!!!!!!!!!!!!!!!!!!!!!!!!!!!!!!!!!!!!!!!!!!!!!!!!1!1" hidden="1"/>
          <p:cNvSpPr>
            <a:spLocks noChangeArrowheads="1"/>
          </p:cNvSpPr>
          <p:nvPr/>
        </p:nvSpPr>
        <p:spPr bwMode="auto">
          <a:xfrm>
            <a:off x="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4599460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Similarities to IEEE 802.21</a:t>
            </a:r>
            <a:endParaRPr lang="en-US" dirty="0"/>
          </a:p>
        </p:txBody>
      </p:sp>
      <p:sp>
        <p:nvSpPr>
          <p:cNvPr id="3" name="Content Placeholder 2"/>
          <p:cNvSpPr>
            <a:spLocks noGrp="1"/>
          </p:cNvSpPr>
          <p:nvPr>
            <p:ph idx="1"/>
          </p:nvPr>
        </p:nvSpPr>
        <p:spPr/>
        <p:txBody>
          <a:bodyPr/>
          <a:lstStyle/>
          <a:p>
            <a:r>
              <a:rPr lang="x-none" dirty="0" smtClean="0"/>
              <a:t>We have seen how the IEEE 802.19.1 can benefit from a Media Independence Layer</a:t>
            </a:r>
          </a:p>
          <a:p>
            <a:endParaRPr lang="x-none" dirty="0" smtClean="0"/>
          </a:p>
          <a:p>
            <a:r>
              <a:rPr lang="x-none" dirty="0" smtClean="0"/>
              <a:t>In the following we present </a:t>
            </a:r>
            <a:r>
              <a:rPr lang="x-none" b="1" dirty="0" smtClean="0"/>
              <a:t>an example </a:t>
            </a:r>
            <a:r>
              <a:rPr lang="x-none" dirty="0" smtClean="0"/>
              <a:t>of this Media Independence Layer applied to 802.19.1 following an 802.21 approach</a:t>
            </a:r>
            <a:endParaRPr lang="en-US" dirty="0"/>
          </a:p>
        </p:txBody>
      </p:sp>
    </p:spTree>
    <p:extLst>
      <p:ext uri="{BB962C8B-B14F-4D97-AF65-F5344CB8AC3E}">
        <p14:creationId xmlns:p14="http://schemas.microsoft.com/office/powerpoint/2010/main" val="165750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7963" y="171450"/>
            <a:ext cx="8936037" cy="723900"/>
          </a:xfrm>
        </p:spPr>
        <p:txBody>
          <a:bodyPr>
            <a:noAutofit/>
          </a:bodyPr>
          <a:lstStyle/>
          <a:p>
            <a:r>
              <a:rPr lang="en-US" sz="3000" dirty="0">
                <a:solidFill>
                  <a:srgbClr val="000000"/>
                </a:solidFill>
                <a:ea typeface="Times New Roman" charset="0"/>
                <a:cs typeface="Times New Roman" charset="0"/>
              </a:rPr>
              <a:t>Entities belonging to 802.19.1 </a:t>
            </a:r>
            <a:r>
              <a:rPr lang="en-US" sz="3000" dirty="0" smtClean="0">
                <a:solidFill>
                  <a:srgbClr val="000000"/>
                </a:solidFill>
                <a:ea typeface="Times New Roman" charset="0"/>
                <a:cs typeface="Times New Roman" charset="0"/>
              </a:rPr>
              <a:t>System and their similarities to IEEE 802.21</a:t>
            </a:r>
            <a:endParaRPr lang="en-US" sz="3000" dirty="0">
              <a:solidFill>
                <a:srgbClr val="45EFB1"/>
              </a:solidFill>
            </a:endParaRPr>
          </a:p>
        </p:txBody>
      </p:sp>
      <p:sp>
        <p:nvSpPr>
          <p:cNvPr id="8" name="Text Placeholder 2"/>
          <p:cNvSpPr txBox="1">
            <a:spLocks/>
          </p:cNvSpPr>
          <p:nvPr/>
        </p:nvSpPr>
        <p:spPr bwMode="auto">
          <a:xfrm>
            <a:off x="3276600" y="2057400"/>
            <a:ext cx="2643188"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endParaRPr lang="en-US" sz="2000" b="1"/>
          </a:p>
        </p:txBody>
      </p:sp>
      <p:sp>
        <p:nvSpPr>
          <p:cNvPr id="10" name="Text Placeholder 4"/>
          <p:cNvSpPr txBox="1">
            <a:spLocks/>
          </p:cNvSpPr>
          <p:nvPr/>
        </p:nvSpPr>
        <p:spPr>
          <a:xfrm>
            <a:off x="6096000" y="1752600"/>
            <a:ext cx="2857500" cy="639763"/>
          </a:xfrm>
          <a:prstGeom prst="rect">
            <a:avLst/>
          </a:prstGeom>
        </p:spPr>
        <p:txBody>
          <a:bodyPr>
            <a:prstTxWarp prst="textNoShape">
              <a:avLst/>
            </a:prstTxWarp>
          </a:bodyPr>
          <a:lstStyle/>
          <a:p>
            <a:pPr>
              <a:spcBef>
                <a:spcPct val="20000"/>
              </a:spcBef>
            </a:pPr>
            <a:endParaRPr lang="en-US" sz="2000" b="1"/>
          </a:p>
        </p:txBody>
      </p:sp>
      <p:sp>
        <p:nvSpPr>
          <p:cNvPr id="11" name="Text Placeholder 2"/>
          <p:cNvSpPr txBox="1">
            <a:spLocks/>
          </p:cNvSpPr>
          <p:nvPr/>
        </p:nvSpPr>
        <p:spPr bwMode="auto">
          <a:xfrm>
            <a:off x="381000" y="1752600"/>
            <a:ext cx="2781300" cy="639763"/>
          </a:xfrm>
          <a:prstGeom prst="rect">
            <a:avLst/>
          </a:prstGeom>
          <a:noFill/>
          <a:ln w="9525">
            <a:noFill/>
            <a:miter lim="800000"/>
            <a:headEnd/>
            <a:tailEnd/>
          </a:ln>
          <a:effectLst/>
        </p:spPr>
        <p:txBody>
          <a:bodyPr lIns="92075" tIns="46038" rIns="92075" bIns="46038" anchor="b">
            <a:prstTxWarp prst="textNoShape">
              <a:avLst/>
            </a:prstTxWarp>
          </a:bodyPr>
          <a:lstStyle/>
          <a:p>
            <a:pPr>
              <a:spcBef>
                <a:spcPct val="20000"/>
              </a:spcBef>
            </a:pPr>
            <a:endParaRPr lang="en-US" sz="2000" b="1"/>
          </a:p>
        </p:txBody>
      </p:sp>
      <p:sp>
        <p:nvSpPr>
          <p:cNvPr id="14" name="TextBox 13"/>
          <p:cNvSpPr txBox="1"/>
          <p:nvPr/>
        </p:nvSpPr>
        <p:spPr>
          <a:xfrm>
            <a:off x="207963" y="6350463"/>
            <a:ext cx="5605646" cy="307777"/>
          </a:xfrm>
          <a:prstGeom prst="rect">
            <a:avLst/>
          </a:prstGeom>
          <a:noFill/>
        </p:spPr>
        <p:txBody>
          <a:bodyPr wrap="none" rtlCol="0">
            <a:spAutoFit/>
          </a:bodyPr>
          <a:lstStyle/>
          <a:p>
            <a:r>
              <a:rPr lang="en-US" sz="1400" dirty="0" smtClean="0"/>
              <a:t>Taken from 19-10-0085-00-0000-802-19-tg1-and-system-design-document</a:t>
            </a:r>
            <a:endParaRPr lang="en-US" sz="1400" dirty="0"/>
          </a:p>
        </p:txBody>
      </p:sp>
      <p:graphicFrame>
        <p:nvGraphicFramePr>
          <p:cNvPr id="15" name="Table 14"/>
          <p:cNvGraphicFramePr>
            <a:graphicFrameLocks noGrp="1"/>
          </p:cNvGraphicFramePr>
          <p:nvPr/>
        </p:nvGraphicFramePr>
        <p:xfrm>
          <a:off x="381000" y="1226634"/>
          <a:ext cx="8440854" cy="3383280"/>
        </p:xfrm>
        <a:graphic>
          <a:graphicData uri="http://schemas.openxmlformats.org/drawingml/2006/table">
            <a:tbl>
              <a:tblPr firstRow="1" bandRow="1">
                <a:tableStyleId>{5C22544A-7EE6-4342-B048-85BDC9FD1C3A}</a:tableStyleId>
              </a:tblPr>
              <a:tblGrid>
                <a:gridCol w="2813618"/>
                <a:gridCol w="2813618"/>
                <a:gridCol w="281361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Coexistence Manager</a:t>
                      </a:r>
                    </a:p>
                    <a:p>
                      <a:endParaRPr lang="en-US" sz="1200" dirty="0">
                        <a:solidFill>
                          <a:srgbClr val="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Coexistence Enabler</a:t>
                      </a:r>
                      <a:endParaRPr lang="en-US" sz="1000" b="0" u="sng" dirty="0" smtClean="0">
                        <a:solidFill>
                          <a:srgbClr val="000000"/>
                        </a:solidFill>
                      </a:endParaRPr>
                    </a:p>
                    <a:p>
                      <a:endParaRPr lang="en-US" sz="1200" dirty="0">
                        <a:solidFill>
                          <a:srgbClr val="000000"/>
                        </a:solidFill>
                      </a:endParaRPr>
                    </a:p>
                  </a:txBody>
                  <a:tcPr/>
                </a:tc>
                <a:tc>
                  <a:txBody>
                    <a:bodyPr/>
                    <a:lstStyle/>
                    <a:p>
                      <a:pPr marL="0" indent="0">
                        <a:buFontTx/>
                        <a:buNone/>
                      </a:pPr>
                      <a:r>
                        <a:rPr lang="en-US" sz="1200" dirty="0" smtClean="0">
                          <a:solidFill>
                            <a:srgbClr val="000000"/>
                          </a:solidFill>
                        </a:rPr>
                        <a:t>Coexistence  Discovery</a:t>
                      </a:r>
                    </a:p>
                    <a:p>
                      <a:pPr marL="0" indent="0">
                        <a:buFontTx/>
                        <a:buNone/>
                      </a:pPr>
                      <a:r>
                        <a:rPr lang="en-US" sz="1200" dirty="0" smtClean="0">
                          <a:solidFill>
                            <a:srgbClr val="000000"/>
                          </a:solidFill>
                        </a:rPr>
                        <a:t>and Information Server</a:t>
                      </a:r>
                      <a:endParaRPr lang="en-US" sz="1000" b="0" u="sng" dirty="0" smtClean="0">
                        <a:solidFill>
                          <a:srgbClr val="000000"/>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Coexistence decision making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Communication between  Coexistence Manager and TVBD network or device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Providing coexistence related information to Coexistence Managers</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This includes generating and providing corresponding coexistence requests/commands and control information to Coexistence Enablers</a:t>
                      </a:r>
                      <a:endParaRPr lang="en-US" sz="1200" dirty="0" smtClean="0">
                        <a:solidFill>
                          <a:srgbClr val="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Obtaining information, required for coexistence, from TVBD network or device</a:t>
                      </a:r>
                    </a:p>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Supporting discovery of Coexistence Managers and opening interfaces between Coexistence Managers</a:t>
                      </a:r>
                      <a:endParaRPr lang="en-US" sz="600" dirty="0" smtClean="0"/>
                    </a:p>
                    <a:p>
                      <a:endParaRPr lang="en-US" sz="12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Discovery of and communication with other Coexistence Managers</a:t>
                      </a:r>
                      <a:endParaRPr lang="en-US" sz="1200" b="0" dirty="0" smtClean="0"/>
                    </a:p>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Translating reconfiguration requests/commands and control information received from the Coexistence Manager into TVBD-specific reconfiguration requests/ commands</a:t>
                      </a:r>
                      <a:endParaRPr lang="en-US" sz="12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Collecting, aggregating  information related to TVWS coexistence. </a:t>
                      </a:r>
                    </a:p>
                    <a:p>
                      <a:endParaRPr lang="en-US" sz="12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Assist network operators in management related to TVWS coexistence</a:t>
                      </a:r>
                    </a:p>
                    <a:p>
                      <a:endParaRPr lang="en-US" sz="1200" dirty="0"/>
                    </a:p>
                  </a:txBody>
                  <a:tcPr/>
                </a:tc>
                <a:tc>
                  <a:txBody>
                    <a:bodyPr/>
                    <a:lstStyle/>
                    <a:p>
                      <a:endParaRPr lang="en-US" sz="1200" dirty="0"/>
                    </a:p>
                  </a:txBody>
                  <a:tcPr/>
                </a:tc>
                <a:tc>
                  <a:txBody>
                    <a:bodyPr/>
                    <a:lstStyle/>
                    <a:p>
                      <a:r>
                        <a:rPr lang="en-US" sz="1200" b="0" dirty="0" smtClean="0"/>
                        <a:t>Coexistence  Discovery and Information Server may connect to TVWS database to obtain primary users information.</a:t>
                      </a:r>
                      <a:endParaRPr lang="en-US" sz="1200" dirty="0"/>
                    </a:p>
                  </a:txBody>
                  <a:tcPr/>
                </a:tc>
              </a:tr>
            </a:tbl>
          </a:graphicData>
        </a:graphic>
      </p:graphicFrame>
      <p:sp>
        <p:nvSpPr>
          <p:cNvPr id="17" name="Left Brace 16"/>
          <p:cNvSpPr/>
          <p:nvPr/>
        </p:nvSpPr>
        <p:spPr>
          <a:xfrm rot="16200000">
            <a:off x="4440574" y="3344033"/>
            <a:ext cx="309012" cy="284077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3174692" y="5044017"/>
            <a:ext cx="2840775" cy="646331"/>
          </a:xfrm>
          <a:prstGeom prst="rect">
            <a:avLst/>
          </a:prstGeom>
          <a:noFill/>
        </p:spPr>
        <p:txBody>
          <a:bodyPr wrap="square" rtlCol="0">
            <a:spAutoFit/>
          </a:bodyPr>
          <a:lstStyle/>
          <a:p>
            <a:pPr algn="ctr"/>
            <a:r>
              <a:rPr lang="en-US" dirty="0" smtClean="0"/>
              <a:t>This is similar to MIHF functionality</a:t>
            </a:r>
            <a:endParaRPr lang="en-US" dirty="0"/>
          </a:p>
        </p:txBody>
      </p:sp>
      <p:sp>
        <p:nvSpPr>
          <p:cNvPr id="19" name="Left Brace 18"/>
          <p:cNvSpPr/>
          <p:nvPr/>
        </p:nvSpPr>
        <p:spPr>
          <a:xfrm rot="16200000">
            <a:off x="7264155" y="3361226"/>
            <a:ext cx="309012" cy="280638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6015467" y="5044017"/>
            <a:ext cx="2840775" cy="646331"/>
          </a:xfrm>
          <a:prstGeom prst="rect">
            <a:avLst/>
          </a:prstGeom>
          <a:noFill/>
        </p:spPr>
        <p:txBody>
          <a:bodyPr wrap="square" rtlCol="0">
            <a:spAutoFit/>
          </a:bodyPr>
          <a:lstStyle/>
          <a:p>
            <a:pPr algn="ctr"/>
            <a:r>
              <a:rPr lang="en-US" dirty="0" smtClean="0"/>
              <a:t>This is similar to MIIS functionality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072144"/>
              </p:ext>
            </p:extLst>
          </p:nvPr>
        </p:nvGraphicFramePr>
        <p:xfrm>
          <a:off x="457200" y="1600200"/>
          <a:ext cx="8229600" cy="397255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400" dirty="0" smtClean="0"/>
                        <a:t>Interface</a:t>
                      </a:r>
                      <a:endParaRPr lang="en-US" sz="1400" dirty="0"/>
                    </a:p>
                  </a:txBody>
                  <a:tcPr/>
                </a:tc>
                <a:tc>
                  <a:txBody>
                    <a:bodyPr/>
                    <a:lstStyle/>
                    <a:p>
                      <a:r>
                        <a:rPr lang="en-US" sz="1400" dirty="0" smtClean="0"/>
                        <a:t>Entities</a:t>
                      </a:r>
                      <a:endParaRPr lang="en-US" sz="1400" dirty="0"/>
                    </a:p>
                  </a:txBody>
                  <a:tcPr/>
                </a:tc>
                <a:tc>
                  <a:txBody>
                    <a:bodyPr/>
                    <a:lstStyle/>
                    <a:p>
                      <a:r>
                        <a:rPr lang="en-US" sz="1400" dirty="0" smtClean="0"/>
                        <a:t>Description</a:t>
                      </a:r>
                      <a:endParaRPr lang="en-US" sz="1400" dirty="0"/>
                    </a:p>
                  </a:txBody>
                  <a:tcPr/>
                </a:tc>
                <a:tc>
                  <a:txBody>
                    <a:bodyPr/>
                    <a:lstStyle/>
                    <a:p>
                      <a:r>
                        <a:rPr lang="en-US" sz="1400" dirty="0" smtClean="0"/>
                        <a:t>IEEE</a:t>
                      </a:r>
                      <a:r>
                        <a:rPr lang="en-US" sz="1400" baseline="0" dirty="0" smtClean="0"/>
                        <a:t> 802.21 Equivalent</a:t>
                      </a:r>
                      <a:endParaRPr lang="en-US" sz="1400" dirty="0"/>
                    </a:p>
                  </a:txBody>
                  <a:tcPr/>
                </a:tc>
              </a:tr>
              <a:tr h="370840">
                <a:tc>
                  <a:txBody>
                    <a:bodyPr/>
                    <a:lstStyle/>
                    <a:p>
                      <a:r>
                        <a:rPr lang="en-US" sz="1400" dirty="0" smtClean="0"/>
                        <a:t>Interface A</a:t>
                      </a:r>
                      <a:endParaRPr lang="en-US" sz="1400" dirty="0"/>
                    </a:p>
                  </a:txBody>
                  <a:tcPr/>
                </a:tc>
                <a:tc>
                  <a:txBody>
                    <a:bodyPr/>
                    <a:lstStyle/>
                    <a:p>
                      <a:r>
                        <a:rPr lang="en-US" sz="1400" dirty="0" smtClean="0"/>
                        <a:t>CE&lt;-&gt;TVBD</a:t>
                      </a:r>
                      <a:endParaRPr lang="en-US" sz="1400" dirty="0"/>
                    </a:p>
                  </a:txBody>
                  <a:tcPr/>
                </a:tc>
                <a:tc>
                  <a:txBody>
                    <a:bodyPr/>
                    <a:lstStyle/>
                    <a:p>
                      <a:r>
                        <a:rPr lang="en-US" sz="1400" dirty="0" smtClean="0"/>
                        <a:t>Exchange</a:t>
                      </a:r>
                      <a:r>
                        <a:rPr lang="en-US" sz="1400" baseline="0" dirty="0" smtClean="0"/>
                        <a:t> of information, measurements, configuration requests</a:t>
                      </a:r>
                      <a:endParaRPr lang="en-US" sz="1400" dirty="0"/>
                    </a:p>
                  </a:txBody>
                  <a:tcPr/>
                </a:tc>
                <a:tc>
                  <a:txBody>
                    <a:bodyPr/>
                    <a:lstStyle/>
                    <a:p>
                      <a:r>
                        <a:rPr lang="en-US" sz="1400" dirty="0" smtClean="0"/>
                        <a:t>MIH_LINK_SAP</a:t>
                      </a:r>
                      <a:endParaRPr lang="en-US" sz="1400" dirty="0"/>
                    </a:p>
                  </a:txBody>
                  <a:tcPr/>
                </a:tc>
              </a:tr>
              <a:tr h="370840">
                <a:tc>
                  <a:txBody>
                    <a:bodyPr/>
                    <a:lstStyle/>
                    <a:p>
                      <a:r>
                        <a:rPr lang="en-US" sz="1400" dirty="0" smtClean="0"/>
                        <a:t>Interface B1</a:t>
                      </a:r>
                      <a:endParaRPr lang="en-US" sz="1400" dirty="0"/>
                    </a:p>
                  </a:txBody>
                  <a:tcPr/>
                </a:tc>
                <a:tc>
                  <a:txBody>
                    <a:bodyPr/>
                    <a:lstStyle/>
                    <a:p>
                      <a:r>
                        <a:rPr lang="en-US" sz="1400" dirty="0" smtClean="0"/>
                        <a:t>CE &lt;-&gt;CM</a:t>
                      </a:r>
                      <a:endParaRPr lang="en-US" sz="1400" dirty="0"/>
                    </a:p>
                  </a:txBody>
                  <a:tcPr/>
                </a:tc>
                <a:tc>
                  <a:txBody>
                    <a:bodyPr/>
                    <a:lstStyle/>
                    <a:p>
                      <a:r>
                        <a:rPr lang="en-US" sz="1400" dirty="0" smtClean="0"/>
                        <a:t>Exchange</a:t>
                      </a:r>
                      <a:r>
                        <a:rPr lang="en-US" sz="1400" baseline="0" dirty="0" smtClean="0"/>
                        <a:t> of information and request/commands and control information</a:t>
                      </a:r>
                      <a:endParaRPr lang="en-US" sz="1400" dirty="0"/>
                    </a:p>
                  </a:txBody>
                  <a:tcPr/>
                </a:tc>
                <a:tc>
                  <a:txBody>
                    <a:bodyPr/>
                    <a:lstStyle/>
                    <a:p>
                      <a:r>
                        <a:rPr lang="en-US" sz="1400" dirty="0" smtClean="0"/>
                        <a:t>MIH_SAP</a:t>
                      </a:r>
                      <a:endParaRPr lang="en-US" sz="1400" dirty="0"/>
                    </a:p>
                  </a:txBody>
                  <a:tcPr/>
                </a:tc>
              </a:tr>
              <a:tr h="370840">
                <a:tc>
                  <a:txBody>
                    <a:bodyPr/>
                    <a:lstStyle/>
                    <a:p>
                      <a:r>
                        <a:rPr lang="en-US" sz="1400" dirty="0" smtClean="0"/>
                        <a:t>Interface B2</a:t>
                      </a:r>
                      <a:endParaRPr lang="en-US" sz="1400" dirty="0"/>
                    </a:p>
                  </a:txBody>
                  <a:tcPr/>
                </a:tc>
                <a:tc>
                  <a:txBody>
                    <a:bodyPr/>
                    <a:lstStyle/>
                    <a:p>
                      <a:r>
                        <a:rPr lang="en-US" sz="1400" dirty="0" smtClean="0"/>
                        <a:t>CM&lt;-&gt;CDIS</a:t>
                      </a:r>
                      <a:endParaRPr lang="en-US" sz="1400" dirty="0"/>
                    </a:p>
                  </a:txBody>
                  <a:tcPr/>
                </a:tc>
                <a:tc>
                  <a:txBody>
                    <a:bodyPr/>
                    <a:lstStyle/>
                    <a:p>
                      <a:r>
                        <a:rPr lang="en-US" sz="1400" dirty="0" smtClean="0"/>
                        <a:t>Information</a:t>
                      </a:r>
                      <a:r>
                        <a:rPr lang="en-US" sz="1400" baseline="0" dirty="0" smtClean="0"/>
                        <a:t> required for discovery and coexistence</a:t>
                      </a:r>
                      <a:endParaRPr lang="en-US" sz="1400" dirty="0"/>
                    </a:p>
                  </a:txBody>
                  <a:tcPr/>
                </a:tc>
                <a:tc>
                  <a:txBody>
                    <a:bodyPr/>
                    <a:lstStyle/>
                    <a:p>
                      <a:r>
                        <a:rPr lang="en-US" sz="1400" dirty="0" smtClean="0"/>
                        <a:t>MIH_NET_SAP+MIH_SAP</a:t>
                      </a:r>
                      <a:endParaRPr lang="en-US" sz="1400" dirty="0"/>
                    </a:p>
                  </a:txBody>
                  <a:tcPr/>
                </a:tc>
              </a:tr>
              <a:tr h="370840">
                <a:tc>
                  <a:txBody>
                    <a:bodyPr/>
                    <a:lstStyle/>
                    <a:p>
                      <a:r>
                        <a:rPr lang="en-US" sz="1400" dirty="0" smtClean="0"/>
                        <a:t>Interface B3</a:t>
                      </a:r>
                      <a:endParaRPr lang="en-US" sz="1400" dirty="0"/>
                    </a:p>
                  </a:txBody>
                  <a:tcPr/>
                </a:tc>
                <a:tc>
                  <a:txBody>
                    <a:bodyPr/>
                    <a:lstStyle/>
                    <a:p>
                      <a:r>
                        <a:rPr lang="en-US" sz="1400" dirty="0" smtClean="0"/>
                        <a:t>CM&lt;-&gt;CM</a:t>
                      </a:r>
                      <a:endParaRPr lang="en-US" sz="1400" dirty="0"/>
                    </a:p>
                  </a:txBody>
                  <a:tcPr/>
                </a:tc>
                <a:tc>
                  <a:txBody>
                    <a:bodyPr/>
                    <a:lstStyle/>
                    <a:p>
                      <a:r>
                        <a:rPr lang="en-US" sz="1400" dirty="0" smtClean="0"/>
                        <a:t>Information and message required for discovery and coexistence</a:t>
                      </a:r>
                      <a:endParaRPr lang="en-US" sz="1400" dirty="0"/>
                    </a:p>
                  </a:txBody>
                  <a:tcPr/>
                </a:tc>
                <a:tc>
                  <a:txBody>
                    <a:bodyPr/>
                    <a:lstStyle/>
                    <a:p>
                      <a:r>
                        <a:rPr lang="en-US" sz="1400" dirty="0" smtClean="0"/>
                        <a:t>MIH_NET_SAP+MIH_SAP</a:t>
                      </a:r>
                      <a:endParaRPr lang="en-US" sz="1400" dirty="0"/>
                    </a:p>
                  </a:txBody>
                  <a:tcPr/>
                </a:tc>
              </a:tr>
              <a:tr h="370840">
                <a:tc>
                  <a:txBody>
                    <a:bodyPr/>
                    <a:lstStyle/>
                    <a:p>
                      <a:r>
                        <a:rPr lang="en-US" sz="1400" dirty="0" smtClean="0"/>
                        <a:t>Interface C</a:t>
                      </a:r>
                      <a:endParaRPr lang="en-US" sz="1400" dirty="0"/>
                    </a:p>
                  </a:txBody>
                  <a:tcPr/>
                </a:tc>
                <a:tc>
                  <a:txBody>
                    <a:bodyPr/>
                    <a:lstStyle/>
                    <a:p>
                      <a:r>
                        <a:rPr lang="en-US" sz="1400" dirty="0" smtClean="0"/>
                        <a:t>CM/CDIS&lt;-&gt;TVWS DB</a:t>
                      </a:r>
                      <a:endParaRPr lang="en-US" sz="1400" dirty="0"/>
                    </a:p>
                  </a:txBody>
                  <a:tcPr/>
                </a:tc>
                <a:tc>
                  <a:txBody>
                    <a:bodyPr/>
                    <a:lstStyle/>
                    <a:p>
                      <a:r>
                        <a:rPr lang="en-US" sz="1400" dirty="0" smtClean="0"/>
                        <a:t>Information on available TV channels</a:t>
                      </a:r>
                      <a:endParaRPr lang="en-US" sz="1400" dirty="0"/>
                    </a:p>
                  </a:txBody>
                  <a:tcPr/>
                </a:tc>
                <a:tc>
                  <a:txBody>
                    <a:bodyPr/>
                    <a:lstStyle/>
                    <a:p>
                      <a:r>
                        <a:rPr lang="en-US" sz="1400" dirty="0" smtClean="0"/>
                        <a:t>--</a:t>
                      </a:r>
                      <a:endParaRPr lang="en-US" sz="1400" dirty="0"/>
                    </a:p>
                  </a:txBody>
                  <a:tcPr/>
                </a:tc>
              </a:tr>
              <a:tr h="370840">
                <a:tc>
                  <a:txBody>
                    <a:bodyPr/>
                    <a:lstStyle/>
                    <a:p>
                      <a:r>
                        <a:rPr lang="en-US" sz="1400" dirty="0" smtClean="0"/>
                        <a:t>Interface D</a:t>
                      </a:r>
                      <a:endParaRPr lang="en-US" sz="1400" dirty="0"/>
                    </a:p>
                  </a:txBody>
                  <a:tcPr/>
                </a:tc>
                <a:tc>
                  <a:txBody>
                    <a:bodyPr/>
                    <a:lstStyle/>
                    <a:p>
                      <a:r>
                        <a:rPr lang="en-US" sz="1400" dirty="0" smtClean="0"/>
                        <a:t>CM&lt;-&gt;OME</a:t>
                      </a:r>
                      <a:endParaRPr lang="en-US" sz="1400" dirty="0"/>
                    </a:p>
                  </a:txBody>
                  <a:tcPr/>
                </a:tc>
                <a:tc>
                  <a:txBody>
                    <a:bodyPr/>
                    <a:lstStyle/>
                    <a:p>
                      <a:r>
                        <a:rPr lang="en-US" sz="1400" dirty="0" smtClean="0"/>
                        <a:t>Network operator</a:t>
                      </a:r>
                      <a:r>
                        <a:rPr lang="en-US" sz="1400" baseline="0" dirty="0" smtClean="0"/>
                        <a:t> info.</a:t>
                      </a:r>
                      <a:endParaRPr lang="en-US" sz="1400" dirty="0"/>
                    </a:p>
                  </a:txBody>
                  <a:tcPr/>
                </a:tc>
                <a:tc>
                  <a:txBody>
                    <a:bodyPr/>
                    <a:lstStyle/>
                    <a:p>
                      <a:r>
                        <a:rPr lang="en-US" sz="1400" dirty="0" smtClean="0"/>
                        <a:t>--</a:t>
                      </a:r>
                      <a:endParaRPr lang="en-US" sz="1400" dirty="0"/>
                    </a:p>
                  </a:txBody>
                  <a:tcPr/>
                </a:tc>
              </a:tr>
            </a:tbl>
          </a:graphicData>
        </a:graphic>
      </p:graphicFrame>
      <p:sp>
        <p:nvSpPr>
          <p:cNvPr id="5" name="TextBox 4"/>
          <p:cNvSpPr txBox="1"/>
          <p:nvPr/>
        </p:nvSpPr>
        <p:spPr>
          <a:xfrm>
            <a:off x="457200" y="5572759"/>
            <a:ext cx="3412112" cy="1015663"/>
          </a:xfrm>
          <a:prstGeom prst="rect">
            <a:avLst/>
          </a:prstGeom>
          <a:noFill/>
        </p:spPr>
        <p:txBody>
          <a:bodyPr wrap="none" rtlCol="0">
            <a:spAutoFit/>
          </a:bodyPr>
          <a:lstStyle/>
          <a:p>
            <a:r>
              <a:rPr lang="en-US" sz="1200" dirty="0" smtClean="0"/>
              <a:t>CE: Coexistence Enabler</a:t>
            </a:r>
          </a:p>
          <a:p>
            <a:r>
              <a:rPr lang="en-US" sz="1200" dirty="0" smtClean="0"/>
              <a:t>CM: Coexistence Manager</a:t>
            </a:r>
          </a:p>
          <a:p>
            <a:r>
              <a:rPr lang="en-US" sz="1200" dirty="0" smtClean="0"/>
              <a:t>CDIS: Coexistence Discovery and Information Server</a:t>
            </a:r>
          </a:p>
          <a:p>
            <a:r>
              <a:rPr lang="en-US" sz="1200" dirty="0" smtClean="0"/>
              <a:t>TVWS DB: TV White Spaces Database</a:t>
            </a:r>
          </a:p>
          <a:p>
            <a:r>
              <a:rPr lang="en-US" sz="1200" dirty="0" smtClean="0"/>
              <a:t>OME: Operator Management Entity</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0062"/>
          </a:xfrm>
        </p:spPr>
        <p:txBody>
          <a:bodyPr>
            <a:noAutofit/>
          </a:bodyPr>
          <a:lstStyle/>
          <a:p>
            <a:r>
              <a:rPr lang="en-US" sz="2800" dirty="0" smtClean="0"/>
              <a:t>Integrating IEEE 802.19.1 Functional Elements in IEEE 802.21 Framework</a:t>
            </a:r>
            <a:endParaRPr lang="en-US" sz="2800" dirty="0"/>
          </a:p>
        </p:txBody>
      </p:sp>
      <p:sp>
        <p:nvSpPr>
          <p:cNvPr id="103" name="TextBox 102"/>
          <p:cNvSpPr txBox="1"/>
          <p:nvPr/>
        </p:nvSpPr>
        <p:spPr>
          <a:xfrm>
            <a:off x="1756953" y="6173843"/>
            <a:ext cx="5879678" cy="553998"/>
          </a:xfrm>
          <a:prstGeom prst="rect">
            <a:avLst/>
          </a:prstGeom>
          <a:noFill/>
        </p:spPr>
        <p:txBody>
          <a:bodyPr wrap="none" rtlCol="0">
            <a:spAutoFit/>
          </a:bodyPr>
          <a:lstStyle/>
          <a:p>
            <a:r>
              <a:rPr lang="en-US" sz="1500" dirty="0" smtClean="0"/>
              <a:t>TVWS and Operator Management Entity out of scope (interface C and D), </a:t>
            </a:r>
          </a:p>
          <a:p>
            <a:r>
              <a:rPr lang="en-US" sz="1500" dirty="0" smtClean="0"/>
              <a:t>although communication may be based on .21 also</a:t>
            </a:r>
            <a:endParaRPr lang="en-US" sz="1500" dirty="0"/>
          </a:p>
        </p:txBody>
      </p:sp>
      <p:pic>
        <p:nvPicPr>
          <p:cNvPr id="3" name="Picture 2"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889000"/>
            <a:ext cx="8923949" cy="50776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.21 Remote communication and MIIS</a:t>
            </a:r>
            <a:endParaRPr lang="en-US" dirty="0"/>
          </a:p>
        </p:txBody>
      </p:sp>
      <p:sp>
        <p:nvSpPr>
          <p:cNvPr id="3" name="Content Placeholder 2"/>
          <p:cNvSpPr>
            <a:spLocks noGrp="1"/>
          </p:cNvSpPr>
          <p:nvPr>
            <p:ph idx="1"/>
          </p:nvPr>
        </p:nvSpPr>
        <p:spPr/>
        <p:txBody>
          <a:bodyPr>
            <a:normAutofit lnSpcReduction="10000"/>
          </a:bodyPr>
          <a:lstStyle/>
          <a:p>
            <a:r>
              <a:rPr lang="en-US" dirty="0" smtClean="0"/>
              <a:t>IEEE 802.21 has already defined mechanisms for L2/L3 communication which may be re-used.</a:t>
            </a:r>
          </a:p>
          <a:p>
            <a:pPr lvl="1"/>
            <a:r>
              <a:rPr lang="en-US" dirty="0" smtClean="0"/>
              <a:t>MIH Protocol</a:t>
            </a:r>
          </a:p>
          <a:p>
            <a:pPr lvl="1"/>
            <a:r>
              <a:rPr lang="en-US" dirty="0" smtClean="0"/>
              <a:t>RFC 5677</a:t>
            </a:r>
          </a:p>
          <a:p>
            <a:r>
              <a:rPr lang="en-US" dirty="0" smtClean="0"/>
              <a:t>MIIS extensions can be defined to store new IE such as TV bands occupied, etc.</a:t>
            </a:r>
          </a:p>
          <a:p>
            <a:pPr lvl="1"/>
            <a:r>
              <a:rPr lang="en-US" dirty="0" smtClean="0"/>
              <a:t>Schema and communication mechanisms ready</a:t>
            </a:r>
          </a:p>
          <a:p>
            <a:pPr lvl="1"/>
            <a:r>
              <a:rPr lang="en-US" dirty="0" smtClean="0"/>
              <a:t>Just requires extensions to be used</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Currently limited support in .21 standard</a:t>
            </a:r>
          </a:p>
          <a:p>
            <a:r>
              <a:rPr lang="en-US" dirty="0" smtClean="0"/>
              <a:t>May provide a set of primitives allowing:</a:t>
            </a:r>
          </a:p>
          <a:p>
            <a:pPr lvl="1"/>
            <a:r>
              <a:rPr lang="en-US" dirty="0" smtClean="0"/>
              <a:t>Change of operating channel of the interface</a:t>
            </a:r>
          </a:p>
          <a:p>
            <a:pPr lvl="1"/>
            <a:r>
              <a:rPr lang="en-US" dirty="0" smtClean="0"/>
              <a:t>Change current transmission power of the interface</a:t>
            </a:r>
          </a:p>
          <a:p>
            <a:pPr lvl="1"/>
            <a:r>
              <a:rPr lang="en-US" dirty="0" smtClean="0"/>
              <a:t>Change current modulation rate</a:t>
            </a:r>
          </a:p>
          <a:p>
            <a:pPr lvl="1"/>
            <a:r>
              <a:rPr lang="en-US" dirty="0" smtClean="0"/>
              <a:t>Scanning/Sensing</a:t>
            </a:r>
          </a:p>
          <a:p>
            <a:pPr lvl="1"/>
            <a:r>
              <a:rPr lang="en-US" dirty="0" smtClean="0"/>
              <a:t>Others as required by application (IEEE 802.19.1)</a:t>
            </a:r>
          </a:p>
          <a:p>
            <a:r>
              <a:rPr lang="en-US" dirty="0" smtClean="0"/>
              <a:t>In a Media Independent Way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currently done in .21</a:t>
            </a:r>
            <a:endParaRPr lang="en-US" dirty="0"/>
          </a:p>
        </p:txBody>
      </p:sp>
      <p:sp>
        <p:nvSpPr>
          <p:cNvPr id="58" name="Rectangle 57"/>
          <p:cNvSpPr/>
          <p:nvPr/>
        </p:nvSpPr>
        <p:spPr>
          <a:xfrm>
            <a:off x="-3" y="1417638"/>
            <a:ext cx="9144004" cy="22547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933049" y="2365277"/>
            <a:ext cx="1025532" cy="2927351"/>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700" dirty="0" smtClean="0">
                <a:solidFill>
                  <a:srgbClr val="000000"/>
                </a:solidFill>
              </a:rPr>
              <a:t>MIHF</a:t>
            </a:r>
            <a:endParaRPr lang="en-US" sz="1700" dirty="0">
              <a:solidFill>
                <a:srgbClr val="000000"/>
              </a:solidFill>
            </a:endParaRPr>
          </a:p>
        </p:txBody>
      </p:sp>
      <p:grpSp>
        <p:nvGrpSpPr>
          <p:cNvPr id="6" name="Group 5"/>
          <p:cNvGrpSpPr/>
          <p:nvPr/>
        </p:nvGrpSpPr>
        <p:grpSpPr>
          <a:xfrm>
            <a:off x="7905032" y="3594282"/>
            <a:ext cx="1238967" cy="1704722"/>
            <a:chOff x="4958581" y="3587906"/>
            <a:chExt cx="1238967" cy="1704722"/>
          </a:xfrm>
        </p:grpSpPr>
        <p:sp>
          <p:nvSpPr>
            <p:cNvPr id="20" name="Rectangle 19"/>
            <p:cNvSpPr/>
            <p:nvPr/>
          </p:nvSpPr>
          <p:spPr>
            <a:xfrm>
              <a:off x="4958581" y="3672397"/>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LLC</a:t>
              </a:r>
            </a:p>
          </p:txBody>
        </p:sp>
        <p:sp>
          <p:nvSpPr>
            <p:cNvPr id="21" name="Rectangle 20"/>
            <p:cNvSpPr/>
            <p:nvPr/>
          </p:nvSpPr>
          <p:spPr>
            <a:xfrm>
              <a:off x="4958581" y="4179340"/>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MAC</a:t>
              </a:r>
            </a:p>
          </p:txBody>
        </p:sp>
        <p:sp>
          <p:nvSpPr>
            <p:cNvPr id="19" name="Rectangle 18"/>
            <p:cNvSpPr/>
            <p:nvPr/>
          </p:nvSpPr>
          <p:spPr>
            <a:xfrm>
              <a:off x="4958581" y="4735984"/>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PLCP and PMD</a:t>
              </a:r>
            </a:p>
          </p:txBody>
        </p:sp>
        <p:sp>
          <p:nvSpPr>
            <p:cNvPr id="32" name="Hexagon 31"/>
            <p:cNvSpPr/>
            <p:nvPr/>
          </p:nvSpPr>
          <p:spPr>
            <a:xfrm>
              <a:off x="5226677" y="4656464"/>
              <a:ext cx="757436"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PHY_SAP</a:t>
              </a:r>
              <a:endParaRPr lang="en-US" sz="800" dirty="0">
                <a:solidFill>
                  <a:srgbClr val="000000"/>
                </a:solidFill>
              </a:endParaRPr>
            </a:p>
          </p:txBody>
        </p:sp>
        <p:sp>
          <p:nvSpPr>
            <p:cNvPr id="33" name="Hexagon 32"/>
            <p:cNvSpPr/>
            <p:nvPr/>
          </p:nvSpPr>
          <p:spPr>
            <a:xfrm>
              <a:off x="5159001" y="4094850"/>
              <a:ext cx="825111"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MAC_SAP</a:t>
              </a:r>
              <a:endParaRPr lang="en-US" sz="800" dirty="0">
                <a:solidFill>
                  <a:srgbClr val="000000"/>
                </a:solidFill>
              </a:endParaRPr>
            </a:p>
          </p:txBody>
        </p:sp>
        <p:sp>
          <p:nvSpPr>
            <p:cNvPr id="34" name="Hexagon 33"/>
            <p:cNvSpPr/>
            <p:nvPr/>
          </p:nvSpPr>
          <p:spPr>
            <a:xfrm>
              <a:off x="5226677" y="3587906"/>
              <a:ext cx="640307"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LSAP</a:t>
              </a:r>
            </a:p>
          </p:txBody>
        </p:sp>
      </p:grpSp>
      <p:sp>
        <p:nvSpPr>
          <p:cNvPr id="18" name="Rectangle 17"/>
          <p:cNvSpPr/>
          <p:nvPr/>
        </p:nvSpPr>
        <p:spPr>
          <a:xfrm rot="5400000">
            <a:off x="5621691" y="3015663"/>
            <a:ext cx="1620231" cy="2946452"/>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endParaRPr lang="en-US" sz="800" dirty="0">
              <a:solidFill>
                <a:srgbClr val="000000"/>
              </a:solidFill>
            </a:endParaRPr>
          </a:p>
        </p:txBody>
      </p:sp>
      <p:sp>
        <p:nvSpPr>
          <p:cNvPr id="22" name="Rectangle 21"/>
          <p:cNvSpPr/>
          <p:nvPr/>
        </p:nvSpPr>
        <p:spPr>
          <a:xfrm>
            <a:off x="4958580" y="4185716"/>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800" dirty="0" smtClean="0">
                <a:solidFill>
                  <a:srgbClr val="000000"/>
                </a:solidFill>
              </a:rPr>
              <a:t>MLME</a:t>
            </a:r>
            <a:endParaRPr lang="en-US" sz="800" dirty="0">
              <a:solidFill>
                <a:srgbClr val="000000"/>
              </a:solidFill>
            </a:endParaRPr>
          </a:p>
        </p:txBody>
      </p:sp>
      <p:sp>
        <p:nvSpPr>
          <p:cNvPr id="23" name="Rectangle 22"/>
          <p:cNvSpPr/>
          <p:nvPr/>
        </p:nvSpPr>
        <p:spPr>
          <a:xfrm>
            <a:off x="4958580" y="4742360"/>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PLME</a:t>
            </a:r>
          </a:p>
        </p:txBody>
      </p:sp>
      <p:sp>
        <p:nvSpPr>
          <p:cNvPr id="24" name="Rectangle 23"/>
          <p:cNvSpPr/>
          <p:nvPr/>
        </p:nvSpPr>
        <p:spPr>
          <a:xfrm>
            <a:off x="6666065" y="4185716"/>
            <a:ext cx="1238967" cy="111328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SME</a:t>
            </a:r>
            <a:endParaRPr lang="en-US" sz="800" dirty="0">
              <a:solidFill>
                <a:srgbClr val="000000"/>
              </a:solidFill>
            </a:endParaRPr>
          </a:p>
        </p:txBody>
      </p:sp>
      <p:sp>
        <p:nvSpPr>
          <p:cNvPr id="27" name="Hexagon 26"/>
          <p:cNvSpPr/>
          <p:nvPr/>
        </p:nvSpPr>
        <p:spPr>
          <a:xfrm rot="16200000">
            <a:off x="4423323" y="3870906"/>
            <a:ext cx="1062608"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MSGCF_SAP</a:t>
            </a:r>
            <a:endParaRPr lang="en-US" sz="800" dirty="0">
              <a:solidFill>
                <a:srgbClr val="000000"/>
              </a:solidFill>
            </a:endParaRPr>
          </a:p>
        </p:txBody>
      </p:sp>
      <p:sp>
        <p:nvSpPr>
          <p:cNvPr id="28" name="Hexagon 27"/>
          <p:cNvSpPr/>
          <p:nvPr/>
        </p:nvSpPr>
        <p:spPr>
          <a:xfrm>
            <a:off x="5989318" y="4374578"/>
            <a:ext cx="874565"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MLME_SAP</a:t>
            </a:r>
            <a:endParaRPr lang="en-US" sz="800" dirty="0">
              <a:solidFill>
                <a:srgbClr val="000000"/>
              </a:solidFill>
            </a:endParaRPr>
          </a:p>
        </p:txBody>
      </p:sp>
      <p:sp>
        <p:nvSpPr>
          <p:cNvPr id="29" name="Hexagon 28"/>
          <p:cNvSpPr/>
          <p:nvPr/>
        </p:nvSpPr>
        <p:spPr>
          <a:xfrm>
            <a:off x="4958580" y="4662840"/>
            <a:ext cx="1238967"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MLME_PLME_SAP</a:t>
            </a:r>
            <a:endParaRPr lang="en-US" sz="800" dirty="0">
              <a:solidFill>
                <a:srgbClr val="000000"/>
              </a:solidFill>
            </a:endParaRPr>
          </a:p>
        </p:txBody>
      </p:sp>
      <p:sp>
        <p:nvSpPr>
          <p:cNvPr id="30" name="Hexagon 29"/>
          <p:cNvSpPr/>
          <p:nvPr/>
        </p:nvSpPr>
        <p:spPr>
          <a:xfrm>
            <a:off x="5989318" y="4951102"/>
            <a:ext cx="874564"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PLME_SAP</a:t>
            </a:r>
            <a:endParaRPr lang="en-US" sz="800" dirty="0">
              <a:solidFill>
                <a:srgbClr val="000000"/>
              </a:solidFill>
            </a:endParaRPr>
          </a:p>
        </p:txBody>
      </p:sp>
      <p:sp>
        <p:nvSpPr>
          <p:cNvPr id="31" name="Hexagon 30"/>
          <p:cNvSpPr/>
          <p:nvPr/>
        </p:nvSpPr>
        <p:spPr>
          <a:xfrm>
            <a:off x="6666065" y="4101226"/>
            <a:ext cx="1238967"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MSGCF_SME_SAP</a:t>
            </a:r>
            <a:endParaRPr lang="en-US" sz="800" dirty="0">
              <a:solidFill>
                <a:srgbClr val="000000"/>
              </a:solidFill>
            </a:endParaRPr>
          </a:p>
        </p:txBody>
      </p:sp>
      <p:sp>
        <p:nvSpPr>
          <p:cNvPr id="35" name="TextBox 34"/>
          <p:cNvSpPr txBox="1"/>
          <p:nvPr/>
        </p:nvSpPr>
        <p:spPr>
          <a:xfrm>
            <a:off x="5398466" y="3836828"/>
            <a:ext cx="2506566" cy="215444"/>
          </a:xfrm>
          <a:prstGeom prst="rect">
            <a:avLst/>
          </a:prstGeom>
          <a:noFill/>
        </p:spPr>
        <p:txBody>
          <a:bodyPr wrap="square" rtlCol="0">
            <a:spAutoFit/>
          </a:bodyPr>
          <a:lstStyle/>
          <a:p>
            <a:r>
              <a:rPr lang="en-US" sz="800" dirty="0" smtClean="0"/>
              <a:t>MAC State Generic Convergence Function</a:t>
            </a:r>
            <a:endParaRPr lang="en-US" sz="800" dirty="0"/>
          </a:p>
        </p:txBody>
      </p:sp>
      <p:sp>
        <p:nvSpPr>
          <p:cNvPr id="25" name="TextBox 24"/>
          <p:cNvSpPr txBox="1"/>
          <p:nvPr/>
        </p:nvSpPr>
        <p:spPr>
          <a:xfrm>
            <a:off x="5002948" y="3075185"/>
            <a:ext cx="3831512" cy="215444"/>
          </a:xfrm>
          <a:prstGeom prst="rect">
            <a:avLst/>
          </a:prstGeom>
          <a:noFill/>
        </p:spPr>
        <p:txBody>
          <a:bodyPr wrap="square" rtlCol="0">
            <a:spAutoFit/>
          </a:bodyPr>
          <a:lstStyle/>
          <a:p>
            <a:r>
              <a:rPr lang="en-US" sz="800" dirty="0" smtClean="0"/>
              <a:t>MSGCF-ESS-Link-</a:t>
            </a:r>
            <a:r>
              <a:rPr lang="en-US" sz="800" dirty="0" err="1" smtClean="0"/>
              <a:t>Command.request(NonAPSTAMacAddress</a:t>
            </a:r>
            <a:r>
              <a:rPr lang="en-US" sz="800" dirty="0" smtClean="0"/>
              <a:t>, </a:t>
            </a:r>
            <a:r>
              <a:rPr lang="en-US" sz="800" dirty="0" err="1" smtClean="0"/>
              <a:t>ESSIdentifier</a:t>
            </a:r>
            <a:r>
              <a:rPr lang="en-US" sz="800" dirty="0" smtClean="0"/>
              <a:t>, POWER_UP)</a:t>
            </a:r>
            <a:endParaRPr lang="en-US" sz="800" dirty="0"/>
          </a:p>
        </p:txBody>
      </p:sp>
      <p:sp>
        <p:nvSpPr>
          <p:cNvPr id="44" name="Rectangle 43"/>
          <p:cNvSpPr/>
          <p:nvPr/>
        </p:nvSpPr>
        <p:spPr>
          <a:xfrm rot="5400000">
            <a:off x="2134309" y="3493889"/>
            <a:ext cx="1620231" cy="197724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7" name="Rectangle 46"/>
          <p:cNvSpPr/>
          <p:nvPr/>
        </p:nvSpPr>
        <p:spPr>
          <a:xfrm rot="5400000">
            <a:off x="791149" y="2881248"/>
            <a:ext cx="373499" cy="19558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8" name="Rectangle 47"/>
          <p:cNvSpPr/>
          <p:nvPr/>
        </p:nvSpPr>
        <p:spPr>
          <a:xfrm rot="5400000">
            <a:off x="791148" y="3254748"/>
            <a:ext cx="373499" cy="19558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9" name="Rectangle 48"/>
          <p:cNvSpPr/>
          <p:nvPr/>
        </p:nvSpPr>
        <p:spPr>
          <a:xfrm rot="5400000">
            <a:off x="791150" y="3628248"/>
            <a:ext cx="373499" cy="19558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2" name="Rectangle 41"/>
          <p:cNvSpPr/>
          <p:nvPr/>
        </p:nvSpPr>
        <p:spPr>
          <a:xfrm rot="5400000">
            <a:off x="728033" y="4064862"/>
            <a:ext cx="499730" cy="1955801"/>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50" name="Hexagon 49"/>
          <p:cNvSpPr/>
          <p:nvPr/>
        </p:nvSpPr>
        <p:spPr>
          <a:xfrm>
            <a:off x="524875" y="4708406"/>
            <a:ext cx="757436"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PHY_SAP</a:t>
            </a:r>
            <a:endParaRPr lang="en-US" sz="800" dirty="0">
              <a:solidFill>
                <a:srgbClr val="000000"/>
              </a:solidFill>
            </a:endParaRPr>
          </a:p>
        </p:txBody>
      </p:sp>
      <p:sp>
        <p:nvSpPr>
          <p:cNvPr id="51" name="Hexagon 50"/>
          <p:cNvSpPr/>
          <p:nvPr/>
        </p:nvSpPr>
        <p:spPr>
          <a:xfrm>
            <a:off x="524875" y="3961407"/>
            <a:ext cx="825111"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MAC_SAP</a:t>
            </a:r>
            <a:endParaRPr lang="en-US" sz="800" dirty="0">
              <a:solidFill>
                <a:srgbClr val="000000"/>
              </a:solidFill>
            </a:endParaRPr>
          </a:p>
        </p:txBody>
      </p:sp>
      <p:sp>
        <p:nvSpPr>
          <p:cNvPr id="52" name="Hexagon 51"/>
          <p:cNvSpPr/>
          <p:nvPr/>
        </p:nvSpPr>
        <p:spPr>
          <a:xfrm>
            <a:off x="524875" y="3587906"/>
            <a:ext cx="825111"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CS_SAP</a:t>
            </a:r>
            <a:endParaRPr lang="en-US" sz="800" dirty="0">
              <a:solidFill>
                <a:srgbClr val="000000"/>
              </a:solidFill>
            </a:endParaRPr>
          </a:p>
        </p:txBody>
      </p:sp>
      <p:sp>
        <p:nvSpPr>
          <p:cNvPr id="53" name="Hexagon 52"/>
          <p:cNvSpPr/>
          <p:nvPr/>
        </p:nvSpPr>
        <p:spPr>
          <a:xfrm>
            <a:off x="4092234" y="2276779"/>
            <a:ext cx="713200" cy="176995"/>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MIH_SAP</a:t>
            </a:r>
            <a:endParaRPr lang="en-US" sz="800" dirty="0">
              <a:solidFill>
                <a:srgbClr val="000000"/>
              </a:solidFill>
            </a:endParaRPr>
          </a:p>
        </p:txBody>
      </p:sp>
      <p:sp>
        <p:nvSpPr>
          <p:cNvPr id="54" name="Hexagon 53"/>
          <p:cNvSpPr/>
          <p:nvPr/>
        </p:nvSpPr>
        <p:spPr>
          <a:xfrm rot="16200000">
            <a:off x="3576445" y="3974300"/>
            <a:ext cx="713200" cy="176995"/>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C_SAP</a:t>
            </a:r>
            <a:endParaRPr lang="en-US" sz="800" dirty="0">
              <a:solidFill>
                <a:srgbClr val="000000"/>
              </a:solidFill>
            </a:endParaRPr>
          </a:p>
        </p:txBody>
      </p:sp>
      <p:sp>
        <p:nvSpPr>
          <p:cNvPr id="55" name="Hexagon 54"/>
          <p:cNvSpPr/>
          <p:nvPr/>
        </p:nvSpPr>
        <p:spPr>
          <a:xfrm rot="16200000">
            <a:off x="3576448" y="4805285"/>
            <a:ext cx="713200" cy="176995"/>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M_SAP</a:t>
            </a:r>
          </a:p>
        </p:txBody>
      </p:sp>
      <p:sp>
        <p:nvSpPr>
          <p:cNvPr id="59" name="TextBox 58"/>
          <p:cNvSpPr txBox="1"/>
          <p:nvPr/>
        </p:nvSpPr>
        <p:spPr>
          <a:xfrm>
            <a:off x="132933" y="3739953"/>
            <a:ext cx="1749197" cy="215444"/>
          </a:xfrm>
          <a:prstGeom prst="rect">
            <a:avLst/>
          </a:prstGeom>
          <a:noFill/>
        </p:spPr>
        <p:txBody>
          <a:bodyPr wrap="square" rtlCol="0">
            <a:spAutoFit/>
          </a:bodyPr>
          <a:lstStyle/>
          <a:p>
            <a:r>
              <a:rPr lang="en-US" sz="800" dirty="0" smtClean="0"/>
              <a:t>Service-specific convergence </a:t>
            </a:r>
            <a:r>
              <a:rPr lang="en-US" sz="800" dirty="0" err="1" smtClean="0"/>
              <a:t>sublayer</a:t>
            </a:r>
            <a:endParaRPr lang="en-US" sz="800" dirty="0" smtClean="0"/>
          </a:p>
        </p:txBody>
      </p:sp>
      <p:sp>
        <p:nvSpPr>
          <p:cNvPr id="60" name="TextBox 59"/>
          <p:cNvSpPr txBox="1"/>
          <p:nvPr/>
        </p:nvSpPr>
        <p:spPr>
          <a:xfrm>
            <a:off x="189234" y="4152758"/>
            <a:ext cx="1331800" cy="215444"/>
          </a:xfrm>
          <a:prstGeom prst="rect">
            <a:avLst/>
          </a:prstGeom>
          <a:noFill/>
        </p:spPr>
        <p:txBody>
          <a:bodyPr wrap="square" rtlCol="0">
            <a:spAutoFit/>
          </a:bodyPr>
          <a:lstStyle/>
          <a:p>
            <a:r>
              <a:rPr lang="en-US" sz="800" dirty="0" smtClean="0"/>
              <a:t>MAC common part </a:t>
            </a:r>
            <a:r>
              <a:rPr lang="en-US" sz="800" dirty="0" err="1" smtClean="0"/>
              <a:t>sublayer</a:t>
            </a:r>
            <a:endParaRPr lang="en-US" sz="800" dirty="0" smtClean="0"/>
          </a:p>
        </p:txBody>
      </p:sp>
      <p:sp>
        <p:nvSpPr>
          <p:cNvPr id="61" name="TextBox 60"/>
          <p:cNvSpPr txBox="1"/>
          <p:nvPr/>
        </p:nvSpPr>
        <p:spPr>
          <a:xfrm>
            <a:off x="457200" y="4419398"/>
            <a:ext cx="993133" cy="215444"/>
          </a:xfrm>
          <a:prstGeom prst="rect">
            <a:avLst/>
          </a:prstGeom>
          <a:noFill/>
        </p:spPr>
        <p:txBody>
          <a:bodyPr wrap="square" rtlCol="0">
            <a:spAutoFit/>
          </a:bodyPr>
          <a:lstStyle/>
          <a:p>
            <a:r>
              <a:rPr lang="en-US" sz="800" dirty="0" smtClean="0"/>
              <a:t>Security </a:t>
            </a:r>
            <a:r>
              <a:rPr lang="en-US" sz="800" dirty="0" err="1" smtClean="0"/>
              <a:t>sublayer</a:t>
            </a:r>
            <a:endParaRPr lang="en-US" sz="800" dirty="0" smtClean="0"/>
          </a:p>
        </p:txBody>
      </p:sp>
      <p:sp>
        <p:nvSpPr>
          <p:cNvPr id="62" name="TextBox 61"/>
          <p:cNvSpPr txBox="1"/>
          <p:nvPr/>
        </p:nvSpPr>
        <p:spPr>
          <a:xfrm>
            <a:off x="659163" y="5005985"/>
            <a:ext cx="391942" cy="215444"/>
          </a:xfrm>
          <a:prstGeom prst="rect">
            <a:avLst/>
          </a:prstGeom>
          <a:noFill/>
        </p:spPr>
        <p:txBody>
          <a:bodyPr wrap="square" rtlCol="0">
            <a:spAutoFit/>
          </a:bodyPr>
          <a:lstStyle/>
          <a:p>
            <a:r>
              <a:rPr lang="en-US" sz="800" dirty="0" smtClean="0"/>
              <a:t>PHY</a:t>
            </a:r>
          </a:p>
        </p:txBody>
      </p:sp>
      <p:sp>
        <p:nvSpPr>
          <p:cNvPr id="63" name="TextBox 62"/>
          <p:cNvSpPr txBox="1"/>
          <p:nvPr/>
        </p:nvSpPr>
        <p:spPr>
          <a:xfrm>
            <a:off x="2532798" y="4311676"/>
            <a:ext cx="996537" cy="215444"/>
          </a:xfrm>
          <a:prstGeom prst="rect">
            <a:avLst/>
          </a:prstGeom>
          <a:noFill/>
        </p:spPr>
        <p:txBody>
          <a:bodyPr wrap="square" rtlCol="0">
            <a:spAutoFit/>
          </a:bodyPr>
          <a:lstStyle/>
          <a:p>
            <a:r>
              <a:rPr lang="en-US" sz="800" dirty="0" smtClean="0"/>
              <a:t>Management Entity</a:t>
            </a:r>
          </a:p>
        </p:txBody>
      </p:sp>
      <p:sp>
        <p:nvSpPr>
          <p:cNvPr id="70" name="TextBox 69"/>
          <p:cNvSpPr txBox="1"/>
          <p:nvPr/>
        </p:nvSpPr>
        <p:spPr>
          <a:xfrm>
            <a:off x="3919943" y="1532467"/>
            <a:ext cx="1069899" cy="369332"/>
          </a:xfrm>
          <a:prstGeom prst="rect">
            <a:avLst/>
          </a:prstGeom>
          <a:noFill/>
        </p:spPr>
        <p:txBody>
          <a:bodyPr wrap="none" rtlCol="0">
            <a:spAutoFit/>
          </a:bodyPr>
          <a:lstStyle/>
          <a:p>
            <a:r>
              <a:rPr lang="en-US" dirty="0" smtClean="0"/>
              <a:t>MIH User</a:t>
            </a:r>
            <a:endParaRPr lang="en-US" dirty="0"/>
          </a:p>
        </p:txBody>
      </p:sp>
      <p:sp>
        <p:nvSpPr>
          <p:cNvPr id="71" name="Left Brace 70"/>
          <p:cNvSpPr/>
          <p:nvPr/>
        </p:nvSpPr>
        <p:spPr>
          <a:xfrm rot="16200000">
            <a:off x="1904969" y="3496766"/>
            <a:ext cx="211608" cy="4021544"/>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TextBox 71"/>
          <p:cNvSpPr txBox="1"/>
          <p:nvPr/>
        </p:nvSpPr>
        <p:spPr>
          <a:xfrm>
            <a:off x="1450333" y="5716601"/>
            <a:ext cx="1276386" cy="369332"/>
          </a:xfrm>
          <a:prstGeom prst="rect">
            <a:avLst/>
          </a:prstGeom>
          <a:noFill/>
        </p:spPr>
        <p:txBody>
          <a:bodyPr wrap="none" rtlCol="0">
            <a:spAutoFit/>
          </a:bodyPr>
          <a:lstStyle/>
          <a:p>
            <a:r>
              <a:rPr lang="en-US" dirty="0" smtClean="0"/>
              <a:t>IEEE 802.16</a:t>
            </a:r>
            <a:endParaRPr lang="en-US" dirty="0"/>
          </a:p>
        </p:txBody>
      </p:sp>
      <p:sp>
        <p:nvSpPr>
          <p:cNvPr id="73" name="Left Brace 72"/>
          <p:cNvSpPr/>
          <p:nvPr/>
        </p:nvSpPr>
        <p:spPr>
          <a:xfrm rot="16200000">
            <a:off x="6945486" y="3414829"/>
            <a:ext cx="211608" cy="4185419"/>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TextBox 73"/>
          <p:cNvSpPr txBox="1"/>
          <p:nvPr/>
        </p:nvSpPr>
        <p:spPr>
          <a:xfrm>
            <a:off x="6481248" y="5716601"/>
            <a:ext cx="1276386" cy="369332"/>
          </a:xfrm>
          <a:prstGeom prst="rect">
            <a:avLst/>
          </a:prstGeom>
          <a:noFill/>
        </p:spPr>
        <p:txBody>
          <a:bodyPr wrap="none" rtlCol="0">
            <a:spAutoFit/>
          </a:bodyPr>
          <a:lstStyle/>
          <a:p>
            <a:r>
              <a:rPr lang="en-US" dirty="0" smtClean="0"/>
              <a:t>IEEE 802.11</a:t>
            </a:r>
            <a:endParaRPr lang="en-US" dirty="0"/>
          </a:p>
        </p:txBody>
      </p:sp>
      <p:cxnSp>
        <p:nvCxnSpPr>
          <p:cNvPr id="103" name="Straight Arrow Connector 102"/>
          <p:cNvCxnSpPr/>
          <p:nvPr/>
        </p:nvCxnSpPr>
        <p:spPr>
          <a:xfrm rot="16200000" flipH="1">
            <a:off x="4264775" y="2088088"/>
            <a:ext cx="374980" cy="24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4453466" y="1901799"/>
            <a:ext cx="3751533" cy="400110"/>
          </a:xfrm>
          <a:prstGeom prst="rect">
            <a:avLst/>
          </a:prstGeom>
          <a:noFill/>
        </p:spPr>
        <p:txBody>
          <a:bodyPr wrap="square" rtlCol="0">
            <a:spAutoFit/>
          </a:bodyPr>
          <a:lstStyle/>
          <a:p>
            <a:r>
              <a:rPr lang="en-US" sz="1000" dirty="0" err="1" smtClean="0"/>
              <a:t>MIH_Link_Actions(MIHF_ID</a:t>
            </a:r>
            <a:r>
              <a:rPr lang="en-US" sz="1000" dirty="0" smtClean="0"/>
              <a:t>, [(Link_802.16, </a:t>
            </a:r>
            <a:r>
              <a:rPr lang="en-US" sz="1000" dirty="0" err="1" smtClean="0"/>
              <a:t>Link_Power_Up</a:t>
            </a:r>
            <a:r>
              <a:rPr lang="en-US" sz="1000" dirty="0" smtClean="0"/>
              <a:t>), 				     (Link_802.11, </a:t>
            </a:r>
            <a:r>
              <a:rPr lang="en-US" sz="1000" dirty="0" err="1" smtClean="0"/>
              <a:t>Link_Power_Up</a:t>
            </a:r>
            <a:r>
              <a:rPr lang="en-US" sz="1000" dirty="0" smtClean="0"/>
              <a:t>)])</a:t>
            </a:r>
            <a:endParaRPr lang="en-US" sz="1000" dirty="0"/>
          </a:p>
        </p:txBody>
      </p:sp>
      <p:sp>
        <p:nvSpPr>
          <p:cNvPr id="113" name="Rectangle 112"/>
          <p:cNvSpPr/>
          <p:nvPr/>
        </p:nvSpPr>
        <p:spPr>
          <a:xfrm>
            <a:off x="701069" y="3291422"/>
            <a:ext cx="4101983" cy="215444"/>
          </a:xfrm>
          <a:prstGeom prst="rect">
            <a:avLst/>
          </a:prstGeom>
        </p:spPr>
        <p:txBody>
          <a:bodyPr wrap="square">
            <a:spAutoFit/>
          </a:bodyPr>
          <a:lstStyle/>
          <a:p>
            <a:r>
              <a:rPr lang="en-US" sz="800" dirty="0" smtClean="0"/>
              <a:t>M-SSM-REQ( </a:t>
            </a:r>
            <a:r>
              <a:rPr lang="en-US" sz="800" dirty="0" err="1" smtClean="0"/>
              <a:t>Operation_Type</a:t>
            </a:r>
            <a:r>
              <a:rPr lang="en-US" sz="800" dirty="0" smtClean="0"/>
              <a:t>: Action, </a:t>
            </a:r>
            <a:r>
              <a:rPr lang="en-US" sz="800" dirty="0" err="1" smtClean="0"/>
              <a:t>Action_Type</a:t>
            </a:r>
            <a:r>
              <a:rPr lang="en-US" sz="800" dirty="0" smtClean="0"/>
              <a:t>: Power On, Destination: SS, </a:t>
            </a:r>
            <a:r>
              <a:rPr lang="en-US" sz="800" dirty="0" err="1" smtClean="0"/>
              <a:t>Attribute_List</a:t>
            </a:r>
            <a:r>
              <a:rPr lang="en-US" sz="800" dirty="0" smtClean="0"/>
              <a:t>: )</a:t>
            </a:r>
          </a:p>
        </p:txBody>
      </p:sp>
      <p:sp>
        <p:nvSpPr>
          <p:cNvPr id="3" name="Rectangle 2"/>
          <p:cNvSpPr/>
          <p:nvPr/>
        </p:nvSpPr>
        <p:spPr>
          <a:xfrm>
            <a:off x="3895350" y="1532467"/>
            <a:ext cx="1114031" cy="369332"/>
          </a:xfrm>
          <a:prstGeom prst="rect">
            <a:avLst/>
          </a:prstGeom>
          <a:noFill/>
          <a:ln w="3175"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0" y="1417638"/>
            <a:ext cx="1137313" cy="307777"/>
          </a:xfrm>
          <a:prstGeom prst="rect">
            <a:avLst/>
          </a:prstGeom>
          <a:noFill/>
        </p:spPr>
        <p:txBody>
          <a:bodyPr wrap="none" rtlCol="0">
            <a:spAutoFit/>
          </a:bodyPr>
          <a:lstStyle/>
          <a:p>
            <a:r>
              <a:rPr lang="x-none" sz="1400" dirty="0" smtClean="0"/>
              <a:t>Upper Layers</a:t>
            </a:r>
            <a:endParaRPr lang="en-US" sz="1400" dirty="0"/>
          </a:p>
        </p:txBody>
      </p:sp>
    </p:spTree>
    <p:extLst>
      <p:ext uri="{BB962C8B-B14F-4D97-AF65-F5344CB8AC3E}">
        <p14:creationId xmlns:p14="http://schemas.microsoft.com/office/powerpoint/2010/main" val="124658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currently done in .21</a:t>
            </a:r>
            <a:endParaRPr lang="en-US" dirty="0"/>
          </a:p>
        </p:txBody>
      </p:sp>
      <p:sp>
        <p:nvSpPr>
          <p:cNvPr id="58" name="Rectangle 57"/>
          <p:cNvSpPr/>
          <p:nvPr/>
        </p:nvSpPr>
        <p:spPr>
          <a:xfrm>
            <a:off x="-3" y="1417638"/>
            <a:ext cx="9144004" cy="22547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933049" y="2365277"/>
            <a:ext cx="1025532" cy="2927351"/>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700" dirty="0" smtClean="0">
                <a:solidFill>
                  <a:srgbClr val="000000"/>
                </a:solidFill>
              </a:rPr>
              <a:t>MIHF</a:t>
            </a:r>
            <a:endParaRPr lang="en-US" sz="1700" dirty="0">
              <a:solidFill>
                <a:srgbClr val="000000"/>
              </a:solidFill>
            </a:endParaRPr>
          </a:p>
        </p:txBody>
      </p:sp>
      <p:grpSp>
        <p:nvGrpSpPr>
          <p:cNvPr id="6" name="Group 5"/>
          <p:cNvGrpSpPr/>
          <p:nvPr/>
        </p:nvGrpSpPr>
        <p:grpSpPr>
          <a:xfrm>
            <a:off x="7905032" y="3594282"/>
            <a:ext cx="1238967" cy="1704722"/>
            <a:chOff x="4958581" y="3587906"/>
            <a:chExt cx="1238967" cy="1704722"/>
          </a:xfrm>
        </p:grpSpPr>
        <p:sp>
          <p:nvSpPr>
            <p:cNvPr id="20" name="Rectangle 19"/>
            <p:cNvSpPr/>
            <p:nvPr/>
          </p:nvSpPr>
          <p:spPr>
            <a:xfrm>
              <a:off x="4958581" y="3672397"/>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LLC</a:t>
              </a:r>
            </a:p>
          </p:txBody>
        </p:sp>
        <p:sp>
          <p:nvSpPr>
            <p:cNvPr id="21" name="Rectangle 20"/>
            <p:cNvSpPr/>
            <p:nvPr/>
          </p:nvSpPr>
          <p:spPr>
            <a:xfrm>
              <a:off x="4958581" y="4179340"/>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MAC</a:t>
              </a:r>
            </a:p>
          </p:txBody>
        </p:sp>
        <p:sp>
          <p:nvSpPr>
            <p:cNvPr id="19" name="Rectangle 18"/>
            <p:cNvSpPr/>
            <p:nvPr/>
          </p:nvSpPr>
          <p:spPr>
            <a:xfrm>
              <a:off x="4958581" y="4735984"/>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PLCP and PMD</a:t>
              </a:r>
            </a:p>
          </p:txBody>
        </p:sp>
        <p:sp>
          <p:nvSpPr>
            <p:cNvPr id="32" name="Hexagon 31"/>
            <p:cNvSpPr/>
            <p:nvPr/>
          </p:nvSpPr>
          <p:spPr>
            <a:xfrm>
              <a:off x="5226677" y="4656464"/>
              <a:ext cx="757436"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PHY_SAP</a:t>
              </a:r>
              <a:endParaRPr lang="en-US" sz="800" dirty="0">
                <a:solidFill>
                  <a:srgbClr val="000000"/>
                </a:solidFill>
              </a:endParaRPr>
            </a:p>
          </p:txBody>
        </p:sp>
        <p:sp>
          <p:nvSpPr>
            <p:cNvPr id="33" name="Hexagon 32"/>
            <p:cNvSpPr/>
            <p:nvPr/>
          </p:nvSpPr>
          <p:spPr>
            <a:xfrm>
              <a:off x="5159001" y="4094850"/>
              <a:ext cx="825111"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MAC_SAP</a:t>
              </a:r>
              <a:endParaRPr lang="en-US" sz="800" dirty="0">
                <a:solidFill>
                  <a:srgbClr val="000000"/>
                </a:solidFill>
              </a:endParaRPr>
            </a:p>
          </p:txBody>
        </p:sp>
        <p:sp>
          <p:nvSpPr>
            <p:cNvPr id="34" name="Hexagon 33"/>
            <p:cNvSpPr/>
            <p:nvPr/>
          </p:nvSpPr>
          <p:spPr>
            <a:xfrm>
              <a:off x="5226677" y="3587906"/>
              <a:ext cx="640307"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LSAP</a:t>
              </a:r>
            </a:p>
          </p:txBody>
        </p:sp>
      </p:grpSp>
      <p:sp>
        <p:nvSpPr>
          <p:cNvPr id="18" name="Rectangle 17"/>
          <p:cNvSpPr/>
          <p:nvPr/>
        </p:nvSpPr>
        <p:spPr>
          <a:xfrm rot="5400000">
            <a:off x="5621691" y="3015663"/>
            <a:ext cx="1620231" cy="2946452"/>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endParaRPr lang="en-US" sz="800" dirty="0">
              <a:solidFill>
                <a:srgbClr val="000000"/>
              </a:solidFill>
            </a:endParaRPr>
          </a:p>
        </p:txBody>
      </p:sp>
      <p:sp>
        <p:nvSpPr>
          <p:cNvPr id="22" name="Rectangle 21"/>
          <p:cNvSpPr/>
          <p:nvPr/>
        </p:nvSpPr>
        <p:spPr>
          <a:xfrm>
            <a:off x="4958580" y="4185716"/>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800" dirty="0" smtClean="0">
                <a:solidFill>
                  <a:srgbClr val="000000"/>
                </a:solidFill>
              </a:rPr>
              <a:t>MLME</a:t>
            </a:r>
            <a:endParaRPr lang="en-US" sz="800" dirty="0">
              <a:solidFill>
                <a:srgbClr val="000000"/>
              </a:solidFill>
            </a:endParaRPr>
          </a:p>
        </p:txBody>
      </p:sp>
      <p:sp>
        <p:nvSpPr>
          <p:cNvPr id="23" name="Rectangle 22"/>
          <p:cNvSpPr/>
          <p:nvPr/>
        </p:nvSpPr>
        <p:spPr>
          <a:xfrm>
            <a:off x="4958580" y="4742360"/>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PLME</a:t>
            </a:r>
          </a:p>
        </p:txBody>
      </p:sp>
      <p:sp>
        <p:nvSpPr>
          <p:cNvPr id="24" name="Rectangle 23"/>
          <p:cNvSpPr/>
          <p:nvPr/>
        </p:nvSpPr>
        <p:spPr>
          <a:xfrm>
            <a:off x="6666065" y="4185716"/>
            <a:ext cx="1238967" cy="111328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SME</a:t>
            </a:r>
            <a:endParaRPr lang="en-US" sz="800" dirty="0">
              <a:solidFill>
                <a:srgbClr val="000000"/>
              </a:solidFill>
            </a:endParaRPr>
          </a:p>
        </p:txBody>
      </p:sp>
      <p:sp>
        <p:nvSpPr>
          <p:cNvPr id="27" name="Hexagon 26"/>
          <p:cNvSpPr/>
          <p:nvPr/>
        </p:nvSpPr>
        <p:spPr>
          <a:xfrm rot="16200000">
            <a:off x="4423323" y="3870906"/>
            <a:ext cx="1062608"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MSGCF_SAP</a:t>
            </a:r>
            <a:endParaRPr lang="en-US" sz="800" dirty="0">
              <a:solidFill>
                <a:srgbClr val="000000"/>
              </a:solidFill>
            </a:endParaRPr>
          </a:p>
        </p:txBody>
      </p:sp>
      <p:sp>
        <p:nvSpPr>
          <p:cNvPr id="28" name="Hexagon 27"/>
          <p:cNvSpPr/>
          <p:nvPr/>
        </p:nvSpPr>
        <p:spPr>
          <a:xfrm>
            <a:off x="5989318" y="4374578"/>
            <a:ext cx="874565"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MLME_SAP</a:t>
            </a:r>
            <a:endParaRPr lang="en-US" sz="800" dirty="0">
              <a:solidFill>
                <a:srgbClr val="000000"/>
              </a:solidFill>
            </a:endParaRPr>
          </a:p>
        </p:txBody>
      </p:sp>
      <p:sp>
        <p:nvSpPr>
          <p:cNvPr id="29" name="Hexagon 28"/>
          <p:cNvSpPr/>
          <p:nvPr/>
        </p:nvSpPr>
        <p:spPr>
          <a:xfrm>
            <a:off x="4958580" y="4662840"/>
            <a:ext cx="1238967"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MLME_PLME_SAP</a:t>
            </a:r>
            <a:endParaRPr lang="en-US" sz="800" dirty="0">
              <a:solidFill>
                <a:srgbClr val="000000"/>
              </a:solidFill>
            </a:endParaRPr>
          </a:p>
        </p:txBody>
      </p:sp>
      <p:sp>
        <p:nvSpPr>
          <p:cNvPr id="30" name="Hexagon 29"/>
          <p:cNvSpPr/>
          <p:nvPr/>
        </p:nvSpPr>
        <p:spPr>
          <a:xfrm>
            <a:off x="5989318" y="4951102"/>
            <a:ext cx="874564"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PLME_SAP</a:t>
            </a:r>
            <a:endParaRPr lang="en-US" sz="800" dirty="0">
              <a:solidFill>
                <a:srgbClr val="000000"/>
              </a:solidFill>
            </a:endParaRPr>
          </a:p>
        </p:txBody>
      </p:sp>
      <p:sp>
        <p:nvSpPr>
          <p:cNvPr id="31" name="Hexagon 30"/>
          <p:cNvSpPr/>
          <p:nvPr/>
        </p:nvSpPr>
        <p:spPr>
          <a:xfrm>
            <a:off x="6666065" y="4101226"/>
            <a:ext cx="1238967"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MSGCF_SME_SAP</a:t>
            </a:r>
            <a:endParaRPr lang="en-US" sz="800" dirty="0">
              <a:solidFill>
                <a:srgbClr val="000000"/>
              </a:solidFill>
            </a:endParaRPr>
          </a:p>
        </p:txBody>
      </p:sp>
      <p:sp>
        <p:nvSpPr>
          <p:cNvPr id="35" name="TextBox 34"/>
          <p:cNvSpPr txBox="1"/>
          <p:nvPr/>
        </p:nvSpPr>
        <p:spPr>
          <a:xfrm>
            <a:off x="5398466" y="3836828"/>
            <a:ext cx="2506566" cy="215444"/>
          </a:xfrm>
          <a:prstGeom prst="rect">
            <a:avLst/>
          </a:prstGeom>
          <a:noFill/>
        </p:spPr>
        <p:txBody>
          <a:bodyPr wrap="square" rtlCol="0">
            <a:spAutoFit/>
          </a:bodyPr>
          <a:lstStyle/>
          <a:p>
            <a:r>
              <a:rPr lang="en-US" sz="800" dirty="0" smtClean="0"/>
              <a:t>MAC State Generic Convergence Function</a:t>
            </a:r>
            <a:endParaRPr lang="en-US" sz="800" dirty="0"/>
          </a:p>
        </p:txBody>
      </p:sp>
      <p:sp>
        <p:nvSpPr>
          <p:cNvPr id="25" name="TextBox 24"/>
          <p:cNvSpPr txBox="1"/>
          <p:nvPr/>
        </p:nvSpPr>
        <p:spPr>
          <a:xfrm>
            <a:off x="5002948" y="3075185"/>
            <a:ext cx="3831512" cy="215444"/>
          </a:xfrm>
          <a:prstGeom prst="rect">
            <a:avLst/>
          </a:prstGeom>
          <a:noFill/>
        </p:spPr>
        <p:txBody>
          <a:bodyPr wrap="square" rtlCol="0">
            <a:spAutoFit/>
          </a:bodyPr>
          <a:lstStyle/>
          <a:p>
            <a:r>
              <a:rPr lang="en-US" sz="800" dirty="0" smtClean="0"/>
              <a:t>MSGCF-ESS-Link-</a:t>
            </a:r>
            <a:r>
              <a:rPr lang="en-US" sz="800" dirty="0" err="1" smtClean="0"/>
              <a:t>Command.request(NonAPSTAMacAddress</a:t>
            </a:r>
            <a:r>
              <a:rPr lang="en-US" sz="800" dirty="0" smtClean="0"/>
              <a:t>, </a:t>
            </a:r>
            <a:r>
              <a:rPr lang="en-US" sz="800" dirty="0" err="1" smtClean="0"/>
              <a:t>ESSIdentifier</a:t>
            </a:r>
            <a:r>
              <a:rPr lang="en-US" sz="800" dirty="0" smtClean="0"/>
              <a:t>, POWER_UP)</a:t>
            </a:r>
            <a:endParaRPr lang="en-US" sz="800" dirty="0"/>
          </a:p>
        </p:txBody>
      </p:sp>
      <p:sp>
        <p:nvSpPr>
          <p:cNvPr id="44" name="Rectangle 43"/>
          <p:cNvSpPr/>
          <p:nvPr/>
        </p:nvSpPr>
        <p:spPr>
          <a:xfrm rot="5400000">
            <a:off x="2134309" y="3493889"/>
            <a:ext cx="1620231" cy="197724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7" name="Rectangle 46"/>
          <p:cNvSpPr/>
          <p:nvPr/>
        </p:nvSpPr>
        <p:spPr>
          <a:xfrm rot="5400000">
            <a:off x="791149" y="2881248"/>
            <a:ext cx="373499" cy="19558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8" name="Rectangle 47"/>
          <p:cNvSpPr/>
          <p:nvPr/>
        </p:nvSpPr>
        <p:spPr>
          <a:xfrm rot="5400000">
            <a:off x="791148" y="3254748"/>
            <a:ext cx="373499" cy="19558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9" name="Rectangle 48"/>
          <p:cNvSpPr/>
          <p:nvPr/>
        </p:nvSpPr>
        <p:spPr>
          <a:xfrm rot="5400000">
            <a:off x="791150" y="3628248"/>
            <a:ext cx="373499" cy="19558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2" name="Rectangle 41"/>
          <p:cNvSpPr/>
          <p:nvPr/>
        </p:nvSpPr>
        <p:spPr>
          <a:xfrm rot="5400000">
            <a:off x="728033" y="4064862"/>
            <a:ext cx="499730" cy="1955801"/>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50" name="Hexagon 49"/>
          <p:cNvSpPr/>
          <p:nvPr/>
        </p:nvSpPr>
        <p:spPr>
          <a:xfrm>
            <a:off x="524875" y="4708406"/>
            <a:ext cx="757436"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PHY_SAP</a:t>
            </a:r>
            <a:endParaRPr lang="en-US" sz="800" dirty="0">
              <a:solidFill>
                <a:srgbClr val="000000"/>
              </a:solidFill>
            </a:endParaRPr>
          </a:p>
        </p:txBody>
      </p:sp>
      <p:sp>
        <p:nvSpPr>
          <p:cNvPr id="51" name="Hexagon 50"/>
          <p:cNvSpPr/>
          <p:nvPr/>
        </p:nvSpPr>
        <p:spPr>
          <a:xfrm>
            <a:off x="524875" y="3961407"/>
            <a:ext cx="825111"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MAC_SAP</a:t>
            </a:r>
            <a:endParaRPr lang="en-US" sz="800" dirty="0">
              <a:solidFill>
                <a:srgbClr val="000000"/>
              </a:solidFill>
            </a:endParaRPr>
          </a:p>
        </p:txBody>
      </p:sp>
      <p:sp>
        <p:nvSpPr>
          <p:cNvPr id="52" name="Hexagon 51"/>
          <p:cNvSpPr/>
          <p:nvPr/>
        </p:nvSpPr>
        <p:spPr>
          <a:xfrm>
            <a:off x="524875" y="3587906"/>
            <a:ext cx="825111"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CS_SAP</a:t>
            </a:r>
            <a:endParaRPr lang="en-US" sz="800" dirty="0">
              <a:solidFill>
                <a:srgbClr val="000000"/>
              </a:solidFill>
            </a:endParaRPr>
          </a:p>
        </p:txBody>
      </p:sp>
      <p:sp>
        <p:nvSpPr>
          <p:cNvPr id="53" name="Hexagon 52"/>
          <p:cNvSpPr/>
          <p:nvPr/>
        </p:nvSpPr>
        <p:spPr>
          <a:xfrm>
            <a:off x="4092234" y="2276779"/>
            <a:ext cx="713200" cy="176995"/>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MIH_SAP</a:t>
            </a:r>
            <a:endParaRPr lang="en-US" sz="800" dirty="0">
              <a:solidFill>
                <a:srgbClr val="000000"/>
              </a:solidFill>
            </a:endParaRPr>
          </a:p>
        </p:txBody>
      </p:sp>
      <p:sp>
        <p:nvSpPr>
          <p:cNvPr id="54" name="Hexagon 53"/>
          <p:cNvSpPr/>
          <p:nvPr/>
        </p:nvSpPr>
        <p:spPr>
          <a:xfrm rot="16200000">
            <a:off x="3576445" y="3974300"/>
            <a:ext cx="713200" cy="176995"/>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C_SAP</a:t>
            </a:r>
            <a:endParaRPr lang="en-US" sz="800" dirty="0">
              <a:solidFill>
                <a:srgbClr val="000000"/>
              </a:solidFill>
            </a:endParaRPr>
          </a:p>
        </p:txBody>
      </p:sp>
      <p:sp>
        <p:nvSpPr>
          <p:cNvPr id="55" name="Hexagon 54"/>
          <p:cNvSpPr/>
          <p:nvPr/>
        </p:nvSpPr>
        <p:spPr>
          <a:xfrm rot="16200000">
            <a:off x="3576448" y="4805285"/>
            <a:ext cx="713200" cy="176995"/>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M_SAP</a:t>
            </a:r>
          </a:p>
        </p:txBody>
      </p:sp>
      <p:sp>
        <p:nvSpPr>
          <p:cNvPr id="59" name="TextBox 58"/>
          <p:cNvSpPr txBox="1"/>
          <p:nvPr/>
        </p:nvSpPr>
        <p:spPr>
          <a:xfrm>
            <a:off x="132933" y="3739953"/>
            <a:ext cx="1749197" cy="215444"/>
          </a:xfrm>
          <a:prstGeom prst="rect">
            <a:avLst/>
          </a:prstGeom>
          <a:noFill/>
        </p:spPr>
        <p:txBody>
          <a:bodyPr wrap="square" rtlCol="0">
            <a:spAutoFit/>
          </a:bodyPr>
          <a:lstStyle/>
          <a:p>
            <a:r>
              <a:rPr lang="en-US" sz="800" dirty="0" smtClean="0"/>
              <a:t>Service-specific convergence </a:t>
            </a:r>
            <a:r>
              <a:rPr lang="en-US" sz="800" dirty="0" err="1" smtClean="0"/>
              <a:t>sublayer</a:t>
            </a:r>
            <a:endParaRPr lang="en-US" sz="800" dirty="0" smtClean="0"/>
          </a:p>
        </p:txBody>
      </p:sp>
      <p:sp>
        <p:nvSpPr>
          <p:cNvPr id="60" name="TextBox 59"/>
          <p:cNvSpPr txBox="1"/>
          <p:nvPr/>
        </p:nvSpPr>
        <p:spPr>
          <a:xfrm>
            <a:off x="189234" y="4152758"/>
            <a:ext cx="1331800" cy="215444"/>
          </a:xfrm>
          <a:prstGeom prst="rect">
            <a:avLst/>
          </a:prstGeom>
          <a:noFill/>
        </p:spPr>
        <p:txBody>
          <a:bodyPr wrap="square" rtlCol="0">
            <a:spAutoFit/>
          </a:bodyPr>
          <a:lstStyle/>
          <a:p>
            <a:r>
              <a:rPr lang="en-US" sz="800" dirty="0" smtClean="0"/>
              <a:t>MAC common part </a:t>
            </a:r>
            <a:r>
              <a:rPr lang="en-US" sz="800" dirty="0" err="1" smtClean="0"/>
              <a:t>sublayer</a:t>
            </a:r>
            <a:endParaRPr lang="en-US" sz="800" dirty="0" smtClean="0"/>
          </a:p>
        </p:txBody>
      </p:sp>
      <p:sp>
        <p:nvSpPr>
          <p:cNvPr id="61" name="TextBox 60"/>
          <p:cNvSpPr txBox="1"/>
          <p:nvPr/>
        </p:nvSpPr>
        <p:spPr>
          <a:xfrm>
            <a:off x="457200" y="4419398"/>
            <a:ext cx="993133" cy="215444"/>
          </a:xfrm>
          <a:prstGeom prst="rect">
            <a:avLst/>
          </a:prstGeom>
          <a:noFill/>
        </p:spPr>
        <p:txBody>
          <a:bodyPr wrap="square" rtlCol="0">
            <a:spAutoFit/>
          </a:bodyPr>
          <a:lstStyle/>
          <a:p>
            <a:r>
              <a:rPr lang="en-US" sz="800" dirty="0" smtClean="0"/>
              <a:t>Security </a:t>
            </a:r>
            <a:r>
              <a:rPr lang="en-US" sz="800" dirty="0" err="1" smtClean="0"/>
              <a:t>sublayer</a:t>
            </a:r>
            <a:endParaRPr lang="en-US" sz="800" dirty="0" smtClean="0"/>
          </a:p>
        </p:txBody>
      </p:sp>
      <p:sp>
        <p:nvSpPr>
          <p:cNvPr id="62" name="TextBox 61"/>
          <p:cNvSpPr txBox="1"/>
          <p:nvPr/>
        </p:nvSpPr>
        <p:spPr>
          <a:xfrm>
            <a:off x="659163" y="5005985"/>
            <a:ext cx="391942" cy="215444"/>
          </a:xfrm>
          <a:prstGeom prst="rect">
            <a:avLst/>
          </a:prstGeom>
          <a:noFill/>
        </p:spPr>
        <p:txBody>
          <a:bodyPr wrap="square" rtlCol="0">
            <a:spAutoFit/>
          </a:bodyPr>
          <a:lstStyle/>
          <a:p>
            <a:r>
              <a:rPr lang="en-US" sz="800" dirty="0" smtClean="0"/>
              <a:t>PHY</a:t>
            </a:r>
          </a:p>
        </p:txBody>
      </p:sp>
      <p:sp>
        <p:nvSpPr>
          <p:cNvPr id="63" name="TextBox 62"/>
          <p:cNvSpPr txBox="1"/>
          <p:nvPr/>
        </p:nvSpPr>
        <p:spPr>
          <a:xfrm>
            <a:off x="2532798" y="4311676"/>
            <a:ext cx="996537" cy="215444"/>
          </a:xfrm>
          <a:prstGeom prst="rect">
            <a:avLst/>
          </a:prstGeom>
          <a:noFill/>
        </p:spPr>
        <p:txBody>
          <a:bodyPr wrap="square" rtlCol="0">
            <a:spAutoFit/>
          </a:bodyPr>
          <a:lstStyle/>
          <a:p>
            <a:r>
              <a:rPr lang="en-US" sz="800" dirty="0" smtClean="0"/>
              <a:t>Management Entity</a:t>
            </a:r>
          </a:p>
        </p:txBody>
      </p:sp>
      <p:sp>
        <p:nvSpPr>
          <p:cNvPr id="70" name="TextBox 69"/>
          <p:cNvSpPr txBox="1"/>
          <p:nvPr/>
        </p:nvSpPr>
        <p:spPr>
          <a:xfrm>
            <a:off x="3919943" y="1532467"/>
            <a:ext cx="1069899" cy="369332"/>
          </a:xfrm>
          <a:prstGeom prst="rect">
            <a:avLst/>
          </a:prstGeom>
          <a:noFill/>
        </p:spPr>
        <p:txBody>
          <a:bodyPr wrap="none" rtlCol="0">
            <a:spAutoFit/>
          </a:bodyPr>
          <a:lstStyle/>
          <a:p>
            <a:r>
              <a:rPr lang="en-US" dirty="0" smtClean="0"/>
              <a:t>MIH User</a:t>
            </a:r>
            <a:endParaRPr lang="en-US" dirty="0"/>
          </a:p>
        </p:txBody>
      </p:sp>
      <p:sp>
        <p:nvSpPr>
          <p:cNvPr id="71" name="Left Brace 70"/>
          <p:cNvSpPr/>
          <p:nvPr/>
        </p:nvSpPr>
        <p:spPr>
          <a:xfrm rot="16200000">
            <a:off x="1904969" y="3496766"/>
            <a:ext cx="211608" cy="4021544"/>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TextBox 71"/>
          <p:cNvSpPr txBox="1"/>
          <p:nvPr/>
        </p:nvSpPr>
        <p:spPr>
          <a:xfrm>
            <a:off x="1450333" y="5716601"/>
            <a:ext cx="1276386" cy="369332"/>
          </a:xfrm>
          <a:prstGeom prst="rect">
            <a:avLst/>
          </a:prstGeom>
          <a:noFill/>
        </p:spPr>
        <p:txBody>
          <a:bodyPr wrap="none" rtlCol="0">
            <a:spAutoFit/>
          </a:bodyPr>
          <a:lstStyle/>
          <a:p>
            <a:r>
              <a:rPr lang="en-US" dirty="0" smtClean="0"/>
              <a:t>IEEE 802.16</a:t>
            </a:r>
            <a:endParaRPr lang="en-US" dirty="0"/>
          </a:p>
        </p:txBody>
      </p:sp>
      <p:sp>
        <p:nvSpPr>
          <p:cNvPr id="73" name="Left Brace 72"/>
          <p:cNvSpPr/>
          <p:nvPr/>
        </p:nvSpPr>
        <p:spPr>
          <a:xfrm rot="16200000">
            <a:off x="6945486" y="3414829"/>
            <a:ext cx="211608" cy="4185419"/>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TextBox 73"/>
          <p:cNvSpPr txBox="1"/>
          <p:nvPr/>
        </p:nvSpPr>
        <p:spPr>
          <a:xfrm>
            <a:off x="6481248" y="5716601"/>
            <a:ext cx="1276386" cy="369332"/>
          </a:xfrm>
          <a:prstGeom prst="rect">
            <a:avLst/>
          </a:prstGeom>
          <a:noFill/>
        </p:spPr>
        <p:txBody>
          <a:bodyPr wrap="none" rtlCol="0">
            <a:spAutoFit/>
          </a:bodyPr>
          <a:lstStyle/>
          <a:p>
            <a:r>
              <a:rPr lang="en-US" dirty="0" smtClean="0"/>
              <a:t>IEEE 802.11</a:t>
            </a:r>
            <a:endParaRPr lang="en-US" dirty="0"/>
          </a:p>
        </p:txBody>
      </p:sp>
      <p:cxnSp>
        <p:nvCxnSpPr>
          <p:cNvPr id="103" name="Straight Arrow Connector 102"/>
          <p:cNvCxnSpPr/>
          <p:nvPr/>
        </p:nvCxnSpPr>
        <p:spPr>
          <a:xfrm rot="16200000" flipH="1">
            <a:off x="4264775" y="2088088"/>
            <a:ext cx="374980" cy="24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4453466" y="1901799"/>
            <a:ext cx="3751533" cy="400110"/>
          </a:xfrm>
          <a:prstGeom prst="rect">
            <a:avLst/>
          </a:prstGeom>
          <a:noFill/>
        </p:spPr>
        <p:txBody>
          <a:bodyPr wrap="square" rtlCol="0">
            <a:spAutoFit/>
          </a:bodyPr>
          <a:lstStyle/>
          <a:p>
            <a:r>
              <a:rPr lang="en-US" sz="1000" dirty="0" err="1" smtClean="0"/>
              <a:t>MIH_Link_Actions(MIHF_ID</a:t>
            </a:r>
            <a:r>
              <a:rPr lang="en-US" sz="1000" dirty="0" smtClean="0"/>
              <a:t>, [(Link_802.16, </a:t>
            </a:r>
            <a:r>
              <a:rPr lang="en-US" sz="1000" dirty="0" err="1" smtClean="0"/>
              <a:t>Link_Power_Up</a:t>
            </a:r>
            <a:r>
              <a:rPr lang="en-US" sz="1000" dirty="0" smtClean="0"/>
              <a:t>), 				     (Link_802.11, </a:t>
            </a:r>
            <a:r>
              <a:rPr lang="en-US" sz="1000" dirty="0" err="1" smtClean="0"/>
              <a:t>Link_Power_Up</a:t>
            </a:r>
            <a:r>
              <a:rPr lang="en-US" sz="1000" dirty="0" smtClean="0"/>
              <a:t>)])</a:t>
            </a:r>
            <a:endParaRPr lang="en-US" sz="1000" dirty="0"/>
          </a:p>
        </p:txBody>
      </p:sp>
      <p:sp>
        <p:nvSpPr>
          <p:cNvPr id="113" name="Rectangle 112"/>
          <p:cNvSpPr/>
          <p:nvPr/>
        </p:nvSpPr>
        <p:spPr>
          <a:xfrm>
            <a:off x="701069" y="3291422"/>
            <a:ext cx="4101983" cy="215444"/>
          </a:xfrm>
          <a:prstGeom prst="rect">
            <a:avLst/>
          </a:prstGeom>
        </p:spPr>
        <p:txBody>
          <a:bodyPr wrap="square">
            <a:spAutoFit/>
          </a:bodyPr>
          <a:lstStyle/>
          <a:p>
            <a:r>
              <a:rPr lang="en-US" sz="800" dirty="0" smtClean="0"/>
              <a:t>M-SSM-REQ( </a:t>
            </a:r>
            <a:r>
              <a:rPr lang="en-US" sz="800" dirty="0" err="1" smtClean="0"/>
              <a:t>Operation_Type</a:t>
            </a:r>
            <a:r>
              <a:rPr lang="en-US" sz="800" dirty="0" smtClean="0"/>
              <a:t>: Action, </a:t>
            </a:r>
            <a:r>
              <a:rPr lang="en-US" sz="800" dirty="0" err="1" smtClean="0"/>
              <a:t>Action_Type</a:t>
            </a:r>
            <a:r>
              <a:rPr lang="en-US" sz="800" dirty="0" smtClean="0"/>
              <a:t>: Power On, Destination: SS, </a:t>
            </a:r>
            <a:r>
              <a:rPr lang="en-US" sz="800" dirty="0" err="1" smtClean="0"/>
              <a:t>Attribute_List</a:t>
            </a:r>
            <a:r>
              <a:rPr lang="en-US" sz="800" dirty="0" smtClean="0"/>
              <a:t>: )</a:t>
            </a:r>
          </a:p>
        </p:txBody>
      </p:sp>
      <p:sp>
        <p:nvSpPr>
          <p:cNvPr id="3" name="Rectangle 2"/>
          <p:cNvSpPr/>
          <p:nvPr/>
        </p:nvSpPr>
        <p:spPr>
          <a:xfrm>
            <a:off x="3895350" y="1532467"/>
            <a:ext cx="1114031" cy="369332"/>
          </a:xfrm>
          <a:prstGeom prst="rect">
            <a:avLst/>
          </a:prstGeom>
          <a:noFill/>
          <a:ln w="3175"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0" y="1417638"/>
            <a:ext cx="1137313" cy="307777"/>
          </a:xfrm>
          <a:prstGeom prst="rect">
            <a:avLst/>
          </a:prstGeom>
          <a:noFill/>
        </p:spPr>
        <p:txBody>
          <a:bodyPr wrap="none" rtlCol="0">
            <a:spAutoFit/>
          </a:bodyPr>
          <a:lstStyle/>
          <a:p>
            <a:r>
              <a:rPr lang="x-none" sz="1400" dirty="0" smtClean="0"/>
              <a:t>Upper Layers</a:t>
            </a:r>
            <a:endParaRPr lang="en-US" sz="1400" dirty="0"/>
          </a:p>
        </p:txBody>
      </p:sp>
      <p:sp>
        <p:nvSpPr>
          <p:cNvPr id="5" name="Freeform 4"/>
          <p:cNvSpPr/>
          <p:nvPr/>
        </p:nvSpPr>
        <p:spPr>
          <a:xfrm>
            <a:off x="4554921" y="2476500"/>
            <a:ext cx="2887279" cy="2032000"/>
          </a:xfrm>
          <a:custGeom>
            <a:avLst/>
            <a:gdLst>
              <a:gd name="connsiteX0" fmla="*/ 93279 w 2887279"/>
              <a:gd name="connsiteY0" fmla="*/ 0 h 2032000"/>
              <a:gd name="connsiteX1" fmla="*/ 194879 w 2887279"/>
              <a:gd name="connsiteY1" fmla="*/ 1460500 h 2032000"/>
              <a:gd name="connsiteX2" fmla="*/ 1833179 w 2887279"/>
              <a:gd name="connsiteY2" fmla="*/ 1574800 h 2032000"/>
              <a:gd name="connsiteX3" fmla="*/ 2887279 w 2887279"/>
              <a:gd name="connsiteY3" fmla="*/ 2032000 h 2032000"/>
            </a:gdLst>
            <a:ahLst/>
            <a:cxnLst>
              <a:cxn ang="0">
                <a:pos x="connsiteX0" y="connsiteY0"/>
              </a:cxn>
              <a:cxn ang="0">
                <a:pos x="connsiteX1" y="connsiteY1"/>
              </a:cxn>
              <a:cxn ang="0">
                <a:pos x="connsiteX2" y="connsiteY2"/>
              </a:cxn>
              <a:cxn ang="0">
                <a:pos x="connsiteX3" y="connsiteY3"/>
              </a:cxn>
            </a:cxnLst>
            <a:rect l="l" t="t" r="r" b="b"/>
            <a:pathLst>
              <a:path w="2887279" h="2032000">
                <a:moveTo>
                  <a:pt x="93279" y="0"/>
                </a:moveTo>
                <a:cubicBezTo>
                  <a:pt x="-913" y="599016"/>
                  <a:pt x="-95104" y="1198033"/>
                  <a:pt x="194879" y="1460500"/>
                </a:cubicBezTo>
                <a:cubicBezTo>
                  <a:pt x="484862" y="1722967"/>
                  <a:pt x="1384446" y="1479550"/>
                  <a:pt x="1833179" y="1574800"/>
                </a:cubicBezTo>
                <a:cubicBezTo>
                  <a:pt x="2281912" y="1670050"/>
                  <a:pt x="2887279" y="2032000"/>
                  <a:pt x="2887279" y="2032000"/>
                </a:cubicBezTo>
              </a:path>
            </a:pathLst>
          </a:custGeom>
          <a:ln>
            <a:headEnd type="none"/>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 name="Freeform 7"/>
          <p:cNvSpPr/>
          <p:nvPr/>
        </p:nvSpPr>
        <p:spPr>
          <a:xfrm>
            <a:off x="1765300" y="2527300"/>
            <a:ext cx="2875956" cy="2361955"/>
          </a:xfrm>
          <a:custGeom>
            <a:avLst/>
            <a:gdLst>
              <a:gd name="connsiteX0" fmla="*/ 2463800 w 2875956"/>
              <a:gd name="connsiteY0" fmla="*/ 0 h 2361955"/>
              <a:gd name="connsiteX1" fmla="*/ 2679700 w 2875956"/>
              <a:gd name="connsiteY1" fmla="*/ 2298700 h 2361955"/>
              <a:gd name="connsiteX2" fmla="*/ 0 w 2875956"/>
              <a:gd name="connsiteY2" fmla="*/ 1765300 h 2361955"/>
            </a:gdLst>
            <a:ahLst/>
            <a:cxnLst>
              <a:cxn ang="0">
                <a:pos x="connsiteX0" y="connsiteY0"/>
              </a:cxn>
              <a:cxn ang="0">
                <a:pos x="connsiteX1" y="connsiteY1"/>
              </a:cxn>
              <a:cxn ang="0">
                <a:pos x="connsiteX2" y="connsiteY2"/>
              </a:cxn>
            </a:cxnLst>
            <a:rect l="l" t="t" r="r" b="b"/>
            <a:pathLst>
              <a:path w="2875956" h="2361955">
                <a:moveTo>
                  <a:pt x="2463800" y="0"/>
                </a:moveTo>
                <a:cubicBezTo>
                  <a:pt x="2777066" y="1002241"/>
                  <a:pt x="3090333" y="2004483"/>
                  <a:pt x="2679700" y="2298700"/>
                </a:cubicBezTo>
                <a:cubicBezTo>
                  <a:pt x="2269067" y="2592917"/>
                  <a:pt x="0" y="1765300"/>
                  <a:pt x="0" y="1765300"/>
                </a:cubicBezTo>
              </a:path>
            </a:pathLst>
          </a:custGeom>
          <a:ln>
            <a:headEnd type="none"/>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62203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be done in .19.1</a:t>
            </a:r>
          </a:p>
        </p:txBody>
      </p:sp>
      <p:sp>
        <p:nvSpPr>
          <p:cNvPr id="58" name="Rectangle 57"/>
          <p:cNvSpPr/>
          <p:nvPr/>
        </p:nvSpPr>
        <p:spPr>
          <a:xfrm>
            <a:off x="-3" y="1417638"/>
            <a:ext cx="9144004" cy="225475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933049" y="2365277"/>
            <a:ext cx="1025532" cy="2927351"/>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700" dirty="0" smtClean="0">
                <a:solidFill>
                  <a:srgbClr val="000000"/>
                </a:solidFill>
              </a:rPr>
              <a:t>CE</a:t>
            </a:r>
            <a:endParaRPr lang="en-US" sz="1700" dirty="0">
              <a:solidFill>
                <a:srgbClr val="000000"/>
              </a:solidFill>
            </a:endParaRPr>
          </a:p>
        </p:txBody>
      </p:sp>
      <p:grpSp>
        <p:nvGrpSpPr>
          <p:cNvPr id="6" name="Group 5"/>
          <p:cNvGrpSpPr/>
          <p:nvPr/>
        </p:nvGrpSpPr>
        <p:grpSpPr>
          <a:xfrm>
            <a:off x="7905032" y="3594282"/>
            <a:ext cx="1238967" cy="1704722"/>
            <a:chOff x="4958581" y="3587906"/>
            <a:chExt cx="1238967" cy="1704722"/>
          </a:xfrm>
        </p:grpSpPr>
        <p:sp>
          <p:nvSpPr>
            <p:cNvPr id="20" name="Rectangle 19"/>
            <p:cNvSpPr/>
            <p:nvPr/>
          </p:nvSpPr>
          <p:spPr>
            <a:xfrm>
              <a:off x="4958581" y="3672397"/>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LLC</a:t>
              </a:r>
            </a:p>
          </p:txBody>
        </p:sp>
        <p:sp>
          <p:nvSpPr>
            <p:cNvPr id="21" name="Rectangle 20"/>
            <p:cNvSpPr/>
            <p:nvPr/>
          </p:nvSpPr>
          <p:spPr>
            <a:xfrm>
              <a:off x="4958581" y="4179340"/>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MAC</a:t>
              </a:r>
            </a:p>
          </p:txBody>
        </p:sp>
        <p:sp>
          <p:nvSpPr>
            <p:cNvPr id="19" name="Rectangle 18"/>
            <p:cNvSpPr/>
            <p:nvPr/>
          </p:nvSpPr>
          <p:spPr>
            <a:xfrm>
              <a:off x="4958581" y="4735984"/>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PLCP and PMD</a:t>
              </a:r>
            </a:p>
          </p:txBody>
        </p:sp>
        <p:sp>
          <p:nvSpPr>
            <p:cNvPr id="32" name="Hexagon 31"/>
            <p:cNvSpPr/>
            <p:nvPr/>
          </p:nvSpPr>
          <p:spPr>
            <a:xfrm>
              <a:off x="5226677" y="4656464"/>
              <a:ext cx="757436"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PHY_SAP</a:t>
              </a:r>
              <a:endParaRPr lang="en-US" sz="800" dirty="0">
                <a:solidFill>
                  <a:srgbClr val="000000"/>
                </a:solidFill>
              </a:endParaRPr>
            </a:p>
          </p:txBody>
        </p:sp>
        <p:sp>
          <p:nvSpPr>
            <p:cNvPr id="33" name="Hexagon 32"/>
            <p:cNvSpPr/>
            <p:nvPr/>
          </p:nvSpPr>
          <p:spPr>
            <a:xfrm>
              <a:off x="5159001" y="4094850"/>
              <a:ext cx="825111"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MAC_SAP</a:t>
              </a:r>
              <a:endParaRPr lang="en-US" sz="800" dirty="0">
                <a:solidFill>
                  <a:srgbClr val="000000"/>
                </a:solidFill>
              </a:endParaRPr>
            </a:p>
          </p:txBody>
        </p:sp>
        <p:sp>
          <p:nvSpPr>
            <p:cNvPr id="34" name="Hexagon 33"/>
            <p:cNvSpPr/>
            <p:nvPr/>
          </p:nvSpPr>
          <p:spPr>
            <a:xfrm>
              <a:off x="5226677" y="3587906"/>
              <a:ext cx="640307"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LSAP</a:t>
              </a:r>
            </a:p>
          </p:txBody>
        </p:sp>
      </p:grpSp>
      <p:sp>
        <p:nvSpPr>
          <p:cNvPr id="18" name="Rectangle 17"/>
          <p:cNvSpPr/>
          <p:nvPr/>
        </p:nvSpPr>
        <p:spPr>
          <a:xfrm rot="5400000">
            <a:off x="5621691" y="3015663"/>
            <a:ext cx="1620231" cy="2946452"/>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endParaRPr lang="en-US" sz="800" dirty="0">
              <a:solidFill>
                <a:srgbClr val="000000"/>
              </a:solidFill>
            </a:endParaRPr>
          </a:p>
        </p:txBody>
      </p:sp>
      <p:sp>
        <p:nvSpPr>
          <p:cNvPr id="22" name="Rectangle 21"/>
          <p:cNvSpPr/>
          <p:nvPr/>
        </p:nvSpPr>
        <p:spPr>
          <a:xfrm>
            <a:off x="4958580" y="4185716"/>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800" dirty="0" smtClean="0">
                <a:solidFill>
                  <a:srgbClr val="000000"/>
                </a:solidFill>
              </a:rPr>
              <a:t>MLME</a:t>
            </a:r>
            <a:endParaRPr lang="en-US" sz="800" dirty="0">
              <a:solidFill>
                <a:srgbClr val="000000"/>
              </a:solidFill>
            </a:endParaRPr>
          </a:p>
        </p:txBody>
      </p:sp>
      <p:sp>
        <p:nvSpPr>
          <p:cNvPr id="23" name="Rectangle 22"/>
          <p:cNvSpPr/>
          <p:nvPr/>
        </p:nvSpPr>
        <p:spPr>
          <a:xfrm>
            <a:off x="4958580" y="4742360"/>
            <a:ext cx="1238967" cy="55664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000000"/>
                </a:solidFill>
              </a:rPr>
              <a:t>PLME</a:t>
            </a:r>
          </a:p>
        </p:txBody>
      </p:sp>
      <p:sp>
        <p:nvSpPr>
          <p:cNvPr id="24" name="Rectangle 23"/>
          <p:cNvSpPr/>
          <p:nvPr/>
        </p:nvSpPr>
        <p:spPr>
          <a:xfrm>
            <a:off x="6666065" y="4185716"/>
            <a:ext cx="1238967" cy="111328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SME</a:t>
            </a:r>
            <a:endParaRPr lang="en-US" sz="800" dirty="0">
              <a:solidFill>
                <a:srgbClr val="000000"/>
              </a:solidFill>
            </a:endParaRPr>
          </a:p>
        </p:txBody>
      </p:sp>
      <p:sp>
        <p:nvSpPr>
          <p:cNvPr id="27" name="Hexagon 26"/>
          <p:cNvSpPr/>
          <p:nvPr/>
        </p:nvSpPr>
        <p:spPr>
          <a:xfrm rot="16200000">
            <a:off x="4423323" y="3870906"/>
            <a:ext cx="1062608"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MSGCF_SAP</a:t>
            </a:r>
            <a:endParaRPr lang="en-US" sz="800" dirty="0">
              <a:solidFill>
                <a:srgbClr val="000000"/>
              </a:solidFill>
            </a:endParaRPr>
          </a:p>
        </p:txBody>
      </p:sp>
      <p:sp>
        <p:nvSpPr>
          <p:cNvPr id="28" name="Hexagon 27"/>
          <p:cNvSpPr/>
          <p:nvPr/>
        </p:nvSpPr>
        <p:spPr>
          <a:xfrm>
            <a:off x="5989318" y="4374578"/>
            <a:ext cx="874565"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MLME_SAP</a:t>
            </a:r>
            <a:endParaRPr lang="en-US" sz="800" dirty="0">
              <a:solidFill>
                <a:srgbClr val="000000"/>
              </a:solidFill>
            </a:endParaRPr>
          </a:p>
        </p:txBody>
      </p:sp>
      <p:sp>
        <p:nvSpPr>
          <p:cNvPr id="29" name="Hexagon 28"/>
          <p:cNvSpPr/>
          <p:nvPr/>
        </p:nvSpPr>
        <p:spPr>
          <a:xfrm>
            <a:off x="4958580" y="4662840"/>
            <a:ext cx="1238967"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MLME_PLME_SAP</a:t>
            </a:r>
            <a:endParaRPr lang="en-US" sz="800" dirty="0">
              <a:solidFill>
                <a:srgbClr val="000000"/>
              </a:solidFill>
            </a:endParaRPr>
          </a:p>
        </p:txBody>
      </p:sp>
      <p:sp>
        <p:nvSpPr>
          <p:cNvPr id="30" name="Hexagon 29"/>
          <p:cNvSpPr/>
          <p:nvPr/>
        </p:nvSpPr>
        <p:spPr>
          <a:xfrm>
            <a:off x="5989318" y="4951102"/>
            <a:ext cx="874564"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PLME_SAP</a:t>
            </a:r>
            <a:endParaRPr lang="en-US" sz="800" dirty="0">
              <a:solidFill>
                <a:srgbClr val="000000"/>
              </a:solidFill>
            </a:endParaRPr>
          </a:p>
        </p:txBody>
      </p:sp>
      <p:sp>
        <p:nvSpPr>
          <p:cNvPr id="31" name="Hexagon 30"/>
          <p:cNvSpPr/>
          <p:nvPr/>
        </p:nvSpPr>
        <p:spPr>
          <a:xfrm>
            <a:off x="6666065" y="4101226"/>
            <a:ext cx="1238967"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MSGCF_SME_SAP</a:t>
            </a:r>
            <a:endParaRPr lang="en-US" sz="800" dirty="0">
              <a:solidFill>
                <a:srgbClr val="000000"/>
              </a:solidFill>
            </a:endParaRPr>
          </a:p>
        </p:txBody>
      </p:sp>
      <p:sp>
        <p:nvSpPr>
          <p:cNvPr id="35" name="TextBox 34"/>
          <p:cNvSpPr txBox="1"/>
          <p:nvPr/>
        </p:nvSpPr>
        <p:spPr>
          <a:xfrm>
            <a:off x="5398466" y="3836828"/>
            <a:ext cx="2506566" cy="215444"/>
          </a:xfrm>
          <a:prstGeom prst="rect">
            <a:avLst/>
          </a:prstGeom>
          <a:noFill/>
        </p:spPr>
        <p:txBody>
          <a:bodyPr wrap="square" rtlCol="0">
            <a:spAutoFit/>
          </a:bodyPr>
          <a:lstStyle/>
          <a:p>
            <a:r>
              <a:rPr lang="en-US" sz="800" dirty="0" smtClean="0"/>
              <a:t>MAC State Generic Convergence Function</a:t>
            </a:r>
            <a:endParaRPr lang="en-US" sz="800" dirty="0"/>
          </a:p>
        </p:txBody>
      </p:sp>
      <p:sp>
        <p:nvSpPr>
          <p:cNvPr id="44" name="Rectangle 43"/>
          <p:cNvSpPr/>
          <p:nvPr/>
        </p:nvSpPr>
        <p:spPr>
          <a:xfrm rot="5400000">
            <a:off x="2134309" y="3493889"/>
            <a:ext cx="1620231" cy="197724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7" name="Rectangle 46"/>
          <p:cNvSpPr/>
          <p:nvPr/>
        </p:nvSpPr>
        <p:spPr>
          <a:xfrm rot="5400000">
            <a:off x="791149" y="2881248"/>
            <a:ext cx="373499" cy="19558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8" name="Rectangle 47"/>
          <p:cNvSpPr/>
          <p:nvPr/>
        </p:nvSpPr>
        <p:spPr>
          <a:xfrm rot="5400000">
            <a:off x="791148" y="3254748"/>
            <a:ext cx="373499" cy="19558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9" name="Rectangle 48"/>
          <p:cNvSpPr/>
          <p:nvPr/>
        </p:nvSpPr>
        <p:spPr>
          <a:xfrm rot="5400000">
            <a:off x="791150" y="3628248"/>
            <a:ext cx="373499" cy="19558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42" name="Rectangle 41"/>
          <p:cNvSpPr/>
          <p:nvPr/>
        </p:nvSpPr>
        <p:spPr>
          <a:xfrm rot="5400000">
            <a:off x="728033" y="4064862"/>
            <a:ext cx="499730" cy="1955801"/>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800" dirty="0" smtClean="0">
              <a:solidFill>
                <a:srgbClr val="000000"/>
              </a:solidFill>
            </a:endParaRPr>
          </a:p>
        </p:txBody>
      </p:sp>
      <p:sp>
        <p:nvSpPr>
          <p:cNvPr id="50" name="Hexagon 49"/>
          <p:cNvSpPr/>
          <p:nvPr/>
        </p:nvSpPr>
        <p:spPr>
          <a:xfrm>
            <a:off x="524875" y="4708406"/>
            <a:ext cx="757436"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PHY_SAP</a:t>
            </a:r>
            <a:endParaRPr lang="en-US" sz="800" dirty="0">
              <a:solidFill>
                <a:srgbClr val="000000"/>
              </a:solidFill>
            </a:endParaRPr>
          </a:p>
        </p:txBody>
      </p:sp>
      <p:sp>
        <p:nvSpPr>
          <p:cNvPr id="51" name="Hexagon 50"/>
          <p:cNvSpPr/>
          <p:nvPr/>
        </p:nvSpPr>
        <p:spPr>
          <a:xfrm>
            <a:off x="524875" y="3961407"/>
            <a:ext cx="825111"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MAC_SAP</a:t>
            </a:r>
            <a:endParaRPr lang="en-US" sz="800" dirty="0">
              <a:solidFill>
                <a:srgbClr val="000000"/>
              </a:solidFill>
            </a:endParaRPr>
          </a:p>
        </p:txBody>
      </p:sp>
      <p:sp>
        <p:nvSpPr>
          <p:cNvPr id="52" name="Hexagon 51"/>
          <p:cNvSpPr/>
          <p:nvPr/>
        </p:nvSpPr>
        <p:spPr>
          <a:xfrm>
            <a:off x="524875" y="3587906"/>
            <a:ext cx="825111" cy="168981"/>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CS_SAP</a:t>
            </a:r>
            <a:endParaRPr lang="en-US" sz="800" dirty="0">
              <a:solidFill>
                <a:srgbClr val="000000"/>
              </a:solidFill>
            </a:endParaRPr>
          </a:p>
        </p:txBody>
      </p:sp>
      <p:sp>
        <p:nvSpPr>
          <p:cNvPr id="53" name="Hexagon 52"/>
          <p:cNvSpPr/>
          <p:nvPr/>
        </p:nvSpPr>
        <p:spPr>
          <a:xfrm>
            <a:off x="4092234" y="2276779"/>
            <a:ext cx="713200" cy="176995"/>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MIH_SAP</a:t>
            </a:r>
            <a:endParaRPr lang="en-US" sz="800" dirty="0">
              <a:solidFill>
                <a:srgbClr val="000000"/>
              </a:solidFill>
            </a:endParaRPr>
          </a:p>
        </p:txBody>
      </p:sp>
      <p:sp>
        <p:nvSpPr>
          <p:cNvPr id="54" name="Hexagon 53"/>
          <p:cNvSpPr/>
          <p:nvPr/>
        </p:nvSpPr>
        <p:spPr>
          <a:xfrm rot="16200000">
            <a:off x="3576445" y="3974300"/>
            <a:ext cx="713200" cy="176995"/>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C_SAP</a:t>
            </a:r>
            <a:endParaRPr lang="en-US" sz="800" dirty="0">
              <a:solidFill>
                <a:srgbClr val="000000"/>
              </a:solidFill>
            </a:endParaRPr>
          </a:p>
        </p:txBody>
      </p:sp>
      <p:sp>
        <p:nvSpPr>
          <p:cNvPr id="55" name="Hexagon 54"/>
          <p:cNvSpPr/>
          <p:nvPr/>
        </p:nvSpPr>
        <p:spPr>
          <a:xfrm rot="16200000">
            <a:off x="3576448" y="4805285"/>
            <a:ext cx="713200" cy="176995"/>
          </a:xfrm>
          <a:prstGeom prst="hexago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M_SAP</a:t>
            </a:r>
          </a:p>
        </p:txBody>
      </p:sp>
      <p:sp>
        <p:nvSpPr>
          <p:cNvPr id="59" name="TextBox 58"/>
          <p:cNvSpPr txBox="1"/>
          <p:nvPr/>
        </p:nvSpPr>
        <p:spPr>
          <a:xfrm>
            <a:off x="132933" y="3739953"/>
            <a:ext cx="1749197" cy="215444"/>
          </a:xfrm>
          <a:prstGeom prst="rect">
            <a:avLst/>
          </a:prstGeom>
          <a:noFill/>
        </p:spPr>
        <p:txBody>
          <a:bodyPr wrap="square" rtlCol="0">
            <a:spAutoFit/>
          </a:bodyPr>
          <a:lstStyle/>
          <a:p>
            <a:r>
              <a:rPr lang="en-US" sz="800" dirty="0" smtClean="0"/>
              <a:t>Service-specific convergence </a:t>
            </a:r>
            <a:r>
              <a:rPr lang="en-US" sz="800" dirty="0" err="1" smtClean="0"/>
              <a:t>sublayer</a:t>
            </a:r>
            <a:endParaRPr lang="en-US" sz="800" dirty="0" smtClean="0"/>
          </a:p>
        </p:txBody>
      </p:sp>
      <p:sp>
        <p:nvSpPr>
          <p:cNvPr id="60" name="TextBox 59"/>
          <p:cNvSpPr txBox="1"/>
          <p:nvPr/>
        </p:nvSpPr>
        <p:spPr>
          <a:xfrm>
            <a:off x="189234" y="4152758"/>
            <a:ext cx="1331800" cy="215444"/>
          </a:xfrm>
          <a:prstGeom prst="rect">
            <a:avLst/>
          </a:prstGeom>
          <a:noFill/>
        </p:spPr>
        <p:txBody>
          <a:bodyPr wrap="square" rtlCol="0">
            <a:spAutoFit/>
          </a:bodyPr>
          <a:lstStyle/>
          <a:p>
            <a:r>
              <a:rPr lang="en-US" sz="800" dirty="0" smtClean="0"/>
              <a:t>MAC common part </a:t>
            </a:r>
            <a:r>
              <a:rPr lang="en-US" sz="800" dirty="0" err="1" smtClean="0"/>
              <a:t>sublayer</a:t>
            </a:r>
            <a:endParaRPr lang="en-US" sz="800" dirty="0" smtClean="0"/>
          </a:p>
        </p:txBody>
      </p:sp>
      <p:sp>
        <p:nvSpPr>
          <p:cNvPr id="61" name="TextBox 60"/>
          <p:cNvSpPr txBox="1"/>
          <p:nvPr/>
        </p:nvSpPr>
        <p:spPr>
          <a:xfrm>
            <a:off x="457200" y="4419398"/>
            <a:ext cx="993133" cy="215444"/>
          </a:xfrm>
          <a:prstGeom prst="rect">
            <a:avLst/>
          </a:prstGeom>
          <a:noFill/>
        </p:spPr>
        <p:txBody>
          <a:bodyPr wrap="square" rtlCol="0">
            <a:spAutoFit/>
          </a:bodyPr>
          <a:lstStyle/>
          <a:p>
            <a:r>
              <a:rPr lang="en-US" sz="800" dirty="0" smtClean="0"/>
              <a:t>Security </a:t>
            </a:r>
            <a:r>
              <a:rPr lang="en-US" sz="800" dirty="0" err="1" smtClean="0"/>
              <a:t>sublayer</a:t>
            </a:r>
            <a:endParaRPr lang="en-US" sz="800" dirty="0" smtClean="0"/>
          </a:p>
        </p:txBody>
      </p:sp>
      <p:sp>
        <p:nvSpPr>
          <p:cNvPr id="62" name="TextBox 61"/>
          <p:cNvSpPr txBox="1"/>
          <p:nvPr/>
        </p:nvSpPr>
        <p:spPr>
          <a:xfrm>
            <a:off x="659163" y="5005985"/>
            <a:ext cx="391942" cy="215444"/>
          </a:xfrm>
          <a:prstGeom prst="rect">
            <a:avLst/>
          </a:prstGeom>
          <a:noFill/>
        </p:spPr>
        <p:txBody>
          <a:bodyPr wrap="square" rtlCol="0">
            <a:spAutoFit/>
          </a:bodyPr>
          <a:lstStyle/>
          <a:p>
            <a:r>
              <a:rPr lang="en-US" sz="800" dirty="0" smtClean="0"/>
              <a:t>PHY</a:t>
            </a:r>
          </a:p>
        </p:txBody>
      </p:sp>
      <p:sp>
        <p:nvSpPr>
          <p:cNvPr id="63" name="TextBox 62"/>
          <p:cNvSpPr txBox="1"/>
          <p:nvPr/>
        </p:nvSpPr>
        <p:spPr>
          <a:xfrm>
            <a:off x="2532798" y="4311676"/>
            <a:ext cx="996537" cy="215444"/>
          </a:xfrm>
          <a:prstGeom prst="rect">
            <a:avLst/>
          </a:prstGeom>
          <a:noFill/>
        </p:spPr>
        <p:txBody>
          <a:bodyPr wrap="square" rtlCol="0">
            <a:spAutoFit/>
          </a:bodyPr>
          <a:lstStyle/>
          <a:p>
            <a:r>
              <a:rPr lang="en-US" sz="800" dirty="0" smtClean="0"/>
              <a:t>Management Entity</a:t>
            </a:r>
          </a:p>
        </p:txBody>
      </p:sp>
      <p:sp>
        <p:nvSpPr>
          <p:cNvPr id="70" name="TextBox 69"/>
          <p:cNvSpPr txBox="1"/>
          <p:nvPr/>
        </p:nvSpPr>
        <p:spPr>
          <a:xfrm>
            <a:off x="3354002" y="1540022"/>
            <a:ext cx="2198927" cy="369332"/>
          </a:xfrm>
          <a:prstGeom prst="rect">
            <a:avLst/>
          </a:prstGeom>
          <a:noFill/>
        </p:spPr>
        <p:txBody>
          <a:bodyPr wrap="none" rtlCol="0">
            <a:spAutoFit/>
          </a:bodyPr>
          <a:lstStyle/>
          <a:p>
            <a:r>
              <a:rPr lang="en-US" dirty="0" smtClean="0"/>
              <a:t>Coexistence Manager</a:t>
            </a:r>
            <a:endParaRPr lang="en-US" dirty="0"/>
          </a:p>
        </p:txBody>
      </p:sp>
      <p:sp>
        <p:nvSpPr>
          <p:cNvPr id="73" name="Left Brace 72"/>
          <p:cNvSpPr/>
          <p:nvPr/>
        </p:nvSpPr>
        <p:spPr>
          <a:xfrm rot="16200000">
            <a:off x="6945486" y="3414829"/>
            <a:ext cx="211608" cy="4185419"/>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3" name="Straight Arrow Connector 102"/>
          <p:cNvCxnSpPr/>
          <p:nvPr/>
        </p:nvCxnSpPr>
        <p:spPr>
          <a:xfrm rot="16200000" flipH="1">
            <a:off x="4264775" y="2088088"/>
            <a:ext cx="374980" cy="24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324280" y="1540022"/>
            <a:ext cx="2254049" cy="369332"/>
          </a:xfrm>
          <a:prstGeom prst="rect">
            <a:avLst/>
          </a:prstGeom>
          <a:noFill/>
          <a:ln w="3175"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0" y="1417638"/>
            <a:ext cx="1137313" cy="307777"/>
          </a:xfrm>
          <a:prstGeom prst="rect">
            <a:avLst/>
          </a:prstGeom>
          <a:noFill/>
        </p:spPr>
        <p:txBody>
          <a:bodyPr wrap="none" rtlCol="0">
            <a:spAutoFit/>
          </a:bodyPr>
          <a:lstStyle/>
          <a:p>
            <a:r>
              <a:rPr lang="x-none" sz="1400" dirty="0" smtClean="0"/>
              <a:t>Upper Layers</a:t>
            </a:r>
            <a:endParaRPr lang="en-US" sz="1400" dirty="0"/>
          </a:p>
        </p:txBody>
      </p:sp>
      <p:sp>
        <p:nvSpPr>
          <p:cNvPr id="56" name="Oval 55"/>
          <p:cNvSpPr/>
          <p:nvPr/>
        </p:nvSpPr>
        <p:spPr>
          <a:xfrm rot="5400000">
            <a:off x="4209281" y="3641875"/>
            <a:ext cx="1498600" cy="543330"/>
          </a:xfrm>
          <a:prstGeom prst="ellipse">
            <a:avLst/>
          </a:prstGeom>
          <a:solidFill>
            <a:schemeClr val="accent2">
              <a:lumMod val="60000"/>
              <a:lumOff val="40000"/>
              <a:alpha val="29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rot="5400000">
            <a:off x="3183749" y="4630393"/>
            <a:ext cx="1498600" cy="543330"/>
          </a:xfrm>
          <a:prstGeom prst="ellipse">
            <a:avLst/>
          </a:prstGeom>
          <a:solidFill>
            <a:schemeClr val="accent2">
              <a:lumMod val="60000"/>
              <a:lumOff val="40000"/>
              <a:alpha val="29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0" y="3164240"/>
            <a:ext cx="4446049" cy="369332"/>
          </a:xfrm>
          <a:prstGeom prst="rect">
            <a:avLst/>
          </a:prstGeom>
          <a:noFill/>
        </p:spPr>
        <p:txBody>
          <a:bodyPr wrap="none" rtlCol="0">
            <a:spAutoFit/>
          </a:bodyPr>
          <a:lstStyle/>
          <a:p>
            <a:r>
              <a:rPr lang="en-US" dirty="0" smtClean="0">
                <a:solidFill>
                  <a:srgbClr val="FF0000"/>
                </a:solidFill>
              </a:rPr>
              <a:t>Extended SAP to be defined by specific </a:t>
            </a:r>
            <a:r>
              <a:rPr lang="en-US" dirty="0" err="1" smtClean="0">
                <a:solidFill>
                  <a:srgbClr val="FF0000"/>
                </a:solidFill>
              </a:rPr>
              <a:t>WGs</a:t>
            </a:r>
            <a:r>
              <a:rPr lang="en-US" dirty="0" smtClean="0">
                <a:solidFill>
                  <a:srgbClr val="FF0000"/>
                </a:solidFill>
              </a:rPr>
              <a:t>!!</a:t>
            </a:r>
            <a:endParaRPr lang="en-US" dirty="0">
              <a:solidFill>
                <a:srgbClr val="FF0000"/>
              </a:solidFill>
            </a:endParaRPr>
          </a:p>
        </p:txBody>
      </p:sp>
      <p:sp>
        <p:nvSpPr>
          <p:cNvPr id="65" name="TextBox 64"/>
          <p:cNvSpPr txBox="1"/>
          <p:nvPr/>
        </p:nvSpPr>
        <p:spPr>
          <a:xfrm>
            <a:off x="4453466" y="1901799"/>
            <a:ext cx="4690535" cy="246221"/>
          </a:xfrm>
          <a:prstGeom prst="rect">
            <a:avLst/>
          </a:prstGeom>
          <a:noFill/>
        </p:spPr>
        <p:txBody>
          <a:bodyPr wrap="square" rtlCol="0">
            <a:spAutoFit/>
          </a:bodyPr>
          <a:lstStyle/>
          <a:p>
            <a:r>
              <a:rPr lang="en-US" sz="1000" dirty="0" smtClean="0"/>
              <a:t>Media Independent Sensing/Scan, </a:t>
            </a:r>
            <a:r>
              <a:rPr lang="en-US" sz="1000" dirty="0" err="1" smtClean="0"/>
              <a:t>TxPower_mangement</a:t>
            </a:r>
            <a:r>
              <a:rPr lang="en-US" sz="1000" dirty="0" smtClean="0"/>
              <a:t>, Switch Channel etc..</a:t>
            </a:r>
            <a:endParaRPr lang="en-US" sz="1000" dirty="0"/>
          </a:p>
        </p:txBody>
      </p:sp>
      <p:sp>
        <p:nvSpPr>
          <p:cNvPr id="66" name="Left Brace 65"/>
          <p:cNvSpPr/>
          <p:nvPr/>
        </p:nvSpPr>
        <p:spPr>
          <a:xfrm rot="16200000">
            <a:off x="1904970" y="3496767"/>
            <a:ext cx="211608" cy="4021544"/>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TextBox 66"/>
          <p:cNvSpPr txBox="1"/>
          <p:nvPr/>
        </p:nvSpPr>
        <p:spPr>
          <a:xfrm>
            <a:off x="659164" y="5716602"/>
            <a:ext cx="2588006" cy="646331"/>
          </a:xfrm>
          <a:prstGeom prst="rect">
            <a:avLst/>
          </a:prstGeom>
          <a:noFill/>
        </p:spPr>
        <p:txBody>
          <a:bodyPr wrap="none" rtlCol="0">
            <a:spAutoFit/>
          </a:bodyPr>
          <a:lstStyle/>
          <a:p>
            <a:pPr algn="ctr"/>
            <a:r>
              <a:rPr lang="en-US" dirty="0" smtClean="0"/>
              <a:t>IEEE 802.22</a:t>
            </a:r>
          </a:p>
          <a:p>
            <a:pPr algn="ctr"/>
            <a:r>
              <a:rPr lang="en-US" dirty="0" smtClean="0"/>
              <a:t>(SAP diagram not correct)</a:t>
            </a:r>
            <a:endParaRPr lang="en-US" dirty="0"/>
          </a:p>
        </p:txBody>
      </p:sp>
      <p:sp>
        <p:nvSpPr>
          <p:cNvPr id="68" name="TextBox 67"/>
          <p:cNvSpPr txBox="1"/>
          <p:nvPr/>
        </p:nvSpPr>
        <p:spPr>
          <a:xfrm>
            <a:off x="5775634" y="5716602"/>
            <a:ext cx="2588006" cy="646331"/>
          </a:xfrm>
          <a:prstGeom prst="rect">
            <a:avLst/>
          </a:prstGeom>
          <a:noFill/>
        </p:spPr>
        <p:txBody>
          <a:bodyPr wrap="none" rtlCol="0">
            <a:spAutoFit/>
          </a:bodyPr>
          <a:lstStyle/>
          <a:p>
            <a:pPr algn="ctr"/>
            <a:r>
              <a:rPr lang="en-US" dirty="0" smtClean="0"/>
              <a:t>IEEE 802.11 TVWS</a:t>
            </a:r>
          </a:p>
          <a:p>
            <a:pPr algn="ctr"/>
            <a:r>
              <a:rPr lang="en-US" dirty="0" smtClean="0"/>
              <a:t>(SAP diagram not correct)</a:t>
            </a:r>
            <a:endParaRPr lang="en-US" dirty="0"/>
          </a:p>
        </p:txBody>
      </p:sp>
    </p:spTree>
    <p:extLst>
      <p:ext uri="{BB962C8B-B14F-4D97-AF65-F5344CB8AC3E}">
        <p14:creationId xmlns:p14="http://schemas.microsoft.com/office/powerpoint/2010/main" val="766097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MIIS functionality</a:t>
            </a:r>
            <a:endParaRPr lang="en-US" dirty="0"/>
          </a:p>
        </p:txBody>
      </p:sp>
      <p:sp>
        <p:nvSpPr>
          <p:cNvPr id="5" name="Content Placeholder 4"/>
          <p:cNvSpPr>
            <a:spLocks noGrp="1"/>
          </p:cNvSpPr>
          <p:nvPr>
            <p:ph sz="half" idx="1"/>
          </p:nvPr>
        </p:nvSpPr>
        <p:spPr/>
        <p:txBody>
          <a:bodyPr>
            <a:normAutofit/>
          </a:bodyPr>
          <a:lstStyle/>
          <a:p>
            <a:endParaRPr lang="en-US"/>
          </a:p>
        </p:txBody>
      </p:sp>
      <p:sp>
        <p:nvSpPr>
          <p:cNvPr id="6" name="Content Placeholder 5"/>
          <p:cNvSpPr>
            <a:spLocks noGrp="1"/>
          </p:cNvSpPr>
          <p:nvPr>
            <p:ph sz="half" idx="2"/>
          </p:nvPr>
        </p:nvSpPr>
        <p:spPr>
          <a:xfrm>
            <a:off x="6197600" y="1600200"/>
            <a:ext cx="2946400" cy="4525963"/>
          </a:xfrm>
        </p:spPr>
        <p:txBody>
          <a:bodyPr>
            <a:normAutofit/>
          </a:bodyPr>
          <a:lstStyle/>
          <a:p>
            <a:pPr algn="just"/>
            <a:r>
              <a:rPr lang="en-US" sz="1800" dirty="0" smtClean="0"/>
              <a:t>Upon changes on the TVWS (interface C)</a:t>
            </a:r>
          </a:p>
          <a:p>
            <a:pPr algn="just"/>
            <a:r>
              <a:rPr lang="en-US" sz="1800" dirty="0" smtClean="0"/>
              <a:t>A MIIS approach will be able to use push mode to send the new information to registered nodes either in the network or a TVBD</a:t>
            </a:r>
            <a:endParaRPr lang="en-US" sz="1800" dirty="0"/>
          </a:p>
        </p:txBody>
      </p:sp>
      <p:pic>
        <p:nvPicPr>
          <p:cNvPr id="4" name="Picture 3" descr="MIIS_example.pdf"/>
          <p:cNvPicPr>
            <a:picLocks noChangeAspect="1"/>
          </p:cNvPicPr>
          <p:nvPr/>
        </p:nvPicPr>
        <p:blipFill>
          <a:blip r:embed="rId2"/>
          <a:stretch>
            <a:fillRect/>
          </a:stretch>
        </p:blipFill>
        <p:spPr>
          <a:xfrm>
            <a:off x="220134" y="1417638"/>
            <a:ext cx="5977466" cy="48726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idx="1"/>
          </p:nvPr>
        </p:nvSpPr>
        <p:spPr>
          <a:xfrm>
            <a:off x="304800" y="838200"/>
            <a:ext cx="8493125" cy="5867400"/>
          </a:xfrm>
          <a:solidFill>
            <a:srgbClr val="66CCFF"/>
          </a:solidFill>
        </p:spPr>
        <p:txBody>
          <a:bodyPr/>
          <a:lstStyle/>
          <a:p>
            <a:pPr lvl="1" eaLnBrk="1" hangingPunct="1">
              <a:lnSpc>
                <a:spcPct val="80000"/>
              </a:lnSpc>
              <a:buFontTx/>
              <a:buNone/>
            </a:pPr>
            <a:r>
              <a:rPr lang="en-US" altLang="zh-CN" b="1">
                <a:ea typeface="宋体" charset="0"/>
                <a:cs typeface="Times New Roman" charset="0"/>
              </a:rPr>
              <a:t>IEEE 802.21 presentation release statements</a:t>
            </a:r>
            <a:endParaRPr lang="en-US" altLang="zh-CN">
              <a:ea typeface="宋体" charset="0"/>
              <a:cs typeface="Times New Roman" charset="0"/>
            </a:endParaRPr>
          </a:p>
          <a:p>
            <a:pPr algn="just" eaLnBrk="1" hangingPunct="1">
              <a:lnSpc>
                <a:spcPct val="80000"/>
              </a:lnSpc>
              <a:buClr>
                <a:srgbClr val="FAFD00"/>
              </a:buClr>
              <a:buSzPct val="200000"/>
              <a:buFontTx/>
              <a:buNone/>
            </a:pPr>
            <a:r>
              <a:rPr lang="en-US" altLang="zh-CN" sz="2000">
                <a:ea typeface="宋体" charset="0"/>
                <a:cs typeface="Times New Roman"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1" hangingPunct="1">
              <a:lnSpc>
                <a:spcPct val="80000"/>
              </a:lnSpc>
              <a:buClr>
                <a:srgbClr val="FAFD00"/>
              </a:buClr>
              <a:buSzPct val="200000"/>
              <a:buFontTx/>
              <a:buNone/>
            </a:pPr>
            <a:r>
              <a:rPr lang="en-US" altLang="zh-CN" sz="2000">
                <a:ea typeface="宋体" charset="0"/>
                <a:cs typeface="Times New Roman" charset="0"/>
              </a:rPr>
              <a:t>The contributor grants a free, irrevocable license to the IEEE to incorporate material contained in this contribution, and any modifications thereof, in the creation of an IEEE Standards publication; to copyright in the IEEE</a:t>
            </a:r>
            <a:r>
              <a:rPr lang="en-US" altLang="zh-CN" sz="2000">
                <a:latin typeface="Times New Roman" charset="0"/>
                <a:ea typeface="宋体" charset="0"/>
                <a:cs typeface="Times New Roman" charset="0"/>
              </a:rPr>
              <a:t>’</a:t>
            </a:r>
            <a:r>
              <a:rPr lang="en-US" altLang="zh-CN" sz="2000">
                <a:ea typeface="宋体" charset="0"/>
                <a:cs typeface="Times New Roman" charset="0"/>
              </a:rPr>
              <a:t>s name any IEEE Standards publication even though it may include portions of this contribution; and at the IEEE</a:t>
            </a:r>
            <a:r>
              <a:rPr lang="en-US" altLang="zh-CN" sz="2000">
                <a:latin typeface="Times New Roman" charset="0"/>
                <a:ea typeface="宋体" charset="0"/>
                <a:cs typeface="Times New Roman" charset="0"/>
              </a:rPr>
              <a:t>’</a:t>
            </a:r>
            <a:r>
              <a:rPr lang="en-US" altLang="zh-CN" sz="2000">
                <a:ea typeface="宋体" charset="0"/>
                <a:cs typeface="Times New Roman" charset="0"/>
              </a:rPr>
              <a:t>s sole discretion to permit others to reproduce in whole or in part the resulting IEEE Standards publication. The contributor also acknowledges and accepts that this contribution may be made public by IEEE 802.21.</a:t>
            </a:r>
          </a:p>
          <a:p>
            <a:pPr eaLnBrk="1" hangingPunct="1">
              <a:lnSpc>
                <a:spcPct val="80000"/>
              </a:lnSpc>
              <a:buClr>
                <a:srgbClr val="FAFD00"/>
              </a:buClr>
              <a:buSzPct val="200000"/>
              <a:buFontTx/>
              <a:buNone/>
            </a:pPr>
            <a:r>
              <a:rPr lang="en-US" altLang="zh-CN" sz="2000">
                <a:ea typeface="宋体" charset="0"/>
                <a:cs typeface="Times New Roman" charset="0"/>
              </a:rPr>
              <a:t>The contributor is familiar with IEEE patent policy, as outlined in </a:t>
            </a:r>
            <a:r>
              <a:rPr lang="en-US" altLang="zh-CN" sz="2000">
                <a:ea typeface="宋体" charset="0"/>
                <a:cs typeface="Times New Roman" charset="0"/>
                <a:hlinkClick r:id="rId3"/>
              </a:rPr>
              <a:t>Section 6.3 of the IEEE-SA Standards Board Operations Manual</a:t>
            </a:r>
            <a:r>
              <a:rPr lang="en-US" altLang="zh-CN" sz="2000">
                <a:solidFill>
                  <a:srgbClr val="000099"/>
                </a:solidFill>
                <a:ea typeface="宋体" charset="0"/>
                <a:cs typeface="Times New Roman" charset="0"/>
              </a:rPr>
              <a:t> </a:t>
            </a:r>
            <a:r>
              <a:rPr lang="en-US" altLang="zh-CN" sz="2000">
                <a:ea typeface="宋体" charset="0"/>
                <a:cs typeface="Times New Roman" charset="0"/>
              </a:rPr>
              <a:t>&lt;</a:t>
            </a:r>
            <a:r>
              <a:rPr lang="en-US" altLang="zh-CN" sz="2000">
                <a:ea typeface="宋体" charset="0"/>
                <a:cs typeface="Times New Roman" charset="0"/>
                <a:hlinkClick r:id="rId4"/>
              </a:rPr>
              <a:t>http://standards.ieee.org/guides/opman/sect6.html#6.3</a:t>
            </a:r>
            <a:r>
              <a:rPr lang="en-US" altLang="zh-CN" sz="2000">
                <a:ea typeface="宋体" charset="0"/>
                <a:cs typeface="Times New Roman" charset="0"/>
              </a:rPr>
              <a:t>&gt; and in </a:t>
            </a:r>
            <a:r>
              <a:rPr lang="en-US" altLang="zh-CN" sz="2000" i="1">
                <a:ea typeface="宋体" charset="0"/>
                <a:cs typeface="Times New Roman" charset="0"/>
              </a:rPr>
              <a:t>Understanding Patent Issues During IEEE Standards Development</a:t>
            </a:r>
            <a:r>
              <a:rPr lang="en-US" altLang="zh-CN" sz="2000">
                <a:ea typeface="宋体" charset="0"/>
                <a:cs typeface="Times New Roman" charset="0"/>
              </a:rPr>
              <a:t> </a:t>
            </a:r>
            <a:r>
              <a:rPr lang="en-US" altLang="zh-CN" sz="2000">
                <a:ea typeface="宋体" charset="0"/>
                <a:cs typeface="Times New Roman" charset="0"/>
                <a:hlinkClick r:id="rId4"/>
              </a:rPr>
              <a:t>http://standards.ieee.org/board/pat/guide.html</a:t>
            </a:r>
            <a:r>
              <a:rPr lang="en-US" altLang="zh-CN" sz="2000">
                <a:ea typeface="宋体" charset="0"/>
                <a:cs typeface="Times New Roman" charset="0"/>
              </a:rPr>
              <a:t>&gt;</a:t>
            </a:r>
            <a:r>
              <a:rPr lang="en-US" altLang="zh-CN" sz="2000">
                <a:latin typeface="Times New Roman" charset="0"/>
                <a:ea typeface="宋体" charset="0"/>
                <a:cs typeface="Times New Roman" charset="0"/>
              </a:rPr>
              <a:t> </a:t>
            </a:r>
            <a:endParaRPr lang="en-US" altLang="zh-CN" sz="2000">
              <a:ea typeface="宋体" charset="0"/>
              <a:cs typeface="宋体" charset="0"/>
            </a:endParaRPr>
          </a:p>
        </p:txBody>
      </p:sp>
      <p:sp>
        <p:nvSpPr>
          <p:cNvPr id="3075" name="Slide Number Placeholder 4"/>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fld id="{14AC9CA0-3E21-A84C-9232-51040AC3A4D4}" type="slidenum">
              <a:rPr lang="ja-JP" altLang="en-US">
                <a:solidFill>
                  <a:srgbClr val="898989"/>
                </a:solidFill>
                <a:latin typeface="Calibri" charset="0"/>
                <a:cs typeface="ＭＳ Ｐゴシック" charset="0"/>
              </a:rPr>
              <a:pPr algn="ctr" eaLnBrk="1" hangingPunct="1"/>
              <a:t>2</a:t>
            </a:fld>
            <a:endParaRPr lang="en-US" altLang="ja-JP">
              <a:solidFill>
                <a:srgbClr val="898989"/>
              </a:solidFill>
              <a:latin typeface="Calibri" charset="0"/>
              <a:cs typeface="ＭＳ Ｐゴシック" charset="0"/>
            </a:endParaRPr>
          </a:p>
        </p:txBody>
      </p:sp>
      <p:sp>
        <p:nvSpPr>
          <p:cNvPr id="3076" name="Footer Placeholder 3"/>
          <p:cNvSpPr>
            <a:spLocks noGrp="1"/>
          </p:cNvSpPr>
          <p:nvPr>
            <p:ph type="ftr" sz="quarter" idx="11"/>
          </p:nvPr>
        </p:nvSpPr>
        <p:spPr bwMode="auto">
          <a:xfrm>
            <a:off x="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en-US" altLang="ko-KR">
                <a:solidFill>
                  <a:srgbClr val="898989"/>
                </a:solidFill>
                <a:latin typeface="Calibri" charset="0"/>
                <a:cs typeface="Gulim" charset="0"/>
              </a:rPr>
              <a:t>21-09-0071-00-0000</a:t>
            </a:r>
            <a:endParaRPr lang="en-US" altLang="ja-JP">
              <a:solidFill>
                <a:srgbClr val="898989"/>
              </a:solidFill>
              <a:latin typeface="Calibri" charset="0"/>
              <a:cs typeface="ＭＳ Ｐゴシック" charset="0"/>
            </a:endParaRPr>
          </a:p>
        </p:txBody>
      </p:sp>
    </p:spTree>
    <p:extLst>
      <p:ext uri="{BB962C8B-B14F-4D97-AF65-F5344CB8AC3E}">
        <p14:creationId xmlns:p14="http://schemas.microsoft.com/office/powerpoint/2010/main" val="30415429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normAutofit/>
          </a:bodyPr>
          <a:lstStyle/>
          <a:p>
            <a:r>
              <a:rPr lang="en-US" dirty="0" smtClean="0"/>
              <a:t>A Media Independent Approach makes sense for IEEE 802.19.1 functionality</a:t>
            </a:r>
          </a:p>
          <a:p>
            <a:pPr lvl="1"/>
            <a:r>
              <a:rPr lang="en-US" dirty="0" smtClean="0"/>
              <a:t>The CM can be made Media Independent, algorithms agnostic from technology</a:t>
            </a:r>
          </a:p>
          <a:p>
            <a:pPr lvl="1"/>
            <a:r>
              <a:rPr lang="en-US" dirty="0" smtClean="0"/>
              <a:t>The CE working as a Media Independent Service Layer translate the technology agnostic calls to technology dependent primitives</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schema where Events, Commands and Information services are used can be applied to the problem</a:t>
            </a:r>
          </a:p>
          <a:p>
            <a:pPr lvl="1"/>
            <a:r>
              <a:rPr lang="en-US" dirty="0" smtClean="0"/>
              <a:t>Commands for reconfiguration of interfaces, sensing, etc..</a:t>
            </a:r>
          </a:p>
          <a:p>
            <a:pPr lvl="1"/>
            <a:r>
              <a:rPr lang="en-US" dirty="0" smtClean="0"/>
              <a:t>Events for neighbor discovery, reporting, monitoring, etc..</a:t>
            </a:r>
          </a:p>
          <a:p>
            <a:pPr lvl="1"/>
            <a:r>
              <a:rPr lang="en-US" dirty="0" smtClean="0"/>
              <a:t>Information service to gather information regarding coexistence</a:t>
            </a:r>
          </a:p>
          <a:p>
            <a:r>
              <a:rPr lang="en-US" dirty="0" smtClean="0"/>
              <a:t>Current </a:t>
            </a:r>
            <a:r>
              <a:rPr lang="en-US" dirty="0" err="1" smtClean="0"/>
              <a:t>SAPs</a:t>
            </a:r>
            <a:r>
              <a:rPr lang="en-US" dirty="0" smtClean="0"/>
              <a:t> with specific technologies may need to be extended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IEEE 802.19.1 Scope</a:t>
            </a:r>
            <a:endParaRPr lang="en-US" dirty="0"/>
          </a:p>
        </p:txBody>
      </p:sp>
      <p:pic>
        <p:nvPicPr>
          <p:cNvPr id="20" name="Picture 19" descr="slide1.png"/>
          <p:cNvPicPr>
            <a:picLocks noChangeAspect="1"/>
          </p:cNvPicPr>
          <p:nvPr/>
        </p:nvPicPr>
        <p:blipFill>
          <a:blip r:embed="rId2"/>
          <a:stretch>
            <a:fillRect/>
          </a:stretch>
        </p:blipFill>
        <p:spPr>
          <a:xfrm>
            <a:off x="861061" y="1417638"/>
            <a:ext cx="6967264" cy="5047152"/>
          </a:xfrm>
          <a:prstGeom prst="rect">
            <a:avLst/>
          </a:prstGeom>
        </p:spPr>
      </p:pic>
      <p:sp>
        <p:nvSpPr>
          <p:cNvPr id="3" name="TextBox 2"/>
          <p:cNvSpPr txBox="1"/>
          <p:nvPr/>
        </p:nvSpPr>
        <p:spPr>
          <a:xfrm>
            <a:off x="457200" y="5259986"/>
            <a:ext cx="2319866" cy="646331"/>
          </a:xfrm>
          <a:prstGeom prst="rect">
            <a:avLst/>
          </a:prstGeom>
          <a:noFill/>
        </p:spPr>
        <p:txBody>
          <a:bodyPr wrap="none" rtlCol="0">
            <a:spAutoFit/>
          </a:bodyPr>
          <a:lstStyle/>
          <a:p>
            <a:r>
              <a:rPr lang="x-none" dirty="0" smtClean="0"/>
              <a:t>TVWS: TV White Space</a:t>
            </a:r>
          </a:p>
          <a:p>
            <a:r>
              <a:rPr lang="x-none" dirty="0" smtClean="0"/>
              <a:t>TVBD: TV Band Device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Media Independent Layer?</a:t>
            </a:r>
            <a:endParaRPr lang="en-US" dirty="0"/>
          </a:p>
        </p:txBody>
      </p:sp>
      <p:pic>
        <p:nvPicPr>
          <p:cNvPr id="33" name="Picture 32" descr="slide2.png"/>
          <p:cNvPicPr>
            <a:picLocks noChangeAspect="1"/>
          </p:cNvPicPr>
          <p:nvPr/>
        </p:nvPicPr>
        <p:blipFill>
          <a:blip r:embed="rId2"/>
          <a:stretch>
            <a:fillRect/>
          </a:stretch>
        </p:blipFill>
        <p:spPr>
          <a:xfrm>
            <a:off x="817114" y="1152524"/>
            <a:ext cx="7509772" cy="57054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Media Independent Layer?</a:t>
            </a:r>
            <a:endParaRPr lang="en-US" dirty="0"/>
          </a:p>
        </p:txBody>
      </p:sp>
      <p:pic>
        <p:nvPicPr>
          <p:cNvPr id="33" name="Picture 32" descr="slide3.png"/>
          <p:cNvPicPr>
            <a:picLocks noChangeAspect="1"/>
          </p:cNvPicPr>
          <p:nvPr/>
        </p:nvPicPr>
        <p:blipFill>
          <a:blip r:embed="rId2"/>
          <a:stretch>
            <a:fillRect/>
          </a:stretch>
        </p:blipFill>
        <p:spPr>
          <a:xfrm>
            <a:off x="164885" y="1152524"/>
            <a:ext cx="8814229" cy="57054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System Requirements can be done in a Media Independent Way?</a:t>
            </a:r>
            <a:endParaRPr lang="en-US" dirty="0"/>
          </a:p>
        </p:txBody>
      </p:sp>
      <p:sp>
        <p:nvSpPr>
          <p:cNvPr id="3" name="Content Placeholder 2"/>
          <p:cNvSpPr>
            <a:spLocks noGrp="1"/>
          </p:cNvSpPr>
          <p:nvPr>
            <p:ph idx="1"/>
          </p:nvPr>
        </p:nvSpPr>
        <p:spPr>
          <a:xfrm>
            <a:off x="0" y="1600200"/>
            <a:ext cx="3749317" cy="4981867"/>
          </a:xfrm>
        </p:spPr>
        <p:txBody>
          <a:bodyPr vert="horz" anchor="t">
            <a:normAutofit fontScale="40000" lnSpcReduction="20000"/>
          </a:bodyPr>
          <a:lstStyle/>
          <a:p>
            <a:pPr marL="0" indent="0" algn="just">
              <a:buNone/>
            </a:pPr>
            <a:r>
              <a:rPr lang="en-US" b="1" dirty="0" smtClean="0"/>
              <a:t>R1:</a:t>
            </a:r>
            <a:r>
              <a:rPr lang="en-US" dirty="0" smtClean="0"/>
              <a:t> </a:t>
            </a:r>
            <a:r>
              <a:rPr lang="en-US" dirty="0" smtClean="0">
                <a:solidFill>
                  <a:schemeClr val="accent5">
                    <a:lumMod val="75000"/>
                  </a:schemeClr>
                </a:solidFill>
              </a:rPr>
              <a:t>802.19.1 system shall enable discovery for 802.19.1 compliant TVBD networks and devices</a:t>
            </a:r>
          </a:p>
          <a:p>
            <a:pPr marL="0" indent="0" algn="just">
              <a:buNone/>
            </a:pPr>
            <a:r>
              <a:rPr lang="en-US" b="1" dirty="0" smtClean="0"/>
              <a:t>R2:</a:t>
            </a:r>
            <a:r>
              <a:rPr lang="en-US" dirty="0" smtClean="0"/>
              <a:t> </a:t>
            </a:r>
            <a:r>
              <a:rPr lang="en-US" dirty="0" smtClean="0">
                <a:solidFill>
                  <a:srgbClr val="008000"/>
                </a:solidFill>
              </a:rPr>
              <a:t>802.19.1 system shall be able to obtain and update information required for TVWS coexistence</a:t>
            </a:r>
          </a:p>
          <a:p>
            <a:pPr marL="0" indent="0" algn="just">
              <a:buNone/>
            </a:pPr>
            <a:r>
              <a:rPr lang="en-US" b="1" dirty="0" smtClean="0"/>
              <a:t>R3:</a:t>
            </a:r>
            <a:r>
              <a:rPr lang="en-US" dirty="0" smtClean="0"/>
              <a:t> </a:t>
            </a:r>
            <a:r>
              <a:rPr lang="en-US" dirty="0" smtClean="0">
                <a:solidFill>
                  <a:srgbClr val="008000"/>
                </a:solidFill>
              </a:rPr>
              <a:t>802.19.1 system shall have means to exchange obtained information</a:t>
            </a:r>
          </a:p>
          <a:p>
            <a:pPr marL="0" indent="0" algn="just">
              <a:buNone/>
            </a:pPr>
            <a:r>
              <a:rPr lang="en-US" b="1" dirty="0" smtClean="0"/>
              <a:t>R4:</a:t>
            </a:r>
            <a:r>
              <a:rPr lang="en-US" dirty="0" smtClean="0"/>
              <a:t> </a:t>
            </a:r>
            <a:r>
              <a:rPr lang="en-US" dirty="0" smtClean="0">
                <a:solidFill>
                  <a:srgbClr val="008000"/>
                </a:solidFill>
              </a:rPr>
              <a:t>802.19.1 system shall be able to provide reconfiguration requests and/or commands as well as corresponding control information to 802.19.1 compliant TVBD networks and devices to implement TVWS coexistence decisions</a:t>
            </a:r>
          </a:p>
          <a:p>
            <a:pPr marL="0" indent="0" algn="just">
              <a:buNone/>
            </a:pPr>
            <a:r>
              <a:rPr lang="en-US" b="1" dirty="0" smtClean="0"/>
              <a:t>R5:</a:t>
            </a:r>
            <a:r>
              <a:rPr lang="en-US" dirty="0" smtClean="0"/>
              <a:t> </a:t>
            </a:r>
            <a:r>
              <a:rPr lang="en-US" dirty="0" smtClean="0">
                <a:solidFill>
                  <a:srgbClr val="FF0000"/>
                </a:solidFill>
              </a:rPr>
              <a:t>802.19.1 system shall analyze obtained information</a:t>
            </a:r>
          </a:p>
          <a:p>
            <a:pPr marL="0" indent="0" algn="just">
              <a:buNone/>
            </a:pPr>
            <a:r>
              <a:rPr lang="en-US" b="1" dirty="0" smtClean="0"/>
              <a:t>R6:</a:t>
            </a:r>
            <a:r>
              <a:rPr lang="en-US" dirty="0" smtClean="0"/>
              <a:t> </a:t>
            </a:r>
            <a:r>
              <a:rPr lang="en-US" dirty="0" smtClean="0">
                <a:solidFill>
                  <a:srgbClr val="FF0000"/>
                </a:solidFill>
              </a:rPr>
              <a:t>802.19.1 system shall be capable of making TVWS coexistence decisions</a:t>
            </a:r>
          </a:p>
          <a:p>
            <a:pPr marL="0" indent="0" algn="just">
              <a:buNone/>
            </a:pPr>
            <a:r>
              <a:rPr lang="en-US" b="1" dirty="0" smtClean="0"/>
              <a:t>R7:</a:t>
            </a:r>
            <a:r>
              <a:rPr lang="en-US" dirty="0" smtClean="0"/>
              <a:t> </a:t>
            </a:r>
            <a:r>
              <a:rPr lang="en-US" dirty="0" smtClean="0">
                <a:solidFill>
                  <a:srgbClr val="31859C"/>
                </a:solidFill>
              </a:rPr>
              <a:t>802.19.1 system shall support different topologies of decision making for TVWS coexistence (e.g. centralized, distributed and autonomous)</a:t>
            </a:r>
          </a:p>
          <a:p>
            <a:pPr marL="0" indent="0" algn="just">
              <a:buClr>
                <a:schemeClr val="tx2">
                  <a:lumMod val="40000"/>
                  <a:lumOff val="60000"/>
                </a:schemeClr>
              </a:buClr>
              <a:buNone/>
            </a:pPr>
            <a:r>
              <a:rPr lang="en-US" b="1" dirty="0" smtClean="0"/>
              <a:t>R8:</a:t>
            </a:r>
            <a:r>
              <a:rPr lang="en-US" dirty="0" smtClean="0"/>
              <a:t> </a:t>
            </a:r>
            <a:r>
              <a:rPr lang="en-US" sz="3158" dirty="0" smtClean="0">
                <a:solidFill>
                  <a:srgbClr val="31859C"/>
                </a:solidFill>
              </a:rPr>
              <a:t>802.19.1 system shall support appropriate security mechanisms. This shall include user/device authentication, integrity and confidentiality of open exchanges, and data privacy and policy correctness attestation and enforcement</a:t>
            </a:r>
          </a:p>
          <a:p>
            <a:pPr marL="0" indent="0" algn="just">
              <a:buNone/>
            </a:pPr>
            <a:r>
              <a:rPr lang="en-US" b="1" dirty="0" smtClean="0"/>
              <a:t>R9:</a:t>
            </a:r>
            <a:r>
              <a:rPr lang="en-US" dirty="0" smtClean="0"/>
              <a:t> </a:t>
            </a:r>
            <a:r>
              <a:rPr lang="en-US" dirty="0" smtClean="0">
                <a:solidFill>
                  <a:srgbClr val="FF0000"/>
                </a:solidFill>
              </a:rPr>
              <a:t>802.19.1 system shall utilize a set of mechanisms to achieve coexistence of TVBD networks and devices</a:t>
            </a:r>
          </a:p>
          <a:p>
            <a:endParaRPr lang="en-US" dirty="0"/>
          </a:p>
        </p:txBody>
      </p:sp>
      <p:sp>
        <p:nvSpPr>
          <p:cNvPr id="25" name="TextBox 24"/>
          <p:cNvSpPr txBox="1"/>
          <p:nvPr/>
        </p:nvSpPr>
        <p:spPr>
          <a:xfrm>
            <a:off x="207963" y="6350463"/>
            <a:ext cx="5605646" cy="307777"/>
          </a:xfrm>
          <a:prstGeom prst="rect">
            <a:avLst/>
          </a:prstGeom>
          <a:noFill/>
        </p:spPr>
        <p:txBody>
          <a:bodyPr wrap="none" rtlCol="0">
            <a:spAutoFit/>
          </a:bodyPr>
          <a:lstStyle/>
          <a:p>
            <a:r>
              <a:rPr lang="en-US" sz="1400" dirty="0" smtClean="0"/>
              <a:t>Taken from 19-10-0085-00-0000-802-19-tg1-and-system-design-document</a:t>
            </a:r>
            <a:endParaRPr lang="en-US" sz="1400" dirty="0"/>
          </a:p>
        </p:txBody>
      </p:sp>
      <p:pic>
        <p:nvPicPr>
          <p:cNvPr id="26" name="Picture 25" descr="slide5.png"/>
          <p:cNvPicPr>
            <a:picLocks noChangeAspect="1"/>
          </p:cNvPicPr>
          <p:nvPr/>
        </p:nvPicPr>
        <p:blipFill>
          <a:blip r:embed="rId3"/>
          <a:stretch>
            <a:fillRect/>
          </a:stretch>
        </p:blipFill>
        <p:spPr>
          <a:xfrm>
            <a:off x="4127326" y="1600200"/>
            <a:ext cx="5016674" cy="43156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System Requirements: What can be done following a Media Independent Approach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2568997"/>
              </p:ext>
            </p:extLst>
          </p:nvPr>
        </p:nvGraphicFramePr>
        <p:xfrm>
          <a:off x="457200" y="1417638"/>
          <a:ext cx="8229600" cy="51257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x-none" sz="1600" dirty="0" smtClean="0"/>
                        <a:t>Requirement</a:t>
                      </a:r>
                      <a:endParaRPr lang="en-US" sz="1600" dirty="0"/>
                    </a:p>
                  </a:txBody>
                  <a:tcPr/>
                </a:tc>
                <a:tc>
                  <a:txBody>
                    <a:bodyPr/>
                    <a:lstStyle/>
                    <a:p>
                      <a:r>
                        <a:rPr lang="x-none" sz="1600" dirty="0" smtClean="0"/>
                        <a:t>Media Independence Idea</a:t>
                      </a:r>
                      <a:endParaRPr lang="en-US" sz="1600" dirty="0"/>
                    </a:p>
                  </a:txBody>
                  <a:tcPr/>
                </a:tc>
              </a:tr>
              <a:tr h="370840">
                <a:tc>
                  <a:txBody>
                    <a:bodyPr/>
                    <a:lstStyle/>
                    <a:p>
                      <a:pPr marL="0" indent="0" algn="just">
                        <a:buNone/>
                      </a:pPr>
                      <a:r>
                        <a:rPr lang="en-US" sz="1600" b="1" dirty="0" smtClean="0"/>
                        <a:t>R1:</a:t>
                      </a:r>
                      <a:r>
                        <a:rPr lang="en-US" sz="1600" dirty="0" smtClean="0"/>
                        <a:t> </a:t>
                      </a:r>
                      <a:r>
                        <a:rPr lang="en-US" sz="1600" dirty="0" smtClean="0">
                          <a:solidFill>
                            <a:schemeClr val="accent5">
                              <a:lumMod val="75000"/>
                            </a:schemeClr>
                          </a:solidFill>
                        </a:rPr>
                        <a:t>802.19.1 system shall enable discovery for 802.19.1 compliant TVBD networks and devices</a:t>
                      </a:r>
                      <a:endParaRPr lang="en-US" sz="1600" dirty="0" smtClean="0">
                        <a:solidFill>
                          <a:srgbClr val="FF0000"/>
                        </a:solidFill>
                      </a:endParaRPr>
                    </a:p>
                    <a:p>
                      <a:pPr marL="0" indent="0" algn="just">
                        <a:buClr>
                          <a:schemeClr val="tx2">
                            <a:lumMod val="40000"/>
                            <a:lumOff val="60000"/>
                          </a:schemeClr>
                        </a:buClr>
                        <a:buNone/>
                      </a:pPr>
                      <a:endParaRPr lang="en-US" sz="1600" dirty="0" smtClean="0">
                        <a:solidFill>
                          <a:srgbClr val="31859C"/>
                        </a:solidFill>
                      </a:endParaRPr>
                    </a:p>
                    <a:p>
                      <a:endParaRPr lang="en-US" sz="1600" dirty="0"/>
                    </a:p>
                  </a:txBody>
                  <a:tcPr/>
                </a:tc>
                <a:tc>
                  <a:txBody>
                    <a:bodyPr/>
                    <a:lstStyle/>
                    <a:p>
                      <a:r>
                        <a:rPr lang="x-none" sz="1600" dirty="0" smtClean="0"/>
                        <a:t>Discovery can be helped</a:t>
                      </a:r>
                      <a:r>
                        <a:rPr lang="x-none" sz="1600" baseline="0" dirty="0" smtClean="0"/>
                        <a:t> by defining Media Independent Scanning/Sensing primitives so the CM can order the CE to perform a scanning/sensing for all technologies, returning an abstract structure as result</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R2:</a:t>
                      </a:r>
                      <a:r>
                        <a:rPr lang="en-US" sz="1600" dirty="0" smtClean="0"/>
                        <a:t> </a:t>
                      </a:r>
                      <a:r>
                        <a:rPr lang="en-US" sz="1600" dirty="0" smtClean="0">
                          <a:solidFill>
                            <a:srgbClr val="008000"/>
                          </a:solidFill>
                        </a:rPr>
                        <a:t>802.19.1 system shall be able to obtain and update information required for TVWS coexistence</a:t>
                      </a:r>
                    </a:p>
                    <a:p>
                      <a:endParaRPr lang="en-US" sz="1600" dirty="0"/>
                    </a:p>
                  </a:txBody>
                  <a:tcPr/>
                </a:tc>
                <a:tc>
                  <a:txBody>
                    <a:bodyPr/>
                    <a:lstStyle/>
                    <a:p>
                      <a:r>
                        <a:rPr lang="x-none" sz="1600" dirty="0" smtClean="0"/>
                        <a:t>Media Independent Events and Information</a:t>
                      </a:r>
                      <a:r>
                        <a:rPr lang="x-none" sz="1600" baseline="0" dirty="0" smtClean="0"/>
                        <a:t> services can be defined</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R3:</a:t>
                      </a:r>
                      <a:r>
                        <a:rPr lang="en-US" sz="1600" dirty="0" smtClean="0"/>
                        <a:t> </a:t>
                      </a:r>
                      <a:r>
                        <a:rPr lang="en-US" sz="1600" dirty="0" smtClean="0">
                          <a:solidFill>
                            <a:srgbClr val="008000"/>
                          </a:solidFill>
                        </a:rPr>
                        <a:t>802.19.1 system shall have means to exchange obtained information</a:t>
                      </a:r>
                    </a:p>
                    <a:p>
                      <a:endParaRPr lang="en-US" sz="1600" dirty="0"/>
                    </a:p>
                  </a:txBody>
                  <a:tcPr/>
                </a:tc>
                <a:tc>
                  <a:txBody>
                    <a:bodyPr/>
                    <a:lstStyle/>
                    <a:p>
                      <a:r>
                        <a:rPr lang="x-none" sz="1600" dirty="0" smtClean="0"/>
                        <a:t>Common</a:t>
                      </a:r>
                      <a:r>
                        <a:rPr lang="x-none" sz="1600" baseline="0" dirty="0" smtClean="0"/>
                        <a:t> mechanisms to exchange obtained information through layer 2 and layer 3</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R4:</a:t>
                      </a:r>
                      <a:r>
                        <a:rPr lang="en-US" sz="1600" dirty="0" smtClean="0"/>
                        <a:t> </a:t>
                      </a:r>
                      <a:r>
                        <a:rPr lang="en-US" sz="1600" dirty="0" smtClean="0">
                          <a:solidFill>
                            <a:srgbClr val="008000"/>
                          </a:solidFill>
                        </a:rPr>
                        <a:t>802.19.1 system shall be able to provide reconfiguration requests and/or commands as well as corresponding control information to 802.19.1 compliant TVBD networks and devices to implement TVWS coexistence decisions</a:t>
                      </a:r>
                    </a:p>
                    <a:p>
                      <a:endParaRPr lang="en-US" sz="1600" dirty="0"/>
                    </a:p>
                  </a:txBody>
                  <a:tcPr/>
                </a:tc>
                <a:tc>
                  <a:txBody>
                    <a:bodyPr/>
                    <a:lstStyle/>
                    <a:p>
                      <a:r>
                        <a:rPr lang="x-none" sz="1600" dirty="0" smtClean="0"/>
                        <a:t>Media Independent Commands to control the TVDB which can be of heterogeneous technologies.</a:t>
                      </a:r>
                      <a:r>
                        <a:rPr lang="x-none" sz="1600" baseline="0" dirty="0" smtClean="0"/>
                        <a:t> This is worth with one interface per device but becomes critical when the node has multiple heterogeneous interfaces</a:t>
                      </a:r>
                      <a:endParaRPr lang="en-US" sz="1600" dirty="0"/>
                    </a:p>
                  </a:txBody>
                  <a:tcPr/>
                </a:tc>
              </a:tr>
            </a:tbl>
          </a:graphicData>
        </a:graphic>
      </p:graphicFrame>
    </p:spTree>
    <p:extLst>
      <p:ext uri="{BB962C8B-B14F-4D97-AF65-F5344CB8AC3E}">
        <p14:creationId xmlns:p14="http://schemas.microsoft.com/office/powerpoint/2010/main" val="295476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System Requirements: What can be done following a Media Independent Approach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826857"/>
              </p:ext>
            </p:extLst>
          </p:nvPr>
        </p:nvGraphicFramePr>
        <p:xfrm>
          <a:off x="457200" y="1600200"/>
          <a:ext cx="8229600" cy="402843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x-none" sz="1800" dirty="0" smtClean="0"/>
                        <a:t>Requirement</a:t>
                      </a:r>
                      <a:endParaRPr lang="en-US" sz="1800" dirty="0"/>
                    </a:p>
                  </a:txBody>
                  <a:tcPr/>
                </a:tc>
                <a:tc>
                  <a:txBody>
                    <a:bodyPr/>
                    <a:lstStyle/>
                    <a:p>
                      <a:r>
                        <a:rPr lang="x-none" sz="1800" dirty="0" smtClean="0"/>
                        <a:t>Media Independence</a:t>
                      </a:r>
                      <a:r>
                        <a:rPr lang="x-none" sz="1800" baseline="0" dirty="0" smtClean="0"/>
                        <a:t> Idea</a:t>
                      </a:r>
                      <a:endParaRPr lang="en-US" sz="18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R5:</a:t>
                      </a:r>
                      <a:r>
                        <a:rPr lang="en-US" sz="1400" dirty="0" smtClean="0"/>
                        <a:t> </a:t>
                      </a:r>
                      <a:r>
                        <a:rPr lang="en-US" sz="1400" dirty="0" smtClean="0">
                          <a:solidFill>
                            <a:srgbClr val="FF0000"/>
                          </a:solidFill>
                        </a:rPr>
                        <a:t>802.19.1 system shall analyze obtained information</a:t>
                      </a:r>
                    </a:p>
                  </a:txBody>
                  <a:tcPr/>
                </a:tc>
                <a:tc>
                  <a:txBody>
                    <a:bodyPr/>
                    <a:lstStyle/>
                    <a:p>
                      <a:r>
                        <a:rPr lang="x-none" sz="1400" dirty="0" smtClean="0"/>
                        <a:t>Out of scope, but if we are able to abstract the required information, the algorithm may be simpler</a:t>
                      </a:r>
                      <a:endParaRPr lang="en-US" sz="1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R6:</a:t>
                      </a:r>
                      <a:r>
                        <a:rPr lang="en-US" sz="1400" dirty="0" smtClean="0"/>
                        <a:t> </a:t>
                      </a:r>
                      <a:r>
                        <a:rPr lang="en-US" sz="1400" dirty="0" smtClean="0">
                          <a:solidFill>
                            <a:srgbClr val="FF0000"/>
                          </a:solidFill>
                        </a:rPr>
                        <a:t>802.19.1 system shall be capable of making TVWS coexistence decisions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sz="1400" dirty="0" smtClean="0"/>
                        <a:t>Out of scope, but if we are able to abstract the required information, the algorithm may be simpler</a:t>
                      </a:r>
                      <a:endParaRPr lang="en-US" sz="140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R7</a:t>
                      </a:r>
                      <a:r>
                        <a:rPr lang="en-US" sz="1400" b="1" dirty="0" smtClean="0">
                          <a:solidFill>
                            <a:srgbClr val="FF0000"/>
                          </a:solidFill>
                        </a:rPr>
                        <a:t>:</a:t>
                      </a:r>
                      <a:r>
                        <a:rPr lang="en-US" sz="1400" dirty="0" smtClean="0">
                          <a:solidFill>
                            <a:srgbClr val="FF0000"/>
                          </a:solidFill>
                        </a:rPr>
                        <a:t> 802.19.1 system shall support different topologies of decision making for TVWS coexistence (e.g. centralized, distributed and autonomous)</a:t>
                      </a:r>
                    </a:p>
                  </a:txBody>
                  <a:tcPr/>
                </a:tc>
                <a:tc>
                  <a:txBody>
                    <a:bodyPr/>
                    <a:lstStyle/>
                    <a:p>
                      <a:r>
                        <a:rPr lang="x-none" sz="1400" dirty="0" smtClean="0"/>
                        <a:t>Out of scope, but nothing is impeding</a:t>
                      </a:r>
                      <a:r>
                        <a:rPr lang="x-none" sz="1400" baseline="0" dirty="0" smtClean="0"/>
                        <a:t> it</a:t>
                      </a:r>
                      <a:endParaRPr lang="en-US" sz="1400" dirty="0"/>
                    </a:p>
                  </a:txBody>
                  <a:tcPr/>
                </a:tc>
              </a:tr>
              <a:tr h="370840">
                <a:tc>
                  <a:txBody>
                    <a:bodyPr/>
                    <a:lstStyle/>
                    <a:p>
                      <a:pPr marL="0" indent="0" algn="just">
                        <a:buNone/>
                      </a:pPr>
                      <a:endParaRPr lang="en-US" sz="1400" dirty="0" smtClean="0">
                        <a:solidFill>
                          <a:srgbClr val="31859C"/>
                        </a:solidFill>
                      </a:endParaRPr>
                    </a:p>
                    <a:p>
                      <a:pPr marL="0" indent="0" algn="just">
                        <a:buClr>
                          <a:schemeClr val="tx2">
                            <a:lumMod val="40000"/>
                            <a:lumOff val="60000"/>
                          </a:schemeClr>
                        </a:buClr>
                        <a:buNone/>
                      </a:pPr>
                      <a:r>
                        <a:rPr lang="en-US" sz="1400" b="1" dirty="0" smtClean="0"/>
                        <a:t>R8:</a:t>
                      </a:r>
                      <a:r>
                        <a:rPr lang="en-US" sz="1400" dirty="0" smtClean="0"/>
                        <a:t> </a:t>
                      </a:r>
                      <a:r>
                        <a:rPr lang="en-US" sz="1400" dirty="0" smtClean="0">
                          <a:solidFill>
                            <a:srgbClr val="FF0000"/>
                          </a:solidFill>
                        </a:rPr>
                        <a:t>802.19.1 system shall support appropriate security mechanisms. This shall include user/device authentication, integrity and confidentiality of open exchanges, and data privacy and policy correctness attestation and enforcement</a:t>
                      </a:r>
                    </a:p>
                  </a:txBody>
                  <a:tcPr/>
                </a:tc>
                <a:tc>
                  <a:txBody>
                    <a:bodyPr/>
                    <a:lstStyle/>
                    <a:p>
                      <a:r>
                        <a:rPr lang="x-none" sz="1400" dirty="0" smtClean="0"/>
                        <a:t>Out of scope, but nothing is impeding it</a:t>
                      </a:r>
                      <a:endParaRPr lang="en-US" sz="1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R9:</a:t>
                      </a:r>
                      <a:r>
                        <a:rPr lang="en-US" sz="1400" dirty="0" smtClean="0"/>
                        <a:t> </a:t>
                      </a:r>
                      <a:r>
                        <a:rPr lang="en-US" sz="1400" dirty="0" smtClean="0">
                          <a:solidFill>
                            <a:srgbClr val="FF0000"/>
                          </a:solidFill>
                        </a:rPr>
                        <a:t>802.19.1 system shall utilize a set of mechanisms to achieve coexistence of TVBD networks and devices</a:t>
                      </a:r>
                    </a:p>
                  </a:txBody>
                  <a:tcPr/>
                </a:tc>
                <a:tc>
                  <a:txBody>
                    <a:bodyPr/>
                    <a:lstStyle/>
                    <a:p>
                      <a:r>
                        <a:rPr lang="x-none" sz="1400" dirty="0" smtClean="0"/>
                        <a:t>Out of scope</a:t>
                      </a:r>
                      <a:endParaRPr lang="en-US" sz="1400" dirty="0"/>
                    </a:p>
                  </a:txBody>
                  <a:tcPr/>
                </a:tc>
              </a:tr>
            </a:tbl>
          </a:graphicData>
        </a:graphic>
      </p:graphicFrame>
    </p:spTree>
    <p:extLst>
      <p:ext uri="{BB962C8B-B14F-4D97-AF65-F5344CB8AC3E}">
        <p14:creationId xmlns:p14="http://schemas.microsoft.com/office/powerpoint/2010/main" val="5166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Why Media Independence?</a:t>
            </a:r>
            <a:endParaRPr lang="en-US" dirty="0"/>
          </a:p>
        </p:txBody>
      </p:sp>
      <p:sp>
        <p:nvSpPr>
          <p:cNvPr id="3" name="Content Placeholder 2"/>
          <p:cNvSpPr>
            <a:spLocks noGrp="1"/>
          </p:cNvSpPr>
          <p:nvPr>
            <p:ph idx="1"/>
          </p:nvPr>
        </p:nvSpPr>
        <p:spPr/>
        <p:txBody>
          <a:bodyPr>
            <a:normAutofit fontScale="85000" lnSpcReduction="10000"/>
          </a:bodyPr>
          <a:lstStyle/>
          <a:p>
            <a:r>
              <a:rPr lang="x-none" dirty="0" smtClean="0"/>
              <a:t>In the general case, the coexistence must be assured between different technologies</a:t>
            </a:r>
          </a:p>
          <a:p>
            <a:pPr lvl="1"/>
            <a:r>
              <a:rPr lang="x-none" dirty="0" smtClean="0"/>
              <a:t>The CE will work on top of multiple technologies</a:t>
            </a:r>
          </a:p>
          <a:p>
            <a:pPr lvl="1"/>
            <a:r>
              <a:rPr lang="x-none" dirty="0" smtClean="0"/>
              <a:t>The CM algorithm will decide the correct configuration of a set of technologies, which may not be homogeneous</a:t>
            </a:r>
          </a:p>
          <a:p>
            <a:r>
              <a:rPr lang="x-none" dirty="0" smtClean="0"/>
              <a:t>In order to reduce cost and complexity is better to have the algorithm part decoupled from the actual technologies</a:t>
            </a:r>
          </a:p>
          <a:p>
            <a:r>
              <a:rPr lang="x-none" dirty="0" smtClean="0"/>
              <a:t>A common configuration and information gathering layer can be used to provide tools to the CM</a:t>
            </a:r>
          </a:p>
          <a:p>
            <a:endParaRPr lang="en-US" dirty="0"/>
          </a:p>
        </p:txBody>
      </p:sp>
    </p:spTree>
    <p:extLst>
      <p:ext uri="{BB962C8B-B14F-4D97-AF65-F5344CB8AC3E}">
        <p14:creationId xmlns:p14="http://schemas.microsoft.com/office/powerpoint/2010/main" val="2670654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TotalTime>
  <Words>1890</Words>
  <Application>Microsoft Macintosh PowerPoint</Application>
  <PresentationFormat>On-screen Show (4:3)</PresentationFormat>
  <Paragraphs>261</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IEEE 802.19.1 Scope</vt:lpstr>
      <vt:lpstr>Why a Media Independent Layer?</vt:lpstr>
      <vt:lpstr>Why a Media Independent Layer?</vt:lpstr>
      <vt:lpstr>What System Requirements can be done in a Media Independent Way?</vt:lpstr>
      <vt:lpstr>System Requirements: What can be done following a Media Independent Approach</vt:lpstr>
      <vt:lpstr>System Requirements: What can be done following a Media Independent Approach</vt:lpstr>
      <vt:lpstr>Why Media Independence?</vt:lpstr>
      <vt:lpstr>Similarities to IEEE 802.21</vt:lpstr>
      <vt:lpstr>Entities belonging to 802.19.1 System and their similarities to IEEE 802.21</vt:lpstr>
      <vt:lpstr>Interfaces</vt:lpstr>
      <vt:lpstr>Integrating IEEE 802.19.1 Functional Elements in IEEE 802.21 Framework</vt:lpstr>
      <vt:lpstr>.21 Remote communication and MIIS</vt:lpstr>
      <vt:lpstr>Interface Management</vt:lpstr>
      <vt:lpstr>How is currently done in .21</vt:lpstr>
      <vt:lpstr>How is currently done in .21</vt:lpstr>
      <vt:lpstr>How can be done in .19.1</vt:lpstr>
      <vt:lpstr>Example of MIIS functionality</vt:lpstr>
      <vt:lpstr>Summary</vt:lpstr>
      <vt:lpstr>Summary</vt:lpstr>
    </vt:vector>
  </TitlesOfParts>
  <Company>UC3M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802.19.1 as a Media Independent Service Layer</dc:title>
  <dc:creator>Antonio de la Oliva</dc:creator>
  <cp:lastModifiedBy>Antonio de la Oliva</cp:lastModifiedBy>
  <cp:revision>14</cp:revision>
  <dcterms:created xsi:type="dcterms:W3CDTF">2010-06-17T08:21:43Z</dcterms:created>
  <dcterms:modified xsi:type="dcterms:W3CDTF">2010-07-13T20:33:21Z</dcterms:modified>
</cp:coreProperties>
</file>