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65" r:id="rId2"/>
    <p:sldId id="266" r:id="rId3"/>
    <p:sldId id="257" r:id="rId4"/>
    <p:sldId id="260" r:id="rId5"/>
    <p:sldId id="262" r:id="rId6"/>
    <p:sldId id="258" r:id="rId7"/>
    <p:sldId id="259" r:id="rId8"/>
    <p:sldId id="261" r:id="rId9"/>
    <p:sldId id="264" r:id="rId10"/>
    <p:sldId id="263"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bir Das" initials="sda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1" d="100"/>
          <a:sy n="81" d="100"/>
        </p:scale>
        <p:origin x="-153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commentAuthors" Target="commentAuthors.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341DF5-70FD-F74B-958B-771B941BA7BC}" type="datetimeFigureOut">
              <a:rPr lang="en-US" smtClean="0"/>
              <a:t>7/13/10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BC8221-7ACD-5A49-9F37-39CBAD67E373}" type="slidenum">
              <a:rPr lang="en-US" smtClean="0"/>
              <a:t>‹#›</a:t>
            </a:fld>
            <a:endParaRPr lang="en-US"/>
          </a:p>
        </p:txBody>
      </p:sp>
    </p:spTree>
    <p:extLst>
      <p:ext uri="{BB962C8B-B14F-4D97-AF65-F5344CB8AC3E}">
        <p14:creationId xmlns:p14="http://schemas.microsoft.com/office/powerpoint/2010/main" val="34255929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BCEC5A2-D76F-E64C-BCE4-71A071455F4C}" type="slidenum">
              <a:rPr lang="zh-CN" altLang="en-US">
                <a:latin typeface="Calibri" charset="0"/>
                <a:ea typeface="宋体" charset="0"/>
                <a:cs typeface="宋体" charset="0"/>
              </a:rPr>
              <a:pPr eaLnBrk="1" hangingPunct="1"/>
              <a:t>1</a:t>
            </a:fld>
            <a:endParaRPr lang="en-US" altLang="zh-CN">
              <a:latin typeface="Calibri" charset="0"/>
              <a:ea typeface="宋体" charset="0"/>
              <a:cs typeface="宋体" charset="0"/>
            </a:endParaRPr>
          </a:p>
        </p:txBody>
      </p:sp>
      <p:sp>
        <p:nvSpPr>
          <p:cNvPr id="13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zh-CN" altLang="en-US">
              <a:ea typeface="宋体" charset="0"/>
              <a:cs typeface="宋体"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438DC61-DD17-6B4C-8801-4DDB3F037D1E}" type="slidenum">
              <a:rPr lang="zh-CN" altLang="en-US">
                <a:latin typeface="Calibri" charset="0"/>
                <a:ea typeface="宋体" charset="0"/>
                <a:cs typeface="宋体" charset="0"/>
              </a:rPr>
              <a:pPr eaLnBrk="1" hangingPunct="1"/>
              <a:t>2</a:t>
            </a:fld>
            <a:endParaRPr lang="en-US" altLang="zh-CN">
              <a:latin typeface="Calibri" charset="0"/>
              <a:ea typeface="宋体" charset="0"/>
              <a:cs typeface="宋体" charset="0"/>
            </a:endParaRPr>
          </a:p>
        </p:txBody>
      </p:sp>
      <p:sp>
        <p:nvSpPr>
          <p:cNvPr id="143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3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zh-CN" altLang="en-US">
              <a:ea typeface="宋体" charset="0"/>
              <a:cs typeface="宋体"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p:txBody>
          <a:bodyPr/>
          <a:lstStyle/>
          <a:p>
            <a:fld id="{C2260C6E-4C36-6D4E-BB70-F53748F7CD84}" type="datetimeFigureOut">
              <a:rPr lang="en-US" smtClean="0"/>
              <a:t>7/13/10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A9D1C-B07D-514C-B90E-AE83225CA972}" type="slidenum">
              <a:rPr lang="en-US" smtClean="0"/>
              <a:t>‹#›</a:t>
            </a:fld>
            <a:endParaRPr lang="en-US"/>
          </a:p>
        </p:txBody>
      </p:sp>
    </p:spTree>
    <p:extLst>
      <p:ext uri="{BB962C8B-B14F-4D97-AF65-F5344CB8AC3E}">
        <p14:creationId xmlns:p14="http://schemas.microsoft.com/office/powerpoint/2010/main" val="733447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C2260C6E-4C36-6D4E-BB70-F53748F7CD84}" type="datetimeFigureOut">
              <a:rPr lang="en-US" smtClean="0"/>
              <a:t>7/13/10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A9D1C-B07D-514C-B90E-AE83225CA972}" type="slidenum">
              <a:rPr lang="en-US" smtClean="0"/>
              <a:t>‹#›</a:t>
            </a:fld>
            <a:endParaRPr lang="en-US"/>
          </a:p>
        </p:txBody>
      </p:sp>
    </p:spTree>
    <p:extLst>
      <p:ext uri="{BB962C8B-B14F-4D97-AF65-F5344CB8AC3E}">
        <p14:creationId xmlns:p14="http://schemas.microsoft.com/office/powerpoint/2010/main" val="902360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C2260C6E-4C36-6D4E-BB70-F53748F7CD84}" type="datetimeFigureOut">
              <a:rPr lang="en-US" smtClean="0"/>
              <a:t>7/13/10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A9D1C-B07D-514C-B90E-AE83225CA972}" type="slidenum">
              <a:rPr lang="en-US" smtClean="0"/>
              <a:t>‹#›</a:t>
            </a:fld>
            <a:endParaRPr lang="en-US"/>
          </a:p>
        </p:txBody>
      </p:sp>
    </p:spTree>
    <p:extLst>
      <p:ext uri="{BB962C8B-B14F-4D97-AF65-F5344CB8AC3E}">
        <p14:creationId xmlns:p14="http://schemas.microsoft.com/office/powerpoint/2010/main" val="4257465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C2260C6E-4C36-6D4E-BB70-F53748F7CD84}" type="datetimeFigureOut">
              <a:rPr lang="en-US" smtClean="0"/>
              <a:t>7/13/10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A9D1C-B07D-514C-B90E-AE83225CA972}" type="slidenum">
              <a:rPr lang="en-US" smtClean="0"/>
              <a:t>‹#›</a:t>
            </a:fld>
            <a:endParaRPr lang="en-US"/>
          </a:p>
        </p:txBody>
      </p:sp>
    </p:spTree>
    <p:extLst>
      <p:ext uri="{BB962C8B-B14F-4D97-AF65-F5344CB8AC3E}">
        <p14:creationId xmlns:p14="http://schemas.microsoft.com/office/powerpoint/2010/main" val="1850063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C2260C6E-4C36-6D4E-BB70-F53748F7CD84}" type="datetimeFigureOut">
              <a:rPr lang="en-US" smtClean="0"/>
              <a:t>7/13/10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A9D1C-B07D-514C-B90E-AE83225CA972}" type="slidenum">
              <a:rPr lang="en-US" smtClean="0"/>
              <a:t>‹#›</a:t>
            </a:fld>
            <a:endParaRPr lang="en-US"/>
          </a:p>
        </p:txBody>
      </p:sp>
    </p:spTree>
    <p:extLst>
      <p:ext uri="{BB962C8B-B14F-4D97-AF65-F5344CB8AC3E}">
        <p14:creationId xmlns:p14="http://schemas.microsoft.com/office/powerpoint/2010/main" val="2565450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C2260C6E-4C36-6D4E-BB70-F53748F7CD84}" type="datetimeFigureOut">
              <a:rPr lang="en-US" smtClean="0"/>
              <a:t>7/13/10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4A9D1C-B07D-514C-B90E-AE83225CA972}" type="slidenum">
              <a:rPr lang="en-US" smtClean="0"/>
              <a:t>‹#›</a:t>
            </a:fld>
            <a:endParaRPr lang="en-US"/>
          </a:p>
        </p:txBody>
      </p:sp>
    </p:spTree>
    <p:extLst>
      <p:ext uri="{BB962C8B-B14F-4D97-AF65-F5344CB8AC3E}">
        <p14:creationId xmlns:p14="http://schemas.microsoft.com/office/powerpoint/2010/main" val="4114353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C2260C6E-4C36-6D4E-BB70-F53748F7CD84}" type="datetimeFigureOut">
              <a:rPr lang="en-US" smtClean="0"/>
              <a:t>7/13/10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4A9D1C-B07D-514C-B90E-AE83225CA972}" type="slidenum">
              <a:rPr lang="en-US" smtClean="0"/>
              <a:t>‹#›</a:t>
            </a:fld>
            <a:endParaRPr lang="en-US"/>
          </a:p>
        </p:txBody>
      </p:sp>
    </p:spTree>
    <p:extLst>
      <p:ext uri="{BB962C8B-B14F-4D97-AF65-F5344CB8AC3E}">
        <p14:creationId xmlns:p14="http://schemas.microsoft.com/office/powerpoint/2010/main" val="3093819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C2260C6E-4C36-6D4E-BB70-F53748F7CD84}" type="datetimeFigureOut">
              <a:rPr lang="en-US" smtClean="0"/>
              <a:t>7/13/10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4A9D1C-B07D-514C-B90E-AE83225CA972}" type="slidenum">
              <a:rPr lang="en-US" smtClean="0"/>
              <a:t>‹#›</a:t>
            </a:fld>
            <a:endParaRPr lang="en-US"/>
          </a:p>
        </p:txBody>
      </p:sp>
    </p:spTree>
    <p:extLst>
      <p:ext uri="{BB962C8B-B14F-4D97-AF65-F5344CB8AC3E}">
        <p14:creationId xmlns:p14="http://schemas.microsoft.com/office/powerpoint/2010/main" val="2570307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60C6E-4C36-6D4E-BB70-F53748F7CD84}" type="datetimeFigureOut">
              <a:rPr lang="en-US" smtClean="0"/>
              <a:t>7/13/10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4A9D1C-B07D-514C-B90E-AE83225CA972}" type="slidenum">
              <a:rPr lang="en-US" smtClean="0"/>
              <a:t>‹#›</a:t>
            </a:fld>
            <a:endParaRPr lang="en-US"/>
          </a:p>
        </p:txBody>
      </p:sp>
    </p:spTree>
    <p:extLst>
      <p:ext uri="{BB962C8B-B14F-4D97-AF65-F5344CB8AC3E}">
        <p14:creationId xmlns:p14="http://schemas.microsoft.com/office/powerpoint/2010/main" val="439561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C2260C6E-4C36-6D4E-BB70-F53748F7CD84}" type="datetimeFigureOut">
              <a:rPr lang="en-US" smtClean="0"/>
              <a:t>7/13/10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4A9D1C-B07D-514C-B90E-AE83225CA972}" type="slidenum">
              <a:rPr lang="en-US" smtClean="0"/>
              <a:t>‹#›</a:t>
            </a:fld>
            <a:endParaRPr lang="en-US"/>
          </a:p>
        </p:txBody>
      </p:sp>
    </p:spTree>
    <p:extLst>
      <p:ext uri="{BB962C8B-B14F-4D97-AF65-F5344CB8AC3E}">
        <p14:creationId xmlns:p14="http://schemas.microsoft.com/office/powerpoint/2010/main" val="867341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C2260C6E-4C36-6D4E-BB70-F53748F7CD84}" type="datetimeFigureOut">
              <a:rPr lang="en-US" smtClean="0"/>
              <a:t>7/13/10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4A9D1C-B07D-514C-B90E-AE83225CA972}" type="slidenum">
              <a:rPr lang="en-US" smtClean="0"/>
              <a:t>‹#›</a:t>
            </a:fld>
            <a:endParaRPr lang="en-US"/>
          </a:p>
        </p:txBody>
      </p:sp>
    </p:spTree>
    <p:extLst>
      <p:ext uri="{BB962C8B-B14F-4D97-AF65-F5344CB8AC3E}">
        <p14:creationId xmlns:p14="http://schemas.microsoft.com/office/powerpoint/2010/main" val="395328450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260C6E-4C36-6D4E-BB70-F53748F7CD84}" type="datetimeFigureOut">
              <a:rPr lang="en-US" smtClean="0"/>
              <a:t>7/13/10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4A9D1C-B07D-514C-B90E-AE83225CA972}" type="slidenum">
              <a:rPr lang="en-US" smtClean="0"/>
              <a:t>‹#›</a:t>
            </a:fld>
            <a:endParaRPr lang="en-US"/>
          </a:p>
        </p:txBody>
      </p:sp>
    </p:spTree>
    <p:extLst>
      <p:ext uri="{BB962C8B-B14F-4D97-AF65-F5344CB8AC3E}">
        <p14:creationId xmlns:p14="http://schemas.microsoft.com/office/powerpoint/2010/main" val="28771684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andards.ieee.org/guides/opman/sect6.html%236.3" TargetMode="External"/><Relationship Id="rId4" Type="http://schemas.openxmlformats.org/officeDocument/2006/relationships/hyperlink" Target="http://standards.ieee.org/board/pat/guide.html"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idx="1"/>
          </p:nvPr>
        </p:nvSpPr>
        <p:spPr>
          <a:xfrm>
            <a:off x="304800" y="762000"/>
            <a:ext cx="8534400" cy="5867400"/>
          </a:xfrm>
          <a:solidFill>
            <a:srgbClr val="66CCFF"/>
          </a:solidFill>
        </p:spPr>
        <p:txBody>
          <a:bodyPr>
            <a:normAutofit lnSpcReduction="10000"/>
          </a:bodyPr>
          <a:lstStyle/>
          <a:p>
            <a:pPr eaLnBrk="1" hangingPunct="1">
              <a:buClr>
                <a:srgbClr val="FAFD00"/>
              </a:buClr>
              <a:buFontTx/>
              <a:buNone/>
            </a:pPr>
            <a:r>
              <a:rPr lang="en-US" altLang="zh-CN" sz="2800" b="1" dirty="0">
                <a:ea typeface="宋体" charset="0"/>
                <a:cs typeface="Times New Roman" charset="0"/>
              </a:rPr>
              <a:t>IEEE 802.21 MEDIA INDEPENDENT HANDOVER</a:t>
            </a:r>
            <a:r>
              <a:rPr lang="en-US" altLang="zh-CN" b="1" dirty="0">
                <a:ea typeface="宋体" charset="0"/>
                <a:cs typeface="Times New Roman" charset="0"/>
              </a:rPr>
              <a:t> </a:t>
            </a:r>
            <a:endParaRPr lang="en-US" altLang="ko-KR" b="1" dirty="0">
              <a:ea typeface="宋体" charset="0"/>
              <a:cs typeface="Times New Roman" charset="0"/>
            </a:endParaRPr>
          </a:p>
          <a:p>
            <a:pPr eaLnBrk="1" hangingPunct="1">
              <a:buClr>
                <a:srgbClr val="FAFD00"/>
              </a:buClr>
              <a:buFontTx/>
              <a:buNone/>
            </a:pPr>
            <a:r>
              <a:rPr lang="en-US" altLang="zh-CN" sz="2800" dirty="0">
                <a:ea typeface="宋体" charset="0"/>
                <a:cs typeface="Times New Roman" charset="0"/>
              </a:rPr>
              <a:t>DCN: </a:t>
            </a:r>
            <a:r>
              <a:rPr lang="en-US" altLang="zh-CN" sz="2800" dirty="0" smtClean="0">
                <a:ea typeface="宋体" charset="0"/>
                <a:cs typeface="Times New Roman" charset="0"/>
              </a:rPr>
              <a:t>21-10-0145-00-0000</a:t>
            </a:r>
            <a:endParaRPr lang="en-US" altLang="zh-CN" sz="2800" dirty="0">
              <a:ea typeface="宋体" charset="0"/>
              <a:cs typeface="Times New Roman" charset="0"/>
            </a:endParaRPr>
          </a:p>
          <a:p>
            <a:pPr eaLnBrk="1" hangingPunct="1">
              <a:buClr>
                <a:srgbClr val="FAFD00"/>
              </a:buClr>
              <a:buFontTx/>
              <a:buNone/>
            </a:pPr>
            <a:r>
              <a:rPr lang="en-US" altLang="zh-CN" sz="2800" dirty="0">
                <a:ea typeface="宋体" charset="0"/>
                <a:cs typeface="Times New Roman" charset="0"/>
              </a:rPr>
              <a:t>Title: </a:t>
            </a:r>
            <a:r>
              <a:rPr lang="en-US" sz="2800" dirty="0" smtClean="0"/>
              <a:t>Heterogeneous Wireless Management for Coexistence</a:t>
            </a:r>
            <a:endParaRPr lang="ko-KR" altLang="en-US" sz="2800" dirty="0">
              <a:cs typeface="Gulim" charset="0"/>
            </a:endParaRPr>
          </a:p>
          <a:p>
            <a:pPr eaLnBrk="1" hangingPunct="1">
              <a:buClr>
                <a:srgbClr val="FAFD00"/>
              </a:buClr>
              <a:buFontTx/>
              <a:buNone/>
            </a:pPr>
            <a:r>
              <a:rPr lang="en-US" altLang="zh-CN" sz="2800" dirty="0">
                <a:ea typeface="宋体" charset="0"/>
                <a:cs typeface="宋体" charset="0"/>
              </a:rPr>
              <a:t>Date Submitted: </a:t>
            </a:r>
            <a:r>
              <a:rPr lang="en-US" altLang="zh-CN" sz="2800" dirty="0" smtClean="0">
                <a:ea typeface="宋体" charset="0"/>
                <a:cs typeface="宋体" charset="0"/>
              </a:rPr>
              <a:t>July </a:t>
            </a:r>
            <a:r>
              <a:rPr lang="en-US" altLang="zh-CN" sz="2800" dirty="0">
                <a:ea typeface="宋体" charset="0"/>
                <a:cs typeface="宋体" charset="0"/>
              </a:rPr>
              <a:t>13</a:t>
            </a:r>
            <a:r>
              <a:rPr lang="en-US" altLang="ko-KR" sz="2800" dirty="0">
                <a:ea typeface="宋体" charset="0"/>
                <a:cs typeface="宋体" charset="0"/>
              </a:rPr>
              <a:t>, </a:t>
            </a:r>
            <a:r>
              <a:rPr lang="en-US" altLang="ja-JP" sz="2800" dirty="0">
                <a:ea typeface="宋体" charset="0"/>
                <a:cs typeface="宋体" charset="0"/>
              </a:rPr>
              <a:t>2010</a:t>
            </a:r>
            <a:endParaRPr lang="en-US" altLang="zh-CN" sz="2800" dirty="0">
              <a:ea typeface="宋体" charset="0"/>
              <a:cs typeface="宋体" charset="0"/>
            </a:endParaRPr>
          </a:p>
          <a:p>
            <a:pPr eaLnBrk="1" hangingPunct="1">
              <a:buClr>
                <a:srgbClr val="FAFD00"/>
              </a:buClr>
              <a:buFontTx/>
              <a:buNone/>
            </a:pPr>
            <a:r>
              <a:rPr lang="en-US" altLang="zh-CN" sz="2800" dirty="0">
                <a:ea typeface="宋体" charset="0"/>
                <a:cs typeface="宋体" charset="0"/>
              </a:rPr>
              <a:t>Presented to Heterogeneous Wireless Networks Mgmt. SG at  IEEE 802.21 </a:t>
            </a:r>
            <a:r>
              <a:rPr lang="it-IT" altLang="zh-CN" sz="2800" dirty="0">
                <a:ea typeface="宋体" charset="0"/>
                <a:cs typeface="宋体" charset="0"/>
              </a:rPr>
              <a:t> session #</a:t>
            </a:r>
            <a:r>
              <a:rPr lang="it-IT" altLang="zh-CN" sz="2800" dirty="0" smtClean="0">
                <a:ea typeface="宋体" charset="0"/>
                <a:cs typeface="宋体" charset="0"/>
              </a:rPr>
              <a:t>39 </a:t>
            </a:r>
            <a:r>
              <a:rPr lang="it-IT" altLang="zh-CN" sz="2800" dirty="0">
                <a:ea typeface="宋体" charset="0"/>
                <a:cs typeface="宋体" charset="0"/>
              </a:rPr>
              <a:t>in </a:t>
            </a:r>
            <a:r>
              <a:rPr lang="it-IT" altLang="zh-CN" sz="2800" dirty="0" smtClean="0">
                <a:ea typeface="宋体" charset="0"/>
                <a:cs typeface="宋体" charset="0"/>
              </a:rPr>
              <a:t>San Diego</a:t>
            </a:r>
            <a:endParaRPr lang="en-US" altLang="zh-CN" sz="2800" dirty="0">
              <a:ea typeface="宋体" charset="0"/>
              <a:cs typeface="宋体" charset="0"/>
            </a:endParaRPr>
          </a:p>
          <a:p>
            <a:pPr eaLnBrk="1" hangingPunct="1">
              <a:buClr>
                <a:srgbClr val="FAFD00"/>
              </a:buClr>
              <a:buFontTx/>
              <a:buNone/>
            </a:pPr>
            <a:r>
              <a:rPr lang="en-US" altLang="zh-CN" sz="2800" dirty="0">
                <a:ea typeface="宋体" charset="0"/>
                <a:cs typeface="宋体" charset="0"/>
              </a:rPr>
              <a:t>Authors or Source(s): </a:t>
            </a:r>
          </a:p>
          <a:p>
            <a:pPr eaLnBrk="1" hangingPunct="1">
              <a:buClr>
                <a:srgbClr val="FAFD00"/>
              </a:buClr>
              <a:buFontTx/>
              <a:buNone/>
            </a:pPr>
            <a:r>
              <a:rPr lang="en-US" altLang="zh-CN" dirty="0">
                <a:ea typeface="宋体" charset="0"/>
                <a:cs typeface="宋体" charset="0"/>
              </a:rPr>
              <a:t>	Antonio de la Oliva (UC3M)</a:t>
            </a:r>
            <a:br>
              <a:rPr lang="en-US" altLang="zh-CN" dirty="0">
                <a:ea typeface="宋体" charset="0"/>
                <a:cs typeface="宋体" charset="0"/>
              </a:rPr>
            </a:br>
            <a:r>
              <a:rPr lang="en-US" altLang="zh-CN" dirty="0">
                <a:ea typeface="宋体" charset="0"/>
                <a:cs typeface="宋体" charset="0"/>
              </a:rPr>
              <a:t>Johannes </a:t>
            </a:r>
            <a:r>
              <a:rPr lang="en-US" altLang="zh-CN" dirty="0" err="1">
                <a:ea typeface="宋体" charset="0"/>
                <a:cs typeface="宋体" charset="0"/>
              </a:rPr>
              <a:t>Lessmann</a:t>
            </a:r>
            <a:r>
              <a:rPr lang="en-US" altLang="zh-CN" dirty="0">
                <a:ea typeface="宋体" charset="0"/>
                <a:cs typeface="宋体" charset="0"/>
              </a:rPr>
              <a:t> (NEC)</a:t>
            </a:r>
            <a:br>
              <a:rPr lang="en-US" altLang="zh-CN" dirty="0">
                <a:ea typeface="宋体" charset="0"/>
                <a:cs typeface="宋体" charset="0"/>
              </a:rPr>
            </a:br>
            <a:r>
              <a:rPr lang="en-US" altLang="zh-CN" dirty="0">
                <a:ea typeface="宋体" charset="0"/>
                <a:cs typeface="宋体" charset="0"/>
              </a:rPr>
              <a:t>Christian </a:t>
            </a:r>
            <a:r>
              <a:rPr lang="en-US" altLang="zh-CN" dirty="0" err="1">
                <a:ea typeface="宋体" charset="0"/>
                <a:cs typeface="宋体" charset="0"/>
              </a:rPr>
              <a:t>Niephaus</a:t>
            </a:r>
            <a:r>
              <a:rPr lang="en-US" altLang="zh-CN" dirty="0">
                <a:ea typeface="宋体" charset="0"/>
                <a:cs typeface="宋体" charset="0"/>
              </a:rPr>
              <a:t> (</a:t>
            </a:r>
            <a:r>
              <a:rPr lang="en-US" altLang="zh-CN" dirty="0" err="1">
                <a:ea typeface="宋体" charset="0"/>
                <a:cs typeface="宋体" charset="0"/>
              </a:rPr>
              <a:t>FhG</a:t>
            </a:r>
            <a:r>
              <a:rPr lang="en-US" altLang="zh-CN" dirty="0">
                <a:ea typeface="宋体" charset="0"/>
                <a:cs typeface="宋体" charset="0"/>
              </a:rPr>
              <a:t>)</a:t>
            </a:r>
          </a:p>
          <a:p>
            <a:pPr eaLnBrk="1" hangingPunct="1">
              <a:buClr>
                <a:srgbClr val="FAFD00"/>
              </a:buClr>
              <a:buFontTx/>
              <a:buNone/>
            </a:pPr>
            <a:r>
              <a:rPr lang="en-US" altLang="zh-CN" dirty="0">
                <a:ea typeface="宋体" charset="0"/>
                <a:cs typeface="宋体" charset="0"/>
              </a:rPr>
              <a:t>	</a:t>
            </a:r>
            <a:r>
              <a:rPr lang="en-US" altLang="ja-JP" sz="2800" dirty="0">
                <a:cs typeface="ＭＳ Ｐゴシック" charset="0"/>
              </a:rPr>
              <a:t>Abstract: Relationship between 802.19.1 and </a:t>
            </a:r>
            <a:r>
              <a:rPr lang="en-US" altLang="ja-JP" sz="2800" dirty="0" smtClean="0">
                <a:cs typeface="ＭＳ Ｐゴシック" charset="0"/>
              </a:rPr>
              <a:t>802.21</a:t>
            </a:r>
            <a:endParaRPr lang="en-US" altLang="ja-JP" sz="2800" dirty="0">
              <a:cs typeface="ＭＳ Ｐゴシック" charset="0"/>
            </a:endParaRPr>
          </a:p>
        </p:txBody>
      </p:sp>
      <p:sp>
        <p:nvSpPr>
          <p:cNvPr id="2051" name="Slide Number Placeholder 4"/>
          <p:cNvSpPr>
            <a:spLocks noGrp="1"/>
          </p:cNvSpPr>
          <p:nvPr>
            <p:ph type="sldNum" sz="quarter" idx="12"/>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fld id="{2B7394D5-CDF2-8C4E-92E2-C42EBAA3C75B}" type="slidenum">
              <a:rPr lang="ja-JP" altLang="en-US">
                <a:solidFill>
                  <a:srgbClr val="898989"/>
                </a:solidFill>
                <a:latin typeface="Calibri" charset="0"/>
                <a:cs typeface="ＭＳ Ｐゴシック" charset="0"/>
              </a:rPr>
              <a:pPr algn="ctr" eaLnBrk="1" hangingPunct="1"/>
              <a:t>1</a:t>
            </a:fld>
            <a:endParaRPr lang="en-US" altLang="ja-JP">
              <a:solidFill>
                <a:srgbClr val="898989"/>
              </a:solidFill>
              <a:latin typeface="Calibri" charset="0"/>
              <a:cs typeface="ＭＳ Ｐゴシック" charset="0"/>
            </a:endParaRPr>
          </a:p>
        </p:txBody>
      </p:sp>
      <p:sp>
        <p:nvSpPr>
          <p:cNvPr id="2052" name="DtsShapeName" descr="E069@5@3BEDE5C0D99G08@9GE3@E873109:7=V80&gt;B\B62693!!!!!!BIHO@]B62693!!!!!!!!!!1110C66@6B0D130,19,1215,10,lsql,lsql,utunsh`m/qqu!!!!!!!!!!!!!!!!!!!!!!!!!!!!!!!!!!!!!!!!!!!!!!!!!!!!!!!!!!!!!!!!!!!!!!!!!!!!!!!!!!!!!!!!!!!!!!!!!!!!!!!!!!!!!!!!!!!!!!!!!!!!!!!!!!!!!!!!!!!!!!!!!!!!!!!!!!!!!!!!!!!!!!!!!!!!!!!!!!!!!!!!!!!!!!!!!!!!!!!!!!!!!!!!!!!!!!!!!!!!!!!!!!!!!!!!!!!!!!!!!!!!!!!!!!!!!!!!!!!!!!!!!!!!!!!!!!!!!!!!!!!!!!!!!!!!!!!!!!!!!!!!!!!!!!!!!!!!!!!!!!!!!!!!!!!!!!!!!!!!!!!!!!!!!!!!!!!!!!!!!!!!!!!!!!!!!!!!!!!!!!!!!!!!!!!!!!!!!!!!!!!!!!!!!!!!!!!!!!!!!!!!!!!!!!!!!!!!!!!!!!!!!!!!!!!!!!!!!!!!!!!!!!!!!!!!!!!!!!!!!!!!!!!!!!!!!!!!!!!!!!!!!!!!!!!!!!!!!!!!!!!!!!!!!!!!!!!!!!!!!!!!!!!!!!!!!!!!!!!!!!!!!!!!!!!!!!!!!!!!!!!!!!!!!!!!!!!!!!!!!!!!!!!!!!!!!!!!!!!!!!!!!!!!!!!!!!!!!!!!!!!!!!!!!!!!!!!!!!!!!!!!!!!!!!!!!!!!!!!!!!!!!!!!!!!!!!!!!!!!!!!!!!!!!!!!!!!!!!!!!!!!!!!!!!!!!!!!!!!!!!!!!!!!!!!!!!!!!!!!!!!!!!!!!!!!!!!!!!!!!!!!!!!!!!!!!!!!!!!!!!!!!!!!!!!!!!!!!!!!!!!!!!!!!!!!!!!!!!!!!!!!!!!!!!!!!!!!!!!!!!!!!!!!!!!!!!!!!!!!!!!!!!!!!!!!!!!!!!!!!!!!!!!!!!!!!!!!!!!!!!!!!!!!!!!!!!!!!!!!!!!!!!!!!!!!!!!!!!!!!!!!!!!!!!!!!!!!!!!!!!!!!!!!!!!!!!!!!!!!!!!!!!!!!!!!!!!!!!!!!!!!!!!!!!!!!!!!!!!!!!!!!!!!!!!!!!!!!!!!!!!!!!!!!!!!!!!!!!!!!!!!!!!!!!!!!!!!!!!!!!!!!!!!!!!!!!!!!!!!!!!!!!!!!!!!!!!!!!!!!!!!!!!!!!!!!!!!!!!!!!!!!!!!!!!!!!!!!!!!!!!!!!!!!!!!!!!!!!!!!!!!!!!!!!!!!!!!!!!!!!!!!!!!!!!!!!!!!!!!!!!!!!!!!!!!!!!!!!!!!!!!!!!!!!!!!!!!!!!!!!!!!!!!!!!!!!!!!!!!!!!!!!!!!!!!!!!!!!!!!!!!!!!!!!!!!!!!!!!!!!!!!!!!!!!!!!!!!!!!!!!!!!!!!!!!!!!!!!!!!!!!!!!!!!!!!!!!!!!!!!!!!!!!!!!!!!!!!!!!!!!!!!!!!!!!!!!!!!!!!!!!!!!!!!!!!!!!!!!!!!!!!!!!!!!!!!!!!!!!!!!!!!!!!!!!!!!!!!!!!!!!!!!!!!!!!!!!!!!!!!!!!!!!!!!!!!!!!!!!!!!!!!!!!!!!!!!!!!!!!!!!!!!!!!!!!!!!!!!!!!!!!!!!!!!!!!!!!!!!!!!!!!!!!!!!!!!!!!!!!!!!!!!!!!!!!!!!!!!!!!!!!!!!!!!!!!!!!!!!!!!!!!!!!!!!!!!!!!!!!!!!!!!!!!!!!!!!!!!!!!!!!!!!!!!!!!!!!!!!!!!!!!!!!!!!!!!!!!!!!!!!!!!!!!!!!!!!!!!!!!!!!!!!!!!!!!!!!!!!!!!!!!!!!!!!!!!!!!!!!!!!!!!!!!!!!!!!!!!!!!!!!!!!!!!!!!!!!!!!!!!!!!!!!!!!!!!!!!!!!!!!!!!!!!!!!!!!!!!!!!!!!!!!!!!!!!!!!!!!!!!!!!!!!!!!!!!!!!!!!!!!!!!!!!!!!!!!!!!!!!!!!!!!!!!!!!!!!!!!!!!!!!!!!!!!!!!!!!!!!!!!!!!!!!!!!!!!!!!!!!!!!!!!!!!!!!!!!!!!!!!!!!!!!!!!!!!!!!!!!!!!!!!!!!!!!!!!!!!!!!!!!!!!!!!!!!!!!!!!!!!!!!!!!!!!!!!!!!!!!!!!!!!!!!!!!!!!!!!!!!!!!!!!!!!!!!!!!!!!!!!!!!!!!!!!!!!!!!!!!!!!!!!!!!!!!!!!!!!!!!!!!!!!!!!!!!!!!!!!!!!!!!!!!!!!!!!!!!!!!!!!!!!!!!!!!!!!!!!!!!!!!!!!!!!!!!!!!!!!!!!!!!!!!!!!!!!!!!!!!!!!!!!!!!!!!!!!!!!!!!!!!!!!!!!!!!!!!!!!!!!!!!!1!1" hidden="1"/>
          <p:cNvSpPr>
            <a:spLocks noChangeArrowheads="1"/>
          </p:cNvSpPr>
          <p:nvPr/>
        </p:nvSpPr>
        <p:spPr bwMode="auto">
          <a:xfrm>
            <a:off x="0" y="0"/>
            <a:ext cx="1588" cy="15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33 w 21600"/>
              <a:gd name="T13" fmla="*/ 2272 h 21600"/>
              <a:gd name="T14" fmla="*/ 16554 w 21600"/>
              <a:gd name="T15" fmla="*/ 13684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44871724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dirty="0" smtClean="0"/>
              <a:t>Conclusion</a:t>
            </a:r>
            <a:endParaRPr lang="en-US" dirty="0"/>
          </a:p>
        </p:txBody>
      </p:sp>
      <p:sp>
        <p:nvSpPr>
          <p:cNvPr id="3" name="Content Placeholder 2"/>
          <p:cNvSpPr>
            <a:spLocks noGrp="1"/>
          </p:cNvSpPr>
          <p:nvPr>
            <p:ph idx="1"/>
          </p:nvPr>
        </p:nvSpPr>
        <p:spPr/>
        <p:txBody>
          <a:bodyPr>
            <a:normAutofit fontScale="92500" lnSpcReduction="10000"/>
          </a:bodyPr>
          <a:lstStyle/>
          <a:p>
            <a:r>
              <a:rPr lang="x-none" dirty="0" smtClean="0"/>
              <a:t>TVWS Coexistence seems to require a Media Independent Layer to handle coexistence of heterogeneous technologies</a:t>
            </a:r>
          </a:p>
          <a:p>
            <a:r>
              <a:rPr lang="x-none" dirty="0" smtClean="0"/>
              <a:t>The required configuration parameters (although tentative) seem to be inline with other scenarios</a:t>
            </a:r>
          </a:p>
          <a:p>
            <a:r>
              <a:rPr lang="x-none" dirty="0" smtClean="0"/>
              <a:t>TVWS sums up to the list of scenarios discussed in the SG, showing how technology is moving towards heterogeneity and a control layer managing it in a media independent way is needed</a:t>
            </a:r>
            <a:endParaRPr lang="en-US" dirty="0"/>
          </a:p>
        </p:txBody>
      </p:sp>
    </p:spTree>
    <p:extLst>
      <p:ext uri="{BB962C8B-B14F-4D97-AF65-F5344CB8AC3E}">
        <p14:creationId xmlns:p14="http://schemas.microsoft.com/office/powerpoint/2010/main" val="309611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idx="1"/>
          </p:nvPr>
        </p:nvSpPr>
        <p:spPr>
          <a:xfrm>
            <a:off x="304800" y="838200"/>
            <a:ext cx="8493125" cy="5867400"/>
          </a:xfrm>
          <a:solidFill>
            <a:srgbClr val="66CCFF"/>
          </a:solidFill>
        </p:spPr>
        <p:txBody>
          <a:bodyPr/>
          <a:lstStyle/>
          <a:p>
            <a:pPr lvl="1" eaLnBrk="1" hangingPunct="1">
              <a:lnSpc>
                <a:spcPct val="80000"/>
              </a:lnSpc>
              <a:buFontTx/>
              <a:buNone/>
            </a:pPr>
            <a:r>
              <a:rPr lang="en-US" altLang="zh-CN" b="1">
                <a:ea typeface="宋体" charset="0"/>
                <a:cs typeface="Times New Roman" charset="0"/>
              </a:rPr>
              <a:t>IEEE 802.21 presentation release statements</a:t>
            </a:r>
            <a:endParaRPr lang="en-US" altLang="zh-CN">
              <a:ea typeface="宋体" charset="0"/>
              <a:cs typeface="Times New Roman" charset="0"/>
            </a:endParaRPr>
          </a:p>
          <a:p>
            <a:pPr algn="just" eaLnBrk="1" hangingPunct="1">
              <a:lnSpc>
                <a:spcPct val="80000"/>
              </a:lnSpc>
              <a:buClr>
                <a:srgbClr val="FAFD00"/>
              </a:buClr>
              <a:buSzPct val="200000"/>
              <a:buFontTx/>
              <a:buNone/>
            </a:pPr>
            <a:r>
              <a:rPr lang="en-US" altLang="zh-CN" sz="2000">
                <a:ea typeface="宋体" charset="0"/>
                <a:cs typeface="Times New Roman" charset="0"/>
              </a:rPr>
              <a:t>This document has been prepared to assist the IEEE 802.21 Working Group.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eaLnBrk="1" hangingPunct="1">
              <a:lnSpc>
                <a:spcPct val="80000"/>
              </a:lnSpc>
              <a:buClr>
                <a:srgbClr val="FAFD00"/>
              </a:buClr>
              <a:buSzPct val="200000"/>
              <a:buFontTx/>
              <a:buNone/>
            </a:pPr>
            <a:r>
              <a:rPr lang="en-US" altLang="zh-CN" sz="2000">
                <a:ea typeface="宋体" charset="0"/>
                <a:cs typeface="Times New Roman" charset="0"/>
              </a:rPr>
              <a:t>The contributor grants a free, irrevocable license to the IEEE to incorporate material contained in this contribution, and any modifications thereof, in the creation of an IEEE Standards publication; to copyright in the IEEE</a:t>
            </a:r>
            <a:r>
              <a:rPr lang="en-US" altLang="zh-CN" sz="2000">
                <a:latin typeface="Times New Roman" charset="0"/>
                <a:ea typeface="宋体" charset="0"/>
                <a:cs typeface="Times New Roman" charset="0"/>
              </a:rPr>
              <a:t>’</a:t>
            </a:r>
            <a:r>
              <a:rPr lang="en-US" altLang="zh-CN" sz="2000">
                <a:ea typeface="宋体" charset="0"/>
                <a:cs typeface="Times New Roman" charset="0"/>
              </a:rPr>
              <a:t>s name any IEEE Standards publication even though it may include portions of this contribution; and at the IEEE</a:t>
            </a:r>
            <a:r>
              <a:rPr lang="en-US" altLang="zh-CN" sz="2000">
                <a:latin typeface="Times New Roman" charset="0"/>
                <a:ea typeface="宋体" charset="0"/>
                <a:cs typeface="Times New Roman" charset="0"/>
              </a:rPr>
              <a:t>’</a:t>
            </a:r>
            <a:r>
              <a:rPr lang="en-US" altLang="zh-CN" sz="2000">
                <a:ea typeface="宋体" charset="0"/>
                <a:cs typeface="Times New Roman" charset="0"/>
              </a:rPr>
              <a:t>s sole discretion to permit others to reproduce in whole or in part the resulting IEEE Standards publication. The contributor also acknowledges and accepts that this contribution may be made public by IEEE 802.21.</a:t>
            </a:r>
          </a:p>
          <a:p>
            <a:pPr eaLnBrk="1" hangingPunct="1">
              <a:lnSpc>
                <a:spcPct val="80000"/>
              </a:lnSpc>
              <a:buClr>
                <a:srgbClr val="FAFD00"/>
              </a:buClr>
              <a:buSzPct val="200000"/>
              <a:buFontTx/>
              <a:buNone/>
            </a:pPr>
            <a:r>
              <a:rPr lang="en-US" altLang="zh-CN" sz="2000">
                <a:ea typeface="宋体" charset="0"/>
                <a:cs typeface="Times New Roman" charset="0"/>
              </a:rPr>
              <a:t>The contributor is familiar with IEEE patent policy, as outlined in </a:t>
            </a:r>
            <a:r>
              <a:rPr lang="en-US" altLang="zh-CN" sz="2000">
                <a:ea typeface="宋体" charset="0"/>
                <a:cs typeface="Times New Roman" charset="0"/>
                <a:hlinkClick r:id="rId3"/>
              </a:rPr>
              <a:t>Section 6.3 of the IEEE-SA Standards Board Operations Manual</a:t>
            </a:r>
            <a:r>
              <a:rPr lang="en-US" altLang="zh-CN" sz="2000">
                <a:solidFill>
                  <a:srgbClr val="000099"/>
                </a:solidFill>
                <a:ea typeface="宋体" charset="0"/>
                <a:cs typeface="Times New Roman" charset="0"/>
              </a:rPr>
              <a:t> </a:t>
            </a:r>
            <a:r>
              <a:rPr lang="en-US" altLang="zh-CN" sz="2000">
                <a:ea typeface="宋体" charset="0"/>
                <a:cs typeface="Times New Roman" charset="0"/>
              </a:rPr>
              <a:t>&lt;</a:t>
            </a:r>
            <a:r>
              <a:rPr lang="en-US" altLang="zh-CN" sz="2000">
                <a:ea typeface="宋体" charset="0"/>
                <a:cs typeface="Times New Roman" charset="0"/>
                <a:hlinkClick r:id="rId4"/>
              </a:rPr>
              <a:t>http://standards.ieee.org/guides/opman/sect6.html#6.3</a:t>
            </a:r>
            <a:r>
              <a:rPr lang="en-US" altLang="zh-CN" sz="2000">
                <a:ea typeface="宋体" charset="0"/>
                <a:cs typeface="Times New Roman" charset="0"/>
              </a:rPr>
              <a:t>&gt; and in </a:t>
            </a:r>
            <a:r>
              <a:rPr lang="en-US" altLang="zh-CN" sz="2000" i="1">
                <a:ea typeface="宋体" charset="0"/>
                <a:cs typeface="Times New Roman" charset="0"/>
              </a:rPr>
              <a:t>Understanding Patent Issues During IEEE Standards Development</a:t>
            </a:r>
            <a:r>
              <a:rPr lang="en-US" altLang="zh-CN" sz="2000">
                <a:ea typeface="宋体" charset="0"/>
                <a:cs typeface="Times New Roman" charset="0"/>
              </a:rPr>
              <a:t> </a:t>
            </a:r>
            <a:r>
              <a:rPr lang="en-US" altLang="zh-CN" sz="2000">
                <a:ea typeface="宋体" charset="0"/>
                <a:cs typeface="Times New Roman" charset="0"/>
                <a:hlinkClick r:id="rId4"/>
              </a:rPr>
              <a:t>http://standards.ieee.org/board/pat/guide.html</a:t>
            </a:r>
            <a:r>
              <a:rPr lang="en-US" altLang="zh-CN" sz="2000">
                <a:ea typeface="宋体" charset="0"/>
                <a:cs typeface="Times New Roman" charset="0"/>
              </a:rPr>
              <a:t>&gt;</a:t>
            </a:r>
            <a:r>
              <a:rPr lang="en-US" altLang="zh-CN" sz="2000">
                <a:latin typeface="Times New Roman" charset="0"/>
                <a:ea typeface="宋体" charset="0"/>
                <a:cs typeface="Times New Roman" charset="0"/>
              </a:rPr>
              <a:t> </a:t>
            </a:r>
            <a:endParaRPr lang="en-US" altLang="zh-CN" sz="2000">
              <a:ea typeface="宋体" charset="0"/>
              <a:cs typeface="宋体" charset="0"/>
            </a:endParaRPr>
          </a:p>
        </p:txBody>
      </p:sp>
      <p:sp>
        <p:nvSpPr>
          <p:cNvPr id="3075" name="Slide Number Placeholder 4"/>
          <p:cNvSpPr>
            <a:spLocks noGrp="1"/>
          </p:cNvSpPr>
          <p:nvPr>
            <p:ph type="sldNum" sz="quarter" idx="12"/>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fld id="{14AC9CA0-3E21-A84C-9232-51040AC3A4D4}" type="slidenum">
              <a:rPr lang="ja-JP" altLang="en-US">
                <a:solidFill>
                  <a:srgbClr val="898989"/>
                </a:solidFill>
                <a:latin typeface="Calibri" charset="0"/>
                <a:cs typeface="ＭＳ Ｐゴシック" charset="0"/>
              </a:rPr>
              <a:pPr algn="ctr" eaLnBrk="1" hangingPunct="1"/>
              <a:t>2</a:t>
            </a:fld>
            <a:endParaRPr lang="en-US" altLang="ja-JP">
              <a:solidFill>
                <a:srgbClr val="898989"/>
              </a:solidFill>
              <a:latin typeface="Calibri" charset="0"/>
              <a:cs typeface="ＭＳ Ｐゴシック" charset="0"/>
            </a:endParaRPr>
          </a:p>
        </p:txBody>
      </p:sp>
      <p:sp>
        <p:nvSpPr>
          <p:cNvPr id="3076" name="Footer Placeholder 3"/>
          <p:cNvSpPr>
            <a:spLocks noGrp="1"/>
          </p:cNvSpPr>
          <p:nvPr>
            <p:ph type="ftr" sz="quarter" idx="11"/>
          </p:nvPr>
        </p:nvSpPr>
        <p:spPr bwMode="auto">
          <a:xfrm>
            <a:off x="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fontAlgn="base" hangingPunct="1">
              <a:spcBef>
                <a:spcPct val="0"/>
              </a:spcBef>
              <a:spcAft>
                <a:spcPct val="0"/>
              </a:spcAft>
            </a:pPr>
            <a:r>
              <a:rPr lang="en-US" altLang="ko-KR">
                <a:solidFill>
                  <a:srgbClr val="898989"/>
                </a:solidFill>
                <a:latin typeface="Calibri" charset="0"/>
                <a:cs typeface="Gulim" charset="0"/>
              </a:rPr>
              <a:t>21-09-0071-00-0000</a:t>
            </a:r>
            <a:endParaRPr lang="en-US" altLang="ja-JP">
              <a:solidFill>
                <a:srgbClr val="898989"/>
              </a:solidFill>
              <a:latin typeface="Calibri" charset="0"/>
              <a:cs typeface="ＭＳ Ｐゴシック" charset="0"/>
            </a:endParaRPr>
          </a:p>
        </p:txBody>
      </p:sp>
    </p:spTree>
    <p:extLst>
      <p:ext uri="{BB962C8B-B14F-4D97-AF65-F5344CB8AC3E}">
        <p14:creationId xmlns:p14="http://schemas.microsoft.com/office/powerpoint/2010/main" val="73390901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x-none" dirty="0" smtClean="0"/>
              <a:t>IEEE 802.19.1</a:t>
            </a:r>
            <a:endParaRPr lang="en-US" dirty="0"/>
          </a:p>
        </p:txBody>
      </p:sp>
      <p:pic>
        <p:nvPicPr>
          <p:cNvPr id="14339" name="Picture 19" descr="slid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0425" y="1417638"/>
            <a:ext cx="6967538" cy="504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960221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dirty="0" smtClean="0"/>
              <a:t>IEEE 802.19.1</a:t>
            </a:r>
            <a:endParaRPr lang="en-US" dirty="0"/>
          </a:p>
        </p:txBody>
      </p:sp>
      <p:sp>
        <p:nvSpPr>
          <p:cNvPr id="3" name="Content Placeholder 2"/>
          <p:cNvSpPr>
            <a:spLocks noGrp="1"/>
          </p:cNvSpPr>
          <p:nvPr>
            <p:ph idx="1"/>
          </p:nvPr>
        </p:nvSpPr>
        <p:spPr/>
        <p:txBody>
          <a:bodyPr>
            <a:normAutofit fontScale="70000" lnSpcReduction="20000"/>
          </a:bodyPr>
          <a:lstStyle/>
          <a:p>
            <a:r>
              <a:rPr lang="x-none" dirty="0" smtClean="0"/>
              <a:t>Entities in the scope</a:t>
            </a:r>
          </a:p>
          <a:p>
            <a:pPr lvl="1"/>
            <a:r>
              <a:rPr lang="en-US" dirty="0"/>
              <a:t>Coexistence Manager (CM): This entity is the brain of the system, its main functionality corresponds to the coexistence decision making. Once the corresponding coexistence configuration is decided, the CM issues the appropriate commands through the Coexistence Enabler (CE) to the TVBDs (TV Band Device) which will be reconfigured accordingly</a:t>
            </a:r>
            <a:r>
              <a:rPr lang="en-US" dirty="0" smtClean="0"/>
              <a:t>.</a:t>
            </a:r>
          </a:p>
          <a:p>
            <a:pPr lvl="1"/>
            <a:r>
              <a:rPr lang="en-US" dirty="0"/>
              <a:t>Coexistence Enabler (CE): The main task of this </a:t>
            </a:r>
            <a:r>
              <a:rPr lang="en-US" dirty="0" smtClean="0"/>
              <a:t>entity </a:t>
            </a:r>
            <a:r>
              <a:rPr lang="en-US" dirty="0"/>
              <a:t>is to translate reconfiguration requests/command and control information issued by the CM to technology dependent primitives which are then sent to the specific TVBD. It is also in charge of requesting and obtaining information pertinent to coexistence from the TVBD</a:t>
            </a:r>
            <a:r>
              <a:rPr lang="en-US" dirty="0" smtClean="0"/>
              <a:t>.</a:t>
            </a:r>
          </a:p>
          <a:p>
            <a:pPr lvl="1"/>
            <a:r>
              <a:rPr lang="en-US" dirty="0"/>
              <a:t>Coexistence Discovery and Information Server (CDIS): This entity collects and aggregates information regarding coexistence, it also serves as a support point for the discovery of CMs.</a:t>
            </a:r>
            <a:endParaRPr lang="en-US" dirty="0" smtClean="0"/>
          </a:p>
          <a:p>
            <a:pPr lvl="1"/>
            <a:endParaRPr lang="en-US" dirty="0" smtClean="0"/>
          </a:p>
          <a:p>
            <a:pPr lvl="1"/>
            <a:endParaRPr lang="x-none" dirty="0" smtClean="0"/>
          </a:p>
          <a:p>
            <a:pPr lvl="1"/>
            <a:endParaRPr lang="en-US" dirty="0"/>
          </a:p>
        </p:txBody>
      </p:sp>
    </p:spTree>
    <p:extLst>
      <p:ext uri="{BB962C8B-B14F-4D97-AF65-F5344CB8AC3E}">
        <p14:creationId xmlns:p14="http://schemas.microsoft.com/office/powerpoint/2010/main" val="2595139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dirty="0" smtClean="0"/>
              <a:t>IEEE 802.19.1</a:t>
            </a:r>
            <a:endParaRPr lang="en-US" dirty="0"/>
          </a:p>
        </p:txBody>
      </p:sp>
      <p:sp>
        <p:nvSpPr>
          <p:cNvPr id="3" name="Content Placeholder 2"/>
          <p:cNvSpPr>
            <a:spLocks noGrp="1"/>
          </p:cNvSpPr>
          <p:nvPr>
            <p:ph idx="1"/>
          </p:nvPr>
        </p:nvSpPr>
        <p:spPr/>
        <p:txBody>
          <a:bodyPr/>
          <a:lstStyle/>
          <a:p>
            <a:r>
              <a:rPr lang="x-none" dirty="0" smtClean="0"/>
              <a:t>External Entities</a:t>
            </a:r>
          </a:p>
          <a:p>
            <a:pPr lvl="1"/>
            <a:r>
              <a:rPr lang="x-none" dirty="0" smtClean="0"/>
              <a:t>TVWS Database: Database containing current free/allocated channels</a:t>
            </a:r>
          </a:p>
          <a:p>
            <a:pPr lvl="1"/>
            <a:r>
              <a:rPr lang="x-none" dirty="0" smtClean="0"/>
              <a:t>Operator Management Entity: Entity controlled by the operator which can influence te decision of the CM</a:t>
            </a:r>
          </a:p>
          <a:p>
            <a:pPr lvl="1"/>
            <a:r>
              <a:rPr lang="x-none" dirty="0" smtClean="0"/>
              <a:t>TVBD Device or network: TV Band Device, namely IEEE 802.11af or IEEE 802.22 currently.</a:t>
            </a:r>
          </a:p>
          <a:p>
            <a:pPr lvl="1"/>
            <a:endParaRPr lang="x-none" dirty="0" smtClean="0"/>
          </a:p>
          <a:p>
            <a:pPr lvl="1"/>
            <a:endParaRPr lang="en-US" dirty="0"/>
          </a:p>
        </p:txBody>
      </p:sp>
    </p:spTree>
    <p:extLst>
      <p:ext uri="{BB962C8B-B14F-4D97-AF65-F5344CB8AC3E}">
        <p14:creationId xmlns:p14="http://schemas.microsoft.com/office/powerpoint/2010/main" val="145390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fontScale="90000"/>
          </a:bodyPr>
          <a:lstStyle/>
          <a:p>
            <a:r>
              <a:rPr lang="en-US" dirty="0" smtClean="0"/>
              <a:t>Media Independence in IEEE 802.19.1</a:t>
            </a:r>
            <a:endParaRPr lang="en-US" dirty="0"/>
          </a:p>
        </p:txBody>
      </p:sp>
      <p:pic>
        <p:nvPicPr>
          <p:cNvPr id="15363" name="Picture 32" descr="slide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7563" y="1152525"/>
            <a:ext cx="7508875" cy="570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431414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fontScale="90000"/>
          </a:bodyPr>
          <a:lstStyle/>
          <a:p>
            <a:r>
              <a:rPr lang="x-none" dirty="0" smtClean="0"/>
              <a:t>Media Independence in IEEE 802.191.</a:t>
            </a:r>
            <a:endParaRPr lang="en-US" dirty="0"/>
          </a:p>
        </p:txBody>
      </p:sp>
      <p:pic>
        <p:nvPicPr>
          <p:cNvPr id="16387" name="Picture 32" descr="slide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5100" y="1152525"/>
            <a:ext cx="8813800" cy="570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832256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dirty="0" smtClean="0"/>
              <a:t>Configuration Parameters</a:t>
            </a:r>
            <a:endParaRPr lang="en-US" dirty="0"/>
          </a:p>
        </p:txBody>
      </p:sp>
      <p:sp>
        <p:nvSpPr>
          <p:cNvPr id="3" name="Content Placeholder 2"/>
          <p:cNvSpPr>
            <a:spLocks noGrp="1"/>
          </p:cNvSpPr>
          <p:nvPr>
            <p:ph idx="1"/>
          </p:nvPr>
        </p:nvSpPr>
        <p:spPr/>
        <p:txBody>
          <a:bodyPr>
            <a:normAutofit fontScale="92500" lnSpcReduction="10000"/>
          </a:bodyPr>
          <a:lstStyle/>
          <a:p>
            <a:r>
              <a:rPr lang="x-none" dirty="0" smtClean="0"/>
              <a:t>Some parameters identified in 802.19.1</a:t>
            </a:r>
          </a:p>
          <a:p>
            <a:pPr lvl="1"/>
            <a:r>
              <a:rPr lang="en-US" dirty="0" smtClean="0"/>
              <a:t>Operating channel</a:t>
            </a:r>
          </a:p>
          <a:p>
            <a:pPr lvl="1"/>
            <a:r>
              <a:rPr lang="en-US" dirty="0" smtClean="0"/>
              <a:t>Maximum transmit power</a:t>
            </a:r>
          </a:p>
          <a:p>
            <a:pPr lvl="1"/>
            <a:r>
              <a:rPr lang="en-US" dirty="0" smtClean="0"/>
              <a:t>Modulation and coding rate</a:t>
            </a:r>
          </a:p>
          <a:p>
            <a:pPr lvl="1"/>
            <a:r>
              <a:rPr lang="en-US" dirty="0" smtClean="0"/>
              <a:t>Bandwidth</a:t>
            </a:r>
          </a:p>
          <a:p>
            <a:pPr lvl="1"/>
            <a:r>
              <a:rPr lang="en-US" dirty="0" smtClean="0"/>
              <a:t>OFDMA uplink client sub-band</a:t>
            </a:r>
          </a:p>
          <a:p>
            <a:pPr lvl="1"/>
            <a:r>
              <a:rPr lang="en-US" dirty="0" smtClean="0"/>
              <a:t>Transmit scheduling</a:t>
            </a:r>
          </a:p>
          <a:p>
            <a:pPr lvl="2"/>
            <a:r>
              <a:rPr lang="en-US" dirty="0" smtClean="0"/>
              <a:t>CSMA parameters</a:t>
            </a:r>
          </a:p>
          <a:p>
            <a:pPr lvl="2"/>
            <a:r>
              <a:rPr lang="en-US" dirty="0" smtClean="0"/>
              <a:t>Transmit duty cycle limit</a:t>
            </a:r>
          </a:p>
          <a:p>
            <a:pPr lvl="1"/>
            <a:r>
              <a:rPr lang="en-US" dirty="0" smtClean="0"/>
              <a:t>Antenna configurations</a:t>
            </a:r>
          </a:p>
          <a:p>
            <a:pPr marL="457200" lvl="1" indent="0">
              <a:buNone/>
            </a:pPr>
            <a:endParaRPr lang="x-none" dirty="0" smtClean="0"/>
          </a:p>
          <a:p>
            <a:pPr lvl="1"/>
            <a:endParaRPr lang="en-US" dirty="0"/>
          </a:p>
        </p:txBody>
      </p:sp>
      <p:sp>
        <p:nvSpPr>
          <p:cNvPr id="4" name="TextBox 3"/>
          <p:cNvSpPr txBox="1"/>
          <p:nvPr/>
        </p:nvSpPr>
        <p:spPr>
          <a:xfrm>
            <a:off x="457200" y="6488668"/>
            <a:ext cx="4365298" cy="369332"/>
          </a:xfrm>
          <a:prstGeom prst="rect">
            <a:avLst/>
          </a:prstGeom>
          <a:noFill/>
        </p:spPr>
        <p:txBody>
          <a:bodyPr wrap="none" rtlCol="0">
            <a:spAutoFit/>
          </a:bodyPr>
          <a:lstStyle/>
          <a:p>
            <a:r>
              <a:rPr lang="x-none" dirty="0" smtClean="0"/>
              <a:t>Taken from TVWS Coexistence Tutorial Slides </a:t>
            </a:r>
            <a:endParaRPr lang="en-US" dirty="0"/>
          </a:p>
        </p:txBody>
      </p:sp>
    </p:spTree>
    <p:extLst>
      <p:ext uri="{BB962C8B-B14F-4D97-AF65-F5344CB8AC3E}">
        <p14:creationId xmlns:p14="http://schemas.microsoft.com/office/powerpoint/2010/main" val="334342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dirty="0" smtClean="0"/>
              <a:t>Scenarios Discussed in SG</a:t>
            </a:r>
            <a:endParaRPr lang="en-US" dirty="0"/>
          </a:p>
        </p:txBody>
      </p:sp>
      <p:sp>
        <p:nvSpPr>
          <p:cNvPr id="3" name="Content Placeholder 2"/>
          <p:cNvSpPr>
            <a:spLocks noGrp="1"/>
          </p:cNvSpPr>
          <p:nvPr>
            <p:ph idx="1"/>
          </p:nvPr>
        </p:nvSpPr>
        <p:spPr/>
        <p:txBody>
          <a:bodyPr/>
          <a:lstStyle/>
          <a:p>
            <a:r>
              <a:rPr lang="x-none" dirty="0" smtClean="0"/>
              <a:t>Backhaul management</a:t>
            </a:r>
          </a:p>
          <a:p>
            <a:r>
              <a:rPr lang="x-none" dirty="0" smtClean="0"/>
              <a:t>Cross-layer routing</a:t>
            </a:r>
          </a:p>
          <a:p>
            <a:r>
              <a:rPr lang="x-none" dirty="0" smtClean="0"/>
              <a:t>DSL Backhaul</a:t>
            </a:r>
          </a:p>
          <a:p>
            <a:r>
              <a:rPr lang="x-none" dirty="0" smtClean="0"/>
              <a:t>Smart Grid</a:t>
            </a:r>
          </a:p>
          <a:p>
            <a:r>
              <a:rPr lang="x-none" dirty="0" smtClean="0">
                <a:solidFill>
                  <a:srgbClr val="FF0000"/>
                </a:solidFill>
              </a:rPr>
              <a:t>TVWS Coexistence</a:t>
            </a:r>
            <a:endParaRPr lang="en-US" dirty="0">
              <a:solidFill>
                <a:srgbClr val="FF0000"/>
              </a:solidFill>
            </a:endParaRPr>
          </a:p>
        </p:txBody>
      </p:sp>
    </p:spTree>
    <p:extLst>
      <p:ext uri="{BB962C8B-B14F-4D97-AF65-F5344CB8AC3E}">
        <p14:creationId xmlns:p14="http://schemas.microsoft.com/office/powerpoint/2010/main" val="920062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TotalTime>
  <Words>630</Words>
  <Application>Microsoft Macintosh PowerPoint</Application>
  <PresentationFormat>On-screen Show (4:3)</PresentationFormat>
  <Paragraphs>53</Paragraphs>
  <Slides>10</Slides>
  <Notes>2</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IEEE 802.19.1</vt:lpstr>
      <vt:lpstr>IEEE 802.19.1</vt:lpstr>
      <vt:lpstr>IEEE 802.19.1</vt:lpstr>
      <vt:lpstr>Media Independence in IEEE 802.19.1</vt:lpstr>
      <vt:lpstr>Media Independence in IEEE 802.191.</vt:lpstr>
      <vt:lpstr>Configuration Parameters</vt:lpstr>
      <vt:lpstr>Scenarios Discussed in SG</vt:lpstr>
      <vt:lpstr>Conclusion</vt:lpstr>
    </vt:vector>
  </TitlesOfParts>
  <Company>UC3M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Heterogeneous Wireless Management for Coexistence</dc:title>
  <dc:creator>Antonio de la Oliva</dc:creator>
  <cp:lastModifiedBy>Antonio de la Oliva</cp:lastModifiedBy>
  <cp:revision>4</cp:revision>
  <dcterms:created xsi:type="dcterms:W3CDTF">2010-07-13T15:04:05Z</dcterms:created>
  <dcterms:modified xsi:type="dcterms:W3CDTF">2010-07-13T15:37:04Z</dcterms:modified>
</cp:coreProperties>
</file>