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33" r:id="rId2"/>
    <p:sldId id="332" r:id="rId3"/>
    <p:sldId id="362" r:id="rId4"/>
    <p:sldId id="391" r:id="rId5"/>
    <p:sldId id="378" r:id="rId6"/>
    <p:sldId id="386" r:id="rId7"/>
    <p:sldId id="389" r:id="rId8"/>
    <p:sldId id="392"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55" autoAdjust="0"/>
    <p:restoredTop sz="94660"/>
  </p:normalViewPr>
  <p:slideViewPr>
    <p:cSldViewPr>
      <p:cViewPr varScale="1">
        <p:scale>
          <a:sx n="91" d="100"/>
          <a:sy n="91" d="100"/>
        </p:scale>
        <p:origin x="-10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4D252332-2E5D-4370-9837-94F15E62B32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E0458FC0-2C9C-41D7-89CC-5B3158F0F1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93FB3529-BD29-4C1C-8317-57CD2251BBEB}"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C77A4BD5-FEB0-4CAE-8DE1-3E122F46966B}"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3F2777D-69D1-4205-8FA6-B6AE31E2CD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BA2C07F-929A-4253-9898-C49B67BDE2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A2A6F8AB-B757-4A8A-972E-C6071AEA263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D168EE56-30CE-4799-9F21-CF1A27CCB3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211E206C-A674-45F6-B2DF-801E255B4C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AB70AEDE-CC37-4400-AE06-CEB4839FFD6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64F64879-D291-4940-875A-E504BFF1E4D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FDEB745F-A5E7-4493-94B2-55D728B9F0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CF4EA18E-FAC5-4C49-AFCF-D8F276CD146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A3B55093-4372-4115-93BC-8CCD644155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F21EE5E-6632-4D00-803A-9FD6ED0FC2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2AD35CD-E40F-4D65-BB6E-05FF7E258D9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ea typeface="ＭＳ Ｐゴシック" charset="-128"/>
                <a:cs typeface="+mn-cs"/>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ea typeface="ＭＳ Ｐゴシック" charset="-128"/>
                <a:cs typeface="+mn-cs"/>
              </a:defRPr>
            </a:lvl1pPr>
          </a:lstStyle>
          <a:p>
            <a:pPr>
              <a:defRPr/>
            </a:pPr>
            <a:fld id="{D78B3193-09F1-4FA4-87F5-9B61498B3BC9}"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cs typeface="ＭＳ Ｐゴシック"/>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cs typeface="ＭＳ Ｐゴシック"/>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cs typeface="ＭＳ Ｐゴシック"/>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cs typeface="ＭＳ Ｐゴシック"/>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E33B1DD9-40B3-46B0-8C22-2642C628E0D3}"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384AC4F1-B150-4E66-9B72-8D639EDDA6B7}"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68313"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Protect MIH messages through Transport Protocols</a:t>
            </a:r>
            <a:endParaRPr lang="en-US" altLang="ja-JP">
              <a:latin typeface="Times"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June 28</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July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a:t>
            </a:r>
            <a:endParaRPr lang="en-US" sz="2000"/>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is a presentation for the options discussed in document </a:t>
            </a:r>
            <a:r>
              <a:rPr lang="en-US"/>
              <a:t>21-10-0084-01-</a:t>
            </a:r>
            <a:r>
              <a:rPr lang="en-US" altLang="ja-JP"/>
              <a:t>sec</a:t>
            </a:r>
            <a:r>
              <a:rPr lang="en-US">
                <a:latin typeface="Times" pitchFamily="18" charset="0"/>
                <a:cs typeface="Times New Roman" pitchFamily="18" charset="0"/>
              </a:rPr>
              <a:t>.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89B8C005-665D-4DE8-AB9D-DC68077DE694}"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C8DBAEDF-794F-4AC2-B07A-654B8656152E}"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F30B7BFA-6467-4C88-BF95-73AF298A18DA}"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D8D53115-3032-49BB-8827-05D308B3A2E2}"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2E04AFC1-33E1-44EC-A213-0CFC86FA8019}"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799CFC4-FCD7-4FBB-AF88-A2B2941B9932}"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MIH messages can be transported by a L2 protocol or a L3 protocol.</a:t>
            </a:r>
          </a:p>
          <a:p>
            <a:pPr marL="742950" lvl="1" indent="-285750" defTabSz="762000" eaLnBrk="0" hangingPunct="0">
              <a:lnSpc>
                <a:spcPct val="90000"/>
              </a:lnSpc>
              <a:spcBef>
                <a:spcPct val="40000"/>
              </a:spcBef>
              <a:buClr>
                <a:srgbClr val="0000FF"/>
              </a:buClr>
              <a:buFont typeface="Wingdings" pitchFamily="2" charset="2"/>
              <a:buChar char="§"/>
            </a:pPr>
            <a:r>
              <a:rPr lang="en-US" sz="2000"/>
              <a:t>802.11u is an instance for the L2 protocols. </a:t>
            </a:r>
          </a:p>
          <a:p>
            <a:pPr marL="742950" lvl="1" indent="-285750" defTabSz="762000" eaLnBrk="0" hangingPunct="0">
              <a:lnSpc>
                <a:spcPct val="90000"/>
              </a:lnSpc>
              <a:spcBef>
                <a:spcPct val="40000"/>
              </a:spcBef>
              <a:buClr>
                <a:srgbClr val="0000FF"/>
              </a:buClr>
              <a:buFont typeface="Wingdings" pitchFamily="2" charset="2"/>
              <a:buChar char="§"/>
            </a:pPr>
            <a:r>
              <a:rPr lang="en-US" sz="2000"/>
              <a:t>Some L3 scenarios are discussed in RFC 4555. </a:t>
            </a:r>
          </a:p>
          <a:p>
            <a:pPr marL="457200" indent="-457200" defTabSz="762000" eaLnBrk="0" hangingPunct="0">
              <a:lnSpc>
                <a:spcPct val="90000"/>
              </a:lnSpc>
              <a:spcBef>
                <a:spcPct val="40000"/>
              </a:spcBef>
              <a:buClr>
                <a:srgbClr val="0000FF"/>
              </a:buClr>
              <a:buFont typeface="Wingdings" pitchFamily="2" charset="2"/>
              <a:buChar char="§"/>
            </a:pPr>
            <a:r>
              <a:rPr lang="en-US"/>
              <a:t>Document 21-10-0084-01-</a:t>
            </a:r>
            <a:r>
              <a:rPr lang="en-US" altLang="ja-JP"/>
              <a:t>sec discusses pros and cons for security mechanisms provides through L2, IPsec, and (D)TLS</a:t>
            </a:r>
            <a:r>
              <a:rPr lang="en-US" sz="200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1C8C5844-AD90-4D06-9EC5-74FD416EF6EF}" type="slidenum">
              <a:rPr lang="en-US" sz="1400">
                <a:latin typeface="Times" pitchFamily="18" charset="0"/>
              </a:rPr>
              <a:pPr algn="r" eaLnBrk="0" hangingPunct="0">
                <a:lnSpc>
                  <a:spcPct val="90000"/>
                </a:lnSpc>
              </a:pPr>
              <a:t>4</a:t>
            </a:fld>
            <a:endParaRPr lang="en-US" sz="1400">
              <a:latin typeface="Times" pitchFamily="18" charset="0"/>
            </a:endParaRPr>
          </a:p>
        </p:txBody>
      </p:sp>
      <p:sp>
        <p:nvSpPr>
          <p:cNvPr id="21506"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an L2 protocol</a:t>
            </a:r>
          </a:p>
        </p:txBody>
      </p:sp>
      <p:sp>
        <p:nvSpPr>
          <p:cNvPr id="21507"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When MIH messages are transported through an L2 protocol, it can be protected by the mechanisms included in the L2 protocol.</a:t>
            </a:r>
          </a:p>
          <a:p>
            <a:pPr marL="914400" lvl="1" indent="-457200" defTabSz="762000" eaLnBrk="0" hangingPunct="0">
              <a:lnSpc>
                <a:spcPct val="90000"/>
              </a:lnSpc>
              <a:spcBef>
                <a:spcPct val="40000"/>
              </a:spcBef>
              <a:buClr>
                <a:srgbClr val="0000FF"/>
              </a:buClr>
              <a:buFont typeface="Wingdings" pitchFamily="2" charset="2"/>
              <a:buChar char="§"/>
            </a:pPr>
            <a:r>
              <a:rPr lang="en-US" sz="2000"/>
              <a:t>In case of using 802.11u, the protection can be TKIP or CCMP as defined in 802.11</a:t>
            </a:r>
          </a:p>
          <a:p>
            <a:pPr marL="457200" indent="-457200" defTabSz="762000" eaLnBrk="0" hangingPunct="0">
              <a:lnSpc>
                <a:spcPct val="90000"/>
              </a:lnSpc>
              <a:spcBef>
                <a:spcPct val="40000"/>
              </a:spcBef>
              <a:buClr>
                <a:srgbClr val="0000FF"/>
              </a:buClr>
              <a:buFont typeface="Wingdings" pitchFamily="2" charset="2"/>
              <a:buChar char="J"/>
            </a:pPr>
            <a:r>
              <a:rPr lang="en-US" sz="2000"/>
              <a:t>Pros: </a:t>
            </a:r>
          </a:p>
          <a:p>
            <a:pPr marL="914400" lvl="1" indent="-457200" defTabSz="762000" eaLnBrk="0" hangingPunct="0">
              <a:lnSpc>
                <a:spcPct val="90000"/>
              </a:lnSpc>
              <a:spcBef>
                <a:spcPct val="40000"/>
              </a:spcBef>
              <a:buClr>
                <a:srgbClr val="0000FF"/>
              </a:buClr>
              <a:buFont typeface="Wingdings" pitchFamily="2" charset="2"/>
              <a:buAutoNum type="arabicPeriod"/>
            </a:pPr>
            <a:r>
              <a:rPr lang="en-US" sz="2000"/>
              <a:t>No change is required to either L2 protocol or MIH. </a:t>
            </a:r>
          </a:p>
          <a:p>
            <a:pPr marL="914400" lvl="1" indent="-457200" defTabSz="762000" eaLnBrk="0" hangingPunct="0">
              <a:lnSpc>
                <a:spcPct val="90000"/>
              </a:lnSpc>
              <a:spcBef>
                <a:spcPct val="40000"/>
              </a:spcBef>
              <a:buClr>
                <a:srgbClr val="0000FF"/>
              </a:buClr>
              <a:buFont typeface="Wingdings" pitchFamily="2" charset="2"/>
              <a:buAutoNum type="arabicPeriod"/>
            </a:pPr>
            <a:r>
              <a:rPr lang="en-US" sz="2000"/>
              <a:t>Possibly low overhead </a:t>
            </a:r>
          </a:p>
          <a:p>
            <a:pPr marL="457200" indent="-457200" defTabSz="762000" eaLnBrk="0" hangingPunct="0">
              <a:lnSpc>
                <a:spcPct val="90000"/>
              </a:lnSpc>
              <a:spcBef>
                <a:spcPct val="40000"/>
              </a:spcBef>
              <a:buClr>
                <a:srgbClr val="0000FF"/>
              </a:buClr>
              <a:buFont typeface="Wingdings" pitchFamily="2" charset="2"/>
              <a:buChar char="L"/>
            </a:pPr>
            <a:r>
              <a:rPr lang="en-US" sz="2000"/>
              <a:t>Cons: security protection is not MIH specific.</a:t>
            </a:r>
          </a:p>
          <a:p>
            <a:pPr marL="457200" indent="-457200" defTabSz="762000" eaLnBrk="0" hangingPunct="0">
              <a:lnSpc>
                <a:spcPct val="90000"/>
              </a:lnSpc>
              <a:spcBef>
                <a:spcPct val="40000"/>
              </a:spcBef>
              <a:buClr>
                <a:srgbClr val="0000FF"/>
              </a:buClr>
              <a:buFont typeface="Wingdings" pitchFamily="2" charset="2"/>
              <a:buNone/>
            </a:pPr>
            <a:endParaRPr lang="en-US" sz="2000"/>
          </a:p>
        </p:txBody>
      </p:sp>
      <p:sp>
        <p:nvSpPr>
          <p:cNvPr id="21508"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1509" name="Text Box 39"/>
          <p:cNvSpPr txBox="1">
            <a:spLocks noChangeArrowheads="1"/>
          </p:cNvSpPr>
          <p:nvPr/>
        </p:nvSpPr>
        <p:spPr bwMode="auto">
          <a:xfrm>
            <a:off x="7524750" y="4149725"/>
            <a:ext cx="769938" cy="314325"/>
          </a:xfrm>
          <a:prstGeom prst="rect">
            <a:avLst/>
          </a:prstGeom>
          <a:solidFill>
            <a:srgbClr val="99C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21510"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21511"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21512"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21513"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21514"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21515"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21516" name="Text Box 55"/>
          <p:cNvSpPr txBox="1">
            <a:spLocks noChangeArrowheads="1"/>
          </p:cNvSpPr>
          <p:nvPr/>
        </p:nvSpPr>
        <p:spPr bwMode="auto">
          <a:xfrm>
            <a:off x="5795963" y="5013325"/>
            <a:ext cx="1728787"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16E06DDC-BC37-44C5-8DC5-79DEAD816CB8}"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IPsec</a:t>
            </a:r>
          </a:p>
        </p:txBody>
      </p:sp>
      <p:sp>
        <p:nvSpPr>
          <p:cNvPr id="22531" name="Content Placeholder 2"/>
          <p:cNvSpPr>
            <a:spLocks/>
          </p:cNvSpPr>
          <p:nvPr/>
        </p:nvSpPr>
        <p:spPr bwMode="auto">
          <a:xfrm>
            <a:off x="611188" y="1700213"/>
            <a:ext cx="44656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The IPsec security associations may be established through MOBIKE to accommodate mobile node’s dynamic IP address.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MOBIKE is only defined for tunnel mode, which is less data efficient than transport mode. </a:t>
            </a:r>
          </a:p>
        </p:txBody>
      </p:sp>
      <p:sp>
        <p:nvSpPr>
          <p:cNvPr id="22532" name="Text Box 25"/>
          <p:cNvSpPr txBox="1">
            <a:spLocks noChangeArrowheads="1"/>
          </p:cNvSpPr>
          <p:nvPr/>
        </p:nvSpPr>
        <p:spPr bwMode="auto">
          <a:xfrm>
            <a:off x="5435600" y="1700213"/>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3" name="Text Box 26"/>
          <p:cNvSpPr txBox="1">
            <a:spLocks noChangeArrowheads="1"/>
          </p:cNvSpPr>
          <p:nvPr/>
        </p:nvSpPr>
        <p:spPr bwMode="auto">
          <a:xfrm>
            <a:off x="7523163" y="1700213"/>
            <a:ext cx="914400" cy="314325"/>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4" name="Line 27"/>
          <p:cNvSpPr>
            <a:spLocks noChangeShapeType="1"/>
          </p:cNvSpPr>
          <p:nvPr/>
        </p:nvSpPr>
        <p:spPr bwMode="auto">
          <a:xfrm>
            <a:off x="5794375" y="2058988"/>
            <a:ext cx="1588" cy="1512887"/>
          </a:xfrm>
          <a:prstGeom prst="line">
            <a:avLst/>
          </a:prstGeom>
          <a:noFill/>
          <a:ln w="9525">
            <a:solidFill>
              <a:schemeClr val="tx1"/>
            </a:solidFill>
            <a:round/>
            <a:headEnd/>
            <a:tailEnd/>
          </a:ln>
        </p:spPr>
        <p:txBody>
          <a:bodyPr/>
          <a:lstStyle/>
          <a:p>
            <a:endParaRPr lang="en-US"/>
          </a:p>
        </p:txBody>
      </p:sp>
      <p:sp>
        <p:nvSpPr>
          <p:cNvPr id="22535" name="Line 28"/>
          <p:cNvSpPr>
            <a:spLocks noChangeShapeType="1"/>
          </p:cNvSpPr>
          <p:nvPr/>
        </p:nvSpPr>
        <p:spPr bwMode="auto">
          <a:xfrm>
            <a:off x="8099425" y="1987550"/>
            <a:ext cx="1588" cy="1655763"/>
          </a:xfrm>
          <a:prstGeom prst="line">
            <a:avLst/>
          </a:prstGeom>
          <a:noFill/>
          <a:ln w="9525">
            <a:solidFill>
              <a:schemeClr val="tx1"/>
            </a:solidFill>
            <a:round/>
            <a:headEnd/>
            <a:tailEnd/>
          </a:ln>
        </p:spPr>
        <p:txBody>
          <a:bodyPr/>
          <a:lstStyle/>
          <a:p>
            <a:endParaRPr lang="en-US"/>
          </a:p>
        </p:txBody>
      </p:sp>
      <p:sp>
        <p:nvSpPr>
          <p:cNvPr id="22536" name="Rectangle 31"/>
          <p:cNvSpPr>
            <a:spLocks noChangeArrowheads="1"/>
          </p:cNvSpPr>
          <p:nvPr/>
        </p:nvSpPr>
        <p:spPr bwMode="auto">
          <a:xfrm>
            <a:off x="5795963" y="3067050"/>
            <a:ext cx="2286000"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7" name="Text Box 34"/>
          <p:cNvSpPr txBox="1">
            <a:spLocks noChangeArrowheads="1"/>
          </p:cNvSpPr>
          <p:nvPr/>
        </p:nvSpPr>
        <p:spPr bwMode="auto">
          <a:xfrm>
            <a:off x="5795963" y="2779713"/>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8" name="Text Box 48"/>
          <p:cNvSpPr txBox="1">
            <a:spLocks noChangeArrowheads="1"/>
          </p:cNvSpPr>
          <p:nvPr/>
        </p:nvSpPr>
        <p:spPr bwMode="auto">
          <a:xfrm>
            <a:off x="6300788" y="3643313"/>
            <a:ext cx="1439862" cy="304800"/>
          </a:xfrm>
          <a:prstGeom prst="rect">
            <a:avLst/>
          </a:prstGeom>
          <a:noFill/>
          <a:ln w="9525">
            <a:noFill/>
            <a:miter lim="800000"/>
            <a:headEnd/>
            <a:tailEnd/>
          </a:ln>
        </p:spPr>
        <p:txBody>
          <a:bodyPr>
            <a:spAutoFit/>
          </a:bodyPr>
          <a:lstStyle/>
          <a:p>
            <a:pPr>
              <a:spcBef>
                <a:spcPct val="50000"/>
              </a:spcBef>
            </a:pPr>
            <a:r>
              <a:rPr lang="en-US" sz="1400"/>
              <a:t>MIH over L3</a:t>
            </a:r>
          </a:p>
        </p:txBody>
      </p:sp>
      <p:sp>
        <p:nvSpPr>
          <p:cNvPr id="22539" name="Line 13"/>
          <p:cNvSpPr>
            <a:spLocks noChangeShapeType="1"/>
          </p:cNvSpPr>
          <p:nvPr/>
        </p:nvSpPr>
        <p:spPr bwMode="auto">
          <a:xfrm>
            <a:off x="5794375" y="2490788"/>
            <a:ext cx="2305050" cy="0"/>
          </a:xfrm>
          <a:prstGeom prst="line">
            <a:avLst/>
          </a:prstGeom>
          <a:noFill/>
          <a:ln w="9525">
            <a:solidFill>
              <a:schemeClr val="tx1"/>
            </a:solidFill>
            <a:round/>
            <a:headEnd type="triangle" w="med" len="med"/>
            <a:tailEnd type="triangle" w="med" len="med"/>
          </a:ln>
        </p:spPr>
        <p:txBody>
          <a:bodyPr/>
          <a:lstStyle/>
          <a:p>
            <a:endParaRPr lang="en-US"/>
          </a:p>
        </p:txBody>
      </p:sp>
      <p:sp>
        <p:nvSpPr>
          <p:cNvPr id="22540" name="Text Box 14"/>
          <p:cNvSpPr txBox="1">
            <a:spLocks noChangeArrowheads="1"/>
          </p:cNvSpPr>
          <p:nvPr/>
        </p:nvSpPr>
        <p:spPr bwMode="auto">
          <a:xfrm>
            <a:off x="6370638" y="2132013"/>
            <a:ext cx="1152525" cy="304800"/>
          </a:xfrm>
          <a:prstGeom prst="rect">
            <a:avLst/>
          </a:prstGeom>
          <a:noFill/>
          <a:ln w="9525">
            <a:noFill/>
            <a:miter lim="800000"/>
            <a:headEnd/>
            <a:tailEnd/>
          </a:ln>
        </p:spPr>
        <p:txBody>
          <a:bodyPr>
            <a:spAutoFit/>
          </a:bodyPr>
          <a:lstStyle/>
          <a:p>
            <a:pPr>
              <a:spcBef>
                <a:spcPct val="50000"/>
              </a:spcBef>
            </a:pPr>
            <a:r>
              <a:rPr lang="en-US" sz="1400"/>
              <a:t>MOBIKE</a:t>
            </a:r>
          </a:p>
        </p:txBody>
      </p:sp>
      <p:sp>
        <p:nvSpPr>
          <p:cNvPr id="22541" name="Text Box 16"/>
          <p:cNvSpPr txBox="1">
            <a:spLocks noChangeArrowheads="1"/>
          </p:cNvSpPr>
          <p:nvPr/>
        </p:nvSpPr>
        <p:spPr bwMode="auto">
          <a:xfrm>
            <a:off x="7092950" y="4941888"/>
            <a:ext cx="1008063" cy="284162"/>
          </a:xfrm>
          <a:prstGeom prst="rect">
            <a:avLst/>
          </a:prstGeom>
          <a:solidFill>
            <a:srgbClr val="CCECFF"/>
          </a:solidFill>
          <a:ln w="9525">
            <a:solidFill>
              <a:srgbClr val="0000FF"/>
            </a:solidFill>
            <a:miter lim="800000"/>
            <a:headEnd/>
            <a:tailEnd/>
          </a:ln>
        </p:spPr>
        <p:txBody>
          <a:bodyPr>
            <a:spAutoFit/>
          </a:bodyPr>
          <a:lstStyle/>
          <a:p>
            <a:pPr>
              <a:spcBef>
                <a:spcPct val="50000"/>
              </a:spcBef>
            </a:pPr>
            <a:r>
              <a:rPr lang="en-US" sz="1200"/>
              <a:t>IP header (I)</a:t>
            </a:r>
          </a:p>
        </p:txBody>
      </p:sp>
      <p:sp>
        <p:nvSpPr>
          <p:cNvPr id="22542" name="Text Box 17"/>
          <p:cNvSpPr txBox="1">
            <a:spLocks noChangeArrowheads="1"/>
          </p:cNvSpPr>
          <p:nvPr/>
        </p:nvSpPr>
        <p:spPr bwMode="auto">
          <a:xfrm>
            <a:off x="8027988" y="4941888"/>
            <a:ext cx="936625" cy="284162"/>
          </a:xfrm>
          <a:prstGeom prst="rect">
            <a:avLst/>
          </a:prstGeom>
          <a:solidFill>
            <a:srgbClr val="CCECFF"/>
          </a:solidFill>
          <a:ln w="9525">
            <a:solidFill>
              <a:srgbClr val="0000FF"/>
            </a:solidFill>
            <a:miter lim="800000"/>
            <a:headEnd/>
            <a:tailEnd/>
          </a:ln>
        </p:spPr>
        <p:txBody>
          <a:bodyPr>
            <a:spAutoFit/>
          </a:bodyPr>
          <a:lstStyle/>
          <a:p>
            <a:pPr>
              <a:spcBef>
                <a:spcPct val="50000"/>
              </a:spcBef>
            </a:pPr>
            <a:r>
              <a:rPr lang="en-US" sz="1200"/>
              <a:t>IP Payload</a:t>
            </a:r>
          </a:p>
        </p:txBody>
      </p:sp>
      <p:sp>
        <p:nvSpPr>
          <p:cNvPr id="22543" name="Text Box 18"/>
          <p:cNvSpPr txBox="1">
            <a:spLocks noChangeArrowheads="1"/>
          </p:cNvSpPr>
          <p:nvPr/>
        </p:nvSpPr>
        <p:spPr bwMode="auto">
          <a:xfrm>
            <a:off x="6011863" y="4941888"/>
            <a:ext cx="1079500" cy="284162"/>
          </a:xfrm>
          <a:prstGeom prst="rect">
            <a:avLst/>
          </a:prstGeom>
          <a:noFill/>
          <a:ln w="9525">
            <a:solidFill>
              <a:srgbClr val="0000FF"/>
            </a:solidFill>
            <a:miter lim="800000"/>
            <a:headEnd/>
            <a:tailEnd/>
          </a:ln>
        </p:spPr>
        <p:txBody>
          <a:bodyPr>
            <a:spAutoFit/>
          </a:bodyPr>
          <a:lstStyle/>
          <a:p>
            <a:pPr algn="r">
              <a:spcBef>
                <a:spcPct val="50000"/>
              </a:spcBef>
            </a:pPr>
            <a:r>
              <a:rPr lang="en-US" sz="1200"/>
              <a:t>IPsec header</a:t>
            </a:r>
          </a:p>
        </p:txBody>
      </p:sp>
      <p:sp>
        <p:nvSpPr>
          <p:cNvPr id="22544" name="Text Box 19"/>
          <p:cNvSpPr txBox="1">
            <a:spLocks noChangeArrowheads="1"/>
          </p:cNvSpPr>
          <p:nvPr/>
        </p:nvSpPr>
        <p:spPr bwMode="auto">
          <a:xfrm>
            <a:off x="5076825" y="4941888"/>
            <a:ext cx="1079500" cy="284162"/>
          </a:xfrm>
          <a:prstGeom prst="rect">
            <a:avLst/>
          </a:prstGeom>
          <a:solidFill>
            <a:schemeClr val="folHlink"/>
          </a:solidFill>
          <a:ln w="9525">
            <a:solidFill>
              <a:srgbClr val="0000FF"/>
            </a:solidFill>
            <a:miter lim="800000"/>
            <a:headEnd/>
            <a:tailEnd/>
          </a:ln>
        </p:spPr>
        <p:txBody>
          <a:bodyPr>
            <a:spAutoFit/>
          </a:bodyPr>
          <a:lstStyle/>
          <a:p>
            <a:pPr>
              <a:spcBef>
                <a:spcPct val="50000"/>
              </a:spcBef>
            </a:pPr>
            <a:r>
              <a:rPr lang="en-US" sz="1200"/>
              <a:t>IP header (O)</a:t>
            </a:r>
          </a:p>
        </p:txBody>
      </p:sp>
      <p:sp>
        <p:nvSpPr>
          <p:cNvPr id="22545" name="Line 20"/>
          <p:cNvSpPr>
            <a:spLocks noChangeShapeType="1"/>
          </p:cNvSpPr>
          <p:nvPr/>
        </p:nvSpPr>
        <p:spPr bwMode="auto">
          <a:xfrm>
            <a:off x="7092950" y="5229225"/>
            <a:ext cx="0" cy="215900"/>
          </a:xfrm>
          <a:prstGeom prst="line">
            <a:avLst/>
          </a:prstGeom>
          <a:noFill/>
          <a:ln w="9525">
            <a:solidFill>
              <a:schemeClr val="tx1"/>
            </a:solidFill>
            <a:round/>
            <a:headEnd/>
            <a:tailEnd/>
          </a:ln>
        </p:spPr>
        <p:txBody>
          <a:bodyPr/>
          <a:lstStyle/>
          <a:p>
            <a:endParaRPr lang="en-US"/>
          </a:p>
        </p:txBody>
      </p:sp>
      <p:sp>
        <p:nvSpPr>
          <p:cNvPr id="22546" name="Line 21"/>
          <p:cNvSpPr>
            <a:spLocks noChangeShapeType="1"/>
          </p:cNvSpPr>
          <p:nvPr/>
        </p:nvSpPr>
        <p:spPr bwMode="auto">
          <a:xfrm>
            <a:off x="8964613" y="5229225"/>
            <a:ext cx="0" cy="215900"/>
          </a:xfrm>
          <a:prstGeom prst="line">
            <a:avLst/>
          </a:prstGeom>
          <a:noFill/>
          <a:ln w="9525">
            <a:solidFill>
              <a:schemeClr val="tx1"/>
            </a:solidFill>
            <a:round/>
            <a:headEnd/>
            <a:tailEnd/>
          </a:ln>
        </p:spPr>
        <p:txBody>
          <a:bodyPr/>
          <a:lstStyle/>
          <a:p>
            <a:endParaRPr lang="en-US"/>
          </a:p>
        </p:txBody>
      </p:sp>
      <p:sp>
        <p:nvSpPr>
          <p:cNvPr id="22547" name="Line 22"/>
          <p:cNvSpPr>
            <a:spLocks noChangeShapeType="1"/>
          </p:cNvSpPr>
          <p:nvPr/>
        </p:nvSpPr>
        <p:spPr bwMode="auto">
          <a:xfrm>
            <a:off x="7092950" y="5300663"/>
            <a:ext cx="1871663" cy="0"/>
          </a:xfrm>
          <a:prstGeom prst="line">
            <a:avLst/>
          </a:prstGeom>
          <a:noFill/>
          <a:ln w="9525">
            <a:solidFill>
              <a:schemeClr val="tx1"/>
            </a:solidFill>
            <a:round/>
            <a:headEnd type="triangle" w="med" len="med"/>
            <a:tailEnd type="triangle" w="med" len="med"/>
          </a:ln>
        </p:spPr>
        <p:txBody>
          <a:bodyPr/>
          <a:lstStyle/>
          <a:p>
            <a:endParaRPr lang="en-US"/>
          </a:p>
        </p:txBody>
      </p:sp>
      <p:sp>
        <p:nvSpPr>
          <p:cNvPr id="22548" name="Text Box 23"/>
          <p:cNvSpPr txBox="1">
            <a:spLocks noChangeArrowheads="1"/>
          </p:cNvSpPr>
          <p:nvPr/>
        </p:nvSpPr>
        <p:spPr bwMode="auto">
          <a:xfrm>
            <a:off x="7524750" y="5300663"/>
            <a:ext cx="936625" cy="274637"/>
          </a:xfrm>
          <a:prstGeom prst="rect">
            <a:avLst/>
          </a:prstGeom>
          <a:noFill/>
          <a:ln w="9525">
            <a:noFill/>
            <a:miter lim="800000"/>
            <a:headEnd/>
            <a:tailEnd/>
          </a:ln>
        </p:spPr>
        <p:txBody>
          <a:bodyPr>
            <a:spAutoFit/>
          </a:bodyPr>
          <a:lstStyle/>
          <a:p>
            <a:pPr>
              <a:spcBef>
                <a:spcPct val="50000"/>
              </a:spcBef>
            </a:pPr>
            <a:r>
              <a:rPr lang="en-US" sz="1200"/>
              <a:t>Protected</a:t>
            </a:r>
          </a:p>
        </p:txBody>
      </p:sp>
      <p:sp>
        <p:nvSpPr>
          <p:cNvPr id="22549" name="Text Box 48"/>
          <p:cNvSpPr txBox="1">
            <a:spLocks noChangeArrowheads="1"/>
          </p:cNvSpPr>
          <p:nvPr/>
        </p:nvSpPr>
        <p:spPr bwMode="auto">
          <a:xfrm>
            <a:off x="5867400" y="5661025"/>
            <a:ext cx="1944688" cy="304800"/>
          </a:xfrm>
          <a:prstGeom prst="rect">
            <a:avLst/>
          </a:prstGeom>
          <a:noFill/>
          <a:ln w="9525">
            <a:noFill/>
            <a:miter lim="800000"/>
            <a:headEnd/>
            <a:tailEnd/>
          </a:ln>
        </p:spPr>
        <p:txBody>
          <a:bodyPr>
            <a:spAutoFit/>
          </a:bodyPr>
          <a:lstStyle/>
          <a:p>
            <a:pPr>
              <a:spcBef>
                <a:spcPct val="50000"/>
              </a:spcBef>
            </a:pPr>
            <a:r>
              <a:rPr lang="en-US" sz="1400"/>
              <a:t>IPsec in tunnel mode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5035579B-BAE9-4D19-8779-0760784C6BA9}" type="slidenum">
              <a:rPr lang="en-US" smtClean="0"/>
              <a:pPr/>
              <a:t>6</a:t>
            </a:fld>
            <a:endParaRPr lang="en-US" smtClean="0"/>
          </a:p>
        </p:txBody>
      </p:sp>
      <p:sp>
        <p:nvSpPr>
          <p:cNvPr id="23554" name="Rectangle 2"/>
          <p:cNvSpPr>
            <a:spLocks noChangeArrowheads="1"/>
          </p:cNvSpPr>
          <p:nvPr/>
        </p:nvSpPr>
        <p:spPr bwMode="auto">
          <a:xfrm>
            <a:off x="323850" y="4048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Protection by (D)TLS</a:t>
            </a:r>
          </a:p>
        </p:txBody>
      </p:sp>
      <p:sp>
        <p:nvSpPr>
          <p:cNvPr id="23555" name="Content Placeholder 2"/>
          <p:cNvSpPr>
            <a:spLocks/>
          </p:cNvSpPr>
          <p:nvPr/>
        </p:nvSpPr>
        <p:spPr bwMode="auto">
          <a:xfrm>
            <a:off x="611188" y="1773238"/>
            <a:ext cx="4248150"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L3 – according to RFC4555, MIH messages can be transported over TCP or UDP. TLS or DTLS can be used to protect MIH messages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MIH protocol as defined in 21 is required.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But both TLS client and server can use an MIH related identifier.</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May need new port assignment. </a:t>
            </a:r>
          </a:p>
        </p:txBody>
      </p:sp>
      <p:grpSp>
        <p:nvGrpSpPr>
          <p:cNvPr id="23556" name="Group 25"/>
          <p:cNvGrpSpPr>
            <a:grpSpLocks/>
          </p:cNvGrpSpPr>
          <p:nvPr/>
        </p:nvGrpSpPr>
        <p:grpSpPr bwMode="auto">
          <a:xfrm>
            <a:off x="5219700" y="3860800"/>
            <a:ext cx="3527425" cy="2608263"/>
            <a:chOff x="3334" y="2205"/>
            <a:chExt cx="2222" cy="1643"/>
          </a:xfrm>
        </p:grpSpPr>
        <p:sp>
          <p:nvSpPr>
            <p:cNvPr id="23564" name="Line 27"/>
            <p:cNvSpPr>
              <a:spLocks noChangeShapeType="1"/>
            </p:cNvSpPr>
            <p:nvPr/>
          </p:nvSpPr>
          <p:spPr bwMode="auto">
            <a:xfrm>
              <a:off x="3560" y="2568"/>
              <a:ext cx="0" cy="1044"/>
            </a:xfrm>
            <a:prstGeom prst="line">
              <a:avLst/>
            </a:prstGeom>
            <a:noFill/>
            <a:ln w="9525">
              <a:solidFill>
                <a:schemeClr val="tx1"/>
              </a:solidFill>
              <a:round/>
              <a:headEnd/>
              <a:tailEnd/>
            </a:ln>
          </p:spPr>
          <p:txBody>
            <a:bodyPr/>
            <a:lstStyle/>
            <a:p>
              <a:endParaRPr lang="en-US"/>
            </a:p>
          </p:txBody>
        </p:sp>
        <p:sp>
          <p:nvSpPr>
            <p:cNvPr id="23565" name="Line 28"/>
            <p:cNvSpPr>
              <a:spLocks noChangeShapeType="1"/>
            </p:cNvSpPr>
            <p:nvPr/>
          </p:nvSpPr>
          <p:spPr bwMode="auto">
            <a:xfrm>
              <a:off x="5012" y="2614"/>
              <a:ext cx="1" cy="1042"/>
            </a:xfrm>
            <a:prstGeom prst="line">
              <a:avLst/>
            </a:prstGeom>
            <a:noFill/>
            <a:ln w="9525">
              <a:solidFill>
                <a:schemeClr val="tx1"/>
              </a:solidFill>
              <a:round/>
              <a:headEnd/>
              <a:tailEnd/>
            </a:ln>
          </p:spPr>
          <p:txBody>
            <a:bodyPr/>
            <a:lstStyle/>
            <a:p>
              <a:endParaRPr lang="en-US"/>
            </a:p>
          </p:txBody>
        </p:sp>
        <p:sp>
          <p:nvSpPr>
            <p:cNvPr id="23566" name="Rectangle 31"/>
            <p:cNvSpPr>
              <a:spLocks noChangeArrowheads="1"/>
            </p:cNvSpPr>
            <p:nvPr/>
          </p:nvSpPr>
          <p:spPr bwMode="auto">
            <a:xfrm>
              <a:off x="3561" y="3293"/>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7" name="Text Box 34"/>
            <p:cNvSpPr txBox="1">
              <a:spLocks noChangeArrowheads="1"/>
            </p:cNvSpPr>
            <p:nvPr/>
          </p:nvSpPr>
          <p:spPr bwMode="auto">
            <a:xfrm>
              <a:off x="3561" y="3112"/>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8" name="Text Box 48"/>
            <p:cNvSpPr txBox="1">
              <a:spLocks noChangeArrowheads="1"/>
            </p:cNvSpPr>
            <p:nvPr/>
          </p:nvSpPr>
          <p:spPr bwMode="auto">
            <a:xfrm>
              <a:off x="3879" y="3656"/>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sp>
          <p:nvSpPr>
            <p:cNvPr id="23569" name="Text Box 13"/>
            <p:cNvSpPr txBox="1">
              <a:spLocks noChangeArrowheads="1"/>
            </p:cNvSpPr>
            <p:nvPr/>
          </p:nvSpPr>
          <p:spPr bwMode="auto">
            <a:xfrm>
              <a:off x="3787" y="2251"/>
              <a:ext cx="635" cy="198"/>
            </a:xfrm>
            <a:prstGeom prst="rect">
              <a:avLst/>
            </a:prstGeom>
            <a:solidFill>
              <a:srgbClr val="CC9900"/>
            </a:solidFill>
            <a:ln w="9525">
              <a:solidFill>
                <a:srgbClr val="0000FF"/>
              </a:solidFill>
              <a:miter lim="800000"/>
              <a:headEnd/>
              <a:tailEnd/>
            </a:ln>
          </p:spPr>
          <p:txBody>
            <a:bodyPr>
              <a:spAutoFit/>
            </a:bodyPr>
            <a:lstStyle/>
            <a:p>
              <a:pPr>
                <a:spcBef>
                  <a:spcPct val="50000"/>
                </a:spcBef>
              </a:pPr>
              <a:r>
                <a:rPr lang="en-US" sz="1400"/>
                <a:t>TLS client</a:t>
              </a:r>
            </a:p>
          </p:txBody>
        </p:sp>
        <p:sp>
          <p:nvSpPr>
            <p:cNvPr id="23570" name="Text Box 25"/>
            <p:cNvSpPr txBox="1">
              <a:spLocks noChangeArrowheads="1"/>
            </p:cNvSpPr>
            <p:nvPr/>
          </p:nvSpPr>
          <p:spPr bwMode="auto">
            <a:xfrm>
              <a:off x="3334" y="2387"/>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71" name="Text Box 15"/>
            <p:cNvSpPr txBox="1">
              <a:spLocks noChangeArrowheads="1"/>
            </p:cNvSpPr>
            <p:nvPr/>
          </p:nvSpPr>
          <p:spPr bwMode="auto">
            <a:xfrm>
              <a:off x="4921" y="2205"/>
              <a:ext cx="635" cy="198"/>
            </a:xfrm>
            <a:prstGeom prst="rect">
              <a:avLst/>
            </a:prstGeom>
            <a:solidFill>
              <a:srgbClr val="CC9900"/>
            </a:solidFill>
            <a:ln w="9525">
              <a:solidFill>
                <a:srgbClr val="0000FF"/>
              </a:solidFill>
              <a:miter lim="800000"/>
              <a:headEnd/>
              <a:tailEnd/>
            </a:ln>
          </p:spPr>
          <p:txBody>
            <a:bodyPr>
              <a:spAutoFit/>
            </a:bodyPr>
            <a:lstStyle/>
            <a:p>
              <a:pPr>
                <a:spcBef>
                  <a:spcPct val="50000"/>
                </a:spcBef>
              </a:pPr>
              <a:r>
                <a:rPr lang="en-US" sz="1400"/>
                <a:t>TLS server</a:t>
              </a:r>
            </a:p>
          </p:txBody>
        </p:sp>
        <p:sp>
          <p:nvSpPr>
            <p:cNvPr id="23572" name="Text Box 26"/>
            <p:cNvSpPr txBox="1">
              <a:spLocks noChangeArrowheads="1"/>
            </p:cNvSpPr>
            <p:nvPr/>
          </p:nvSpPr>
          <p:spPr bwMode="auto">
            <a:xfrm>
              <a:off x="4649" y="2387"/>
              <a:ext cx="576" cy="198"/>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73" name="Line 17"/>
            <p:cNvSpPr>
              <a:spLocks noChangeShapeType="1"/>
            </p:cNvSpPr>
            <p:nvPr/>
          </p:nvSpPr>
          <p:spPr bwMode="auto">
            <a:xfrm>
              <a:off x="3560" y="2931"/>
              <a:ext cx="1452" cy="0"/>
            </a:xfrm>
            <a:prstGeom prst="line">
              <a:avLst/>
            </a:prstGeom>
            <a:noFill/>
            <a:ln w="9525">
              <a:solidFill>
                <a:schemeClr val="tx1"/>
              </a:solidFill>
              <a:round/>
              <a:headEnd type="triangle" w="med" len="med"/>
              <a:tailEnd type="triangle" w="med" len="med"/>
            </a:ln>
          </p:spPr>
          <p:txBody>
            <a:bodyPr/>
            <a:lstStyle/>
            <a:p>
              <a:endParaRPr lang="en-US"/>
            </a:p>
          </p:txBody>
        </p:sp>
        <p:sp>
          <p:nvSpPr>
            <p:cNvPr id="23574" name="Text Box 18"/>
            <p:cNvSpPr txBox="1">
              <a:spLocks noChangeArrowheads="1"/>
            </p:cNvSpPr>
            <p:nvPr/>
          </p:nvSpPr>
          <p:spPr bwMode="auto">
            <a:xfrm>
              <a:off x="3923" y="2750"/>
              <a:ext cx="726" cy="173"/>
            </a:xfrm>
            <a:prstGeom prst="rect">
              <a:avLst/>
            </a:prstGeom>
            <a:noFill/>
            <a:ln w="9525">
              <a:noFill/>
              <a:miter lim="800000"/>
              <a:headEnd/>
              <a:tailEnd/>
            </a:ln>
          </p:spPr>
          <p:txBody>
            <a:bodyPr>
              <a:spAutoFit/>
            </a:bodyPr>
            <a:lstStyle/>
            <a:p>
              <a:pPr>
                <a:spcBef>
                  <a:spcPct val="50000"/>
                </a:spcBef>
              </a:pPr>
              <a:r>
                <a:rPr lang="en-US" sz="1200"/>
                <a:t>TLS handshake</a:t>
              </a:r>
            </a:p>
          </p:txBody>
        </p:sp>
      </p:grpSp>
      <p:grpSp>
        <p:nvGrpSpPr>
          <p:cNvPr id="23557" name="Group 24"/>
          <p:cNvGrpSpPr>
            <a:grpSpLocks/>
          </p:cNvGrpSpPr>
          <p:nvPr/>
        </p:nvGrpSpPr>
        <p:grpSpPr bwMode="auto">
          <a:xfrm>
            <a:off x="6300788" y="1484313"/>
            <a:ext cx="1008062" cy="1581150"/>
            <a:chOff x="3969" y="935"/>
            <a:chExt cx="635" cy="996"/>
          </a:xfrm>
        </p:grpSpPr>
        <p:sp>
          <p:nvSpPr>
            <p:cNvPr id="23559" name="Text Box 19"/>
            <p:cNvSpPr txBox="1">
              <a:spLocks noChangeArrowheads="1"/>
            </p:cNvSpPr>
            <p:nvPr/>
          </p:nvSpPr>
          <p:spPr bwMode="auto">
            <a:xfrm>
              <a:off x="3969" y="935"/>
              <a:ext cx="635" cy="179"/>
            </a:xfrm>
            <a:prstGeom prst="rect">
              <a:avLst/>
            </a:prstGeom>
            <a:noFill/>
            <a:ln w="9525">
              <a:solidFill>
                <a:srgbClr val="0000FF"/>
              </a:solidFill>
              <a:miter lim="800000"/>
              <a:headEnd/>
              <a:tailEnd/>
            </a:ln>
          </p:spPr>
          <p:txBody>
            <a:bodyPr>
              <a:spAutoFit/>
            </a:bodyPr>
            <a:lstStyle/>
            <a:p>
              <a:pPr>
                <a:spcBef>
                  <a:spcPct val="50000"/>
                </a:spcBef>
              </a:pPr>
              <a:r>
                <a:rPr lang="en-US" sz="1200"/>
                <a:t>MIH User</a:t>
              </a:r>
            </a:p>
          </p:txBody>
        </p:sp>
        <p:sp>
          <p:nvSpPr>
            <p:cNvPr id="23560" name="Text Box 20"/>
            <p:cNvSpPr txBox="1">
              <a:spLocks noChangeArrowheads="1"/>
            </p:cNvSpPr>
            <p:nvPr/>
          </p:nvSpPr>
          <p:spPr bwMode="auto">
            <a:xfrm>
              <a:off x="3969" y="1253"/>
              <a:ext cx="635" cy="179"/>
            </a:xfrm>
            <a:prstGeom prst="rect">
              <a:avLst/>
            </a:prstGeom>
            <a:noFill/>
            <a:ln w="9525">
              <a:solidFill>
                <a:srgbClr val="0000FF"/>
              </a:solidFill>
              <a:miter lim="800000"/>
              <a:headEnd/>
              <a:tailEnd/>
            </a:ln>
          </p:spPr>
          <p:txBody>
            <a:bodyPr>
              <a:spAutoFit/>
            </a:bodyPr>
            <a:lstStyle/>
            <a:p>
              <a:pPr algn="ctr">
                <a:spcBef>
                  <a:spcPct val="50000"/>
                </a:spcBef>
              </a:pPr>
              <a:r>
                <a:rPr lang="en-US" sz="1200"/>
                <a:t>MIHF</a:t>
              </a:r>
            </a:p>
          </p:txBody>
        </p:sp>
        <p:sp>
          <p:nvSpPr>
            <p:cNvPr id="23561" name="Line 21"/>
            <p:cNvSpPr>
              <a:spLocks noChangeShapeType="1"/>
            </p:cNvSpPr>
            <p:nvPr/>
          </p:nvSpPr>
          <p:spPr bwMode="auto">
            <a:xfrm>
              <a:off x="4286" y="1117"/>
              <a:ext cx="0" cy="136"/>
            </a:xfrm>
            <a:prstGeom prst="line">
              <a:avLst/>
            </a:prstGeom>
            <a:noFill/>
            <a:ln w="9525">
              <a:solidFill>
                <a:schemeClr val="tx1"/>
              </a:solidFill>
              <a:round/>
              <a:headEnd type="triangle" w="med" len="med"/>
              <a:tailEnd type="triangle" w="med" len="med"/>
            </a:ln>
          </p:spPr>
          <p:txBody>
            <a:bodyPr/>
            <a:lstStyle/>
            <a:p>
              <a:endParaRPr lang="en-US"/>
            </a:p>
          </p:txBody>
        </p:sp>
        <p:sp>
          <p:nvSpPr>
            <p:cNvPr id="23562" name="Text Box 22"/>
            <p:cNvSpPr txBox="1">
              <a:spLocks noChangeArrowheads="1"/>
            </p:cNvSpPr>
            <p:nvPr/>
          </p:nvSpPr>
          <p:spPr bwMode="auto">
            <a:xfrm>
              <a:off x="3969" y="1752"/>
              <a:ext cx="635" cy="179"/>
            </a:xfrm>
            <a:prstGeom prst="rect">
              <a:avLst/>
            </a:prstGeom>
            <a:noFill/>
            <a:ln w="9525">
              <a:solidFill>
                <a:srgbClr val="0000FF"/>
              </a:solidFill>
              <a:miter lim="800000"/>
              <a:headEnd/>
              <a:tailEnd/>
            </a:ln>
          </p:spPr>
          <p:txBody>
            <a:bodyPr>
              <a:spAutoFit/>
            </a:bodyPr>
            <a:lstStyle/>
            <a:p>
              <a:pPr algn="ctr">
                <a:spcBef>
                  <a:spcPct val="50000"/>
                </a:spcBef>
              </a:pPr>
              <a:r>
                <a:rPr lang="en-US" sz="1200"/>
                <a:t>TCP/UDP</a:t>
              </a:r>
            </a:p>
          </p:txBody>
        </p:sp>
        <p:sp>
          <p:nvSpPr>
            <p:cNvPr id="23563" name="Line 23"/>
            <p:cNvSpPr>
              <a:spLocks noChangeShapeType="1"/>
            </p:cNvSpPr>
            <p:nvPr/>
          </p:nvSpPr>
          <p:spPr bwMode="auto">
            <a:xfrm>
              <a:off x="4286" y="1434"/>
              <a:ext cx="0" cy="318"/>
            </a:xfrm>
            <a:prstGeom prst="line">
              <a:avLst/>
            </a:prstGeom>
            <a:noFill/>
            <a:ln w="9525">
              <a:solidFill>
                <a:schemeClr val="tx1"/>
              </a:solidFill>
              <a:round/>
              <a:headEnd type="triangle" w="med" len="med"/>
              <a:tailEnd type="triangle" w="med" len="med"/>
            </a:ln>
          </p:spPr>
          <p:txBody>
            <a:bodyPr/>
            <a:lstStyle/>
            <a:p>
              <a:endParaRPr lang="en-US"/>
            </a:p>
          </p:txBody>
        </p:sp>
      </p:grpSp>
      <p:sp>
        <p:nvSpPr>
          <p:cNvPr id="23558" name="Text Box 26"/>
          <p:cNvSpPr txBox="1">
            <a:spLocks noChangeArrowheads="1"/>
          </p:cNvSpPr>
          <p:nvPr/>
        </p:nvSpPr>
        <p:spPr bwMode="auto">
          <a:xfrm>
            <a:off x="5940425" y="3357563"/>
            <a:ext cx="1727200" cy="274637"/>
          </a:xfrm>
          <a:prstGeom prst="rect">
            <a:avLst/>
          </a:prstGeom>
          <a:noFill/>
          <a:ln w="9525">
            <a:noFill/>
            <a:miter lim="800000"/>
            <a:headEnd/>
            <a:tailEnd/>
          </a:ln>
        </p:spPr>
        <p:txBody>
          <a:bodyPr>
            <a:spAutoFit/>
          </a:bodyPr>
          <a:lstStyle/>
          <a:p>
            <a:pPr algn="ctr">
              <a:spcBef>
                <a:spcPct val="50000"/>
              </a:spcBef>
            </a:pPr>
            <a:r>
              <a:rPr lang="en-US" sz="1200"/>
              <a:t>RFC 4555 Architecture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1547813" y="765175"/>
            <a:ext cx="6048375" cy="685800"/>
          </a:xfrm>
        </p:spPr>
        <p:txBody>
          <a:bodyPr/>
          <a:lstStyle/>
          <a:p>
            <a:r>
              <a:rPr lang="en-US" b="0" smtClean="0"/>
              <a:t>Summary</a:t>
            </a:r>
          </a:p>
        </p:txBody>
      </p:sp>
      <p:sp>
        <p:nvSpPr>
          <p:cNvPr id="24578" name="Rectangle 3"/>
          <p:cNvSpPr>
            <a:spLocks noGrp="1" noChangeArrowheads="1"/>
          </p:cNvSpPr>
          <p:nvPr>
            <p:ph type="body" idx="4294967295"/>
          </p:nvPr>
        </p:nvSpPr>
        <p:spPr>
          <a:xfrm>
            <a:off x="1042988" y="1989138"/>
            <a:ext cx="7435850" cy="4173537"/>
          </a:xfrm>
        </p:spPr>
        <p:txBody>
          <a:bodyPr/>
          <a:lstStyle/>
          <a:p>
            <a:pPr>
              <a:buFont typeface="Wingdings" pitchFamily="2" charset="2"/>
              <a:buChar char="§"/>
            </a:pPr>
            <a:r>
              <a:rPr lang="en-US" smtClean="0"/>
              <a:t>The protection by (D)TLS is the closest to MIH specific. However, the possible issue, new port requirement, indicates dependency on IETF. </a:t>
            </a:r>
          </a:p>
          <a:p>
            <a:pPr>
              <a:buFont typeface="Wingdings" pitchFamily="2" charset="2"/>
              <a:buChar char="§"/>
            </a:pPr>
            <a:r>
              <a:rPr lang="en-US" smtClean="0"/>
              <a:t>The protection by IPsec does not require changes on IPsec. But the impact of restricting to tunnel mode supported by MOBIKE is unclear.</a:t>
            </a:r>
          </a:p>
          <a:p>
            <a:pPr>
              <a:buFont typeface="Wingdings" pitchFamily="2" charset="2"/>
              <a:buChar char="§"/>
            </a:pPr>
            <a:r>
              <a:rPr lang="en-US" smtClean="0"/>
              <a:t>The protection by L2 has low overhead. But it is furthest from MIH layer.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22275" y="228600"/>
            <a:ext cx="8270875" cy="1400175"/>
          </a:xfrm>
        </p:spPr>
        <p:txBody>
          <a:bodyPr/>
          <a:lstStyle/>
          <a:p>
            <a:r>
              <a:rPr lang="en-US" b="0" smtClean="0"/>
              <a:t>Motion</a:t>
            </a:r>
          </a:p>
        </p:txBody>
      </p:sp>
      <p:sp>
        <p:nvSpPr>
          <p:cNvPr id="27651" name="Rectangle 3"/>
          <p:cNvSpPr>
            <a:spLocks noGrp="1" noChangeArrowheads="1"/>
          </p:cNvSpPr>
          <p:nvPr>
            <p:ph type="body" idx="4294967295"/>
          </p:nvPr>
        </p:nvSpPr>
        <p:spPr>
          <a:xfrm>
            <a:off x="201613" y="1916113"/>
            <a:ext cx="8299450" cy="4265612"/>
          </a:xfrm>
        </p:spPr>
        <p:txBody>
          <a:bodyPr/>
          <a:lstStyle/>
          <a:p>
            <a:r>
              <a:rPr lang="en-US" smtClean="0"/>
              <a:t>Motion to include options to protect MIH messages through transport protocols, together with pros and cons for each of them, as presented in DCN 21-10-0084-01-0sec as part of 802.21a draft specification. </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13052</TotalTime>
  <Words>613</Words>
  <Application>Microsoft Office PowerPoint</Application>
  <PresentationFormat>On-screen Show (4:3)</PresentationFormat>
  <Paragraphs>88</Paragraphs>
  <Slides>8</Slides>
  <Notes>2</Notes>
  <HiddenSlides>0</HiddenSlides>
  <MMClips>0</MMClips>
  <ScaleCrop>false</ScaleCrop>
  <HeadingPairs>
    <vt:vector size="6" baseType="variant">
      <vt:variant>
        <vt:lpstr>Fonts Used</vt:lpstr>
      </vt:variant>
      <vt:variant>
        <vt:i4>7</vt:i4>
      </vt:variant>
      <vt:variant>
        <vt:lpstr>Design Template</vt:lpstr>
      </vt:variant>
      <vt:variant>
        <vt:i4>2</vt:i4>
      </vt:variant>
      <vt:variant>
        <vt:lpstr>Slide Titles</vt:lpstr>
      </vt:variant>
      <vt:variant>
        <vt:i4>8</vt:i4>
      </vt:variant>
    </vt:vector>
  </HeadingPairs>
  <TitlesOfParts>
    <vt:vector size="17" baseType="lpstr">
      <vt:lpstr>Times New Roman</vt:lpstr>
      <vt:lpstr>ＭＳ Ｐゴシック</vt:lpstr>
      <vt:lpstr>Arial</vt:lpstr>
      <vt:lpstr>Times</vt:lpstr>
      <vt:lpstr>Rotis Sans Serif for Nokia</vt:lpstr>
      <vt:lpstr>Wingdings</vt:lpstr>
      <vt:lpstr>Symbol</vt:lpstr>
      <vt:lpstr>blank presentation</vt:lpstr>
      <vt:lpstr>blank presentation</vt:lpstr>
      <vt:lpstr>Slide 1</vt:lpstr>
      <vt:lpstr>Slide 2</vt:lpstr>
      <vt:lpstr>Background</vt:lpstr>
      <vt:lpstr>Slide 4</vt:lpstr>
      <vt:lpstr>Slide 5</vt:lpstr>
      <vt:lpstr>Slide 6</vt:lpstr>
      <vt:lpstr>Summary</vt:lpstr>
      <vt:lpstr>Motion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Lily Chen</cp:lastModifiedBy>
  <cp:revision>1068</cp:revision>
  <dcterms:created xsi:type="dcterms:W3CDTF">2010-03-06T11:46:34Z</dcterms:created>
  <dcterms:modified xsi:type="dcterms:W3CDTF">2010-07-09T20:12:16Z</dcterms:modified>
</cp:coreProperties>
</file>