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presProps.xml" ContentType="application/vnd.openxmlformats-officedocument.presentationml.presProps+xml"/>
  <Default Extension="jpeg" ContentType="image/jpeg"/>
  <Override PartName="/ppt/commentAuthors.xml" ContentType="application/vnd.openxmlformats-officedocument.presentationml.commentAuthors+xml"/>
  <Override PartName="/ppt/slides/slide3.xml" ContentType="application/vnd.openxmlformats-officedocument.presentationml.slide+xml"/>
  <Override PartName="/ppt/slides/slide4.xml" ContentType="application/vnd.openxmlformats-officedocument.presentationml.slid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png" ContentType="image/png"/>
  <Default Extension="bin" ContentType="application/vnd.openxmlformats-officedocument.presentationml.printerSettings"/>
  <Override PartName="/docProps/core.xml" ContentType="application/vnd.openxmlformats-package.core-properties+xml"/>
  <Default Extension="rels" ContentType="application/vnd.openxmlformats-package.relationships+xml"/>
  <Override PartName="/ppt/slides/slide9.xml" ContentType="application/vnd.openxmlformats-officedocument.presentationml.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Layouts/slideLayout12.xml" ContentType="application/vnd.openxmlformats-officedocument.presentationml.slideLayout+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6"/>
  </p:notesMasterIdLst>
  <p:handoutMasterIdLst>
    <p:handoutMasterId r:id="rId17"/>
  </p:handoutMasterIdLst>
  <p:sldIdLst>
    <p:sldId id="333" r:id="rId2"/>
    <p:sldId id="332" r:id="rId3"/>
    <p:sldId id="362" r:id="rId4"/>
    <p:sldId id="363" r:id="rId5"/>
    <p:sldId id="378" r:id="rId6"/>
    <p:sldId id="386" r:id="rId7"/>
    <p:sldId id="388" r:id="rId8"/>
    <p:sldId id="387" r:id="rId9"/>
    <p:sldId id="381" r:id="rId10"/>
    <p:sldId id="382" r:id="rId11"/>
    <p:sldId id="383" r:id="rId12"/>
    <p:sldId id="385" r:id="rId13"/>
    <p:sldId id="389" r:id="rId14"/>
    <p:sldId id="390" r:id="rId1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Subir Das" initials="" lastIdx="2" clrIdx="0"/>
  <p:cmAuthor id="1" name="Lily Chen" initials="" lastIdx="0" clrIdx="1"/>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CC0000"/>
    <a:srgbClr val="0000FF"/>
    <a:srgbClr val="CCECFF"/>
    <a:srgbClr val="99CCFF"/>
    <a:srgbClr val="66FF99"/>
    <a:srgbClr val="CC9900"/>
    <a:srgbClr val="FFFF66"/>
    <a:srgbClr val="FF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0855" autoAdjust="0"/>
    <p:restoredTop sz="94660"/>
  </p:normalViewPr>
  <p:slideViewPr>
    <p:cSldViewPr>
      <p:cViewPr varScale="1">
        <p:scale>
          <a:sx n="88" d="100"/>
          <a:sy n="88" d="100"/>
        </p:scale>
        <p:origin x="-1696"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presProps" Target="presProps.xml"/><Relationship Id="rId4" Type="http://schemas.openxmlformats.org/officeDocument/2006/relationships/slide" Target="slides/slide3.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notesMaster" Target="notesMasters/notesMaster1.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handoutMaster" Target="handoutMasters/handoutMaster1.xml"/><Relationship Id="rId19" Type="http://schemas.openxmlformats.org/officeDocument/2006/relationships/commentAuthors" Target="commentAuthor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80DA3C15-35AD-4292-9843-4CDEEA4B785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F350F88-9847-4E05-B8A9-5E92E85FDB1B}"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p>
        </p:txBody>
      </p:sp>
      <p:sp>
        <p:nvSpPr>
          <p:cNvPr id="17411" name="Slide Number Placeholder 3"/>
          <p:cNvSpPr>
            <a:spLocks noGrp="1"/>
          </p:cNvSpPr>
          <p:nvPr>
            <p:ph type="sldNum" sz="quarter" idx="5"/>
          </p:nvPr>
        </p:nvSpPr>
        <p:spPr>
          <a:noFill/>
        </p:spPr>
        <p:txBody>
          <a:bodyPr/>
          <a:lstStyle/>
          <a:p>
            <a:fld id="{EA996EB9-20DD-4313-BB24-D2BA1A1983DF}" type="slidenum">
              <a:rPr lang="ja-JP" altLang="en-US" smtClean="0"/>
              <a:pPr/>
              <a:t>1</a:t>
            </a:fld>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endParaRPr lang="en-US" smtClean="0"/>
          </a:p>
        </p:txBody>
      </p:sp>
      <p:sp>
        <p:nvSpPr>
          <p:cNvPr id="19459" name="Slide Number Placeholder 3"/>
          <p:cNvSpPr>
            <a:spLocks noGrp="1"/>
          </p:cNvSpPr>
          <p:nvPr>
            <p:ph type="sldNum" sz="quarter" idx="5"/>
          </p:nvPr>
        </p:nvSpPr>
        <p:spPr>
          <a:noFill/>
        </p:spPr>
        <p:txBody>
          <a:bodyPr/>
          <a:lstStyle/>
          <a:p>
            <a:fld id="{D12B6B47-14AA-40CB-AB9E-BFC0DE8E8ECD}" type="slidenum">
              <a:rPr lang="ja-JP" altLang="en-US" smtClean="0"/>
              <a:pPr/>
              <a:t>2</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DAD4F0BD-0565-4AA1-8631-CADBFD2A6F9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0D254218-33C3-45B0-B430-76ED623AB76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46430A7A-9BA6-4049-9764-EA5DC074CFF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4" name="Rectangle 5"/>
          <p:cNvSpPr>
            <a:spLocks noGrp="1" noChangeArrowheads="1"/>
          </p:cNvSpPr>
          <p:nvPr>
            <p:ph type="sldNum" sz="quarter" idx="11"/>
          </p:nvPr>
        </p:nvSpPr>
        <p:spPr>
          <a:ln/>
        </p:spPr>
        <p:txBody>
          <a:bodyPr/>
          <a:lstStyle>
            <a:lvl1pPr>
              <a:defRPr/>
            </a:lvl1pPr>
          </a:lstStyle>
          <a:p>
            <a:pPr>
              <a:defRPr/>
            </a:pPr>
            <a:fld id="{61B507AF-4776-4688-8F41-0539F91BB88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21-09-00xx-00-sec</a:t>
            </a:r>
          </a:p>
        </p:txBody>
      </p:sp>
      <p:sp>
        <p:nvSpPr>
          <p:cNvPr id="5" name="Slide Number Placeholder 4"/>
          <p:cNvSpPr>
            <a:spLocks noGrp="1"/>
          </p:cNvSpPr>
          <p:nvPr>
            <p:ph type="sldNum" sz="quarter" idx="11"/>
          </p:nvPr>
        </p:nvSpPr>
        <p:spPr/>
        <p:txBody>
          <a:bodyPr/>
          <a:lstStyle>
            <a:lvl1pPr>
              <a:defRPr/>
            </a:lvl1pPr>
          </a:lstStyle>
          <a:p>
            <a:pPr>
              <a:defRPr/>
            </a:pPr>
            <a:fld id="{9EB3B038-360B-4127-827D-6062DBE4F24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478D7E7E-DBC9-4E34-88BA-9772B2D210D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2FB0C2C5-FD7C-461D-9242-A3C7B322CB5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8" name="Rectangle 5"/>
          <p:cNvSpPr>
            <a:spLocks noGrp="1" noChangeArrowheads="1"/>
          </p:cNvSpPr>
          <p:nvPr>
            <p:ph type="sldNum" sz="quarter" idx="11"/>
          </p:nvPr>
        </p:nvSpPr>
        <p:spPr>
          <a:ln/>
        </p:spPr>
        <p:txBody>
          <a:bodyPr/>
          <a:lstStyle>
            <a:lvl1pPr>
              <a:defRPr/>
            </a:lvl1pPr>
          </a:lstStyle>
          <a:p>
            <a:pPr>
              <a:defRPr/>
            </a:pPr>
            <a:fld id="{20E3B04C-7570-4D04-82BE-379A0C6CE44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4" name="Rectangle 5"/>
          <p:cNvSpPr>
            <a:spLocks noGrp="1" noChangeArrowheads="1"/>
          </p:cNvSpPr>
          <p:nvPr>
            <p:ph type="sldNum" sz="quarter" idx="11"/>
          </p:nvPr>
        </p:nvSpPr>
        <p:spPr>
          <a:ln/>
        </p:spPr>
        <p:txBody>
          <a:bodyPr/>
          <a:lstStyle>
            <a:lvl1pPr>
              <a:defRPr/>
            </a:lvl1pPr>
          </a:lstStyle>
          <a:p>
            <a:pPr>
              <a:defRPr/>
            </a:pPr>
            <a:fld id="{B6E046C3-7E86-4266-98BE-515D292E37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3" name="Rectangle 5"/>
          <p:cNvSpPr>
            <a:spLocks noGrp="1" noChangeArrowheads="1"/>
          </p:cNvSpPr>
          <p:nvPr>
            <p:ph type="sldNum" sz="quarter" idx="11"/>
          </p:nvPr>
        </p:nvSpPr>
        <p:spPr>
          <a:ln/>
        </p:spPr>
        <p:txBody>
          <a:bodyPr/>
          <a:lstStyle>
            <a:lvl1pPr>
              <a:defRPr/>
            </a:lvl1pPr>
          </a:lstStyle>
          <a:p>
            <a:pPr>
              <a:defRPr/>
            </a:pPr>
            <a:fld id="{D6180C48-3B3C-42C9-B820-E5A15F64062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9B1DBC7E-7AEA-4D28-84E3-E0395589FB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B7FB167B-7665-4E72-96E7-A8D3530B376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image" Target="../media/image1.png"/><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theme" Target="../theme/theme1.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image" Target="../media/image2.png"/><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IEEE 802.21 Powerpoint Template</a:t>
            </a:r>
            <a:br>
              <a:rPr lang="en-US" smtClean="0"/>
            </a:br>
            <a:r>
              <a:rPr lang="en-US" smtClean="0"/>
              <a:t>(Rotis Sans Serif 24 pt)</a:t>
            </a:r>
          </a:p>
          <a:p>
            <a:pPr lvl="0"/>
            <a:r>
              <a:rPr lang="en-US" smtClean="0"/>
              <a:t>1st Level Bullet</a:t>
            </a:r>
          </a:p>
          <a:p>
            <a:pPr lvl="1"/>
            <a:r>
              <a:rPr lang="en-US" smtClean="0"/>
              <a:t>2nd Level Bullet</a:t>
            </a:r>
          </a:p>
          <a:p>
            <a:pPr lvl="2"/>
            <a:r>
              <a:rPr lang="en-US" smtClean="0"/>
              <a:t>3rd Level Bullet</a:t>
            </a:r>
          </a:p>
          <a:p>
            <a:pPr lvl="2"/>
            <a:endParaRPr lang="en-US" smtClean="0"/>
          </a:p>
          <a:p>
            <a:pPr lvl="1"/>
            <a:endParaRPr lang="en-US" smtClean="0"/>
          </a:p>
          <a:p>
            <a:pPr lvl="0"/>
            <a:endParaRPr lang="en-US" smtClean="0"/>
          </a:p>
          <a:p>
            <a:pPr lvl="0"/>
            <a:endParaRPr lang="en-US" smtClean="0"/>
          </a:p>
          <a:p>
            <a:pPr lvl="0"/>
            <a:r>
              <a:rPr lang="en-US" smtClean="0"/>
              <a:t/>
            </a:r>
            <a:br>
              <a:rPr lang="en-US" smtClean="0"/>
            </a:br>
            <a:endParaRPr lang="en-US"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Times" pitchFamily="18" charset="0"/>
              </a:defRPr>
            </a:lvl1pPr>
          </a:lstStyle>
          <a:p>
            <a:pPr>
              <a:defRPr/>
            </a:pPr>
            <a:r>
              <a:rPr lang="en-US"/>
              <a:t>21-09-0017-02-0sec</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50AE09A4-DEA8-4C35-9283-CE43471B6787}" type="slidenum">
              <a:rPr lang="en-US"/>
              <a:pPr>
                <a:defRPr/>
              </a:pPr>
              <a:t>‹#›</a:t>
            </a:fld>
            <a:endParaRPr lang="en-US"/>
          </a:p>
        </p:txBody>
      </p:sp>
      <p:pic>
        <p:nvPicPr>
          <p:cNvPr id="1030" name="Picture 6" descr="smllieee"/>
          <p:cNvPicPr>
            <a:picLocks noChangeAspect="1" noChangeArrowheads="1"/>
          </p:cNvPicPr>
          <p:nvPr userDrawn="1"/>
        </p:nvPicPr>
        <p:blipFill>
          <a:blip r:embed="rId14"/>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128"/>
          <a:cs typeface="ＭＳ Ｐゴシック" charset="-128"/>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128"/>
          <a:cs typeface="ＭＳ Ｐゴシック" charset="-128"/>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4" Type="http://schemas.openxmlformats.org/officeDocument/2006/relationships/hyperlink" Target="http://127.0.0.1:4664/cache?event_id=757737&amp;schema_id=1&amp;s=5X0vID10lu_E6yrIkWkNd4Wz2H8&amp;q=hancock"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tandards.ieee.org/guides/opman/sect6.html%236.3" TargetMode="External"/><Relationship Id="rId5" Type="http://schemas.openxmlformats.org/officeDocument/2006/relationships/hyperlink" Target="http://standards.ieee.org/board/pat/faq.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Slide Number Placeholder 4"/>
          <p:cNvSpPr>
            <a:spLocks noGrp="1"/>
          </p:cNvSpPr>
          <p:nvPr>
            <p:ph type="sldNum" sz="quarter" idx="11"/>
          </p:nvPr>
        </p:nvSpPr>
        <p:spPr>
          <a:noFill/>
        </p:spPr>
        <p:txBody>
          <a:bodyPr/>
          <a:lstStyle/>
          <a:p>
            <a:fld id="{9610BBA3-0B29-4F18-84AA-A8F73E9EE55F}" type="slidenum">
              <a:rPr lang="en-US" smtClean="0"/>
              <a:pPr/>
              <a:t>1</a:t>
            </a:fld>
            <a:endParaRPr lang="en-US" smtClean="0"/>
          </a:p>
        </p:txBody>
      </p:sp>
      <p:sp>
        <p:nvSpPr>
          <p:cNvPr id="16386"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23EC968C-4DDE-44F4-8797-0266D3BB3DB5}" type="slidenum">
              <a:rPr lang="en-US" sz="1400">
                <a:latin typeface="Times" pitchFamily="18" charset="0"/>
              </a:rPr>
              <a:pPr algn="r" eaLnBrk="0" hangingPunct="0">
                <a:lnSpc>
                  <a:spcPct val="90000"/>
                </a:lnSpc>
              </a:pPr>
              <a:t>1</a:t>
            </a:fld>
            <a:endParaRPr lang="en-US" sz="1400">
              <a:latin typeface="Times" pitchFamily="18" charset="0"/>
            </a:endParaRPr>
          </a:p>
        </p:txBody>
      </p:sp>
      <p:sp>
        <p:nvSpPr>
          <p:cNvPr id="16387"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b="1">
                <a:latin typeface="Times"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atin typeface="Times" pitchFamily="18" charset="0"/>
                <a:cs typeface="Times New Roman" pitchFamily="18" charset="0"/>
              </a:rPr>
              <a:t>DCN: 21-10-</a:t>
            </a:r>
            <a:r>
              <a:rPr lang="en-US">
                <a:latin typeface="Times" pitchFamily="18" charset="0"/>
              </a:rPr>
              <a:t>00xx</a:t>
            </a:r>
            <a:r>
              <a:rPr lang="en-US">
                <a:latin typeface="Times" pitchFamily="18" charset="0"/>
                <a:cs typeface="Times New Roman" pitchFamily="18" charset="0"/>
              </a:rPr>
              <a:t>-0</a:t>
            </a:r>
            <a:r>
              <a:rPr lang="en-US">
                <a:latin typeface="Times" pitchFamily="18" charset="0"/>
              </a:rPr>
              <a:t>0</a:t>
            </a:r>
            <a:r>
              <a:rPr lang="en-US">
                <a:latin typeface="Times" pitchFamily="18" charset="0"/>
                <a:cs typeface="Times New Roman" pitchFamily="18" charset="0"/>
              </a:rPr>
              <a:t>-</a:t>
            </a:r>
            <a:r>
              <a:rPr lang="en-US" altLang="ja-JP">
                <a:latin typeface="Times" pitchFamily="18" charset="0"/>
              </a:rPr>
              <a:t>sec</a:t>
            </a:r>
            <a:endParaRPr lang="en-US">
              <a:latin typeface="Times" pitchFamily="18" charset="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Title: </a:t>
            </a:r>
            <a:r>
              <a:rPr lang="en-US" altLang="ja-JP"/>
              <a:t>Summary</a:t>
            </a:r>
            <a:r>
              <a:rPr lang="en-US"/>
              <a:t> of Proposed </a:t>
            </a:r>
            <a:r>
              <a:rPr lang="en-US" altLang="ja-JP">
                <a:latin typeface="Times" pitchFamily="18" charset="0"/>
              </a:rPr>
              <a:t>Security Solutions</a:t>
            </a:r>
          </a:p>
          <a:p>
            <a:pPr marL="280988" indent="-280988" defTabSz="762000">
              <a:lnSpc>
                <a:spcPct val="90000"/>
              </a:lnSpc>
              <a:spcBef>
                <a:spcPct val="40000"/>
              </a:spcBef>
              <a:buClr>
                <a:srgbClr val="FAFD00"/>
              </a:buClr>
            </a:pPr>
            <a:r>
              <a:rPr lang="en-US">
                <a:latin typeface="Times" pitchFamily="18" charset="0"/>
                <a:cs typeface="Times New Roman" pitchFamily="18" charset="0"/>
              </a:rPr>
              <a:t>Date Submitted: March 12</a:t>
            </a:r>
            <a:r>
              <a:rPr lang="en-US">
                <a:latin typeface="Times" pitchFamily="18" charset="0"/>
              </a:rPr>
              <a:t>,</a:t>
            </a:r>
            <a:r>
              <a:rPr lang="en-US">
                <a:latin typeface="Times" pitchFamily="18" charset="0"/>
                <a:cs typeface="Times New Roman" pitchFamily="18" charset="0"/>
              </a:rPr>
              <a:t> </a:t>
            </a:r>
            <a:r>
              <a:rPr lang="en-US" altLang="ja-JP">
                <a:latin typeface="Times" pitchFamily="18" charset="0"/>
              </a:rPr>
              <a:t>2010</a:t>
            </a:r>
            <a:endParaRPr lang="en-US">
              <a:latin typeface="Times" pitchFamily="18" charset="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Present at IEEE 802.21 March meeting </a:t>
            </a:r>
          </a:p>
          <a:p>
            <a:pPr marL="280988" indent="-280988" defTabSz="762000">
              <a:lnSpc>
                <a:spcPct val="90000"/>
              </a:lnSpc>
              <a:spcBef>
                <a:spcPct val="40000"/>
              </a:spcBef>
              <a:buClr>
                <a:srgbClr val="FAFD00"/>
              </a:buClr>
            </a:pPr>
            <a:r>
              <a:rPr lang="en-US">
                <a:latin typeface="Times" pitchFamily="18" charset="0"/>
                <a:cs typeface="Times New Roman" pitchFamily="18" charset="0"/>
              </a:rPr>
              <a:t>Authors: </a:t>
            </a:r>
            <a:r>
              <a:rPr lang="en-US" altLang="ja-JP" sz="2000"/>
              <a:t>Lily Chen (NIST), </a:t>
            </a:r>
            <a:r>
              <a:rPr lang="en-US" sz="2000"/>
              <a:t>Rafa Marín-López (University of Murcia), Subir Das (Telcordia Technologies), Fernando Bernal (University of Murcia),  Karen Randall (Randall Consulting) </a:t>
            </a:r>
          </a:p>
          <a:p>
            <a:pPr marL="280988" indent="-280988" defTabSz="762000">
              <a:lnSpc>
                <a:spcPct val="90000"/>
              </a:lnSpc>
              <a:spcBef>
                <a:spcPct val="40000"/>
              </a:spcBef>
              <a:buClr>
                <a:srgbClr val="FAFD00"/>
              </a:buClr>
            </a:pPr>
            <a:endParaRPr lang="en-US" sz="200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Abstract: This document summarizes the proposed solutions based on the proposals in responding 802.21a “call for proposals”. </a:t>
            </a:r>
            <a:endParaRPr lang="en-US" altLang="ja-JP">
              <a:latin typeface="Times" pitchFamily="18" charset="0"/>
              <a:cs typeface="Times New Roman" pitchFamily="18" charset="0"/>
            </a:endParaRPr>
          </a:p>
        </p:txBody>
      </p:sp>
      <p:sp>
        <p:nvSpPr>
          <p:cNvPr id="16388" name="Slide Number Placeholder 6"/>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66DB3723-BE47-4A57-8C08-EBA99443E5B8}" type="slidenum">
              <a:rPr lang="en-US" sz="1400">
                <a:latin typeface="Times" pitchFamily="18" charset="0"/>
              </a:rPr>
              <a:pPr algn="r" eaLnBrk="0" hangingPunct="0">
                <a:lnSpc>
                  <a:spcPct val="90000"/>
                </a:lnSpc>
              </a:pPr>
              <a:t>1</a:t>
            </a:fld>
            <a:endParaRPr lang="en-US" sz="1400">
              <a:latin typeface="Times" pitchFamily="18" charset="0"/>
            </a:endParaRPr>
          </a:p>
        </p:txBody>
      </p:sp>
      <p:sp>
        <p:nvSpPr>
          <p:cNvPr id="16389" name="Footer Placeholder 7"/>
          <p:cNvSpPr>
            <a:spLocks noGrp="1"/>
          </p:cNvSpPr>
          <p:nvPr>
            <p:ph type="ftr" sz="quarter" idx="10"/>
          </p:nvPr>
        </p:nvSpPr>
        <p:spPr>
          <a:xfrm>
            <a:off x="395288" y="6381750"/>
            <a:ext cx="2571750" cy="285750"/>
          </a:xfrm>
          <a:noFill/>
        </p:spPr>
        <p:txBody>
          <a:bodyPr/>
          <a:lstStyle/>
          <a:p>
            <a:r>
              <a:rPr lang="en-US" smtClean="0"/>
              <a:t>21-10-00xx-00-sec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Slide Number Placeholder 4"/>
          <p:cNvSpPr>
            <a:spLocks noGrp="1"/>
          </p:cNvSpPr>
          <p:nvPr>
            <p:ph type="sldNum" sz="quarter" idx="11"/>
          </p:nvPr>
        </p:nvSpPr>
        <p:spPr>
          <a:noFill/>
        </p:spPr>
        <p:txBody>
          <a:bodyPr/>
          <a:lstStyle/>
          <a:p>
            <a:fld id="{1058BF90-236B-4729-A331-150CB2D35345}" type="slidenum">
              <a:rPr lang="en-US" smtClean="0"/>
              <a:pPr/>
              <a:t>10</a:t>
            </a:fld>
            <a:endParaRPr lang="en-US" smtClean="0"/>
          </a:p>
        </p:txBody>
      </p:sp>
      <p:sp>
        <p:nvSpPr>
          <p:cNvPr id="27650" name="Rectangle 2"/>
          <p:cNvSpPr>
            <a:spLocks noChangeArrowheads="1"/>
          </p:cNvSpPr>
          <p:nvPr/>
        </p:nvSpPr>
        <p:spPr bwMode="auto">
          <a:xfrm>
            <a:off x="457200" y="304800"/>
            <a:ext cx="8229600" cy="1143000"/>
          </a:xfrm>
          <a:prstGeom prst="rect">
            <a:avLst/>
          </a:prstGeom>
          <a:noFill/>
          <a:ln w="9525">
            <a:noFill/>
            <a:miter lim="800000"/>
            <a:headEnd/>
            <a:tailEnd/>
          </a:ln>
        </p:spPr>
        <p:txBody>
          <a:bodyPr anchor="ctr"/>
          <a:lstStyle/>
          <a:p>
            <a:pPr algn="ctr" defTabSz="762000" eaLnBrk="0" hangingPunct="0">
              <a:lnSpc>
                <a:spcPct val="90000"/>
              </a:lnSpc>
            </a:pPr>
            <a:r>
              <a:rPr lang="en-US" b="1"/>
              <a:t>Summary of Proposed Solutions - Work Item 1</a:t>
            </a:r>
          </a:p>
        </p:txBody>
      </p:sp>
      <p:sp>
        <p:nvSpPr>
          <p:cNvPr id="27651" name="Text Box 25"/>
          <p:cNvSpPr txBox="1">
            <a:spLocks noChangeArrowheads="1"/>
          </p:cNvSpPr>
          <p:nvPr/>
        </p:nvSpPr>
        <p:spPr bwMode="auto">
          <a:xfrm>
            <a:off x="684213" y="3343275"/>
            <a:ext cx="1752600" cy="466725"/>
          </a:xfrm>
          <a:prstGeom prst="rect">
            <a:avLst/>
          </a:prstGeom>
          <a:noFill/>
          <a:ln w="9525">
            <a:solidFill>
              <a:schemeClr val="tx1"/>
            </a:solidFill>
            <a:miter lim="800000"/>
            <a:headEnd/>
            <a:tailEnd/>
          </a:ln>
        </p:spPr>
        <p:txBody>
          <a:bodyPr>
            <a:spAutoFit/>
          </a:bodyPr>
          <a:lstStyle/>
          <a:p>
            <a:pPr>
              <a:spcBef>
                <a:spcPct val="50000"/>
              </a:spcBef>
            </a:pPr>
            <a:r>
              <a:rPr lang="en-US" sz="1200"/>
              <a:t>Work Item 1 – Assist Secure Fast Handover</a:t>
            </a:r>
          </a:p>
        </p:txBody>
      </p:sp>
      <p:sp>
        <p:nvSpPr>
          <p:cNvPr id="27652" name="Text Box 26"/>
          <p:cNvSpPr txBox="1">
            <a:spLocks noChangeArrowheads="1"/>
          </p:cNvSpPr>
          <p:nvPr/>
        </p:nvSpPr>
        <p:spPr bwMode="auto">
          <a:xfrm>
            <a:off x="3351213" y="2809875"/>
            <a:ext cx="1676400" cy="466725"/>
          </a:xfrm>
          <a:prstGeom prst="rect">
            <a:avLst/>
          </a:prstGeom>
          <a:noFill/>
          <a:ln w="9525">
            <a:solidFill>
              <a:schemeClr val="tx1"/>
            </a:solidFill>
            <a:miter lim="800000"/>
            <a:headEnd/>
            <a:tailEnd/>
          </a:ln>
        </p:spPr>
        <p:txBody>
          <a:bodyPr>
            <a:spAutoFit/>
          </a:bodyPr>
          <a:lstStyle/>
          <a:p>
            <a:pPr>
              <a:spcBef>
                <a:spcPct val="50000"/>
              </a:spcBef>
            </a:pPr>
            <a:r>
              <a:rPr lang="en-US" sz="1200"/>
              <a:t>A. EAP – Over MIH between MN and PoS</a:t>
            </a:r>
          </a:p>
        </p:txBody>
      </p:sp>
      <p:sp>
        <p:nvSpPr>
          <p:cNvPr id="27653" name="Text Box 28"/>
          <p:cNvSpPr txBox="1">
            <a:spLocks noChangeArrowheads="1"/>
          </p:cNvSpPr>
          <p:nvPr/>
        </p:nvSpPr>
        <p:spPr bwMode="auto">
          <a:xfrm>
            <a:off x="3275013" y="4029075"/>
            <a:ext cx="1752600" cy="466725"/>
          </a:xfrm>
          <a:prstGeom prst="rect">
            <a:avLst/>
          </a:prstGeom>
          <a:noFill/>
          <a:ln w="9525">
            <a:solidFill>
              <a:schemeClr val="tx1"/>
            </a:solidFill>
            <a:miter lim="800000"/>
            <a:headEnd/>
            <a:tailEnd/>
          </a:ln>
        </p:spPr>
        <p:txBody>
          <a:bodyPr>
            <a:spAutoFit/>
          </a:bodyPr>
          <a:lstStyle/>
          <a:p>
            <a:pPr>
              <a:spcBef>
                <a:spcPct val="50000"/>
              </a:spcBef>
            </a:pPr>
            <a:r>
              <a:rPr lang="en-US" sz="1200"/>
              <a:t>B. EAP – Bundle with III in work item 2</a:t>
            </a:r>
          </a:p>
        </p:txBody>
      </p:sp>
      <p:sp>
        <p:nvSpPr>
          <p:cNvPr id="27654" name="Line 29"/>
          <p:cNvSpPr>
            <a:spLocks noChangeShapeType="1"/>
          </p:cNvSpPr>
          <p:nvPr/>
        </p:nvSpPr>
        <p:spPr bwMode="auto">
          <a:xfrm>
            <a:off x="2894013" y="2962275"/>
            <a:ext cx="0" cy="1295400"/>
          </a:xfrm>
          <a:prstGeom prst="line">
            <a:avLst/>
          </a:prstGeom>
          <a:noFill/>
          <a:ln w="9525">
            <a:solidFill>
              <a:schemeClr val="tx1"/>
            </a:solidFill>
            <a:round/>
            <a:headEnd/>
            <a:tailEnd/>
          </a:ln>
        </p:spPr>
        <p:txBody>
          <a:bodyPr/>
          <a:lstStyle/>
          <a:p>
            <a:endParaRPr lang="en-US"/>
          </a:p>
        </p:txBody>
      </p:sp>
      <p:sp>
        <p:nvSpPr>
          <p:cNvPr id="27655" name="Line 30"/>
          <p:cNvSpPr>
            <a:spLocks noChangeShapeType="1"/>
          </p:cNvSpPr>
          <p:nvPr/>
        </p:nvSpPr>
        <p:spPr bwMode="auto">
          <a:xfrm>
            <a:off x="2894013" y="2962275"/>
            <a:ext cx="457200" cy="0"/>
          </a:xfrm>
          <a:prstGeom prst="line">
            <a:avLst/>
          </a:prstGeom>
          <a:noFill/>
          <a:ln w="9525">
            <a:solidFill>
              <a:schemeClr val="tx1"/>
            </a:solidFill>
            <a:round/>
            <a:headEnd/>
            <a:tailEnd type="triangle" w="med" len="med"/>
          </a:ln>
        </p:spPr>
        <p:txBody>
          <a:bodyPr/>
          <a:lstStyle/>
          <a:p>
            <a:endParaRPr lang="en-US"/>
          </a:p>
        </p:txBody>
      </p:sp>
      <p:sp>
        <p:nvSpPr>
          <p:cNvPr id="27656" name="Line 31"/>
          <p:cNvSpPr>
            <a:spLocks noChangeShapeType="1"/>
          </p:cNvSpPr>
          <p:nvPr/>
        </p:nvSpPr>
        <p:spPr bwMode="auto">
          <a:xfrm>
            <a:off x="2894013" y="4257675"/>
            <a:ext cx="381000" cy="0"/>
          </a:xfrm>
          <a:prstGeom prst="line">
            <a:avLst/>
          </a:prstGeom>
          <a:noFill/>
          <a:ln w="9525">
            <a:solidFill>
              <a:schemeClr val="tx1"/>
            </a:solidFill>
            <a:round/>
            <a:headEnd/>
            <a:tailEnd type="triangle" w="med" len="med"/>
          </a:ln>
        </p:spPr>
        <p:txBody>
          <a:bodyPr/>
          <a:lstStyle/>
          <a:p>
            <a:endParaRPr lang="en-US"/>
          </a:p>
        </p:txBody>
      </p:sp>
      <p:sp>
        <p:nvSpPr>
          <p:cNvPr id="27657" name="Line 32"/>
          <p:cNvSpPr>
            <a:spLocks noChangeShapeType="1"/>
          </p:cNvSpPr>
          <p:nvPr/>
        </p:nvSpPr>
        <p:spPr bwMode="auto">
          <a:xfrm>
            <a:off x="2436813" y="3571875"/>
            <a:ext cx="457200" cy="0"/>
          </a:xfrm>
          <a:prstGeom prst="line">
            <a:avLst/>
          </a:prstGeom>
          <a:noFill/>
          <a:ln w="9525">
            <a:solidFill>
              <a:schemeClr val="tx1"/>
            </a:solidFill>
            <a:round/>
            <a:headEnd/>
            <a:tailEnd/>
          </a:ln>
        </p:spPr>
        <p:txBody>
          <a:bodyPr/>
          <a:lstStyle/>
          <a:p>
            <a:endParaRPr lang="en-US"/>
          </a:p>
        </p:txBody>
      </p:sp>
      <p:sp>
        <p:nvSpPr>
          <p:cNvPr id="27658" name="Text Box 33"/>
          <p:cNvSpPr txBox="1">
            <a:spLocks noChangeArrowheads="1"/>
          </p:cNvSpPr>
          <p:nvPr/>
        </p:nvSpPr>
        <p:spPr bwMode="auto">
          <a:xfrm>
            <a:off x="5219700" y="2708275"/>
            <a:ext cx="1371600" cy="649288"/>
          </a:xfrm>
          <a:prstGeom prst="rect">
            <a:avLst/>
          </a:prstGeom>
          <a:noFill/>
          <a:ln w="9525">
            <a:solidFill>
              <a:schemeClr val="tx1"/>
            </a:solidFill>
            <a:miter lim="800000"/>
            <a:headEnd/>
            <a:tailEnd/>
          </a:ln>
        </p:spPr>
        <p:txBody>
          <a:bodyPr>
            <a:spAutoFit/>
          </a:bodyPr>
          <a:lstStyle/>
          <a:p>
            <a:pPr>
              <a:spcBef>
                <a:spcPct val="50000"/>
              </a:spcBef>
            </a:pPr>
            <a:r>
              <a:rPr lang="en-US" sz="1200"/>
              <a:t>MSA is the authenticator (L2 frame over MIH)</a:t>
            </a:r>
          </a:p>
        </p:txBody>
      </p:sp>
      <p:sp>
        <p:nvSpPr>
          <p:cNvPr id="27659" name="Line 37"/>
          <p:cNvSpPr>
            <a:spLocks noChangeShapeType="1"/>
          </p:cNvSpPr>
          <p:nvPr/>
        </p:nvSpPr>
        <p:spPr bwMode="auto">
          <a:xfrm>
            <a:off x="5027613" y="3038475"/>
            <a:ext cx="152400" cy="0"/>
          </a:xfrm>
          <a:prstGeom prst="line">
            <a:avLst/>
          </a:prstGeom>
          <a:noFill/>
          <a:ln w="9525">
            <a:solidFill>
              <a:schemeClr val="tx1"/>
            </a:solidFill>
            <a:round/>
            <a:headEnd/>
            <a:tailEnd/>
          </a:ln>
        </p:spPr>
        <p:txBody>
          <a:bodyPr/>
          <a:lstStyle/>
          <a:p>
            <a:endParaRPr lang="en-US"/>
          </a:p>
        </p:txBody>
      </p:sp>
      <p:sp>
        <p:nvSpPr>
          <p:cNvPr id="27660" name="Rectangle 38"/>
          <p:cNvSpPr>
            <a:spLocks noChangeArrowheads="1"/>
          </p:cNvSpPr>
          <p:nvPr/>
        </p:nvSpPr>
        <p:spPr bwMode="auto">
          <a:xfrm>
            <a:off x="3198813" y="2276475"/>
            <a:ext cx="4343400" cy="1447800"/>
          </a:xfrm>
          <a:prstGeom prst="rect">
            <a:avLst/>
          </a:prstGeom>
          <a:noFill/>
          <a:ln w="9525">
            <a:solidFill>
              <a:schemeClr val="tx1"/>
            </a:solidFill>
            <a:prstDash val="dash"/>
            <a:miter lim="800000"/>
            <a:headEnd/>
            <a:tailEnd/>
          </a:ln>
        </p:spPr>
        <p:txBody>
          <a:bodyPr wrap="none" anchor="ctr"/>
          <a:lstStyle/>
          <a:p>
            <a:endParaRPr lang="en-US"/>
          </a:p>
        </p:txBody>
      </p:sp>
      <p:sp>
        <p:nvSpPr>
          <p:cNvPr id="27661" name="Rectangle 39"/>
          <p:cNvSpPr>
            <a:spLocks noChangeArrowheads="1"/>
          </p:cNvSpPr>
          <p:nvPr/>
        </p:nvSpPr>
        <p:spPr bwMode="auto">
          <a:xfrm>
            <a:off x="3348038" y="2349500"/>
            <a:ext cx="1981200" cy="304800"/>
          </a:xfrm>
          <a:prstGeom prst="rect">
            <a:avLst/>
          </a:prstGeom>
          <a:noFill/>
          <a:ln w="9525">
            <a:noFill/>
            <a:miter lim="800000"/>
            <a:headEnd/>
            <a:tailEnd/>
          </a:ln>
        </p:spPr>
        <p:txBody>
          <a:bodyPr>
            <a:spAutoFit/>
          </a:bodyPr>
          <a:lstStyle/>
          <a:p>
            <a:pPr>
              <a:spcBef>
                <a:spcPct val="50000"/>
              </a:spcBef>
            </a:pPr>
            <a:r>
              <a:rPr lang="en-US" sz="1400"/>
              <a:t>No new key hierarchy</a:t>
            </a:r>
          </a:p>
        </p:txBody>
      </p:sp>
      <p:sp>
        <p:nvSpPr>
          <p:cNvPr id="27662" name="Rectangle 40"/>
          <p:cNvSpPr>
            <a:spLocks noChangeArrowheads="1"/>
          </p:cNvSpPr>
          <p:nvPr/>
        </p:nvSpPr>
        <p:spPr bwMode="auto">
          <a:xfrm>
            <a:off x="3198813" y="3876675"/>
            <a:ext cx="4343400" cy="990600"/>
          </a:xfrm>
          <a:prstGeom prst="rect">
            <a:avLst/>
          </a:prstGeom>
          <a:noFill/>
          <a:ln w="9525">
            <a:solidFill>
              <a:schemeClr val="tx1"/>
            </a:solidFill>
            <a:prstDash val="dash"/>
            <a:miter lim="800000"/>
            <a:headEnd/>
            <a:tailEnd/>
          </a:ln>
        </p:spPr>
        <p:txBody>
          <a:bodyPr wrap="none" anchor="ctr"/>
          <a:lstStyle/>
          <a:p>
            <a:endParaRPr lang="en-US"/>
          </a:p>
        </p:txBody>
      </p:sp>
      <p:sp>
        <p:nvSpPr>
          <p:cNvPr id="27663" name="Rectangle 41"/>
          <p:cNvSpPr>
            <a:spLocks noChangeArrowheads="1"/>
          </p:cNvSpPr>
          <p:nvPr/>
        </p:nvSpPr>
        <p:spPr bwMode="auto">
          <a:xfrm>
            <a:off x="5148263" y="4508500"/>
            <a:ext cx="1905000" cy="304800"/>
          </a:xfrm>
          <a:prstGeom prst="rect">
            <a:avLst/>
          </a:prstGeom>
          <a:noFill/>
          <a:ln w="9525">
            <a:noFill/>
            <a:miter lim="800000"/>
            <a:headEnd/>
            <a:tailEnd/>
          </a:ln>
        </p:spPr>
        <p:txBody>
          <a:bodyPr>
            <a:spAutoFit/>
          </a:bodyPr>
          <a:lstStyle/>
          <a:p>
            <a:pPr algn="r">
              <a:spcBef>
                <a:spcPct val="50000"/>
              </a:spcBef>
            </a:pPr>
            <a:r>
              <a:rPr lang="en-US" sz="1400"/>
              <a:t>New key hierarchy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3" name="Slide Number Placeholder 4"/>
          <p:cNvSpPr>
            <a:spLocks noGrp="1"/>
          </p:cNvSpPr>
          <p:nvPr>
            <p:ph type="sldNum" sz="quarter" idx="11"/>
          </p:nvPr>
        </p:nvSpPr>
        <p:spPr>
          <a:noFill/>
        </p:spPr>
        <p:txBody>
          <a:bodyPr/>
          <a:lstStyle/>
          <a:p>
            <a:fld id="{91893411-C7B7-4AA3-9F96-C754C9CD7EA9}" type="slidenum">
              <a:rPr lang="en-US" smtClean="0"/>
              <a:pPr/>
              <a:t>11</a:t>
            </a:fld>
            <a:endParaRPr lang="en-US" smtClean="0"/>
          </a:p>
        </p:txBody>
      </p:sp>
      <p:sp>
        <p:nvSpPr>
          <p:cNvPr id="28674" name="Rectangle 2"/>
          <p:cNvSpPr>
            <a:spLocks noChangeArrowheads="1"/>
          </p:cNvSpPr>
          <p:nvPr/>
        </p:nvSpPr>
        <p:spPr bwMode="auto">
          <a:xfrm>
            <a:off x="323850" y="381001"/>
            <a:ext cx="8820150" cy="1142999"/>
          </a:xfrm>
          <a:prstGeom prst="rect">
            <a:avLst/>
          </a:prstGeom>
          <a:noFill/>
          <a:ln w="9525">
            <a:noFill/>
            <a:miter lim="800000"/>
            <a:headEnd/>
            <a:tailEnd/>
          </a:ln>
        </p:spPr>
        <p:txBody>
          <a:bodyPr anchor="ctr"/>
          <a:lstStyle/>
          <a:p>
            <a:pPr algn="ctr" defTabSz="762000" eaLnBrk="0" hangingPunct="0">
              <a:lnSpc>
                <a:spcPct val="90000"/>
              </a:lnSpc>
            </a:pPr>
            <a:r>
              <a:rPr lang="en-US" dirty="0"/>
              <a:t>Work Item 1 – Option A: Proactive Authentication Through EAP</a:t>
            </a:r>
            <a:br>
              <a:rPr lang="en-US" dirty="0"/>
            </a:br>
            <a:r>
              <a:rPr lang="en-US" dirty="0"/>
              <a:t>- MSA is the Authenticator</a:t>
            </a:r>
          </a:p>
        </p:txBody>
      </p:sp>
      <p:sp>
        <p:nvSpPr>
          <p:cNvPr id="28675" name="Content Placeholder 2"/>
          <p:cNvSpPr>
            <a:spLocks/>
          </p:cNvSpPr>
          <p:nvPr/>
        </p:nvSpPr>
        <p:spPr bwMode="auto">
          <a:xfrm>
            <a:off x="533400" y="1447801"/>
            <a:ext cx="8359775" cy="2197100"/>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1600" dirty="0"/>
              <a:t>Between MN and </a:t>
            </a:r>
            <a:r>
              <a:rPr lang="en-US" sz="1600" dirty="0" err="1"/>
              <a:t>PoS</a:t>
            </a:r>
            <a:r>
              <a:rPr lang="en-US" sz="1600" dirty="0"/>
              <a:t>, EAP is carried as L2 frames over MIH. </a:t>
            </a:r>
          </a:p>
          <a:p>
            <a:pPr marL="457200" indent="-457200" defTabSz="762000" eaLnBrk="0" hangingPunct="0">
              <a:lnSpc>
                <a:spcPct val="90000"/>
              </a:lnSpc>
              <a:spcBef>
                <a:spcPct val="40000"/>
              </a:spcBef>
              <a:buClr>
                <a:srgbClr val="0000FF"/>
              </a:buClr>
              <a:buFont typeface="Wingdings" pitchFamily="2" charset="2"/>
              <a:buChar char="J"/>
            </a:pPr>
            <a:r>
              <a:rPr lang="en-US" sz="1600" dirty="0"/>
              <a:t>Pros: use original media specific key hierarchy, no change to access authentication required by MSA. </a:t>
            </a:r>
          </a:p>
          <a:p>
            <a:pPr marL="457200" indent="-457200" defTabSz="762000" eaLnBrk="0" hangingPunct="0">
              <a:lnSpc>
                <a:spcPct val="90000"/>
              </a:lnSpc>
              <a:spcBef>
                <a:spcPct val="40000"/>
              </a:spcBef>
              <a:buClr>
                <a:srgbClr val="0000FF"/>
              </a:buClr>
              <a:buFont typeface="Wingdings" pitchFamily="2" charset="2"/>
              <a:buChar char="L"/>
            </a:pPr>
            <a:r>
              <a:rPr lang="en-US" sz="1600" dirty="0"/>
              <a:t>Cons: </a:t>
            </a:r>
            <a:r>
              <a:rPr lang="en-US" sz="1600" dirty="0">
                <a:solidFill>
                  <a:srgbClr val="FF0000"/>
                </a:solidFill>
              </a:rPr>
              <a:t>Need</a:t>
            </a:r>
            <a:r>
              <a:rPr lang="en-US" sz="1600" dirty="0" smtClean="0">
                <a:solidFill>
                  <a:srgbClr val="FF0000"/>
                </a:solidFill>
              </a:rPr>
              <a:t> </a:t>
            </a:r>
            <a:r>
              <a:rPr lang="en-US" sz="1600" dirty="0" err="1" smtClean="0">
                <a:solidFill>
                  <a:srgbClr val="FF0000"/>
                </a:solidFill>
              </a:rPr>
              <a:t>PoS</a:t>
            </a:r>
            <a:r>
              <a:rPr lang="en-US" sz="1600" dirty="0" smtClean="0">
                <a:solidFill>
                  <a:srgbClr val="FF0000"/>
                </a:solidFill>
              </a:rPr>
              <a:t> function to </a:t>
            </a:r>
          </a:p>
          <a:p>
            <a:pPr marL="914400" lvl="1" indent="-457200" defTabSz="762000" eaLnBrk="0" hangingPunct="0">
              <a:lnSpc>
                <a:spcPct val="90000"/>
              </a:lnSpc>
              <a:spcBef>
                <a:spcPct val="40000"/>
              </a:spcBef>
              <a:buClr>
                <a:srgbClr val="0000FF"/>
              </a:buClr>
              <a:buFont typeface="Wingdings" charset="2"/>
              <a:buChar char=""/>
            </a:pPr>
            <a:r>
              <a:rPr lang="en-US" sz="1600" dirty="0" smtClean="0">
                <a:solidFill>
                  <a:srgbClr val="FF0000"/>
                </a:solidFill>
              </a:rPr>
              <a:t>forward proactive authentication to MSA; </a:t>
            </a:r>
            <a:endParaRPr lang="en-US" sz="1600" dirty="0" smtClean="0">
              <a:solidFill>
                <a:srgbClr val="FF0000"/>
              </a:solidFill>
            </a:endParaRPr>
          </a:p>
          <a:p>
            <a:pPr marL="914400" lvl="1" indent="-457200" defTabSz="762000" eaLnBrk="0" hangingPunct="0">
              <a:lnSpc>
                <a:spcPct val="90000"/>
              </a:lnSpc>
              <a:spcBef>
                <a:spcPct val="40000"/>
              </a:spcBef>
              <a:buClr>
                <a:srgbClr val="0000FF"/>
              </a:buClr>
              <a:buFont typeface="Wingdings" charset="2"/>
              <a:buChar char=""/>
            </a:pPr>
            <a:r>
              <a:rPr lang="en-US" sz="1600" dirty="0" smtClean="0">
                <a:solidFill>
                  <a:srgbClr val="FF0000"/>
                </a:solidFill>
              </a:rPr>
              <a:t>receive messages from MSA then put in MIH message and forward to MN</a:t>
            </a:r>
            <a:r>
              <a:rPr lang="en-US" sz="1600" dirty="0" smtClean="0">
                <a:solidFill>
                  <a:srgbClr val="FF0000"/>
                </a:solidFill>
              </a:rPr>
              <a:t>. </a:t>
            </a:r>
            <a:endParaRPr lang="en-US" sz="1600" dirty="0">
              <a:solidFill>
                <a:srgbClr val="FF0000"/>
              </a:solidFill>
            </a:endParaRPr>
          </a:p>
          <a:p>
            <a:pPr marL="457200" indent="-457200" defTabSz="762000" eaLnBrk="0" hangingPunct="0">
              <a:lnSpc>
                <a:spcPct val="90000"/>
              </a:lnSpc>
              <a:spcBef>
                <a:spcPct val="40000"/>
              </a:spcBef>
              <a:buClr>
                <a:srgbClr val="0000FF"/>
              </a:buClr>
              <a:buFont typeface="Symbol" pitchFamily="18" charset="2"/>
              <a:buChar char="?"/>
            </a:pPr>
            <a:r>
              <a:rPr lang="en-US" sz="1600" dirty="0"/>
              <a:t>Possible issue: It is not clear what issue we may have for carrying L2 frames over MIH.</a:t>
            </a:r>
          </a:p>
          <a:p>
            <a:pPr marL="457200" indent="-457200" defTabSz="762000" eaLnBrk="0" hangingPunct="0">
              <a:lnSpc>
                <a:spcPct val="90000"/>
              </a:lnSpc>
              <a:spcBef>
                <a:spcPct val="40000"/>
              </a:spcBef>
              <a:buClr>
                <a:srgbClr val="0000FF"/>
              </a:buClr>
              <a:buFont typeface="Wingdings" pitchFamily="2" charset="2"/>
              <a:buChar char="§"/>
            </a:pPr>
            <a:r>
              <a:rPr lang="en-US" sz="1600" dirty="0"/>
              <a:t>21a: Identify MIH messages to carry L2 frames. </a:t>
            </a:r>
          </a:p>
        </p:txBody>
      </p:sp>
      <p:sp>
        <p:nvSpPr>
          <p:cNvPr id="28676" name="Text Box 25"/>
          <p:cNvSpPr txBox="1">
            <a:spLocks noChangeArrowheads="1"/>
          </p:cNvSpPr>
          <p:nvPr/>
        </p:nvSpPr>
        <p:spPr bwMode="auto">
          <a:xfrm>
            <a:off x="2771775" y="3868738"/>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8677" name="Text Box 26"/>
          <p:cNvSpPr txBox="1">
            <a:spLocks noChangeArrowheads="1"/>
          </p:cNvSpPr>
          <p:nvPr/>
        </p:nvSpPr>
        <p:spPr bwMode="auto">
          <a:xfrm>
            <a:off x="4371975" y="3868738"/>
            <a:ext cx="914400"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8678" name="Line 27"/>
          <p:cNvSpPr>
            <a:spLocks noChangeShapeType="1"/>
          </p:cNvSpPr>
          <p:nvPr/>
        </p:nvSpPr>
        <p:spPr bwMode="auto">
          <a:xfrm>
            <a:off x="3276600" y="4149725"/>
            <a:ext cx="0" cy="1676400"/>
          </a:xfrm>
          <a:prstGeom prst="line">
            <a:avLst/>
          </a:prstGeom>
          <a:noFill/>
          <a:ln w="9525">
            <a:solidFill>
              <a:schemeClr val="tx1"/>
            </a:solidFill>
            <a:round/>
            <a:headEnd/>
            <a:tailEnd/>
          </a:ln>
        </p:spPr>
        <p:txBody>
          <a:bodyPr/>
          <a:lstStyle/>
          <a:p>
            <a:endParaRPr lang="en-US"/>
          </a:p>
        </p:txBody>
      </p:sp>
      <p:sp>
        <p:nvSpPr>
          <p:cNvPr id="28679" name="Line 28"/>
          <p:cNvSpPr>
            <a:spLocks noChangeShapeType="1"/>
          </p:cNvSpPr>
          <p:nvPr/>
        </p:nvSpPr>
        <p:spPr bwMode="auto">
          <a:xfrm>
            <a:off x="7235825" y="4149725"/>
            <a:ext cx="0" cy="2433638"/>
          </a:xfrm>
          <a:prstGeom prst="line">
            <a:avLst/>
          </a:prstGeom>
          <a:noFill/>
          <a:ln w="9525">
            <a:solidFill>
              <a:schemeClr val="tx1"/>
            </a:solidFill>
            <a:round/>
            <a:headEnd/>
            <a:tailEnd/>
          </a:ln>
        </p:spPr>
        <p:txBody>
          <a:bodyPr/>
          <a:lstStyle/>
          <a:p>
            <a:endParaRPr lang="en-US"/>
          </a:p>
        </p:txBody>
      </p:sp>
      <p:sp>
        <p:nvSpPr>
          <p:cNvPr id="28680" name="Rectangle 29"/>
          <p:cNvSpPr>
            <a:spLocks noChangeArrowheads="1"/>
          </p:cNvSpPr>
          <p:nvPr/>
        </p:nvSpPr>
        <p:spPr bwMode="auto">
          <a:xfrm>
            <a:off x="3276600" y="4867275"/>
            <a:ext cx="1871663" cy="314325"/>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400"/>
              <a:t>Proactive EAP</a:t>
            </a:r>
          </a:p>
        </p:txBody>
      </p:sp>
      <p:sp>
        <p:nvSpPr>
          <p:cNvPr id="28681" name="Text Box 30"/>
          <p:cNvSpPr txBox="1">
            <a:spLocks noChangeArrowheads="1"/>
          </p:cNvSpPr>
          <p:nvPr/>
        </p:nvSpPr>
        <p:spPr bwMode="auto">
          <a:xfrm>
            <a:off x="3276600" y="5157788"/>
            <a:ext cx="1905000" cy="314325"/>
          </a:xfrm>
          <a:prstGeom prst="rect">
            <a:avLst/>
          </a:prstGeom>
          <a:solidFill>
            <a:schemeClr val="bg2"/>
          </a:solidFill>
          <a:ln w="9525">
            <a:solidFill>
              <a:schemeClr val="tx1"/>
            </a:solidFill>
            <a:miter lim="800000"/>
            <a:headEnd/>
            <a:tailEnd/>
          </a:ln>
        </p:spPr>
        <p:txBody>
          <a:bodyPr>
            <a:spAutoFit/>
          </a:bodyPr>
          <a:lstStyle/>
          <a:p>
            <a:pPr algn="ctr">
              <a:spcBef>
                <a:spcPct val="50000"/>
              </a:spcBef>
            </a:pPr>
            <a:r>
              <a:rPr lang="en-US" sz="1400"/>
              <a:t>MIH</a:t>
            </a:r>
          </a:p>
        </p:txBody>
      </p:sp>
      <p:sp>
        <p:nvSpPr>
          <p:cNvPr id="28682" name="Text Box 31"/>
          <p:cNvSpPr txBox="1">
            <a:spLocks noChangeArrowheads="1"/>
          </p:cNvSpPr>
          <p:nvPr/>
        </p:nvSpPr>
        <p:spPr bwMode="auto">
          <a:xfrm>
            <a:off x="6732588" y="3860800"/>
            <a:ext cx="1008062" cy="314325"/>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Media  AS</a:t>
            </a:r>
          </a:p>
        </p:txBody>
      </p:sp>
      <p:sp>
        <p:nvSpPr>
          <p:cNvPr id="28683" name="Line 32"/>
          <p:cNvSpPr>
            <a:spLocks noChangeShapeType="1"/>
          </p:cNvSpPr>
          <p:nvPr/>
        </p:nvSpPr>
        <p:spPr bwMode="auto">
          <a:xfrm>
            <a:off x="5076825" y="4149725"/>
            <a:ext cx="0" cy="914400"/>
          </a:xfrm>
          <a:prstGeom prst="line">
            <a:avLst/>
          </a:prstGeom>
          <a:noFill/>
          <a:ln w="9525">
            <a:solidFill>
              <a:schemeClr val="tx1"/>
            </a:solidFill>
            <a:round/>
            <a:headEnd/>
            <a:tailEnd/>
          </a:ln>
        </p:spPr>
        <p:txBody>
          <a:bodyPr/>
          <a:lstStyle/>
          <a:p>
            <a:endParaRPr lang="en-US"/>
          </a:p>
        </p:txBody>
      </p:sp>
      <p:sp>
        <p:nvSpPr>
          <p:cNvPr id="28684" name="Line 33"/>
          <p:cNvSpPr>
            <a:spLocks noChangeShapeType="1"/>
          </p:cNvSpPr>
          <p:nvPr/>
        </p:nvSpPr>
        <p:spPr bwMode="auto">
          <a:xfrm>
            <a:off x="5076825" y="5661025"/>
            <a:ext cx="0" cy="261938"/>
          </a:xfrm>
          <a:prstGeom prst="line">
            <a:avLst/>
          </a:prstGeom>
          <a:noFill/>
          <a:ln w="9525">
            <a:solidFill>
              <a:schemeClr val="tx1"/>
            </a:solidFill>
            <a:round/>
            <a:headEnd/>
            <a:tailEnd/>
          </a:ln>
        </p:spPr>
        <p:txBody>
          <a:bodyPr/>
          <a:lstStyle/>
          <a:p>
            <a:endParaRPr lang="en-US"/>
          </a:p>
        </p:txBody>
      </p:sp>
      <p:sp>
        <p:nvSpPr>
          <p:cNvPr id="28685" name="Line 34"/>
          <p:cNvSpPr>
            <a:spLocks noChangeShapeType="1"/>
          </p:cNvSpPr>
          <p:nvPr/>
        </p:nvSpPr>
        <p:spPr bwMode="auto">
          <a:xfrm flipH="1">
            <a:off x="6200775" y="6459538"/>
            <a:ext cx="1066800" cy="0"/>
          </a:xfrm>
          <a:prstGeom prst="line">
            <a:avLst/>
          </a:prstGeom>
          <a:noFill/>
          <a:ln w="9525">
            <a:solidFill>
              <a:schemeClr val="tx1"/>
            </a:solidFill>
            <a:round/>
            <a:headEnd/>
            <a:tailEnd type="triangle" w="med" len="med"/>
          </a:ln>
        </p:spPr>
        <p:txBody>
          <a:bodyPr/>
          <a:lstStyle/>
          <a:p>
            <a:endParaRPr lang="en-US"/>
          </a:p>
        </p:txBody>
      </p:sp>
      <p:sp>
        <p:nvSpPr>
          <p:cNvPr id="28686" name="Text Box 35"/>
          <p:cNvSpPr txBox="1">
            <a:spLocks noChangeArrowheads="1"/>
          </p:cNvSpPr>
          <p:nvPr/>
        </p:nvSpPr>
        <p:spPr bwMode="auto">
          <a:xfrm>
            <a:off x="6200775" y="6154738"/>
            <a:ext cx="1066800" cy="304800"/>
          </a:xfrm>
          <a:prstGeom prst="rect">
            <a:avLst/>
          </a:prstGeom>
          <a:noFill/>
          <a:ln w="9525">
            <a:noFill/>
            <a:miter lim="800000"/>
            <a:headEnd/>
            <a:tailEnd/>
          </a:ln>
        </p:spPr>
        <p:txBody>
          <a:bodyPr>
            <a:spAutoFit/>
          </a:bodyPr>
          <a:lstStyle/>
          <a:p>
            <a:pPr>
              <a:spcBef>
                <a:spcPct val="50000"/>
              </a:spcBef>
            </a:pPr>
            <a:r>
              <a:rPr lang="en-US" sz="1400"/>
              <a:t>MSK/rMSK</a:t>
            </a:r>
          </a:p>
        </p:txBody>
      </p:sp>
      <p:sp>
        <p:nvSpPr>
          <p:cNvPr id="28687" name="Text Box 36"/>
          <p:cNvSpPr txBox="1">
            <a:spLocks noChangeArrowheads="1"/>
          </p:cNvSpPr>
          <p:nvPr/>
        </p:nvSpPr>
        <p:spPr bwMode="auto">
          <a:xfrm>
            <a:off x="5667375" y="3868738"/>
            <a:ext cx="914400" cy="314325"/>
          </a:xfrm>
          <a:prstGeom prst="rect">
            <a:avLst/>
          </a:prstGeom>
          <a:solidFill>
            <a:srgbClr val="FFCCFF"/>
          </a:solidFill>
          <a:ln w="9525">
            <a:solidFill>
              <a:schemeClr val="tx1"/>
            </a:solidFill>
            <a:miter lim="800000"/>
            <a:headEnd/>
            <a:tailEnd/>
          </a:ln>
        </p:spPr>
        <p:txBody>
          <a:bodyPr>
            <a:spAutoFit/>
          </a:bodyPr>
          <a:lstStyle/>
          <a:p>
            <a:pPr algn="ctr">
              <a:spcBef>
                <a:spcPct val="50000"/>
              </a:spcBef>
            </a:pPr>
            <a:r>
              <a:rPr lang="en-US" sz="1400"/>
              <a:t>MSA</a:t>
            </a:r>
          </a:p>
        </p:txBody>
      </p:sp>
      <p:sp>
        <p:nvSpPr>
          <p:cNvPr id="28688" name="Line 37"/>
          <p:cNvSpPr>
            <a:spLocks noChangeShapeType="1"/>
          </p:cNvSpPr>
          <p:nvPr/>
        </p:nvSpPr>
        <p:spPr bwMode="auto">
          <a:xfrm>
            <a:off x="6227763" y="4221163"/>
            <a:ext cx="0" cy="2290762"/>
          </a:xfrm>
          <a:prstGeom prst="line">
            <a:avLst/>
          </a:prstGeom>
          <a:noFill/>
          <a:ln w="9525">
            <a:solidFill>
              <a:schemeClr val="tx1"/>
            </a:solidFill>
            <a:round/>
            <a:headEnd/>
            <a:tailEnd/>
          </a:ln>
        </p:spPr>
        <p:txBody>
          <a:bodyPr/>
          <a:lstStyle/>
          <a:p>
            <a:endParaRPr lang="en-US"/>
          </a:p>
        </p:txBody>
      </p:sp>
      <p:sp>
        <p:nvSpPr>
          <p:cNvPr id="28689" name="Rectangle 38"/>
          <p:cNvSpPr>
            <a:spLocks noChangeArrowheads="1"/>
          </p:cNvSpPr>
          <p:nvPr/>
        </p:nvSpPr>
        <p:spPr bwMode="auto">
          <a:xfrm>
            <a:off x="5076825" y="4868863"/>
            <a:ext cx="1150938" cy="527050"/>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400"/>
              <a:t>Proactive EAP</a:t>
            </a:r>
          </a:p>
        </p:txBody>
      </p:sp>
      <p:sp>
        <p:nvSpPr>
          <p:cNvPr id="28690" name="Text Box 39"/>
          <p:cNvSpPr txBox="1">
            <a:spLocks noChangeArrowheads="1"/>
          </p:cNvSpPr>
          <p:nvPr/>
        </p:nvSpPr>
        <p:spPr bwMode="auto">
          <a:xfrm>
            <a:off x="5076825" y="5373688"/>
            <a:ext cx="1150938" cy="314325"/>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Not 21</a:t>
            </a:r>
          </a:p>
        </p:txBody>
      </p:sp>
      <p:sp>
        <p:nvSpPr>
          <p:cNvPr id="28691" name="Rectangle 40"/>
          <p:cNvSpPr>
            <a:spLocks noChangeArrowheads="1"/>
          </p:cNvSpPr>
          <p:nvPr/>
        </p:nvSpPr>
        <p:spPr bwMode="auto">
          <a:xfrm>
            <a:off x="6229350" y="5153025"/>
            <a:ext cx="1006475" cy="527050"/>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400"/>
              <a:t>Proactive EAP</a:t>
            </a:r>
          </a:p>
        </p:txBody>
      </p:sp>
      <p:sp>
        <p:nvSpPr>
          <p:cNvPr id="28692" name="Text Box 41"/>
          <p:cNvSpPr txBox="1">
            <a:spLocks noChangeArrowheads="1"/>
          </p:cNvSpPr>
          <p:nvPr/>
        </p:nvSpPr>
        <p:spPr bwMode="auto">
          <a:xfrm>
            <a:off x="6229350" y="5661025"/>
            <a:ext cx="993775" cy="314325"/>
          </a:xfrm>
          <a:prstGeom prst="rect">
            <a:avLst/>
          </a:prstGeom>
          <a:solidFill>
            <a:srgbClr val="CCCC00"/>
          </a:solidFill>
          <a:ln w="9525">
            <a:solidFill>
              <a:schemeClr val="tx1"/>
            </a:solidFill>
            <a:miter lim="800000"/>
            <a:headEnd/>
            <a:tailEnd/>
          </a:ln>
        </p:spPr>
        <p:txBody>
          <a:bodyPr>
            <a:spAutoFit/>
          </a:bodyPr>
          <a:lstStyle/>
          <a:p>
            <a:pPr algn="ctr">
              <a:spcBef>
                <a:spcPct val="50000"/>
              </a:spcBef>
            </a:pPr>
            <a:r>
              <a:rPr lang="en-US" sz="1400"/>
              <a:t>Not 21</a:t>
            </a:r>
          </a:p>
        </p:txBody>
      </p:sp>
      <p:sp>
        <p:nvSpPr>
          <p:cNvPr id="22" name="TextBox 21"/>
          <p:cNvSpPr txBox="1"/>
          <p:nvPr/>
        </p:nvSpPr>
        <p:spPr>
          <a:xfrm>
            <a:off x="4495800" y="4495801"/>
            <a:ext cx="1371600" cy="307777"/>
          </a:xfrm>
          <a:prstGeom prst="rect">
            <a:avLst/>
          </a:prstGeom>
          <a:noFill/>
        </p:spPr>
        <p:txBody>
          <a:bodyPr wrap="square" rtlCol="0">
            <a:spAutoFit/>
          </a:bodyPr>
          <a:lstStyle/>
          <a:p>
            <a:r>
              <a:rPr lang="en-US" sz="1400" dirty="0" smtClean="0">
                <a:solidFill>
                  <a:srgbClr val="FF0000"/>
                </a:solidFill>
              </a:rPr>
              <a:t>New Function</a:t>
            </a:r>
            <a:endParaRPr lang="en-US" sz="1400"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7" name="Slide Number Placeholder 4"/>
          <p:cNvSpPr>
            <a:spLocks noGrp="1"/>
          </p:cNvSpPr>
          <p:nvPr>
            <p:ph type="sldNum" sz="quarter" idx="11"/>
          </p:nvPr>
        </p:nvSpPr>
        <p:spPr>
          <a:noFill/>
        </p:spPr>
        <p:txBody>
          <a:bodyPr/>
          <a:lstStyle/>
          <a:p>
            <a:fld id="{AE81561E-F661-4E05-BD0C-B27D8B611AE4}" type="slidenum">
              <a:rPr lang="en-US" smtClean="0"/>
              <a:pPr/>
              <a:t>12</a:t>
            </a:fld>
            <a:endParaRPr lang="en-US" smtClean="0"/>
          </a:p>
        </p:txBody>
      </p:sp>
      <p:sp>
        <p:nvSpPr>
          <p:cNvPr id="29698" name="Rectangle 2"/>
          <p:cNvSpPr>
            <a:spLocks noChangeArrowheads="1"/>
          </p:cNvSpPr>
          <p:nvPr/>
        </p:nvSpPr>
        <p:spPr bwMode="auto">
          <a:xfrm>
            <a:off x="107950" y="404813"/>
            <a:ext cx="8820150" cy="1358900"/>
          </a:xfrm>
          <a:prstGeom prst="rect">
            <a:avLst/>
          </a:prstGeom>
          <a:noFill/>
          <a:ln w="9525">
            <a:noFill/>
            <a:miter lim="800000"/>
            <a:headEnd/>
            <a:tailEnd/>
          </a:ln>
        </p:spPr>
        <p:txBody>
          <a:bodyPr anchor="ctr"/>
          <a:lstStyle/>
          <a:p>
            <a:pPr algn="ctr" defTabSz="762000" eaLnBrk="0" hangingPunct="0">
              <a:lnSpc>
                <a:spcPct val="90000"/>
              </a:lnSpc>
            </a:pPr>
            <a:r>
              <a:rPr lang="en-US"/>
              <a:t>Work Item 1 – Option B: Bundle to Service Authentication III</a:t>
            </a:r>
          </a:p>
        </p:txBody>
      </p:sp>
      <p:sp>
        <p:nvSpPr>
          <p:cNvPr id="29699" name="Content Placeholder 2"/>
          <p:cNvSpPr>
            <a:spLocks/>
          </p:cNvSpPr>
          <p:nvPr/>
        </p:nvSpPr>
        <p:spPr bwMode="auto">
          <a:xfrm>
            <a:off x="250825" y="1628775"/>
            <a:ext cx="8424863" cy="2951163"/>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1800" dirty="0"/>
              <a:t>Bundle media authentication with service authentication.</a:t>
            </a:r>
            <a:r>
              <a:rPr lang="en-US" sz="1800" dirty="0" smtClean="0"/>
              <a:t> </a:t>
            </a:r>
            <a:r>
              <a:rPr lang="en-US" sz="1800" dirty="0" smtClean="0">
                <a:solidFill>
                  <a:srgbClr val="FF0000"/>
                </a:solidFill>
              </a:rPr>
              <a:t>The EAP messages between MN and </a:t>
            </a:r>
            <a:r>
              <a:rPr lang="en-US" sz="1800" dirty="0" err="1" smtClean="0">
                <a:solidFill>
                  <a:srgbClr val="FF0000"/>
                </a:solidFill>
              </a:rPr>
              <a:t>PoS</a:t>
            </a:r>
            <a:r>
              <a:rPr lang="en-US" sz="1800" dirty="0" smtClean="0">
                <a:solidFill>
                  <a:srgbClr val="FF0000"/>
                </a:solidFill>
              </a:rPr>
              <a:t> can be carried over MIH or other protocols.</a:t>
            </a:r>
            <a:endParaRPr lang="en-US" sz="1800" dirty="0" smtClean="0"/>
          </a:p>
          <a:p>
            <a:pPr marL="457200" indent="-457200" defTabSz="762000" eaLnBrk="0" hangingPunct="0">
              <a:lnSpc>
                <a:spcPct val="90000"/>
              </a:lnSpc>
              <a:spcBef>
                <a:spcPct val="40000"/>
              </a:spcBef>
              <a:buClr>
                <a:srgbClr val="0000FF"/>
              </a:buClr>
              <a:buFont typeface="Wingdings" pitchFamily="2" charset="2"/>
              <a:buChar char="J"/>
            </a:pPr>
            <a:r>
              <a:rPr lang="en-US" sz="1800" dirty="0"/>
              <a:t>Pros: an integrated solution. </a:t>
            </a:r>
          </a:p>
          <a:p>
            <a:pPr marL="457200" indent="-457200" defTabSz="762000" eaLnBrk="0" hangingPunct="0">
              <a:lnSpc>
                <a:spcPct val="90000"/>
              </a:lnSpc>
              <a:spcBef>
                <a:spcPct val="40000"/>
              </a:spcBef>
              <a:buClr>
                <a:srgbClr val="0000FF"/>
              </a:buClr>
              <a:buFont typeface="Wingdings" pitchFamily="2" charset="2"/>
              <a:buChar char="L"/>
            </a:pPr>
            <a:r>
              <a:rPr lang="en-US" sz="1800" dirty="0"/>
              <a:t>Cons: a new key </a:t>
            </a:r>
            <a:r>
              <a:rPr lang="en-US" sz="1800" dirty="0" smtClean="0">
                <a:solidFill>
                  <a:srgbClr val="FF0000"/>
                </a:solidFill>
              </a:rPr>
              <a:t>hierarchy from </a:t>
            </a:r>
            <a:r>
              <a:rPr lang="en-US" sz="1800" dirty="0" smtClean="0">
                <a:solidFill>
                  <a:srgbClr val="FF0000"/>
                </a:solidFill>
              </a:rPr>
              <a:t>media point of view</a:t>
            </a:r>
            <a:r>
              <a:rPr lang="en-US" sz="1800" dirty="0" smtClean="0"/>
              <a:t>. </a:t>
            </a:r>
            <a:endParaRPr lang="en-US" sz="1800" dirty="0"/>
          </a:p>
          <a:p>
            <a:pPr marL="457200" indent="-457200" defTabSz="762000" eaLnBrk="0" hangingPunct="0">
              <a:lnSpc>
                <a:spcPct val="90000"/>
              </a:lnSpc>
              <a:spcBef>
                <a:spcPct val="40000"/>
              </a:spcBef>
              <a:buClr>
                <a:srgbClr val="0000FF"/>
              </a:buClr>
              <a:buFont typeface="Symbol" pitchFamily="18" charset="2"/>
              <a:buChar char="?"/>
            </a:pPr>
            <a:r>
              <a:rPr lang="en-US" sz="1800" dirty="0"/>
              <a:t>Possible issue: It requires a relationship between service AS and each media AS. It is a new trust model. On the other hand, some deployment may combine media and service access authentication together. </a:t>
            </a:r>
          </a:p>
          <a:p>
            <a:pPr marL="457200" indent="-457200" defTabSz="762000" eaLnBrk="0" hangingPunct="0">
              <a:lnSpc>
                <a:spcPct val="90000"/>
              </a:lnSpc>
              <a:spcBef>
                <a:spcPct val="40000"/>
              </a:spcBef>
              <a:buClr>
                <a:srgbClr val="0000FF"/>
              </a:buClr>
              <a:buFont typeface="Wingdings" pitchFamily="2" charset="2"/>
              <a:buChar char="§"/>
            </a:pPr>
            <a:r>
              <a:rPr lang="en-US" sz="1800" dirty="0"/>
              <a:t>21a: Identify MIH messages. </a:t>
            </a:r>
          </a:p>
        </p:txBody>
      </p:sp>
      <p:sp>
        <p:nvSpPr>
          <p:cNvPr id="29700" name="Text Box 24"/>
          <p:cNvSpPr txBox="1">
            <a:spLocks noChangeArrowheads="1"/>
          </p:cNvSpPr>
          <p:nvPr/>
        </p:nvSpPr>
        <p:spPr bwMode="auto">
          <a:xfrm>
            <a:off x="3348038" y="4149725"/>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9701" name="Text Box 25"/>
          <p:cNvSpPr txBox="1">
            <a:spLocks noChangeArrowheads="1"/>
          </p:cNvSpPr>
          <p:nvPr/>
        </p:nvSpPr>
        <p:spPr bwMode="auto">
          <a:xfrm>
            <a:off x="5292725" y="4076700"/>
            <a:ext cx="914400"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9702" name="Line 26"/>
          <p:cNvSpPr>
            <a:spLocks noChangeShapeType="1"/>
          </p:cNvSpPr>
          <p:nvPr/>
        </p:nvSpPr>
        <p:spPr bwMode="auto">
          <a:xfrm>
            <a:off x="3779838" y="4437063"/>
            <a:ext cx="0" cy="2160587"/>
          </a:xfrm>
          <a:prstGeom prst="line">
            <a:avLst/>
          </a:prstGeom>
          <a:noFill/>
          <a:ln w="9525">
            <a:solidFill>
              <a:schemeClr val="tx1"/>
            </a:solidFill>
            <a:round/>
            <a:headEnd/>
            <a:tailEnd/>
          </a:ln>
        </p:spPr>
        <p:txBody>
          <a:bodyPr/>
          <a:lstStyle/>
          <a:p>
            <a:endParaRPr lang="en-US"/>
          </a:p>
        </p:txBody>
      </p:sp>
      <p:sp>
        <p:nvSpPr>
          <p:cNvPr id="29703" name="Line 27"/>
          <p:cNvSpPr>
            <a:spLocks noChangeShapeType="1"/>
          </p:cNvSpPr>
          <p:nvPr/>
        </p:nvSpPr>
        <p:spPr bwMode="auto">
          <a:xfrm>
            <a:off x="7019925" y="4581525"/>
            <a:ext cx="0" cy="1223963"/>
          </a:xfrm>
          <a:prstGeom prst="line">
            <a:avLst/>
          </a:prstGeom>
          <a:noFill/>
          <a:ln w="9525">
            <a:solidFill>
              <a:schemeClr val="tx1"/>
            </a:solidFill>
            <a:round/>
            <a:headEnd/>
            <a:tailEnd/>
          </a:ln>
        </p:spPr>
        <p:txBody>
          <a:bodyPr/>
          <a:lstStyle/>
          <a:p>
            <a:endParaRPr lang="en-US"/>
          </a:p>
        </p:txBody>
      </p:sp>
      <p:sp>
        <p:nvSpPr>
          <p:cNvPr id="29704" name="AutoShape 28"/>
          <p:cNvSpPr>
            <a:spLocks noChangeArrowheads="1"/>
          </p:cNvSpPr>
          <p:nvPr/>
        </p:nvSpPr>
        <p:spPr bwMode="auto">
          <a:xfrm>
            <a:off x="3779838" y="4724400"/>
            <a:ext cx="3271837" cy="527050"/>
          </a:xfrm>
          <a:prstGeom prst="leftRightArrow">
            <a:avLst>
              <a:gd name="adj1" fmla="val 50000"/>
              <a:gd name="adj2" fmla="val 124157"/>
            </a:avLst>
          </a:prstGeom>
          <a:solidFill>
            <a:srgbClr val="EAEAEA"/>
          </a:solidFill>
          <a:ln w="9525">
            <a:solidFill>
              <a:schemeClr val="tx1"/>
            </a:solidFill>
            <a:miter lim="800000"/>
            <a:headEnd/>
            <a:tailEnd/>
          </a:ln>
        </p:spPr>
        <p:txBody>
          <a:bodyPr>
            <a:spAutoFit/>
          </a:bodyPr>
          <a:lstStyle/>
          <a:p>
            <a:pPr algn="ctr">
              <a:spcBef>
                <a:spcPct val="50000"/>
              </a:spcBef>
            </a:pPr>
            <a:r>
              <a:rPr lang="en-US" sz="1400"/>
              <a:t>Service EAP</a:t>
            </a:r>
          </a:p>
        </p:txBody>
      </p:sp>
      <p:sp>
        <p:nvSpPr>
          <p:cNvPr id="29705" name="Text Box 30"/>
          <p:cNvSpPr txBox="1">
            <a:spLocks noChangeArrowheads="1"/>
          </p:cNvSpPr>
          <p:nvPr/>
        </p:nvSpPr>
        <p:spPr bwMode="auto">
          <a:xfrm>
            <a:off x="3779838" y="5553075"/>
            <a:ext cx="1944687" cy="314325"/>
          </a:xfrm>
          <a:prstGeom prst="rect">
            <a:avLst/>
          </a:prstGeom>
          <a:solidFill>
            <a:schemeClr val="folHlink"/>
          </a:solidFill>
          <a:ln w="9525">
            <a:solidFill>
              <a:schemeClr val="tx1"/>
            </a:solidFill>
            <a:miter lim="800000"/>
            <a:headEnd/>
            <a:tailEnd/>
          </a:ln>
        </p:spPr>
        <p:txBody>
          <a:bodyPr>
            <a:spAutoFit/>
          </a:bodyPr>
          <a:lstStyle/>
          <a:p>
            <a:pPr algn="ctr">
              <a:spcBef>
                <a:spcPct val="50000"/>
              </a:spcBef>
            </a:pPr>
            <a:r>
              <a:rPr lang="en-US" sz="1400"/>
              <a:t>Protected MIH</a:t>
            </a:r>
          </a:p>
        </p:txBody>
      </p:sp>
      <p:sp>
        <p:nvSpPr>
          <p:cNvPr id="29706" name="Text Box 31"/>
          <p:cNvSpPr txBox="1">
            <a:spLocks noChangeArrowheads="1"/>
          </p:cNvSpPr>
          <p:nvPr/>
        </p:nvSpPr>
        <p:spPr bwMode="auto">
          <a:xfrm>
            <a:off x="6516688" y="4005263"/>
            <a:ext cx="914400" cy="527050"/>
          </a:xfrm>
          <a:prstGeom prst="rect">
            <a:avLst/>
          </a:prstGeom>
          <a:solidFill>
            <a:schemeClr val="hlink"/>
          </a:solidFill>
          <a:ln w="9525">
            <a:solidFill>
              <a:schemeClr val="tx1"/>
            </a:solidFill>
            <a:miter lim="800000"/>
            <a:headEnd/>
            <a:tailEnd/>
          </a:ln>
        </p:spPr>
        <p:txBody>
          <a:bodyPr>
            <a:spAutoFit/>
          </a:bodyPr>
          <a:lstStyle/>
          <a:p>
            <a:pPr algn="ctr">
              <a:spcBef>
                <a:spcPct val="50000"/>
              </a:spcBef>
            </a:pPr>
            <a:r>
              <a:rPr lang="en-US" sz="1400"/>
              <a:t>Service AS</a:t>
            </a:r>
          </a:p>
        </p:txBody>
      </p:sp>
      <p:sp>
        <p:nvSpPr>
          <p:cNvPr id="29707" name="Line 32"/>
          <p:cNvSpPr>
            <a:spLocks noChangeShapeType="1"/>
          </p:cNvSpPr>
          <p:nvPr/>
        </p:nvSpPr>
        <p:spPr bwMode="auto">
          <a:xfrm>
            <a:off x="5724525" y="4365625"/>
            <a:ext cx="0" cy="503238"/>
          </a:xfrm>
          <a:prstGeom prst="line">
            <a:avLst/>
          </a:prstGeom>
          <a:noFill/>
          <a:ln w="9525">
            <a:solidFill>
              <a:schemeClr val="tx1"/>
            </a:solidFill>
            <a:round/>
            <a:headEnd/>
            <a:tailEnd/>
          </a:ln>
        </p:spPr>
        <p:txBody>
          <a:bodyPr/>
          <a:lstStyle/>
          <a:p>
            <a:endParaRPr lang="en-US"/>
          </a:p>
        </p:txBody>
      </p:sp>
      <p:sp>
        <p:nvSpPr>
          <p:cNvPr id="29708" name="Line 33"/>
          <p:cNvSpPr>
            <a:spLocks noChangeShapeType="1"/>
          </p:cNvSpPr>
          <p:nvPr/>
        </p:nvSpPr>
        <p:spPr bwMode="auto">
          <a:xfrm>
            <a:off x="5724525" y="5157788"/>
            <a:ext cx="0" cy="719137"/>
          </a:xfrm>
          <a:prstGeom prst="line">
            <a:avLst/>
          </a:prstGeom>
          <a:noFill/>
          <a:ln w="9525">
            <a:solidFill>
              <a:schemeClr val="tx1"/>
            </a:solidFill>
            <a:round/>
            <a:headEnd/>
            <a:tailEnd/>
          </a:ln>
        </p:spPr>
        <p:txBody>
          <a:bodyPr/>
          <a:lstStyle/>
          <a:p>
            <a:endParaRPr lang="en-US"/>
          </a:p>
        </p:txBody>
      </p:sp>
      <p:sp>
        <p:nvSpPr>
          <p:cNvPr id="29709" name="Line 34"/>
          <p:cNvSpPr>
            <a:spLocks noChangeShapeType="1"/>
          </p:cNvSpPr>
          <p:nvPr/>
        </p:nvSpPr>
        <p:spPr bwMode="auto">
          <a:xfrm flipH="1">
            <a:off x="5724525" y="5516563"/>
            <a:ext cx="1295400" cy="0"/>
          </a:xfrm>
          <a:prstGeom prst="line">
            <a:avLst/>
          </a:prstGeom>
          <a:noFill/>
          <a:ln w="9525">
            <a:solidFill>
              <a:schemeClr val="tx1"/>
            </a:solidFill>
            <a:round/>
            <a:headEnd/>
            <a:tailEnd type="triangle" w="med" len="med"/>
          </a:ln>
        </p:spPr>
        <p:txBody>
          <a:bodyPr/>
          <a:lstStyle/>
          <a:p>
            <a:endParaRPr lang="en-US"/>
          </a:p>
        </p:txBody>
      </p:sp>
      <p:sp>
        <p:nvSpPr>
          <p:cNvPr id="29710" name="Text Box 35"/>
          <p:cNvSpPr txBox="1">
            <a:spLocks noChangeArrowheads="1"/>
          </p:cNvSpPr>
          <p:nvPr/>
        </p:nvSpPr>
        <p:spPr bwMode="auto">
          <a:xfrm>
            <a:off x="6084888" y="5229225"/>
            <a:ext cx="685800" cy="304800"/>
          </a:xfrm>
          <a:prstGeom prst="rect">
            <a:avLst/>
          </a:prstGeom>
          <a:noFill/>
          <a:ln w="9525">
            <a:noFill/>
            <a:miter lim="800000"/>
            <a:headEnd/>
            <a:tailEnd/>
          </a:ln>
        </p:spPr>
        <p:txBody>
          <a:bodyPr>
            <a:spAutoFit/>
          </a:bodyPr>
          <a:lstStyle/>
          <a:p>
            <a:pPr>
              <a:spcBef>
                <a:spcPct val="50000"/>
              </a:spcBef>
            </a:pPr>
            <a:r>
              <a:rPr lang="en-US" sz="1400"/>
              <a:t>PAIK</a:t>
            </a:r>
          </a:p>
        </p:txBody>
      </p:sp>
      <p:sp>
        <p:nvSpPr>
          <p:cNvPr id="29711" name="AutoShape 36"/>
          <p:cNvSpPr>
            <a:spLocks noChangeArrowheads="1"/>
          </p:cNvSpPr>
          <p:nvPr/>
        </p:nvSpPr>
        <p:spPr bwMode="auto">
          <a:xfrm>
            <a:off x="7740650" y="3789363"/>
            <a:ext cx="1030288" cy="741362"/>
          </a:xfrm>
          <a:prstGeom prst="flowChartMultidocumen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Media 1 AS</a:t>
            </a:r>
          </a:p>
        </p:txBody>
      </p:sp>
      <p:sp>
        <p:nvSpPr>
          <p:cNvPr id="29712" name="Text Box 37"/>
          <p:cNvSpPr txBox="1">
            <a:spLocks noChangeArrowheads="1"/>
          </p:cNvSpPr>
          <p:nvPr/>
        </p:nvSpPr>
        <p:spPr bwMode="auto">
          <a:xfrm>
            <a:off x="6084888" y="5661025"/>
            <a:ext cx="914400" cy="314325"/>
          </a:xfrm>
          <a:prstGeom prst="rect">
            <a:avLst/>
          </a:prstGeom>
          <a:solidFill>
            <a:srgbClr val="FFCCFF"/>
          </a:solidFill>
          <a:ln w="9525">
            <a:solidFill>
              <a:schemeClr val="tx1"/>
            </a:solidFill>
            <a:miter lim="800000"/>
            <a:headEnd/>
            <a:tailEnd/>
          </a:ln>
        </p:spPr>
        <p:txBody>
          <a:bodyPr>
            <a:spAutoFit/>
          </a:bodyPr>
          <a:lstStyle/>
          <a:p>
            <a:pPr algn="ctr">
              <a:spcBef>
                <a:spcPct val="50000"/>
              </a:spcBef>
            </a:pPr>
            <a:r>
              <a:rPr lang="en-US" sz="1400"/>
              <a:t>MSA</a:t>
            </a:r>
          </a:p>
        </p:txBody>
      </p:sp>
      <p:sp>
        <p:nvSpPr>
          <p:cNvPr id="29713" name="Line 38"/>
          <p:cNvSpPr>
            <a:spLocks noChangeShapeType="1"/>
          </p:cNvSpPr>
          <p:nvPr/>
        </p:nvSpPr>
        <p:spPr bwMode="auto">
          <a:xfrm>
            <a:off x="6588125" y="5949950"/>
            <a:ext cx="0" cy="647700"/>
          </a:xfrm>
          <a:prstGeom prst="line">
            <a:avLst/>
          </a:prstGeom>
          <a:noFill/>
          <a:ln w="9525">
            <a:solidFill>
              <a:schemeClr val="tx1"/>
            </a:solidFill>
            <a:round/>
            <a:headEnd/>
            <a:tailEnd/>
          </a:ln>
        </p:spPr>
        <p:txBody>
          <a:bodyPr/>
          <a:lstStyle/>
          <a:p>
            <a:endParaRPr lang="en-US"/>
          </a:p>
        </p:txBody>
      </p:sp>
      <p:sp>
        <p:nvSpPr>
          <p:cNvPr id="29714" name="Text Box 40"/>
          <p:cNvSpPr txBox="1">
            <a:spLocks noChangeArrowheads="1"/>
          </p:cNvSpPr>
          <p:nvPr/>
        </p:nvSpPr>
        <p:spPr bwMode="auto">
          <a:xfrm>
            <a:off x="7019925" y="5661025"/>
            <a:ext cx="914400" cy="304800"/>
          </a:xfrm>
          <a:prstGeom prst="rect">
            <a:avLst/>
          </a:prstGeom>
          <a:noFill/>
          <a:ln w="9525">
            <a:noFill/>
            <a:miter lim="800000"/>
            <a:headEnd/>
            <a:tailEnd/>
          </a:ln>
        </p:spPr>
        <p:txBody>
          <a:bodyPr>
            <a:spAutoFit/>
          </a:bodyPr>
          <a:lstStyle/>
          <a:p>
            <a:pPr>
              <a:spcBef>
                <a:spcPct val="50000"/>
              </a:spcBef>
            </a:pPr>
            <a:r>
              <a:rPr lang="en-US" sz="1400"/>
              <a:t>MS-PMK</a:t>
            </a:r>
          </a:p>
        </p:txBody>
      </p:sp>
      <p:sp>
        <p:nvSpPr>
          <p:cNvPr id="29715" name="Line 41"/>
          <p:cNvSpPr>
            <a:spLocks noChangeShapeType="1"/>
          </p:cNvSpPr>
          <p:nvPr/>
        </p:nvSpPr>
        <p:spPr bwMode="auto">
          <a:xfrm flipV="1">
            <a:off x="7451725" y="4149725"/>
            <a:ext cx="304800" cy="152400"/>
          </a:xfrm>
          <a:prstGeom prst="line">
            <a:avLst/>
          </a:prstGeom>
          <a:noFill/>
          <a:ln w="9525">
            <a:solidFill>
              <a:schemeClr val="tx1"/>
            </a:solidFill>
            <a:round/>
            <a:headEnd/>
            <a:tailEnd/>
          </a:ln>
        </p:spPr>
        <p:txBody>
          <a:bodyPr/>
          <a:lstStyle/>
          <a:p>
            <a:endParaRPr lang="en-US"/>
          </a:p>
        </p:txBody>
      </p:sp>
      <p:grpSp>
        <p:nvGrpSpPr>
          <p:cNvPr id="29716" name="Group 42"/>
          <p:cNvGrpSpPr>
            <a:grpSpLocks/>
          </p:cNvGrpSpPr>
          <p:nvPr/>
        </p:nvGrpSpPr>
        <p:grpSpPr bwMode="auto">
          <a:xfrm>
            <a:off x="684213" y="4652963"/>
            <a:ext cx="2644775" cy="1457325"/>
            <a:chOff x="96" y="1200"/>
            <a:chExt cx="1666" cy="918"/>
          </a:xfrm>
        </p:grpSpPr>
        <p:sp>
          <p:nvSpPr>
            <p:cNvPr id="29720" name="Text Box 43"/>
            <p:cNvSpPr txBox="1">
              <a:spLocks noChangeArrowheads="1"/>
            </p:cNvSpPr>
            <p:nvPr/>
          </p:nvSpPr>
          <p:spPr bwMode="auto">
            <a:xfrm>
              <a:off x="384" y="1200"/>
              <a:ext cx="1134" cy="198"/>
            </a:xfrm>
            <a:prstGeom prst="rect">
              <a:avLst/>
            </a:prstGeom>
            <a:noFill/>
            <a:ln w="9525">
              <a:solidFill>
                <a:schemeClr val="tx1"/>
              </a:solidFill>
              <a:miter lim="800000"/>
              <a:headEnd/>
              <a:tailEnd/>
            </a:ln>
          </p:spPr>
          <p:txBody>
            <a:bodyPr>
              <a:spAutoFit/>
            </a:bodyPr>
            <a:lstStyle/>
            <a:p>
              <a:pPr algn="ctr">
                <a:spcBef>
                  <a:spcPct val="50000"/>
                </a:spcBef>
              </a:pPr>
              <a:r>
                <a:rPr lang="en-US" sz="1400"/>
                <a:t>MSK or rMSK</a:t>
              </a:r>
            </a:p>
          </p:txBody>
        </p:sp>
        <p:sp>
          <p:nvSpPr>
            <p:cNvPr id="29721" name="Text Box 44"/>
            <p:cNvSpPr txBox="1">
              <a:spLocks noChangeArrowheads="1"/>
            </p:cNvSpPr>
            <p:nvPr/>
          </p:nvSpPr>
          <p:spPr bwMode="auto">
            <a:xfrm>
              <a:off x="384" y="1584"/>
              <a:ext cx="1134" cy="198"/>
            </a:xfrm>
            <a:prstGeom prst="rect">
              <a:avLst/>
            </a:prstGeom>
            <a:noFill/>
            <a:ln w="9525">
              <a:solidFill>
                <a:schemeClr val="tx1"/>
              </a:solidFill>
              <a:miter lim="800000"/>
              <a:headEnd/>
              <a:tailEnd/>
            </a:ln>
          </p:spPr>
          <p:txBody>
            <a:bodyPr>
              <a:spAutoFit/>
            </a:bodyPr>
            <a:lstStyle/>
            <a:p>
              <a:pPr algn="ctr">
                <a:spcBef>
                  <a:spcPct val="50000"/>
                </a:spcBef>
              </a:pPr>
              <a:r>
                <a:rPr lang="en-US" sz="1400"/>
                <a:t>MI-PMK</a:t>
              </a:r>
            </a:p>
          </p:txBody>
        </p:sp>
        <p:sp>
          <p:nvSpPr>
            <p:cNvPr id="29722" name="Line 45"/>
            <p:cNvSpPr>
              <a:spLocks noChangeShapeType="1"/>
            </p:cNvSpPr>
            <p:nvPr/>
          </p:nvSpPr>
          <p:spPr bwMode="auto">
            <a:xfrm>
              <a:off x="960" y="1392"/>
              <a:ext cx="0" cy="181"/>
            </a:xfrm>
            <a:prstGeom prst="line">
              <a:avLst/>
            </a:prstGeom>
            <a:noFill/>
            <a:ln w="9525">
              <a:solidFill>
                <a:schemeClr val="tx1"/>
              </a:solidFill>
              <a:round/>
              <a:headEnd/>
              <a:tailEnd type="triangle" w="med" len="med"/>
            </a:ln>
          </p:spPr>
          <p:txBody>
            <a:bodyPr/>
            <a:lstStyle/>
            <a:p>
              <a:endParaRPr lang="en-US"/>
            </a:p>
          </p:txBody>
        </p:sp>
        <p:sp>
          <p:nvSpPr>
            <p:cNvPr id="29723" name="Text Box 46"/>
            <p:cNvSpPr txBox="1">
              <a:spLocks noChangeArrowheads="1"/>
            </p:cNvSpPr>
            <p:nvPr/>
          </p:nvSpPr>
          <p:spPr bwMode="auto">
            <a:xfrm>
              <a:off x="1008" y="1920"/>
              <a:ext cx="754" cy="198"/>
            </a:xfrm>
            <a:prstGeom prst="rect">
              <a:avLst/>
            </a:prstGeom>
            <a:noFill/>
            <a:ln w="9525">
              <a:solidFill>
                <a:schemeClr val="tx1"/>
              </a:solidFill>
              <a:miter lim="800000"/>
              <a:headEnd/>
              <a:tailEnd/>
            </a:ln>
          </p:spPr>
          <p:txBody>
            <a:bodyPr>
              <a:spAutoFit/>
            </a:bodyPr>
            <a:lstStyle/>
            <a:p>
              <a:pPr algn="ctr">
                <a:spcBef>
                  <a:spcPct val="50000"/>
                </a:spcBef>
              </a:pPr>
              <a:r>
                <a:rPr lang="en-US" sz="1400"/>
                <a:t>MS-PMK</a:t>
              </a:r>
            </a:p>
          </p:txBody>
        </p:sp>
        <p:sp>
          <p:nvSpPr>
            <p:cNvPr id="29724" name="Line 47"/>
            <p:cNvSpPr>
              <a:spLocks noChangeShapeType="1"/>
            </p:cNvSpPr>
            <p:nvPr/>
          </p:nvSpPr>
          <p:spPr bwMode="auto">
            <a:xfrm>
              <a:off x="912" y="1776"/>
              <a:ext cx="384" cy="144"/>
            </a:xfrm>
            <a:prstGeom prst="line">
              <a:avLst/>
            </a:prstGeom>
            <a:noFill/>
            <a:ln w="9525">
              <a:solidFill>
                <a:schemeClr val="tx1"/>
              </a:solidFill>
              <a:round/>
              <a:headEnd/>
              <a:tailEnd type="triangle" w="med" len="med"/>
            </a:ln>
          </p:spPr>
          <p:txBody>
            <a:bodyPr/>
            <a:lstStyle/>
            <a:p>
              <a:endParaRPr lang="en-US"/>
            </a:p>
          </p:txBody>
        </p:sp>
        <p:sp>
          <p:nvSpPr>
            <p:cNvPr id="29725" name="Text Box 48"/>
            <p:cNvSpPr txBox="1">
              <a:spLocks noChangeArrowheads="1"/>
            </p:cNvSpPr>
            <p:nvPr/>
          </p:nvSpPr>
          <p:spPr bwMode="auto">
            <a:xfrm>
              <a:off x="96" y="1920"/>
              <a:ext cx="754" cy="198"/>
            </a:xfrm>
            <a:prstGeom prst="rect">
              <a:avLst/>
            </a:prstGeom>
            <a:noFill/>
            <a:ln w="9525">
              <a:solidFill>
                <a:schemeClr val="tx1"/>
              </a:solidFill>
              <a:miter lim="800000"/>
              <a:headEnd/>
              <a:tailEnd/>
            </a:ln>
          </p:spPr>
          <p:txBody>
            <a:bodyPr>
              <a:spAutoFit/>
            </a:bodyPr>
            <a:lstStyle/>
            <a:p>
              <a:pPr algn="ctr">
                <a:spcBef>
                  <a:spcPct val="50000"/>
                </a:spcBef>
              </a:pPr>
              <a:r>
                <a:rPr lang="en-US" sz="1400"/>
                <a:t>PAIK</a:t>
              </a:r>
            </a:p>
          </p:txBody>
        </p:sp>
        <p:sp>
          <p:nvSpPr>
            <p:cNvPr id="29726" name="Line 49"/>
            <p:cNvSpPr>
              <a:spLocks noChangeShapeType="1"/>
            </p:cNvSpPr>
            <p:nvPr/>
          </p:nvSpPr>
          <p:spPr bwMode="auto">
            <a:xfrm flipH="1">
              <a:off x="432" y="1776"/>
              <a:ext cx="480" cy="144"/>
            </a:xfrm>
            <a:prstGeom prst="line">
              <a:avLst/>
            </a:prstGeom>
            <a:noFill/>
            <a:ln w="9525">
              <a:solidFill>
                <a:schemeClr val="tx1"/>
              </a:solidFill>
              <a:round/>
              <a:headEnd/>
              <a:tailEnd type="triangle" w="med" len="med"/>
            </a:ln>
          </p:spPr>
          <p:txBody>
            <a:bodyPr/>
            <a:lstStyle/>
            <a:p>
              <a:endParaRPr lang="en-US"/>
            </a:p>
          </p:txBody>
        </p:sp>
      </p:grpSp>
      <p:sp>
        <p:nvSpPr>
          <p:cNvPr id="29717" name="Line 51"/>
          <p:cNvSpPr>
            <a:spLocks noChangeShapeType="1"/>
          </p:cNvSpPr>
          <p:nvPr/>
        </p:nvSpPr>
        <p:spPr bwMode="auto">
          <a:xfrm>
            <a:off x="3779838" y="6308725"/>
            <a:ext cx="2808287" cy="0"/>
          </a:xfrm>
          <a:prstGeom prst="line">
            <a:avLst/>
          </a:prstGeom>
          <a:noFill/>
          <a:ln w="9525">
            <a:solidFill>
              <a:schemeClr val="tx1"/>
            </a:solidFill>
            <a:prstDash val="dash"/>
            <a:round/>
            <a:headEnd type="triangle" w="med" len="med"/>
            <a:tailEnd type="triangle" w="med" len="med"/>
          </a:ln>
        </p:spPr>
        <p:txBody>
          <a:bodyPr/>
          <a:lstStyle/>
          <a:p>
            <a:endParaRPr lang="en-US"/>
          </a:p>
        </p:txBody>
      </p:sp>
      <p:sp>
        <p:nvSpPr>
          <p:cNvPr id="29718" name="Text Box 52"/>
          <p:cNvSpPr txBox="1">
            <a:spLocks noChangeArrowheads="1"/>
          </p:cNvSpPr>
          <p:nvPr/>
        </p:nvSpPr>
        <p:spPr bwMode="auto">
          <a:xfrm>
            <a:off x="4284663" y="5949950"/>
            <a:ext cx="2232025" cy="304800"/>
          </a:xfrm>
          <a:prstGeom prst="rect">
            <a:avLst/>
          </a:prstGeom>
          <a:noFill/>
          <a:ln w="9525">
            <a:noFill/>
            <a:miter lim="800000"/>
            <a:headEnd/>
            <a:tailEnd/>
          </a:ln>
        </p:spPr>
        <p:txBody>
          <a:bodyPr>
            <a:spAutoFit/>
          </a:bodyPr>
          <a:lstStyle/>
          <a:p>
            <a:pPr>
              <a:spcBef>
                <a:spcPct val="50000"/>
              </a:spcBef>
            </a:pPr>
            <a:r>
              <a:rPr lang="en-US" sz="1400"/>
              <a:t>Protected L2 after HO</a:t>
            </a:r>
          </a:p>
        </p:txBody>
      </p:sp>
      <p:sp>
        <p:nvSpPr>
          <p:cNvPr id="29719" name="Line 53"/>
          <p:cNvSpPr>
            <a:spLocks noChangeShapeType="1"/>
          </p:cNvSpPr>
          <p:nvPr/>
        </p:nvSpPr>
        <p:spPr bwMode="auto">
          <a:xfrm flipH="1">
            <a:off x="7019925" y="5949950"/>
            <a:ext cx="1008063"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a:xfrm>
            <a:off x="395288" y="981075"/>
            <a:ext cx="8270875" cy="685800"/>
          </a:xfrm>
        </p:spPr>
        <p:txBody>
          <a:bodyPr/>
          <a:lstStyle/>
          <a:p>
            <a:r>
              <a:rPr lang="en-US" sz="2800" b="0" smtClean="0"/>
              <a:t>Work Item 2 –21a Task Summary and Question</a:t>
            </a:r>
          </a:p>
        </p:txBody>
      </p:sp>
      <p:sp>
        <p:nvSpPr>
          <p:cNvPr id="30722" name="Rectangle 3"/>
          <p:cNvSpPr>
            <a:spLocks noGrp="1" noChangeArrowheads="1"/>
          </p:cNvSpPr>
          <p:nvPr>
            <p:ph type="body" idx="4294967295"/>
          </p:nvPr>
        </p:nvSpPr>
        <p:spPr>
          <a:xfrm>
            <a:off x="179388" y="2133600"/>
            <a:ext cx="8299450" cy="4029075"/>
          </a:xfrm>
        </p:spPr>
        <p:txBody>
          <a:bodyPr/>
          <a:lstStyle/>
          <a:p>
            <a:r>
              <a:rPr lang="en-US" dirty="0" smtClean="0"/>
              <a:t>Option I – Discuss pros and cons on each </a:t>
            </a:r>
            <a:r>
              <a:rPr lang="en-US" dirty="0" err="1" smtClean="0"/>
              <a:t>IPsec</a:t>
            </a:r>
            <a:r>
              <a:rPr lang="en-US" dirty="0" smtClean="0"/>
              <a:t>, TLS, and L2 protection.</a:t>
            </a:r>
          </a:p>
          <a:p>
            <a:r>
              <a:rPr lang="en-US" dirty="0" smtClean="0"/>
              <a:t>Option II – Define MIH messages to carry (D)TLS protected MIH data.</a:t>
            </a:r>
          </a:p>
          <a:p>
            <a:r>
              <a:rPr lang="en-US" dirty="0" smtClean="0"/>
              <a:t>Option III –</a:t>
            </a:r>
            <a:r>
              <a:rPr lang="en-US" dirty="0" smtClean="0"/>
              <a:t> </a:t>
            </a:r>
            <a:r>
              <a:rPr lang="en-US" dirty="0" smtClean="0"/>
              <a:t>Two options about service authentication</a:t>
            </a:r>
            <a:r>
              <a:rPr lang="en-US" dirty="0" smtClean="0"/>
              <a:t>. </a:t>
            </a:r>
            <a:endParaRPr lang="en-US" dirty="0" smtClean="0">
              <a:solidFill>
                <a:schemeClr val="hlink"/>
              </a:solidFill>
            </a:endParaRPr>
          </a:p>
          <a:p>
            <a:pPr lvl="1"/>
            <a:r>
              <a:rPr lang="en-US" dirty="0" smtClean="0">
                <a:solidFill>
                  <a:schemeClr val="hlink"/>
                </a:solidFill>
              </a:rPr>
              <a:t>Define EAP over MIH but allowing </a:t>
            </a:r>
            <a:r>
              <a:rPr lang="en-US" dirty="0" smtClean="0">
                <a:solidFill>
                  <a:schemeClr val="hlink"/>
                </a:solidFill>
              </a:rPr>
              <a:t>EAP to be carried by other protocols.</a:t>
            </a:r>
          </a:p>
          <a:p>
            <a:pPr lvl="1"/>
            <a:r>
              <a:rPr lang="en-US" dirty="0" smtClean="0">
                <a:solidFill>
                  <a:schemeClr val="hlink"/>
                </a:solidFill>
              </a:rPr>
              <a:t>Do not define the service authentication but assume a key is established between MN and </a:t>
            </a:r>
            <a:r>
              <a:rPr lang="en-US" dirty="0" err="1" smtClean="0">
                <a:solidFill>
                  <a:schemeClr val="hlink"/>
                </a:solidFill>
              </a:rPr>
              <a:t>PoS</a:t>
            </a:r>
            <a:r>
              <a:rPr lang="en-US" dirty="0" smtClean="0">
                <a:solidFill>
                  <a:schemeClr val="hlink"/>
                </a:solidFill>
              </a:rPr>
              <a:t>. </a:t>
            </a:r>
          </a:p>
          <a:p>
            <a:pPr lvl="1">
              <a:buNone/>
            </a:pPr>
            <a:r>
              <a:rPr lang="en-US" dirty="0" smtClean="0"/>
              <a:t>Select supported algorithms and define new MIH header and protected format.</a:t>
            </a: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5" name="Rectangle 2"/>
          <p:cNvSpPr>
            <a:spLocks noGrp="1" noChangeArrowheads="1"/>
          </p:cNvSpPr>
          <p:nvPr>
            <p:ph type="title" idx="4294967295"/>
          </p:nvPr>
        </p:nvSpPr>
        <p:spPr>
          <a:xfrm>
            <a:off x="395288" y="1125538"/>
            <a:ext cx="8270875" cy="685800"/>
          </a:xfrm>
        </p:spPr>
        <p:txBody>
          <a:bodyPr/>
          <a:lstStyle/>
          <a:p>
            <a:r>
              <a:rPr lang="en-US" sz="3200" b="0" smtClean="0"/>
              <a:t>Work Item 1 –21a Task Summary and Question</a:t>
            </a:r>
          </a:p>
        </p:txBody>
      </p:sp>
      <p:sp>
        <p:nvSpPr>
          <p:cNvPr id="31746" name="Rectangle 3"/>
          <p:cNvSpPr>
            <a:spLocks noGrp="1" noChangeArrowheads="1"/>
          </p:cNvSpPr>
          <p:nvPr>
            <p:ph type="body" idx="4294967295"/>
          </p:nvPr>
        </p:nvSpPr>
        <p:spPr>
          <a:xfrm>
            <a:off x="468313" y="2205038"/>
            <a:ext cx="8299450" cy="4029075"/>
          </a:xfrm>
        </p:spPr>
        <p:txBody>
          <a:bodyPr/>
          <a:lstStyle/>
          <a:p>
            <a:r>
              <a:rPr lang="en-US" smtClean="0"/>
              <a:t>Option A – Identify MIH messages to carry L2 frames for proactive authentication. Define additional Primitives, IEs as appropriate for proactive authentications. </a:t>
            </a:r>
          </a:p>
          <a:p>
            <a:r>
              <a:rPr lang="en-US" smtClean="0"/>
              <a:t>Option B – Define key hierarchy. </a:t>
            </a:r>
            <a:r>
              <a:rPr lang="en-US" smtClean="0">
                <a:solidFill>
                  <a:schemeClr val="hlink"/>
                </a:solidFill>
              </a:rPr>
              <a:t>(Do we have to specific Key distribution?)</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Slide Number Placeholder 4"/>
          <p:cNvSpPr>
            <a:spLocks noGrp="1"/>
          </p:cNvSpPr>
          <p:nvPr>
            <p:ph type="sldNum" sz="quarter" idx="11"/>
          </p:nvPr>
        </p:nvSpPr>
        <p:spPr>
          <a:noFill/>
        </p:spPr>
        <p:txBody>
          <a:bodyPr/>
          <a:lstStyle/>
          <a:p>
            <a:fld id="{EE92139F-2970-4311-9262-86306A90FDCE}" type="slidenum">
              <a:rPr lang="en-US" smtClean="0"/>
              <a:pPr/>
              <a:t>2</a:t>
            </a:fld>
            <a:endParaRPr lang="en-US" smtClean="0"/>
          </a:p>
        </p:txBody>
      </p:sp>
      <p:sp>
        <p:nvSpPr>
          <p:cNvPr id="18434"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8DBD2DF2-9000-4283-8F1C-C35F0706C1E8}" type="slidenum">
              <a:rPr lang="en-US" sz="1400">
                <a:latin typeface="Times" pitchFamily="18" charset="0"/>
              </a:rPr>
              <a:pPr algn="r" eaLnBrk="0" hangingPunct="0">
                <a:lnSpc>
                  <a:spcPct val="90000"/>
                </a:lnSpc>
              </a:pPr>
              <a:t>2</a:t>
            </a:fld>
            <a:endParaRPr lang="en-US" sz="1400">
              <a:latin typeface="Times" pitchFamily="18" charset="0"/>
            </a:endParaRPr>
          </a:p>
        </p:txBody>
      </p:sp>
      <p:sp>
        <p:nvSpPr>
          <p:cNvPr id="18435" name="Footer Placeholder 3"/>
          <p:cNvSpPr>
            <a:spLocks noGrp="1"/>
          </p:cNvSpPr>
          <p:nvPr>
            <p:ph type="ftr" sz="quarter" idx="10"/>
          </p:nvPr>
        </p:nvSpPr>
        <p:spPr>
          <a:noFill/>
        </p:spPr>
        <p:txBody>
          <a:bodyPr/>
          <a:lstStyle/>
          <a:p>
            <a:r>
              <a:rPr lang="en-US" smtClean="0"/>
              <a:t>21-09-00xx-00-sec</a:t>
            </a:r>
          </a:p>
        </p:txBody>
      </p:sp>
      <p:sp>
        <p:nvSpPr>
          <p:cNvPr id="18436"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5E6BE65D-DE60-423F-85C0-071AC08A7846}" type="slidenum">
              <a:rPr lang="en-US" sz="1400">
                <a:latin typeface="Times" pitchFamily="18" charset="0"/>
              </a:rPr>
              <a:pPr algn="r" eaLnBrk="0" hangingPunct="0">
                <a:lnSpc>
                  <a:spcPct val="90000"/>
                </a:lnSpc>
              </a:pPr>
              <a:t>2</a:t>
            </a:fld>
            <a:endParaRPr lang="en-US" sz="1400">
              <a:latin typeface="Times" pitchFamily="18" charset="0"/>
            </a:endParaRPr>
          </a:p>
        </p:txBody>
      </p:sp>
      <p:sp>
        <p:nvSpPr>
          <p:cNvPr id="18437"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1800" b="1">
                <a:latin typeface="Times" pitchFamily="18" charset="0"/>
                <a:cs typeface="Times New Roman" pitchFamily="18" charset="0"/>
              </a:rPr>
              <a:t>IEEE 802.21 presentation release statements</a:t>
            </a:r>
            <a:endParaRPr lang="en-US" sz="1800">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sz="1600">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sz="1600">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1600">
                <a:cs typeface="Times New Roman" pitchFamily="18" charset="0"/>
              </a:rPr>
              <a:t>’</a:t>
            </a:r>
            <a:r>
              <a:rPr lang="en-US" sz="1600">
                <a:latin typeface="Times" pitchFamily="18" charset="0"/>
                <a:cs typeface="Times New Roman" pitchFamily="18" charset="0"/>
              </a:rPr>
              <a:t>s name any IEEE Standards publication even though it may include portions of this contribution; and at the IEEE</a:t>
            </a:r>
            <a:r>
              <a:rPr lang="en-US" sz="1600">
                <a:cs typeface="Times New Roman" pitchFamily="18" charset="0"/>
              </a:rPr>
              <a:t>’</a:t>
            </a:r>
            <a:r>
              <a:rPr lang="en-US" sz="1600">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sz="1600">
                <a:latin typeface="Times" pitchFamily="18" charset="0"/>
                <a:cs typeface="Times New Roman" pitchFamily="18" charset="0"/>
              </a:rPr>
              <a:t>The contributor is familiar with IEEE patent policy, as stated in </a:t>
            </a:r>
            <a:r>
              <a:rPr lang="en-US" sz="1600">
                <a:latin typeface="Times" pitchFamily="18" charset="0"/>
                <a:cs typeface="Times New Roman" pitchFamily="18" charset="0"/>
                <a:hlinkClick r:id="rId3"/>
              </a:rPr>
              <a:t>Section 6 of the IEEE-SA Standards Board bylaws</a:t>
            </a:r>
            <a:r>
              <a:rPr lang="en-US" sz="1600">
                <a:solidFill>
                  <a:srgbClr val="000099"/>
                </a:solidFill>
                <a:latin typeface="Times" pitchFamily="18" charset="0"/>
                <a:cs typeface="Times New Roman" pitchFamily="18" charset="0"/>
              </a:rPr>
              <a:t> </a:t>
            </a:r>
            <a:r>
              <a:rPr lang="en-US" sz="1600">
                <a:latin typeface="Times" pitchFamily="18" charset="0"/>
                <a:cs typeface="Times New Roman" pitchFamily="18" charset="0"/>
              </a:rPr>
              <a:t>&lt;</a:t>
            </a:r>
            <a:r>
              <a:rPr lang="en-US" sz="1600">
                <a:latin typeface="Times" pitchFamily="18" charset="0"/>
                <a:cs typeface="Times New Roman" pitchFamily="18" charset="0"/>
                <a:hlinkClick r:id="rId4"/>
              </a:rPr>
              <a:t>http://standards.ieee.org/guides/bylaws/sect6-7.html#6</a:t>
            </a:r>
            <a:r>
              <a:rPr lang="en-US" sz="1600">
                <a:latin typeface="Times" pitchFamily="18" charset="0"/>
                <a:cs typeface="Times New Roman" pitchFamily="18" charset="0"/>
              </a:rPr>
              <a:t>&gt; and in </a:t>
            </a:r>
            <a:r>
              <a:rPr lang="en-US" sz="1600" i="1">
                <a:latin typeface="Times" pitchFamily="18" charset="0"/>
                <a:cs typeface="Times New Roman" pitchFamily="18" charset="0"/>
              </a:rPr>
              <a:t>Understanding Patent Issues During IEEE Standards Development</a:t>
            </a:r>
            <a:r>
              <a:rPr lang="en-US" sz="1600">
                <a:latin typeface="Times" pitchFamily="18" charset="0"/>
                <a:cs typeface="Times New Roman" pitchFamily="18" charset="0"/>
              </a:rPr>
              <a:t> </a:t>
            </a:r>
            <a:r>
              <a:rPr lang="en-US" sz="1600">
                <a:latin typeface="Times" pitchFamily="18" charset="0"/>
                <a:cs typeface="Times New Roman" pitchFamily="18" charset="0"/>
                <a:hlinkClick r:id="rId5"/>
              </a:rPr>
              <a:t>http://standards.ieee.org/board/pat/faq.pdf</a:t>
            </a:r>
            <a:r>
              <a:rPr lang="en-US" sz="1600">
                <a:latin typeface="Times" pitchFamily="18" charset="0"/>
                <a:cs typeface="Times New Roman" pitchFamily="18" charset="0"/>
              </a:rPr>
              <a:t>&gt;</a:t>
            </a:r>
            <a:r>
              <a:rPr lang="en-US" sz="1600">
                <a:cs typeface="Times New Roman" pitchFamily="18" charset="0"/>
              </a:rPr>
              <a:t> </a:t>
            </a:r>
            <a:endParaRPr lang="en-US" sz="1600">
              <a:latin typeface="Times"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Slide Number Placeholder 4"/>
          <p:cNvSpPr>
            <a:spLocks noGrp="1"/>
          </p:cNvSpPr>
          <p:nvPr>
            <p:ph type="sldNum" sz="quarter" idx="11"/>
          </p:nvPr>
        </p:nvSpPr>
        <p:spPr>
          <a:noFill/>
        </p:spPr>
        <p:txBody>
          <a:bodyPr/>
          <a:lstStyle/>
          <a:p>
            <a:fld id="{87CD7751-4C5F-4821-A7D3-DA5BEEA968AA}" type="slidenum">
              <a:rPr lang="en-US" smtClean="0"/>
              <a:pPr/>
              <a:t>3</a:t>
            </a:fld>
            <a:endParaRPr lang="en-US" smtClean="0"/>
          </a:p>
        </p:txBody>
      </p:sp>
      <p:sp>
        <p:nvSpPr>
          <p:cNvPr id="20482"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51CF1FC3-665E-4A14-917A-994FE66C5927}" type="slidenum">
              <a:rPr lang="en-US" sz="1400">
                <a:latin typeface="Times" pitchFamily="18" charset="0"/>
              </a:rPr>
              <a:pPr algn="r" eaLnBrk="0" hangingPunct="0">
                <a:lnSpc>
                  <a:spcPct val="90000"/>
                </a:lnSpc>
              </a:pPr>
              <a:t>3</a:t>
            </a:fld>
            <a:endParaRPr lang="en-US" sz="1400">
              <a:latin typeface="Times" pitchFamily="18" charset="0"/>
            </a:endParaRPr>
          </a:p>
        </p:txBody>
      </p:sp>
      <p:sp>
        <p:nvSpPr>
          <p:cNvPr id="20483" name="Rectangle 2"/>
          <p:cNvSpPr>
            <a:spLocks noGrp="1" noChangeArrowheads="1"/>
          </p:cNvSpPr>
          <p:nvPr>
            <p:ph type="title" idx="4294967295"/>
          </p:nvPr>
        </p:nvSpPr>
        <p:spPr>
          <a:xfrm>
            <a:off x="539750" y="908050"/>
            <a:ext cx="8270875" cy="685800"/>
          </a:xfrm>
        </p:spPr>
        <p:txBody>
          <a:bodyPr/>
          <a:lstStyle/>
          <a:p>
            <a:r>
              <a:rPr lang="en-US" b="0" smtClean="0"/>
              <a:t>Background</a:t>
            </a:r>
          </a:p>
        </p:txBody>
      </p:sp>
      <p:sp>
        <p:nvSpPr>
          <p:cNvPr id="20484" name="Content Placeholder 2"/>
          <p:cNvSpPr>
            <a:spLocks/>
          </p:cNvSpPr>
          <p:nvPr/>
        </p:nvSpPr>
        <p:spPr bwMode="auto">
          <a:xfrm>
            <a:off x="827088" y="1916113"/>
            <a:ext cx="7921625" cy="42656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2000"/>
              <a:t>The proposals received in responding of “802.21a call for proposals” have been discussed in previous 21a meetings. </a:t>
            </a:r>
          </a:p>
          <a:p>
            <a:pPr marL="457200" indent="-457200" defTabSz="762000" eaLnBrk="0" hangingPunct="0">
              <a:lnSpc>
                <a:spcPct val="90000"/>
              </a:lnSpc>
              <a:spcBef>
                <a:spcPct val="40000"/>
              </a:spcBef>
              <a:buClr>
                <a:srgbClr val="0000FF"/>
              </a:buClr>
              <a:buFont typeface="Wingdings" pitchFamily="2" charset="2"/>
              <a:buChar char="§"/>
            </a:pPr>
            <a:r>
              <a:rPr lang="en-US" sz="2000"/>
              <a:t>The proposals are based on different assumptions and with some undefined terminologies. </a:t>
            </a:r>
          </a:p>
          <a:p>
            <a:pPr marL="457200" indent="-457200" defTabSz="762000" eaLnBrk="0" hangingPunct="0">
              <a:lnSpc>
                <a:spcPct val="90000"/>
              </a:lnSpc>
              <a:spcBef>
                <a:spcPct val="40000"/>
              </a:spcBef>
              <a:buClr>
                <a:srgbClr val="0000FF"/>
              </a:buClr>
              <a:buFont typeface="Wingdings" pitchFamily="2" charset="2"/>
              <a:buChar char="§"/>
            </a:pPr>
            <a:r>
              <a:rPr lang="en-US" sz="2000"/>
              <a:t>In order to consider the different proposed solutions based on consistent terminologies and clear assumptions, document #41 summarized them as three main approaches. </a:t>
            </a:r>
          </a:p>
          <a:p>
            <a:pPr marL="457200" indent="-457200" defTabSz="762000" eaLnBrk="0" hangingPunct="0">
              <a:lnSpc>
                <a:spcPct val="90000"/>
              </a:lnSpc>
              <a:spcBef>
                <a:spcPct val="40000"/>
              </a:spcBef>
              <a:buClr>
                <a:srgbClr val="0000FF"/>
              </a:buClr>
              <a:buFont typeface="Wingdings" pitchFamily="2" charset="2"/>
              <a:buChar char="§"/>
            </a:pPr>
            <a:r>
              <a:rPr lang="en-US" sz="2000"/>
              <a:t>This document decouples work item 1 and work item 2 options to understand the issues more clearly. </a:t>
            </a:r>
          </a:p>
          <a:p>
            <a:pPr marL="457200" indent="-457200" defTabSz="762000" eaLnBrk="0" hangingPunct="0">
              <a:lnSpc>
                <a:spcPct val="90000"/>
              </a:lnSpc>
              <a:spcBef>
                <a:spcPct val="40000"/>
              </a:spcBef>
              <a:buClr>
                <a:srgbClr val="0000FF"/>
              </a:buClr>
              <a:buFont typeface="Wingdings" pitchFamily="2" charset="2"/>
              <a:buChar char="§"/>
            </a:pPr>
            <a:r>
              <a:rPr lang="en-US" sz="2000"/>
              <a:t>Based on the analysis and the Feb. 16 conference call discussion, this document summarizes the options for TGa to discuss.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Slide Number Placeholder 4"/>
          <p:cNvSpPr>
            <a:spLocks noGrp="1"/>
          </p:cNvSpPr>
          <p:nvPr>
            <p:ph type="sldNum" sz="quarter" idx="11"/>
          </p:nvPr>
        </p:nvSpPr>
        <p:spPr>
          <a:noFill/>
        </p:spPr>
        <p:txBody>
          <a:bodyPr/>
          <a:lstStyle/>
          <a:p>
            <a:fld id="{F83A37F9-79AB-45C0-B343-A1B379C52E83}" type="slidenum">
              <a:rPr lang="en-US" smtClean="0"/>
              <a:pPr/>
              <a:t>4</a:t>
            </a:fld>
            <a:endParaRPr lang="en-US" smtClean="0"/>
          </a:p>
        </p:txBody>
      </p:sp>
      <p:sp>
        <p:nvSpPr>
          <p:cNvPr id="21506" name="Rectangle 31"/>
          <p:cNvSpPr>
            <a:spLocks noChangeArrowheads="1"/>
          </p:cNvSpPr>
          <p:nvPr/>
        </p:nvSpPr>
        <p:spPr bwMode="auto">
          <a:xfrm>
            <a:off x="457200" y="304800"/>
            <a:ext cx="8229600" cy="1143000"/>
          </a:xfrm>
          <a:prstGeom prst="rect">
            <a:avLst/>
          </a:prstGeom>
          <a:noFill/>
          <a:ln w="9525">
            <a:noFill/>
            <a:miter lim="800000"/>
            <a:headEnd/>
            <a:tailEnd/>
          </a:ln>
        </p:spPr>
        <p:txBody>
          <a:bodyPr anchor="ctr"/>
          <a:lstStyle/>
          <a:p>
            <a:pPr algn="ctr" defTabSz="762000" eaLnBrk="0" hangingPunct="0">
              <a:lnSpc>
                <a:spcPct val="90000"/>
              </a:lnSpc>
            </a:pPr>
            <a:r>
              <a:rPr lang="en-US" b="1"/>
              <a:t>Summary of Proposed Solutions - Work Item 2</a:t>
            </a:r>
          </a:p>
        </p:txBody>
      </p:sp>
      <p:grpSp>
        <p:nvGrpSpPr>
          <p:cNvPr id="21507" name="Group 32"/>
          <p:cNvGrpSpPr>
            <a:grpSpLocks/>
          </p:cNvGrpSpPr>
          <p:nvPr/>
        </p:nvGrpSpPr>
        <p:grpSpPr bwMode="auto">
          <a:xfrm>
            <a:off x="395288" y="1412875"/>
            <a:ext cx="7848600" cy="4608513"/>
            <a:chOff x="385" y="799"/>
            <a:chExt cx="4944" cy="2903"/>
          </a:xfrm>
        </p:grpSpPr>
        <p:sp>
          <p:nvSpPr>
            <p:cNvPr id="21508" name="Text Box 69"/>
            <p:cNvSpPr txBox="1">
              <a:spLocks noChangeArrowheads="1"/>
            </p:cNvSpPr>
            <p:nvPr/>
          </p:nvSpPr>
          <p:spPr bwMode="auto">
            <a:xfrm>
              <a:off x="385" y="2251"/>
              <a:ext cx="1315" cy="294"/>
            </a:xfrm>
            <a:prstGeom prst="rect">
              <a:avLst/>
            </a:prstGeom>
            <a:noFill/>
            <a:ln w="9525">
              <a:solidFill>
                <a:schemeClr val="tx1"/>
              </a:solidFill>
              <a:miter lim="800000"/>
              <a:headEnd/>
              <a:tailEnd/>
            </a:ln>
          </p:spPr>
          <p:txBody>
            <a:bodyPr>
              <a:spAutoFit/>
            </a:bodyPr>
            <a:lstStyle/>
            <a:p>
              <a:pPr algn="ctr">
                <a:spcBef>
                  <a:spcPct val="50000"/>
                </a:spcBef>
              </a:pPr>
              <a:r>
                <a:rPr lang="en-US" sz="1200"/>
                <a:t>Work Item 2 – Protect MIH Service </a:t>
              </a:r>
            </a:p>
          </p:txBody>
        </p:sp>
        <p:sp>
          <p:nvSpPr>
            <p:cNvPr id="21509" name="Text Box 70"/>
            <p:cNvSpPr txBox="1">
              <a:spLocks noChangeArrowheads="1"/>
            </p:cNvSpPr>
            <p:nvPr/>
          </p:nvSpPr>
          <p:spPr bwMode="auto">
            <a:xfrm>
              <a:off x="2245" y="1570"/>
              <a:ext cx="1043" cy="294"/>
            </a:xfrm>
            <a:prstGeom prst="rect">
              <a:avLst/>
            </a:prstGeom>
            <a:noFill/>
            <a:ln w="9525">
              <a:solidFill>
                <a:schemeClr val="tx1"/>
              </a:solidFill>
              <a:miter lim="800000"/>
              <a:headEnd/>
              <a:tailEnd/>
            </a:ln>
          </p:spPr>
          <p:txBody>
            <a:bodyPr>
              <a:spAutoFit/>
            </a:bodyPr>
            <a:lstStyle/>
            <a:p>
              <a:pPr>
                <a:spcBef>
                  <a:spcPct val="50000"/>
                </a:spcBef>
              </a:pPr>
              <a:r>
                <a:rPr lang="en-US" sz="1200"/>
                <a:t>I. Non MIH specific Protection </a:t>
              </a:r>
            </a:p>
          </p:txBody>
        </p:sp>
        <p:sp>
          <p:nvSpPr>
            <p:cNvPr id="21510" name="Text Box 71"/>
            <p:cNvSpPr txBox="1">
              <a:spLocks noChangeArrowheads="1"/>
            </p:cNvSpPr>
            <p:nvPr/>
          </p:nvSpPr>
          <p:spPr bwMode="auto">
            <a:xfrm>
              <a:off x="2245" y="3158"/>
              <a:ext cx="1043" cy="409"/>
            </a:xfrm>
            <a:prstGeom prst="rect">
              <a:avLst/>
            </a:prstGeom>
            <a:noFill/>
            <a:ln w="9525">
              <a:solidFill>
                <a:schemeClr val="tx1"/>
              </a:solidFill>
              <a:miter lim="800000"/>
              <a:headEnd/>
              <a:tailEnd/>
            </a:ln>
          </p:spPr>
          <p:txBody>
            <a:bodyPr>
              <a:spAutoFit/>
            </a:bodyPr>
            <a:lstStyle/>
            <a:p>
              <a:pPr>
                <a:spcBef>
                  <a:spcPct val="50000"/>
                </a:spcBef>
              </a:pPr>
              <a:r>
                <a:rPr lang="en-US" sz="1200"/>
                <a:t>III. EAP –Authentication and Key establishment</a:t>
              </a:r>
            </a:p>
          </p:txBody>
        </p:sp>
        <p:sp>
          <p:nvSpPr>
            <p:cNvPr id="21511" name="Line 75"/>
            <p:cNvSpPr>
              <a:spLocks noChangeShapeType="1"/>
            </p:cNvSpPr>
            <p:nvPr/>
          </p:nvSpPr>
          <p:spPr bwMode="auto">
            <a:xfrm flipH="1">
              <a:off x="2018" y="1706"/>
              <a:ext cx="14" cy="1633"/>
            </a:xfrm>
            <a:prstGeom prst="line">
              <a:avLst/>
            </a:prstGeom>
            <a:noFill/>
            <a:ln w="9525">
              <a:solidFill>
                <a:schemeClr val="tx1"/>
              </a:solidFill>
              <a:round/>
              <a:headEnd/>
              <a:tailEnd/>
            </a:ln>
          </p:spPr>
          <p:txBody>
            <a:bodyPr/>
            <a:lstStyle/>
            <a:p>
              <a:endParaRPr lang="en-US"/>
            </a:p>
          </p:txBody>
        </p:sp>
        <p:sp>
          <p:nvSpPr>
            <p:cNvPr id="21512" name="Line 76"/>
            <p:cNvSpPr>
              <a:spLocks noChangeShapeType="1"/>
            </p:cNvSpPr>
            <p:nvPr/>
          </p:nvSpPr>
          <p:spPr bwMode="auto">
            <a:xfrm>
              <a:off x="2018" y="1706"/>
              <a:ext cx="240" cy="0"/>
            </a:xfrm>
            <a:prstGeom prst="line">
              <a:avLst/>
            </a:prstGeom>
            <a:noFill/>
            <a:ln w="9525">
              <a:solidFill>
                <a:schemeClr val="tx1"/>
              </a:solidFill>
              <a:round/>
              <a:headEnd/>
              <a:tailEnd type="triangle" w="med" len="med"/>
            </a:ln>
          </p:spPr>
          <p:txBody>
            <a:bodyPr/>
            <a:lstStyle/>
            <a:p>
              <a:endParaRPr lang="en-US"/>
            </a:p>
          </p:txBody>
        </p:sp>
        <p:sp>
          <p:nvSpPr>
            <p:cNvPr id="21513" name="Line 77"/>
            <p:cNvSpPr>
              <a:spLocks noChangeShapeType="1"/>
            </p:cNvSpPr>
            <p:nvPr/>
          </p:nvSpPr>
          <p:spPr bwMode="auto">
            <a:xfrm flipV="1">
              <a:off x="2018" y="3339"/>
              <a:ext cx="227" cy="8"/>
            </a:xfrm>
            <a:prstGeom prst="line">
              <a:avLst/>
            </a:prstGeom>
            <a:noFill/>
            <a:ln w="9525">
              <a:solidFill>
                <a:schemeClr val="tx1"/>
              </a:solidFill>
              <a:round/>
              <a:headEnd/>
              <a:tailEnd type="triangle" w="med" len="med"/>
            </a:ln>
          </p:spPr>
          <p:txBody>
            <a:bodyPr/>
            <a:lstStyle/>
            <a:p>
              <a:endParaRPr lang="en-US"/>
            </a:p>
          </p:txBody>
        </p:sp>
        <p:sp>
          <p:nvSpPr>
            <p:cNvPr id="21514" name="Text Box 72"/>
            <p:cNvSpPr txBox="1">
              <a:spLocks noChangeArrowheads="1"/>
            </p:cNvSpPr>
            <p:nvPr/>
          </p:nvSpPr>
          <p:spPr bwMode="auto">
            <a:xfrm>
              <a:off x="3742" y="1071"/>
              <a:ext cx="1088" cy="179"/>
            </a:xfrm>
            <a:prstGeom prst="rect">
              <a:avLst/>
            </a:prstGeom>
            <a:noFill/>
            <a:ln w="9525">
              <a:solidFill>
                <a:schemeClr val="tx1"/>
              </a:solidFill>
              <a:miter lim="800000"/>
              <a:headEnd/>
              <a:tailEnd/>
            </a:ln>
          </p:spPr>
          <p:txBody>
            <a:bodyPr>
              <a:spAutoFit/>
            </a:bodyPr>
            <a:lstStyle/>
            <a:p>
              <a:pPr>
                <a:spcBef>
                  <a:spcPct val="50000"/>
                </a:spcBef>
              </a:pPr>
              <a:r>
                <a:rPr lang="en-US" sz="1200"/>
                <a:t>1.Protect through IPsec </a:t>
              </a:r>
            </a:p>
          </p:txBody>
        </p:sp>
        <p:sp>
          <p:nvSpPr>
            <p:cNvPr id="21515" name="Text Box 73"/>
            <p:cNvSpPr txBox="1">
              <a:spLocks noChangeArrowheads="1"/>
            </p:cNvSpPr>
            <p:nvPr/>
          </p:nvSpPr>
          <p:spPr bwMode="auto">
            <a:xfrm>
              <a:off x="3696" y="2115"/>
              <a:ext cx="1451" cy="294"/>
            </a:xfrm>
            <a:prstGeom prst="rect">
              <a:avLst/>
            </a:prstGeom>
            <a:noFill/>
            <a:ln w="9525">
              <a:solidFill>
                <a:schemeClr val="tx1"/>
              </a:solidFill>
              <a:miter lim="800000"/>
              <a:headEnd/>
              <a:tailEnd/>
            </a:ln>
          </p:spPr>
          <p:txBody>
            <a:bodyPr>
              <a:spAutoFit/>
            </a:bodyPr>
            <a:lstStyle/>
            <a:p>
              <a:pPr>
                <a:spcBef>
                  <a:spcPct val="50000"/>
                </a:spcBef>
              </a:pPr>
              <a:r>
                <a:rPr lang="en-US" sz="1200"/>
                <a:t>3.Protect through media specific L2 protocol e.g. 802.11</a:t>
              </a:r>
            </a:p>
          </p:txBody>
        </p:sp>
        <p:sp>
          <p:nvSpPr>
            <p:cNvPr id="21516" name="Line 78"/>
            <p:cNvSpPr>
              <a:spLocks noChangeShapeType="1"/>
            </p:cNvSpPr>
            <p:nvPr/>
          </p:nvSpPr>
          <p:spPr bwMode="auto">
            <a:xfrm>
              <a:off x="3288" y="1751"/>
              <a:ext cx="182" cy="0"/>
            </a:xfrm>
            <a:prstGeom prst="line">
              <a:avLst/>
            </a:prstGeom>
            <a:noFill/>
            <a:ln w="9525">
              <a:solidFill>
                <a:schemeClr val="tx1"/>
              </a:solidFill>
              <a:round/>
              <a:headEnd/>
              <a:tailEnd/>
            </a:ln>
          </p:spPr>
          <p:txBody>
            <a:bodyPr/>
            <a:lstStyle/>
            <a:p>
              <a:endParaRPr lang="en-US"/>
            </a:p>
          </p:txBody>
        </p:sp>
        <p:sp>
          <p:nvSpPr>
            <p:cNvPr id="21517" name="Line 79"/>
            <p:cNvSpPr>
              <a:spLocks noChangeShapeType="1"/>
            </p:cNvSpPr>
            <p:nvPr/>
          </p:nvSpPr>
          <p:spPr bwMode="auto">
            <a:xfrm>
              <a:off x="3470" y="1162"/>
              <a:ext cx="0" cy="1134"/>
            </a:xfrm>
            <a:prstGeom prst="line">
              <a:avLst/>
            </a:prstGeom>
            <a:noFill/>
            <a:ln w="9525">
              <a:solidFill>
                <a:schemeClr val="tx1"/>
              </a:solidFill>
              <a:round/>
              <a:headEnd/>
              <a:tailEnd/>
            </a:ln>
          </p:spPr>
          <p:txBody>
            <a:bodyPr/>
            <a:lstStyle/>
            <a:p>
              <a:endParaRPr lang="en-US"/>
            </a:p>
          </p:txBody>
        </p:sp>
        <p:sp>
          <p:nvSpPr>
            <p:cNvPr id="21518" name="Line 80"/>
            <p:cNvSpPr>
              <a:spLocks noChangeShapeType="1"/>
            </p:cNvSpPr>
            <p:nvPr/>
          </p:nvSpPr>
          <p:spPr bwMode="auto">
            <a:xfrm>
              <a:off x="3470" y="1162"/>
              <a:ext cx="272" cy="0"/>
            </a:xfrm>
            <a:prstGeom prst="line">
              <a:avLst/>
            </a:prstGeom>
            <a:noFill/>
            <a:ln w="9525">
              <a:solidFill>
                <a:schemeClr val="tx1"/>
              </a:solidFill>
              <a:round/>
              <a:headEnd/>
              <a:tailEnd type="triangle" w="med" len="med"/>
            </a:ln>
          </p:spPr>
          <p:txBody>
            <a:bodyPr/>
            <a:lstStyle/>
            <a:p>
              <a:endParaRPr lang="en-US"/>
            </a:p>
          </p:txBody>
        </p:sp>
        <p:sp>
          <p:nvSpPr>
            <p:cNvPr id="21519" name="Line 81"/>
            <p:cNvSpPr>
              <a:spLocks noChangeShapeType="1"/>
            </p:cNvSpPr>
            <p:nvPr/>
          </p:nvSpPr>
          <p:spPr bwMode="auto">
            <a:xfrm>
              <a:off x="3470" y="2296"/>
              <a:ext cx="226" cy="0"/>
            </a:xfrm>
            <a:prstGeom prst="line">
              <a:avLst/>
            </a:prstGeom>
            <a:noFill/>
            <a:ln w="9525">
              <a:solidFill>
                <a:schemeClr val="tx1"/>
              </a:solidFill>
              <a:round/>
              <a:headEnd/>
              <a:tailEnd type="triangle" w="med" len="med"/>
            </a:ln>
          </p:spPr>
          <p:txBody>
            <a:bodyPr/>
            <a:lstStyle/>
            <a:p>
              <a:endParaRPr lang="en-US"/>
            </a:p>
          </p:txBody>
        </p:sp>
        <p:sp>
          <p:nvSpPr>
            <p:cNvPr id="21520" name="Text Box 83"/>
            <p:cNvSpPr txBox="1">
              <a:spLocks noChangeArrowheads="1"/>
            </p:cNvSpPr>
            <p:nvPr/>
          </p:nvSpPr>
          <p:spPr bwMode="auto">
            <a:xfrm>
              <a:off x="3515" y="3294"/>
              <a:ext cx="1104" cy="179"/>
            </a:xfrm>
            <a:prstGeom prst="rect">
              <a:avLst/>
            </a:prstGeom>
            <a:noFill/>
            <a:ln w="9525">
              <a:solidFill>
                <a:schemeClr val="tx1"/>
              </a:solidFill>
              <a:miter lim="800000"/>
              <a:headEnd/>
              <a:tailEnd/>
            </a:ln>
          </p:spPr>
          <p:txBody>
            <a:bodyPr>
              <a:spAutoFit/>
            </a:bodyPr>
            <a:lstStyle/>
            <a:p>
              <a:pPr>
                <a:spcBef>
                  <a:spcPct val="50000"/>
                </a:spcBef>
              </a:pPr>
              <a:r>
                <a:rPr lang="en-US" sz="1200"/>
                <a:t>1.Protect at MIH layer</a:t>
              </a:r>
            </a:p>
          </p:txBody>
        </p:sp>
        <p:sp>
          <p:nvSpPr>
            <p:cNvPr id="21521" name="Text Box 90"/>
            <p:cNvSpPr txBox="1">
              <a:spLocks noChangeArrowheads="1"/>
            </p:cNvSpPr>
            <p:nvPr/>
          </p:nvSpPr>
          <p:spPr bwMode="auto">
            <a:xfrm>
              <a:off x="2245" y="2659"/>
              <a:ext cx="2359" cy="179"/>
            </a:xfrm>
            <a:prstGeom prst="rect">
              <a:avLst/>
            </a:prstGeom>
            <a:noFill/>
            <a:ln w="9525">
              <a:solidFill>
                <a:schemeClr val="tx1"/>
              </a:solidFill>
              <a:miter lim="800000"/>
              <a:headEnd/>
              <a:tailEnd/>
            </a:ln>
          </p:spPr>
          <p:txBody>
            <a:bodyPr>
              <a:spAutoFit/>
            </a:bodyPr>
            <a:lstStyle/>
            <a:p>
              <a:pPr>
                <a:spcBef>
                  <a:spcPct val="50000"/>
                </a:spcBef>
              </a:pPr>
              <a:r>
                <a:rPr lang="en-US" sz="1200"/>
                <a:t>II. Protect through (D)TLS – (D) TLS over MIH</a:t>
              </a:r>
            </a:p>
          </p:txBody>
        </p:sp>
        <p:sp>
          <p:nvSpPr>
            <p:cNvPr id="21522" name="Line 91"/>
            <p:cNvSpPr>
              <a:spLocks noChangeShapeType="1"/>
            </p:cNvSpPr>
            <p:nvPr/>
          </p:nvSpPr>
          <p:spPr bwMode="auto">
            <a:xfrm>
              <a:off x="2018" y="2750"/>
              <a:ext cx="227" cy="0"/>
            </a:xfrm>
            <a:prstGeom prst="line">
              <a:avLst/>
            </a:prstGeom>
            <a:noFill/>
            <a:ln w="9525">
              <a:solidFill>
                <a:schemeClr val="tx1"/>
              </a:solidFill>
              <a:round/>
              <a:headEnd/>
              <a:tailEnd type="triangle" w="med" len="med"/>
            </a:ln>
          </p:spPr>
          <p:txBody>
            <a:bodyPr/>
            <a:lstStyle/>
            <a:p>
              <a:endParaRPr lang="en-US"/>
            </a:p>
          </p:txBody>
        </p:sp>
        <p:sp>
          <p:nvSpPr>
            <p:cNvPr id="21523" name="Line 96"/>
            <p:cNvSpPr>
              <a:spLocks noChangeShapeType="1"/>
            </p:cNvSpPr>
            <p:nvPr/>
          </p:nvSpPr>
          <p:spPr bwMode="auto">
            <a:xfrm>
              <a:off x="3288" y="3385"/>
              <a:ext cx="226" cy="0"/>
            </a:xfrm>
            <a:prstGeom prst="line">
              <a:avLst/>
            </a:prstGeom>
            <a:noFill/>
            <a:ln w="9525">
              <a:solidFill>
                <a:schemeClr val="tx1"/>
              </a:solidFill>
              <a:round/>
              <a:headEnd/>
              <a:tailEnd type="triangle" w="med" len="med"/>
            </a:ln>
          </p:spPr>
          <p:txBody>
            <a:bodyPr/>
            <a:lstStyle/>
            <a:p>
              <a:endParaRPr lang="en-US"/>
            </a:p>
          </p:txBody>
        </p:sp>
        <p:sp>
          <p:nvSpPr>
            <p:cNvPr id="21524" name="Line 25"/>
            <p:cNvSpPr>
              <a:spLocks noChangeShapeType="1"/>
            </p:cNvSpPr>
            <p:nvPr/>
          </p:nvSpPr>
          <p:spPr bwMode="auto">
            <a:xfrm>
              <a:off x="3470" y="1480"/>
              <a:ext cx="272" cy="0"/>
            </a:xfrm>
            <a:prstGeom prst="line">
              <a:avLst/>
            </a:prstGeom>
            <a:noFill/>
            <a:ln w="9525">
              <a:solidFill>
                <a:schemeClr val="tx1"/>
              </a:solidFill>
              <a:round/>
              <a:headEnd/>
              <a:tailEnd type="triangle" w="med" len="med"/>
            </a:ln>
          </p:spPr>
          <p:txBody>
            <a:bodyPr/>
            <a:lstStyle/>
            <a:p>
              <a:endParaRPr lang="en-US"/>
            </a:p>
          </p:txBody>
        </p:sp>
        <p:sp>
          <p:nvSpPr>
            <p:cNvPr id="21525" name="Text Box 72"/>
            <p:cNvSpPr txBox="1">
              <a:spLocks noChangeArrowheads="1"/>
            </p:cNvSpPr>
            <p:nvPr/>
          </p:nvSpPr>
          <p:spPr bwMode="auto">
            <a:xfrm>
              <a:off x="3742" y="1389"/>
              <a:ext cx="1088" cy="179"/>
            </a:xfrm>
            <a:prstGeom prst="rect">
              <a:avLst/>
            </a:prstGeom>
            <a:noFill/>
            <a:ln w="9525">
              <a:solidFill>
                <a:schemeClr val="tx1"/>
              </a:solidFill>
              <a:miter lim="800000"/>
              <a:headEnd/>
              <a:tailEnd/>
            </a:ln>
          </p:spPr>
          <p:txBody>
            <a:bodyPr>
              <a:spAutoFit/>
            </a:bodyPr>
            <a:lstStyle/>
            <a:p>
              <a:pPr>
                <a:spcBef>
                  <a:spcPct val="50000"/>
                </a:spcBef>
              </a:pPr>
              <a:r>
                <a:rPr lang="en-US" sz="1200"/>
                <a:t>2.Protect through TLS </a:t>
              </a:r>
            </a:p>
          </p:txBody>
        </p:sp>
        <p:sp>
          <p:nvSpPr>
            <p:cNvPr id="21526" name="Rectangle 25"/>
            <p:cNvSpPr>
              <a:spLocks noChangeArrowheads="1"/>
            </p:cNvSpPr>
            <p:nvPr/>
          </p:nvSpPr>
          <p:spPr bwMode="auto">
            <a:xfrm>
              <a:off x="3560" y="799"/>
              <a:ext cx="1588" cy="907"/>
            </a:xfrm>
            <a:prstGeom prst="rect">
              <a:avLst/>
            </a:prstGeom>
            <a:noFill/>
            <a:ln w="9525">
              <a:solidFill>
                <a:schemeClr val="hlink"/>
              </a:solidFill>
              <a:prstDash val="dash"/>
              <a:miter lim="800000"/>
              <a:headEnd/>
              <a:tailEnd/>
            </a:ln>
          </p:spPr>
          <p:txBody>
            <a:bodyPr wrap="none" anchor="ctr"/>
            <a:lstStyle/>
            <a:p>
              <a:pPr algn="ctr"/>
              <a:endParaRPr lang="en-US">
                <a:solidFill>
                  <a:schemeClr val="hlink"/>
                </a:solidFill>
              </a:endParaRPr>
            </a:p>
          </p:txBody>
        </p:sp>
        <p:sp>
          <p:nvSpPr>
            <p:cNvPr id="21527" name="Text Box 26"/>
            <p:cNvSpPr txBox="1">
              <a:spLocks noChangeArrowheads="1"/>
            </p:cNvSpPr>
            <p:nvPr/>
          </p:nvSpPr>
          <p:spPr bwMode="auto">
            <a:xfrm>
              <a:off x="3651" y="845"/>
              <a:ext cx="1406" cy="173"/>
            </a:xfrm>
            <a:prstGeom prst="rect">
              <a:avLst/>
            </a:prstGeom>
            <a:noFill/>
            <a:ln w="9525">
              <a:noFill/>
              <a:miter lim="800000"/>
              <a:headEnd/>
              <a:tailEnd/>
            </a:ln>
          </p:spPr>
          <p:txBody>
            <a:bodyPr>
              <a:spAutoFit/>
            </a:bodyPr>
            <a:lstStyle/>
            <a:p>
              <a:pPr>
                <a:spcBef>
                  <a:spcPct val="50000"/>
                </a:spcBef>
              </a:pPr>
              <a:r>
                <a:rPr lang="en-US" sz="1200">
                  <a:solidFill>
                    <a:schemeClr val="hlink"/>
                  </a:solidFill>
                </a:rPr>
                <a:t>MIH is carried over L3</a:t>
              </a:r>
            </a:p>
          </p:txBody>
        </p:sp>
        <p:sp>
          <p:nvSpPr>
            <p:cNvPr id="21528" name="Line 27"/>
            <p:cNvSpPr>
              <a:spLocks noChangeShapeType="1"/>
            </p:cNvSpPr>
            <p:nvPr/>
          </p:nvSpPr>
          <p:spPr bwMode="auto">
            <a:xfrm>
              <a:off x="1701" y="2387"/>
              <a:ext cx="317" cy="0"/>
            </a:xfrm>
            <a:prstGeom prst="line">
              <a:avLst/>
            </a:prstGeom>
            <a:noFill/>
            <a:ln w="9525">
              <a:solidFill>
                <a:schemeClr val="tx1"/>
              </a:solidFill>
              <a:round/>
              <a:headEnd/>
              <a:tailEnd/>
            </a:ln>
          </p:spPr>
          <p:txBody>
            <a:bodyPr/>
            <a:lstStyle/>
            <a:p>
              <a:endParaRPr lang="en-US"/>
            </a:p>
          </p:txBody>
        </p:sp>
        <p:sp>
          <p:nvSpPr>
            <p:cNvPr id="21529" name="Rectangle 28"/>
            <p:cNvSpPr>
              <a:spLocks noChangeArrowheads="1"/>
            </p:cNvSpPr>
            <p:nvPr/>
          </p:nvSpPr>
          <p:spPr bwMode="auto">
            <a:xfrm>
              <a:off x="3560" y="1888"/>
              <a:ext cx="1724" cy="590"/>
            </a:xfrm>
            <a:prstGeom prst="rect">
              <a:avLst/>
            </a:prstGeom>
            <a:noFill/>
            <a:ln w="9525">
              <a:solidFill>
                <a:schemeClr val="hlink"/>
              </a:solidFill>
              <a:prstDash val="dash"/>
              <a:miter lim="800000"/>
              <a:headEnd/>
              <a:tailEnd/>
            </a:ln>
          </p:spPr>
          <p:txBody>
            <a:bodyPr wrap="none" anchor="ctr"/>
            <a:lstStyle/>
            <a:p>
              <a:endParaRPr lang="en-US"/>
            </a:p>
          </p:txBody>
        </p:sp>
        <p:sp>
          <p:nvSpPr>
            <p:cNvPr id="21530" name="Text Box 29"/>
            <p:cNvSpPr txBox="1">
              <a:spLocks noChangeArrowheads="1"/>
            </p:cNvSpPr>
            <p:nvPr/>
          </p:nvSpPr>
          <p:spPr bwMode="auto">
            <a:xfrm>
              <a:off x="3651" y="1888"/>
              <a:ext cx="1406" cy="173"/>
            </a:xfrm>
            <a:prstGeom prst="rect">
              <a:avLst/>
            </a:prstGeom>
            <a:noFill/>
            <a:ln w="9525">
              <a:noFill/>
              <a:miter lim="800000"/>
              <a:headEnd/>
              <a:tailEnd/>
            </a:ln>
          </p:spPr>
          <p:txBody>
            <a:bodyPr>
              <a:spAutoFit/>
            </a:bodyPr>
            <a:lstStyle/>
            <a:p>
              <a:pPr>
                <a:spcBef>
                  <a:spcPct val="50000"/>
                </a:spcBef>
              </a:pPr>
              <a:r>
                <a:rPr lang="en-US" sz="1200">
                  <a:solidFill>
                    <a:schemeClr val="hlink"/>
                  </a:solidFill>
                </a:rPr>
                <a:t>MIH is carried over L2</a:t>
              </a:r>
            </a:p>
          </p:txBody>
        </p:sp>
        <p:sp>
          <p:nvSpPr>
            <p:cNvPr id="21531" name="Rectangle 30"/>
            <p:cNvSpPr>
              <a:spLocks noChangeArrowheads="1"/>
            </p:cNvSpPr>
            <p:nvPr/>
          </p:nvSpPr>
          <p:spPr bwMode="auto">
            <a:xfrm>
              <a:off x="2109" y="2568"/>
              <a:ext cx="3220" cy="1134"/>
            </a:xfrm>
            <a:prstGeom prst="rect">
              <a:avLst/>
            </a:prstGeom>
            <a:noFill/>
            <a:ln w="9525">
              <a:solidFill>
                <a:schemeClr val="hlink"/>
              </a:solidFill>
              <a:prstDash val="dash"/>
              <a:miter lim="800000"/>
              <a:headEnd/>
              <a:tailEnd/>
            </a:ln>
          </p:spPr>
          <p:txBody>
            <a:bodyPr wrap="none" anchor="ctr"/>
            <a:lstStyle/>
            <a:p>
              <a:endParaRPr lang="en-US"/>
            </a:p>
          </p:txBody>
        </p:sp>
        <p:sp>
          <p:nvSpPr>
            <p:cNvPr id="21532" name="Text Box 31"/>
            <p:cNvSpPr txBox="1">
              <a:spLocks noChangeArrowheads="1"/>
            </p:cNvSpPr>
            <p:nvPr/>
          </p:nvSpPr>
          <p:spPr bwMode="auto">
            <a:xfrm>
              <a:off x="3515" y="2976"/>
              <a:ext cx="1678" cy="173"/>
            </a:xfrm>
            <a:prstGeom prst="rect">
              <a:avLst/>
            </a:prstGeom>
            <a:noFill/>
            <a:ln w="9525">
              <a:noFill/>
              <a:miter lim="800000"/>
              <a:headEnd/>
              <a:tailEnd/>
            </a:ln>
          </p:spPr>
          <p:txBody>
            <a:bodyPr>
              <a:spAutoFit/>
            </a:bodyPr>
            <a:lstStyle/>
            <a:p>
              <a:pPr algn="r">
                <a:spcBef>
                  <a:spcPct val="50000"/>
                </a:spcBef>
              </a:pPr>
              <a:r>
                <a:rPr lang="en-US" sz="1200"/>
                <a:t>MIH Specific protection</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Slide Number Placeholder 4"/>
          <p:cNvSpPr>
            <a:spLocks noGrp="1"/>
          </p:cNvSpPr>
          <p:nvPr>
            <p:ph type="sldNum" sz="quarter" idx="11"/>
          </p:nvPr>
        </p:nvSpPr>
        <p:spPr>
          <a:noFill/>
        </p:spPr>
        <p:txBody>
          <a:bodyPr/>
          <a:lstStyle/>
          <a:p>
            <a:fld id="{94ADDA84-B775-475D-93FE-D1204A96EEB3}" type="slidenum">
              <a:rPr lang="en-US" smtClean="0"/>
              <a:pPr/>
              <a:t>5</a:t>
            </a:fld>
            <a:endParaRPr lang="en-US" smtClean="0"/>
          </a:p>
        </p:txBody>
      </p:sp>
      <p:sp>
        <p:nvSpPr>
          <p:cNvPr id="22530"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I.1: Protection through IPsec</a:t>
            </a:r>
          </a:p>
        </p:txBody>
      </p:sp>
      <p:sp>
        <p:nvSpPr>
          <p:cNvPr id="22531" name="Content Placeholder 2"/>
          <p:cNvSpPr>
            <a:spLocks/>
          </p:cNvSpPr>
          <p:nvPr/>
        </p:nvSpPr>
        <p:spPr bwMode="auto">
          <a:xfrm>
            <a:off x="611188" y="1700213"/>
            <a:ext cx="4681537" cy="44815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2000"/>
              <a:t>MIH is carried over L3 – IPsec. </a:t>
            </a:r>
          </a:p>
          <a:p>
            <a:pPr marL="742950" lvl="1" indent="-285750" defTabSz="762000" eaLnBrk="0" hangingPunct="0">
              <a:lnSpc>
                <a:spcPct val="90000"/>
              </a:lnSpc>
              <a:spcBef>
                <a:spcPct val="40000"/>
              </a:spcBef>
              <a:buClr>
                <a:srgbClr val="0000FF"/>
              </a:buClr>
              <a:buFont typeface="Wingdings" pitchFamily="2" charset="2"/>
              <a:buChar char="§"/>
            </a:pPr>
            <a:r>
              <a:rPr lang="en-US" sz="2000"/>
              <a:t>IP packets between MN and PoS are protected through IPsec. The IPsec security associations may be established through IKE. MN and PoS are considered as two IP nodes. </a:t>
            </a:r>
          </a:p>
          <a:p>
            <a:pPr marL="457200" indent="-457200" defTabSz="762000" eaLnBrk="0" hangingPunct="0">
              <a:lnSpc>
                <a:spcPct val="90000"/>
              </a:lnSpc>
              <a:spcBef>
                <a:spcPct val="40000"/>
              </a:spcBef>
              <a:buClr>
                <a:srgbClr val="0000FF"/>
              </a:buClr>
              <a:buFont typeface="Wingdings" pitchFamily="2" charset="2"/>
              <a:buChar char="J"/>
            </a:pPr>
            <a:r>
              <a:rPr lang="en-US" sz="2000"/>
              <a:t>Pros: no change to any existing protocols. </a:t>
            </a:r>
          </a:p>
          <a:p>
            <a:pPr marL="457200" indent="-457200" defTabSz="762000" eaLnBrk="0" hangingPunct="0">
              <a:lnSpc>
                <a:spcPct val="90000"/>
              </a:lnSpc>
              <a:spcBef>
                <a:spcPct val="40000"/>
              </a:spcBef>
              <a:buClr>
                <a:srgbClr val="0000FF"/>
              </a:buClr>
              <a:buFont typeface="Wingdings" pitchFamily="2" charset="2"/>
              <a:buChar char="L"/>
            </a:pPr>
            <a:r>
              <a:rPr lang="en-US" sz="2000"/>
              <a:t>Cons: protection is not MIH specific. </a:t>
            </a:r>
          </a:p>
          <a:p>
            <a:pPr marL="457200" indent="-457200" defTabSz="762000" eaLnBrk="0" hangingPunct="0">
              <a:lnSpc>
                <a:spcPct val="90000"/>
              </a:lnSpc>
              <a:spcBef>
                <a:spcPct val="40000"/>
              </a:spcBef>
              <a:buClr>
                <a:srgbClr val="0000FF"/>
              </a:buClr>
              <a:buFont typeface="Symbol" pitchFamily="18" charset="2"/>
              <a:buChar char="?"/>
            </a:pPr>
            <a:r>
              <a:rPr lang="en-US" sz="2000"/>
              <a:t>Possible issue: IKE to set up may heavy weight.</a:t>
            </a:r>
          </a:p>
          <a:p>
            <a:pPr marL="457200" indent="-457200" defTabSz="762000" eaLnBrk="0" hangingPunct="0">
              <a:lnSpc>
                <a:spcPct val="90000"/>
              </a:lnSpc>
              <a:spcBef>
                <a:spcPct val="40000"/>
              </a:spcBef>
              <a:buClr>
                <a:srgbClr val="0000FF"/>
              </a:buClr>
              <a:buFont typeface="Wingdings" pitchFamily="2" charset="2"/>
              <a:buChar char="§"/>
            </a:pPr>
            <a:r>
              <a:rPr lang="en-US" sz="2000"/>
              <a:t>21a: Allow the option</a:t>
            </a:r>
          </a:p>
        </p:txBody>
      </p:sp>
      <p:grpSp>
        <p:nvGrpSpPr>
          <p:cNvPr id="22532" name="Group 24"/>
          <p:cNvGrpSpPr>
            <a:grpSpLocks/>
          </p:cNvGrpSpPr>
          <p:nvPr/>
        </p:nvGrpSpPr>
        <p:grpSpPr bwMode="auto">
          <a:xfrm>
            <a:off x="5076825" y="4365625"/>
            <a:ext cx="3124200" cy="1816100"/>
            <a:chOff x="3424" y="1253"/>
            <a:chExt cx="1968" cy="1144"/>
          </a:xfrm>
        </p:grpSpPr>
        <p:sp>
          <p:nvSpPr>
            <p:cNvPr id="22533" name="Text Box 25"/>
            <p:cNvSpPr txBox="1">
              <a:spLocks noChangeArrowheads="1"/>
            </p:cNvSpPr>
            <p:nvPr/>
          </p:nvSpPr>
          <p:spPr bwMode="auto">
            <a:xfrm>
              <a:off x="3424" y="1253"/>
              <a:ext cx="576" cy="198"/>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2534" name="Text Box 26"/>
            <p:cNvSpPr txBox="1">
              <a:spLocks noChangeArrowheads="1"/>
            </p:cNvSpPr>
            <p:nvPr/>
          </p:nvSpPr>
          <p:spPr bwMode="auto">
            <a:xfrm>
              <a:off x="4816" y="1253"/>
              <a:ext cx="576" cy="198"/>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2535" name="Line 27"/>
            <p:cNvSpPr>
              <a:spLocks noChangeShapeType="1"/>
            </p:cNvSpPr>
            <p:nvPr/>
          </p:nvSpPr>
          <p:spPr bwMode="auto">
            <a:xfrm>
              <a:off x="3651" y="1434"/>
              <a:ext cx="0" cy="726"/>
            </a:xfrm>
            <a:prstGeom prst="line">
              <a:avLst/>
            </a:prstGeom>
            <a:noFill/>
            <a:ln w="9525">
              <a:solidFill>
                <a:schemeClr val="tx1"/>
              </a:solidFill>
              <a:round/>
              <a:headEnd/>
              <a:tailEnd/>
            </a:ln>
          </p:spPr>
          <p:txBody>
            <a:bodyPr/>
            <a:lstStyle/>
            <a:p>
              <a:endParaRPr lang="en-US"/>
            </a:p>
          </p:txBody>
        </p:sp>
        <p:sp>
          <p:nvSpPr>
            <p:cNvPr id="22536" name="Line 28"/>
            <p:cNvSpPr>
              <a:spLocks noChangeShapeType="1"/>
            </p:cNvSpPr>
            <p:nvPr/>
          </p:nvSpPr>
          <p:spPr bwMode="auto">
            <a:xfrm flipH="1">
              <a:off x="5103" y="1445"/>
              <a:ext cx="1" cy="760"/>
            </a:xfrm>
            <a:prstGeom prst="line">
              <a:avLst/>
            </a:prstGeom>
            <a:noFill/>
            <a:ln w="9525">
              <a:solidFill>
                <a:schemeClr val="tx1"/>
              </a:solidFill>
              <a:round/>
              <a:headEnd/>
              <a:tailEnd/>
            </a:ln>
          </p:spPr>
          <p:txBody>
            <a:bodyPr/>
            <a:lstStyle/>
            <a:p>
              <a:endParaRPr lang="en-US"/>
            </a:p>
          </p:txBody>
        </p:sp>
        <p:sp>
          <p:nvSpPr>
            <p:cNvPr id="22537" name="Rectangle 31"/>
            <p:cNvSpPr>
              <a:spLocks noChangeArrowheads="1"/>
            </p:cNvSpPr>
            <p:nvPr/>
          </p:nvSpPr>
          <p:spPr bwMode="auto">
            <a:xfrm>
              <a:off x="3651" y="1842"/>
              <a:ext cx="1440" cy="198"/>
            </a:xfrm>
            <a:prstGeom prst="rect">
              <a:avLst/>
            </a:prstGeom>
            <a:solidFill>
              <a:srgbClr val="CCCC00"/>
            </a:solidFill>
            <a:ln w="9525">
              <a:solidFill>
                <a:schemeClr val="tx1"/>
              </a:solidFill>
              <a:miter lim="800000"/>
              <a:headEnd/>
              <a:tailEnd/>
            </a:ln>
          </p:spPr>
          <p:txBody>
            <a:bodyPr>
              <a:spAutoFit/>
            </a:bodyPr>
            <a:lstStyle/>
            <a:p>
              <a:pPr algn="ctr">
                <a:spcBef>
                  <a:spcPct val="50000"/>
                </a:spcBef>
              </a:pPr>
              <a:r>
                <a:rPr lang="en-US" sz="1400"/>
                <a:t>IPsec</a:t>
              </a:r>
            </a:p>
          </p:txBody>
        </p:sp>
        <p:sp>
          <p:nvSpPr>
            <p:cNvPr id="22538" name="Text Box 34"/>
            <p:cNvSpPr txBox="1">
              <a:spLocks noChangeArrowheads="1"/>
            </p:cNvSpPr>
            <p:nvPr/>
          </p:nvSpPr>
          <p:spPr bwMode="auto">
            <a:xfrm>
              <a:off x="3651" y="1661"/>
              <a:ext cx="1452" cy="198"/>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
          <p:nvSpPr>
            <p:cNvPr id="22539" name="Text Box 48"/>
            <p:cNvSpPr txBox="1">
              <a:spLocks noChangeArrowheads="1"/>
            </p:cNvSpPr>
            <p:nvPr/>
          </p:nvSpPr>
          <p:spPr bwMode="auto">
            <a:xfrm>
              <a:off x="3969" y="2205"/>
              <a:ext cx="907" cy="192"/>
            </a:xfrm>
            <a:prstGeom prst="rect">
              <a:avLst/>
            </a:prstGeom>
            <a:noFill/>
            <a:ln w="9525">
              <a:noFill/>
              <a:miter lim="800000"/>
              <a:headEnd/>
              <a:tailEnd/>
            </a:ln>
          </p:spPr>
          <p:txBody>
            <a:bodyPr>
              <a:spAutoFit/>
            </a:bodyPr>
            <a:lstStyle/>
            <a:p>
              <a:pPr>
                <a:spcBef>
                  <a:spcPct val="50000"/>
                </a:spcBef>
              </a:pPr>
              <a:r>
                <a:rPr lang="en-US" sz="1400"/>
                <a:t>MIH over L3</a:t>
              </a: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Slide Number Placeholder 4"/>
          <p:cNvSpPr>
            <a:spLocks noGrp="1"/>
          </p:cNvSpPr>
          <p:nvPr>
            <p:ph type="sldNum" sz="quarter" idx="11"/>
          </p:nvPr>
        </p:nvSpPr>
        <p:spPr>
          <a:noFill/>
        </p:spPr>
        <p:txBody>
          <a:bodyPr/>
          <a:lstStyle/>
          <a:p>
            <a:fld id="{285A0D2A-A21B-411C-86EC-4D5C02C44127}" type="slidenum">
              <a:rPr lang="en-US" smtClean="0"/>
              <a:pPr/>
              <a:t>6</a:t>
            </a:fld>
            <a:endParaRPr lang="en-US" smtClean="0"/>
          </a:p>
        </p:txBody>
      </p:sp>
      <p:sp>
        <p:nvSpPr>
          <p:cNvPr id="23554"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I.2: Protection through TLS</a:t>
            </a:r>
          </a:p>
        </p:txBody>
      </p:sp>
      <p:sp>
        <p:nvSpPr>
          <p:cNvPr id="23555" name="Content Placeholder 2"/>
          <p:cNvSpPr>
            <a:spLocks/>
          </p:cNvSpPr>
          <p:nvPr/>
        </p:nvSpPr>
        <p:spPr bwMode="auto">
          <a:xfrm>
            <a:off x="611188" y="1773238"/>
            <a:ext cx="4608512" cy="4408487"/>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dirty="0"/>
              <a:t>MIH is carried over </a:t>
            </a:r>
            <a:r>
              <a:rPr lang="en-US" sz="2000" dirty="0"/>
              <a:t>L3 – TLS  </a:t>
            </a:r>
          </a:p>
          <a:p>
            <a:pPr marL="742950" lvl="1" indent="-285750" defTabSz="762000" eaLnBrk="0" hangingPunct="0">
              <a:lnSpc>
                <a:spcPct val="90000"/>
              </a:lnSpc>
              <a:spcBef>
                <a:spcPct val="40000"/>
              </a:spcBef>
              <a:buClr>
                <a:srgbClr val="0000FF"/>
              </a:buClr>
              <a:buFont typeface="Wingdings" pitchFamily="2" charset="2"/>
              <a:buChar char="§"/>
            </a:pPr>
            <a:r>
              <a:rPr lang="en-US" sz="2000" dirty="0"/>
              <a:t>MIH messages between MN and </a:t>
            </a:r>
            <a:r>
              <a:rPr lang="en-US" sz="2000" dirty="0" err="1"/>
              <a:t>PoS</a:t>
            </a:r>
            <a:r>
              <a:rPr lang="en-US" sz="2000" dirty="0"/>
              <a:t> are protected through TLS. The credential used for authentication is either PSK or Certificate </a:t>
            </a:r>
          </a:p>
          <a:p>
            <a:pPr marL="457200" indent="-457200" defTabSz="762000" eaLnBrk="0" hangingPunct="0">
              <a:lnSpc>
                <a:spcPct val="90000"/>
              </a:lnSpc>
              <a:spcBef>
                <a:spcPct val="40000"/>
              </a:spcBef>
              <a:buClr>
                <a:srgbClr val="0000FF"/>
              </a:buClr>
              <a:buFont typeface="Wingdings" pitchFamily="2" charset="2"/>
              <a:buChar char="J"/>
            </a:pPr>
            <a:r>
              <a:rPr lang="en-US" sz="2000" dirty="0"/>
              <a:t>Pros: no change to any existing protocols. </a:t>
            </a:r>
          </a:p>
          <a:p>
            <a:pPr marL="457200" indent="-457200" defTabSz="762000" eaLnBrk="0" hangingPunct="0">
              <a:lnSpc>
                <a:spcPct val="90000"/>
              </a:lnSpc>
              <a:spcBef>
                <a:spcPct val="40000"/>
              </a:spcBef>
              <a:buClr>
                <a:srgbClr val="0000FF"/>
              </a:buClr>
              <a:buFont typeface="Wingdings" pitchFamily="2" charset="2"/>
              <a:buChar char="L"/>
            </a:pPr>
            <a:r>
              <a:rPr lang="en-US" sz="2000" dirty="0"/>
              <a:t>Cons: not MIH </a:t>
            </a:r>
            <a:r>
              <a:rPr lang="en-US" sz="2000" dirty="0" smtClean="0"/>
              <a:t>specific. </a:t>
            </a:r>
            <a:endParaRPr lang="en-US" sz="2000" dirty="0"/>
          </a:p>
          <a:p>
            <a:pPr marL="457200" indent="-457200" defTabSz="762000" eaLnBrk="0" hangingPunct="0">
              <a:lnSpc>
                <a:spcPct val="90000"/>
              </a:lnSpc>
              <a:spcBef>
                <a:spcPct val="40000"/>
              </a:spcBef>
              <a:buClr>
                <a:srgbClr val="0000FF"/>
              </a:buClr>
              <a:buFont typeface="Symbol" pitchFamily="18" charset="2"/>
              <a:buChar char="?"/>
            </a:pPr>
            <a:r>
              <a:rPr lang="en-US" sz="2000" dirty="0"/>
              <a:t>Possible issue: May need new port assignment </a:t>
            </a:r>
          </a:p>
          <a:p>
            <a:pPr marL="457200" indent="-457200" defTabSz="762000" eaLnBrk="0" hangingPunct="0">
              <a:lnSpc>
                <a:spcPct val="90000"/>
              </a:lnSpc>
              <a:spcBef>
                <a:spcPct val="40000"/>
              </a:spcBef>
              <a:buClr>
                <a:srgbClr val="0000FF"/>
              </a:buClr>
              <a:buFont typeface="Wingdings" pitchFamily="2" charset="2"/>
              <a:buChar char="§"/>
            </a:pPr>
            <a:r>
              <a:rPr lang="en-US" sz="2000" dirty="0"/>
              <a:t>21a: Allow the option</a:t>
            </a:r>
          </a:p>
        </p:txBody>
      </p:sp>
      <p:grpSp>
        <p:nvGrpSpPr>
          <p:cNvPr id="23556" name="Group 24"/>
          <p:cNvGrpSpPr>
            <a:grpSpLocks/>
          </p:cNvGrpSpPr>
          <p:nvPr/>
        </p:nvGrpSpPr>
        <p:grpSpPr bwMode="auto">
          <a:xfrm>
            <a:off x="5292725" y="4292600"/>
            <a:ext cx="3124200" cy="1816100"/>
            <a:chOff x="3424" y="1253"/>
            <a:chExt cx="1968" cy="1144"/>
          </a:xfrm>
        </p:grpSpPr>
        <p:sp>
          <p:nvSpPr>
            <p:cNvPr id="23557" name="Text Box 25"/>
            <p:cNvSpPr txBox="1">
              <a:spLocks noChangeArrowheads="1"/>
            </p:cNvSpPr>
            <p:nvPr/>
          </p:nvSpPr>
          <p:spPr bwMode="auto">
            <a:xfrm>
              <a:off x="3424" y="1253"/>
              <a:ext cx="576" cy="198"/>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3558" name="Text Box 26"/>
            <p:cNvSpPr txBox="1">
              <a:spLocks noChangeArrowheads="1"/>
            </p:cNvSpPr>
            <p:nvPr/>
          </p:nvSpPr>
          <p:spPr bwMode="auto">
            <a:xfrm>
              <a:off x="4816" y="1253"/>
              <a:ext cx="576" cy="198"/>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3559" name="Line 27"/>
            <p:cNvSpPr>
              <a:spLocks noChangeShapeType="1"/>
            </p:cNvSpPr>
            <p:nvPr/>
          </p:nvSpPr>
          <p:spPr bwMode="auto">
            <a:xfrm>
              <a:off x="3651" y="1434"/>
              <a:ext cx="0" cy="726"/>
            </a:xfrm>
            <a:prstGeom prst="line">
              <a:avLst/>
            </a:prstGeom>
            <a:noFill/>
            <a:ln w="9525">
              <a:solidFill>
                <a:schemeClr val="tx1"/>
              </a:solidFill>
              <a:round/>
              <a:headEnd/>
              <a:tailEnd/>
            </a:ln>
          </p:spPr>
          <p:txBody>
            <a:bodyPr/>
            <a:lstStyle/>
            <a:p>
              <a:endParaRPr lang="en-US"/>
            </a:p>
          </p:txBody>
        </p:sp>
        <p:sp>
          <p:nvSpPr>
            <p:cNvPr id="23560" name="Line 28"/>
            <p:cNvSpPr>
              <a:spLocks noChangeShapeType="1"/>
            </p:cNvSpPr>
            <p:nvPr/>
          </p:nvSpPr>
          <p:spPr bwMode="auto">
            <a:xfrm flipH="1">
              <a:off x="5103" y="1445"/>
              <a:ext cx="1" cy="760"/>
            </a:xfrm>
            <a:prstGeom prst="line">
              <a:avLst/>
            </a:prstGeom>
            <a:noFill/>
            <a:ln w="9525">
              <a:solidFill>
                <a:schemeClr val="tx1"/>
              </a:solidFill>
              <a:round/>
              <a:headEnd/>
              <a:tailEnd/>
            </a:ln>
          </p:spPr>
          <p:txBody>
            <a:bodyPr/>
            <a:lstStyle/>
            <a:p>
              <a:endParaRPr lang="en-US"/>
            </a:p>
          </p:txBody>
        </p:sp>
        <p:sp>
          <p:nvSpPr>
            <p:cNvPr id="23561" name="Rectangle 31"/>
            <p:cNvSpPr>
              <a:spLocks noChangeArrowheads="1"/>
            </p:cNvSpPr>
            <p:nvPr/>
          </p:nvSpPr>
          <p:spPr bwMode="auto">
            <a:xfrm>
              <a:off x="3651" y="1842"/>
              <a:ext cx="1440" cy="198"/>
            </a:xfrm>
            <a:prstGeom prst="rect">
              <a:avLst/>
            </a:prstGeom>
            <a:solidFill>
              <a:srgbClr val="CCCC00"/>
            </a:solidFill>
            <a:ln w="9525">
              <a:solidFill>
                <a:schemeClr val="tx1"/>
              </a:solidFill>
              <a:miter lim="800000"/>
              <a:headEnd/>
              <a:tailEnd/>
            </a:ln>
          </p:spPr>
          <p:txBody>
            <a:bodyPr>
              <a:spAutoFit/>
            </a:bodyPr>
            <a:lstStyle/>
            <a:p>
              <a:pPr algn="ctr">
                <a:spcBef>
                  <a:spcPct val="50000"/>
                </a:spcBef>
              </a:pPr>
              <a:r>
                <a:rPr lang="en-US" sz="1400"/>
                <a:t>TLS</a:t>
              </a:r>
            </a:p>
          </p:txBody>
        </p:sp>
        <p:sp>
          <p:nvSpPr>
            <p:cNvPr id="23562" name="Text Box 34"/>
            <p:cNvSpPr txBox="1">
              <a:spLocks noChangeArrowheads="1"/>
            </p:cNvSpPr>
            <p:nvPr/>
          </p:nvSpPr>
          <p:spPr bwMode="auto">
            <a:xfrm>
              <a:off x="3651" y="1661"/>
              <a:ext cx="1452" cy="198"/>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
          <p:nvSpPr>
            <p:cNvPr id="23563" name="Text Box 48"/>
            <p:cNvSpPr txBox="1">
              <a:spLocks noChangeArrowheads="1"/>
            </p:cNvSpPr>
            <p:nvPr/>
          </p:nvSpPr>
          <p:spPr bwMode="auto">
            <a:xfrm>
              <a:off x="3969" y="2205"/>
              <a:ext cx="907" cy="192"/>
            </a:xfrm>
            <a:prstGeom prst="rect">
              <a:avLst/>
            </a:prstGeom>
            <a:noFill/>
            <a:ln w="9525">
              <a:noFill/>
              <a:miter lim="800000"/>
              <a:headEnd/>
              <a:tailEnd/>
            </a:ln>
          </p:spPr>
          <p:txBody>
            <a:bodyPr>
              <a:spAutoFit/>
            </a:bodyPr>
            <a:lstStyle/>
            <a:p>
              <a:pPr>
                <a:spcBef>
                  <a:spcPct val="50000"/>
                </a:spcBef>
              </a:pPr>
              <a:r>
                <a:rPr lang="en-US" sz="1400"/>
                <a:t>MIH over L3</a:t>
              </a: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469F43CC-F8BC-4CF7-8533-F1139D8D1B64}" type="slidenum">
              <a:rPr lang="en-US" sz="1400">
                <a:latin typeface="Times" pitchFamily="18" charset="0"/>
              </a:rPr>
              <a:pPr algn="r" eaLnBrk="0" hangingPunct="0">
                <a:lnSpc>
                  <a:spcPct val="90000"/>
                </a:lnSpc>
              </a:pPr>
              <a:t>7</a:t>
            </a:fld>
            <a:endParaRPr lang="en-US" sz="1400">
              <a:latin typeface="Times" pitchFamily="18" charset="0"/>
            </a:endParaRPr>
          </a:p>
        </p:txBody>
      </p:sp>
      <p:sp>
        <p:nvSpPr>
          <p:cNvPr id="24578"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I.3: Protection by Transport Protocols (L2)</a:t>
            </a:r>
          </a:p>
        </p:txBody>
      </p:sp>
      <p:sp>
        <p:nvSpPr>
          <p:cNvPr id="24579" name="Content Placeholder 2"/>
          <p:cNvSpPr>
            <a:spLocks/>
          </p:cNvSpPr>
          <p:nvPr/>
        </p:nvSpPr>
        <p:spPr bwMode="auto">
          <a:xfrm>
            <a:off x="611188" y="1773238"/>
            <a:ext cx="4537075" cy="4408487"/>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a:t>MIH is carried over </a:t>
            </a:r>
            <a:r>
              <a:rPr lang="en-US" sz="2000"/>
              <a:t>L2 - Media Specific. </a:t>
            </a:r>
          </a:p>
          <a:p>
            <a:pPr marL="742950" lvl="1" indent="-285750" defTabSz="762000" eaLnBrk="0" hangingPunct="0">
              <a:lnSpc>
                <a:spcPct val="90000"/>
              </a:lnSpc>
              <a:spcBef>
                <a:spcPct val="40000"/>
              </a:spcBef>
              <a:buClr>
                <a:srgbClr val="0000FF"/>
              </a:buClr>
              <a:buFont typeface="Wingdings" pitchFamily="2" charset="2"/>
              <a:buChar char="§"/>
            </a:pPr>
            <a:r>
              <a:rPr lang="en-US" sz="2000"/>
              <a:t>Between MN and PoA, the protection is media specific, e.g. 802.11. However,  specific PoA may not be PoS. L2’ may be a wired layer 2. The protections are only applied on L2, not L2’</a:t>
            </a:r>
          </a:p>
          <a:p>
            <a:pPr marL="457200" indent="-457200" defTabSz="762000" eaLnBrk="0" hangingPunct="0">
              <a:lnSpc>
                <a:spcPct val="90000"/>
              </a:lnSpc>
              <a:spcBef>
                <a:spcPct val="40000"/>
              </a:spcBef>
              <a:buClr>
                <a:srgbClr val="0000FF"/>
              </a:buClr>
              <a:buFont typeface="Wingdings" pitchFamily="2" charset="2"/>
              <a:buChar char="J"/>
            </a:pPr>
            <a:r>
              <a:rPr lang="en-US" sz="2000"/>
              <a:t>Pros: no change to any existing protocols. </a:t>
            </a:r>
          </a:p>
          <a:p>
            <a:pPr marL="457200" indent="-457200" defTabSz="762000" eaLnBrk="0" hangingPunct="0">
              <a:lnSpc>
                <a:spcPct val="90000"/>
              </a:lnSpc>
              <a:spcBef>
                <a:spcPct val="40000"/>
              </a:spcBef>
              <a:buClr>
                <a:srgbClr val="0000FF"/>
              </a:buClr>
              <a:buFont typeface="Wingdings" pitchFamily="2" charset="2"/>
              <a:buChar char="L"/>
            </a:pPr>
            <a:r>
              <a:rPr lang="en-US" sz="2000"/>
              <a:t>Cons: the protection may not be end to end. </a:t>
            </a:r>
          </a:p>
          <a:p>
            <a:pPr marL="457200" indent="-457200" defTabSz="762000" eaLnBrk="0" hangingPunct="0">
              <a:lnSpc>
                <a:spcPct val="90000"/>
              </a:lnSpc>
              <a:spcBef>
                <a:spcPct val="40000"/>
              </a:spcBef>
              <a:buClr>
                <a:srgbClr val="0000FF"/>
              </a:buClr>
              <a:buFont typeface="Symbol" pitchFamily="18" charset="2"/>
              <a:buChar char="?"/>
            </a:pPr>
            <a:r>
              <a:rPr lang="en-US" sz="2000"/>
              <a:t>Possible issue: security protection is not MIH specific.</a:t>
            </a:r>
          </a:p>
          <a:p>
            <a:pPr marL="457200" indent="-457200" defTabSz="762000" eaLnBrk="0" hangingPunct="0">
              <a:lnSpc>
                <a:spcPct val="90000"/>
              </a:lnSpc>
              <a:spcBef>
                <a:spcPct val="40000"/>
              </a:spcBef>
              <a:buClr>
                <a:srgbClr val="0000FF"/>
              </a:buClr>
              <a:buFont typeface="Wingdings" pitchFamily="2" charset="2"/>
              <a:buChar char="§"/>
            </a:pPr>
            <a:r>
              <a:rPr lang="en-US" sz="2000"/>
              <a:t>21a: Allow the option</a:t>
            </a:r>
          </a:p>
        </p:txBody>
      </p:sp>
      <p:sp>
        <p:nvSpPr>
          <p:cNvPr id="24580" name="Text Box 38"/>
          <p:cNvSpPr txBox="1">
            <a:spLocks noChangeArrowheads="1"/>
          </p:cNvSpPr>
          <p:nvPr/>
        </p:nvSpPr>
        <p:spPr bwMode="auto">
          <a:xfrm>
            <a:off x="5435600" y="4292600"/>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4581" name="Text Box 39"/>
          <p:cNvSpPr txBox="1">
            <a:spLocks noChangeArrowheads="1"/>
          </p:cNvSpPr>
          <p:nvPr/>
        </p:nvSpPr>
        <p:spPr bwMode="auto">
          <a:xfrm>
            <a:off x="7812088" y="4292600"/>
            <a:ext cx="769937"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4582" name="Line 40"/>
          <p:cNvSpPr>
            <a:spLocks noChangeShapeType="1"/>
          </p:cNvSpPr>
          <p:nvPr/>
        </p:nvSpPr>
        <p:spPr bwMode="auto">
          <a:xfrm flipH="1">
            <a:off x="5795963" y="4597400"/>
            <a:ext cx="20637" cy="1279525"/>
          </a:xfrm>
          <a:prstGeom prst="line">
            <a:avLst/>
          </a:prstGeom>
          <a:noFill/>
          <a:ln w="9525">
            <a:solidFill>
              <a:schemeClr val="tx1"/>
            </a:solidFill>
            <a:round/>
            <a:headEnd/>
            <a:tailEnd/>
          </a:ln>
        </p:spPr>
        <p:txBody>
          <a:bodyPr/>
          <a:lstStyle/>
          <a:p>
            <a:endParaRPr lang="en-US"/>
          </a:p>
        </p:txBody>
      </p:sp>
      <p:sp>
        <p:nvSpPr>
          <p:cNvPr id="24583" name="Line 41"/>
          <p:cNvSpPr>
            <a:spLocks noChangeShapeType="1"/>
          </p:cNvSpPr>
          <p:nvPr/>
        </p:nvSpPr>
        <p:spPr bwMode="auto">
          <a:xfrm flipH="1">
            <a:off x="8101013" y="4597400"/>
            <a:ext cx="1587" cy="1279525"/>
          </a:xfrm>
          <a:prstGeom prst="line">
            <a:avLst/>
          </a:prstGeom>
          <a:noFill/>
          <a:ln w="9525">
            <a:solidFill>
              <a:schemeClr val="tx1"/>
            </a:solidFill>
            <a:round/>
            <a:headEnd/>
            <a:tailEnd/>
          </a:ln>
        </p:spPr>
        <p:txBody>
          <a:bodyPr/>
          <a:lstStyle/>
          <a:p>
            <a:endParaRPr lang="en-US"/>
          </a:p>
        </p:txBody>
      </p:sp>
      <p:sp>
        <p:nvSpPr>
          <p:cNvPr id="24584" name="Rectangle 45"/>
          <p:cNvSpPr>
            <a:spLocks noChangeArrowheads="1"/>
          </p:cNvSpPr>
          <p:nvPr/>
        </p:nvSpPr>
        <p:spPr bwMode="auto">
          <a:xfrm>
            <a:off x="5795963" y="5300663"/>
            <a:ext cx="1728787" cy="314325"/>
          </a:xfrm>
          <a:prstGeom prst="rect">
            <a:avLst/>
          </a:prstGeom>
          <a:solidFill>
            <a:schemeClr val="bg2"/>
          </a:solidFill>
          <a:ln w="9525">
            <a:solidFill>
              <a:schemeClr val="tx1"/>
            </a:solidFill>
            <a:miter lim="800000"/>
            <a:headEnd/>
            <a:tailEnd/>
          </a:ln>
        </p:spPr>
        <p:txBody>
          <a:bodyPr>
            <a:spAutoFit/>
          </a:bodyPr>
          <a:lstStyle/>
          <a:p>
            <a:pPr algn="ctr">
              <a:spcBef>
                <a:spcPct val="50000"/>
              </a:spcBef>
            </a:pPr>
            <a:r>
              <a:rPr lang="en-US" sz="1400"/>
              <a:t>L2 Protection</a:t>
            </a:r>
          </a:p>
        </p:txBody>
      </p:sp>
      <p:sp>
        <p:nvSpPr>
          <p:cNvPr id="24585" name="Rectangle 49"/>
          <p:cNvSpPr>
            <a:spLocks noChangeArrowheads="1"/>
          </p:cNvSpPr>
          <p:nvPr/>
        </p:nvSpPr>
        <p:spPr bwMode="auto">
          <a:xfrm>
            <a:off x="7524750" y="5300663"/>
            <a:ext cx="576263" cy="314325"/>
          </a:xfrm>
          <a:prstGeom prst="rect">
            <a:avLst/>
          </a:prstGeom>
          <a:solidFill>
            <a:schemeClr val="folHlink"/>
          </a:solidFill>
          <a:ln w="9525">
            <a:solidFill>
              <a:schemeClr val="tx1"/>
            </a:solidFill>
            <a:miter lim="800000"/>
            <a:headEnd/>
            <a:tailEnd/>
          </a:ln>
        </p:spPr>
        <p:txBody>
          <a:bodyPr>
            <a:spAutoFit/>
          </a:bodyPr>
          <a:lstStyle/>
          <a:p>
            <a:pPr algn="ctr">
              <a:spcBef>
                <a:spcPct val="50000"/>
              </a:spcBef>
            </a:pPr>
            <a:r>
              <a:rPr lang="en-US" sz="1400"/>
              <a:t>L2’</a:t>
            </a:r>
          </a:p>
        </p:txBody>
      </p:sp>
      <p:sp>
        <p:nvSpPr>
          <p:cNvPr id="24586" name="Text Box 50"/>
          <p:cNvSpPr txBox="1">
            <a:spLocks noChangeArrowheads="1"/>
          </p:cNvSpPr>
          <p:nvPr/>
        </p:nvSpPr>
        <p:spPr bwMode="auto">
          <a:xfrm>
            <a:off x="6948488" y="4221163"/>
            <a:ext cx="769937" cy="314325"/>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PoA</a:t>
            </a:r>
          </a:p>
        </p:txBody>
      </p:sp>
      <p:sp>
        <p:nvSpPr>
          <p:cNvPr id="24587" name="Line 51"/>
          <p:cNvSpPr>
            <a:spLocks noChangeShapeType="1"/>
          </p:cNvSpPr>
          <p:nvPr/>
        </p:nvSpPr>
        <p:spPr bwMode="auto">
          <a:xfrm>
            <a:off x="7524750" y="4581525"/>
            <a:ext cx="0" cy="430213"/>
          </a:xfrm>
          <a:prstGeom prst="line">
            <a:avLst/>
          </a:prstGeom>
          <a:noFill/>
          <a:ln w="9525">
            <a:solidFill>
              <a:schemeClr val="tx1"/>
            </a:solidFill>
            <a:round/>
            <a:headEnd/>
            <a:tailEnd/>
          </a:ln>
        </p:spPr>
        <p:txBody>
          <a:bodyPr/>
          <a:lstStyle/>
          <a:p>
            <a:endParaRPr lang="en-US"/>
          </a:p>
        </p:txBody>
      </p:sp>
      <p:sp>
        <p:nvSpPr>
          <p:cNvPr id="24588" name="Line 52"/>
          <p:cNvSpPr>
            <a:spLocks noChangeShapeType="1"/>
          </p:cNvSpPr>
          <p:nvPr/>
        </p:nvSpPr>
        <p:spPr bwMode="auto">
          <a:xfrm>
            <a:off x="7524750" y="5589588"/>
            <a:ext cx="0" cy="287337"/>
          </a:xfrm>
          <a:prstGeom prst="line">
            <a:avLst/>
          </a:prstGeom>
          <a:noFill/>
          <a:ln w="9525">
            <a:solidFill>
              <a:schemeClr val="tx1"/>
            </a:solidFill>
            <a:round/>
            <a:headEnd/>
            <a:tailEnd/>
          </a:ln>
        </p:spPr>
        <p:txBody>
          <a:bodyPr/>
          <a:lstStyle/>
          <a:p>
            <a:endParaRPr lang="en-US"/>
          </a:p>
        </p:txBody>
      </p:sp>
      <p:sp>
        <p:nvSpPr>
          <p:cNvPr id="24589" name="Text Box 53"/>
          <p:cNvSpPr txBox="1">
            <a:spLocks noChangeArrowheads="1"/>
          </p:cNvSpPr>
          <p:nvPr/>
        </p:nvSpPr>
        <p:spPr bwMode="auto">
          <a:xfrm>
            <a:off x="6372225" y="6165850"/>
            <a:ext cx="1439863" cy="304800"/>
          </a:xfrm>
          <a:prstGeom prst="rect">
            <a:avLst/>
          </a:prstGeom>
          <a:noFill/>
          <a:ln w="9525">
            <a:noFill/>
            <a:miter lim="800000"/>
            <a:headEnd/>
            <a:tailEnd/>
          </a:ln>
        </p:spPr>
        <p:txBody>
          <a:bodyPr>
            <a:spAutoFit/>
          </a:bodyPr>
          <a:lstStyle/>
          <a:p>
            <a:pPr>
              <a:spcBef>
                <a:spcPct val="50000"/>
              </a:spcBef>
            </a:pPr>
            <a:r>
              <a:rPr lang="en-US" sz="1400"/>
              <a:t>MIH over L2</a:t>
            </a:r>
          </a:p>
        </p:txBody>
      </p:sp>
      <p:sp>
        <p:nvSpPr>
          <p:cNvPr id="24590" name="Text Box 55"/>
          <p:cNvSpPr txBox="1">
            <a:spLocks noChangeArrowheads="1"/>
          </p:cNvSpPr>
          <p:nvPr/>
        </p:nvSpPr>
        <p:spPr bwMode="auto">
          <a:xfrm>
            <a:off x="5795963" y="5013325"/>
            <a:ext cx="2305050" cy="314325"/>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Slide Number Placeholder 4"/>
          <p:cNvSpPr>
            <a:spLocks noGrp="1"/>
          </p:cNvSpPr>
          <p:nvPr>
            <p:ph type="sldNum" sz="quarter" idx="11"/>
          </p:nvPr>
        </p:nvSpPr>
        <p:spPr>
          <a:noFill/>
        </p:spPr>
        <p:txBody>
          <a:bodyPr/>
          <a:lstStyle/>
          <a:p>
            <a:fld id="{836538CD-9480-4172-9FEA-B26F8989846D}" type="slidenum">
              <a:rPr lang="en-US" smtClean="0"/>
              <a:pPr/>
              <a:t>8</a:t>
            </a:fld>
            <a:endParaRPr lang="en-US" smtClean="0"/>
          </a:p>
        </p:txBody>
      </p:sp>
      <p:sp>
        <p:nvSpPr>
          <p:cNvPr id="25602" name="Rectangle 2"/>
          <p:cNvSpPr>
            <a:spLocks noChangeArrowheads="1"/>
          </p:cNvSpPr>
          <p:nvPr/>
        </p:nvSpPr>
        <p:spPr bwMode="auto">
          <a:xfrm>
            <a:off x="1258888" y="404813"/>
            <a:ext cx="6553200" cy="1143000"/>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II: (D)TLS</a:t>
            </a:r>
          </a:p>
        </p:txBody>
      </p:sp>
      <p:sp>
        <p:nvSpPr>
          <p:cNvPr id="25603" name="Text Box 3"/>
          <p:cNvSpPr txBox="1">
            <a:spLocks noChangeArrowheads="1"/>
          </p:cNvSpPr>
          <p:nvPr/>
        </p:nvSpPr>
        <p:spPr bwMode="auto">
          <a:xfrm>
            <a:off x="5435600" y="1989138"/>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5604" name="Text Box 4"/>
          <p:cNvSpPr txBox="1">
            <a:spLocks noChangeArrowheads="1"/>
          </p:cNvSpPr>
          <p:nvPr/>
        </p:nvSpPr>
        <p:spPr bwMode="auto">
          <a:xfrm>
            <a:off x="7645400" y="1989138"/>
            <a:ext cx="914400"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5605" name="Line 5"/>
          <p:cNvSpPr>
            <a:spLocks noChangeShapeType="1"/>
          </p:cNvSpPr>
          <p:nvPr/>
        </p:nvSpPr>
        <p:spPr bwMode="auto">
          <a:xfrm>
            <a:off x="5795963" y="2276475"/>
            <a:ext cx="0" cy="1800225"/>
          </a:xfrm>
          <a:prstGeom prst="line">
            <a:avLst/>
          </a:prstGeom>
          <a:noFill/>
          <a:ln w="9525">
            <a:solidFill>
              <a:schemeClr val="tx1"/>
            </a:solidFill>
            <a:round/>
            <a:headEnd/>
            <a:tailEnd/>
          </a:ln>
        </p:spPr>
        <p:txBody>
          <a:bodyPr/>
          <a:lstStyle/>
          <a:p>
            <a:endParaRPr lang="en-US"/>
          </a:p>
        </p:txBody>
      </p:sp>
      <p:sp>
        <p:nvSpPr>
          <p:cNvPr id="25606" name="Line 6"/>
          <p:cNvSpPr>
            <a:spLocks noChangeShapeType="1"/>
          </p:cNvSpPr>
          <p:nvPr/>
        </p:nvSpPr>
        <p:spPr bwMode="auto">
          <a:xfrm flipH="1">
            <a:off x="8101013" y="2293938"/>
            <a:ext cx="1587" cy="1711325"/>
          </a:xfrm>
          <a:prstGeom prst="line">
            <a:avLst/>
          </a:prstGeom>
          <a:noFill/>
          <a:ln w="9525">
            <a:solidFill>
              <a:schemeClr val="tx1"/>
            </a:solidFill>
            <a:round/>
            <a:headEnd/>
            <a:tailEnd/>
          </a:ln>
        </p:spPr>
        <p:txBody>
          <a:bodyPr/>
          <a:lstStyle/>
          <a:p>
            <a:endParaRPr lang="en-US"/>
          </a:p>
        </p:txBody>
      </p:sp>
      <p:sp>
        <p:nvSpPr>
          <p:cNvPr id="25607" name="Rectangle 7"/>
          <p:cNvSpPr>
            <a:spLocks noChangeArrowheads="1"/>
          </p:cNvSpPr>
          <p:nvPr/>
        </p:nvSpPr>
        <p:spPr bwMode="auto">
          <a:xfrm>
            <a:off x="5715000" y="2895600"/>
            <a:ext cx="757237" cy="314325"/>
          </a:xfrm>
          <a:prstGeom prst="rect">
            <a:avLst/>
          </a:prstGeom>
          <a:solidFill>
            <a:srgbClr val="CC9900"/>
          </a:solidFill>
          <a:ln w="9525">
            <a:solidFill>
              <a:schemeClr val="tx1"/>
            </a:solidFill>
            <a:miter lim="800000"/>
            <a:headEnd/>
            <a:tailEnd/>
          </a:ln>
        </p:spPr>
        <p:txBody>
          <a:bodyPr wrap="square">
            <a:spAutoFit/>
          </a:bodyPr>
          <a:lstStyle/>
          <a:p>
            <a:pPr algn="ctr">
              <a:spcBef>
                <a:spcPct val="50000"/>
              </a:spcBef>
            </a:pPr>
            <a:r>
              <a:rPr lang="en-US" sz="1400"/>
              <a:t>(D)TLS</a:t>
            </a:r>
          </a:p>
        </p:txBody>
      </p:sp>
      <p:sp>
        <p:nvSpPr>
          <p:cNvPr id="25608" name="Text Box 8"/>
          <p:cNvSpPr txBox="1">
            <a:spLocks noChangeArrowheads="1"/>
          </p:cNvSpPr>
          <p:nvPr/>
        </p:nvSpPr>
        <p:spPr bwMode="auto">
          <a:xfrm>
            <a:off x="5715000" y="2590800"/>
            <a:ext cx="757237" cy="314325"/>
          </a:xfrm>
          <a:prstGeom prst="rect">
            <a:avLst/>
          </a:prstGeom>
          <a:solidFill>
            <a:srgbClr val="FF99FF"/>
          </a:solidFill>
          <a:ln w="9525">
            <a:solidFill>
              <a:schemeClr val="tx1"/>
            </a:solidFill>
            <a:miter lim="800000"/>
            <a:headEnd/>
            <a:tailEnd/>
          </a:ln>
        </p:spPr>
        <p:txBody>
          <a:bodyPr wrap="square">
            <a:spAutoFit/>
          </a:bodyPr>
          <a:lstStyle/>
          <a:p>
            <a:pPr algn="ctr">
              <a:spcBef>
                <a:spcPct val="50000"/>
              </a:spcBef>
            </a:pPr>
            <a:r>
              <a:rPr lang="en-US" sz="1400"/>
              <a:t>MIH</a:t>
            </a:r>
          </a:p>
        </p:txBody>
      </p:sp>
      <p:sp>
        <p:nvSpPr>
          <p:cNvPr id="25609" name="Content Placeholder 2"/>
          <p:cNvSpPr>
            <a:spLocks/>
          </p:cNvSpPr>
          <p:nvPr/>
        </p:nvSpPr>
        <p:spPr bwMode="auto">
          <a:xfrm>
            <a:off x="395288" y="2133600"/>
            <a:ext cx="4537075" cy="3643313"/>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1800"/>
              <a:t>MN and PoS establish a (D)TLS session</a:t>
            </a:r>
          </a:p>
          <a:p>
            <a:pPr marL="742950" lvl="1" indent="-285750" defTabSz="762000" eaLnBrk="0" hangingPunct="0">
              <a:lnSpc>
                <a:spcPct val="90000"/>
              </a:lnSpc>
              <a:spcBef>
                <a:spcPct val="40000"/>
              </a:spcBef>
              <a:buClr>
                <a:srgbClr val="0000FF"/>
              </a:buClr>
              <a:buFont typeface="Wingdings" pitchFamily="2" charset="2"/>
              <a:buChar char="§"/>
            </a:pPr>
            <a:r>
              <a:rPr lang="en-US" sz="1800"/>
              <a:t>It can be public key based or use a key established through other manner, say EAP or PSK. </a:t>
            </a:r>
          </a:p>
          <a:p>
            <a:pPr marL="457200" indent="-457200" defTabSz="762000" eaLnBrk="0" hangingPunct="0">
              <a:lnSpc>
                <a:spcPct val="90000"/>
              </a:lnSpc>
              <a:spcBef>
                <a:spcPct val="40000"/>
              </a:spcBef>
              <a:buClr>
                <a:srgbClr val="0000FF"/>
              </a:buClr>
              <a:buFont typeface="Wingdings" pitchFamily="2" charset="2"/>
              <a:buChar char="§"/>
            </a:pPr>
            <a:r>
              <a:rPr lang="en-US" sz="1800"/>
              <a:t>MIH is protected through TLS. </a:t>
            </a:r>
          </a:p>
          <a:p>
            <a:pPr marL="457200" indent="-457200" defTabSz="762000" eaLnBrk="0" hangingPunct="0">
              <a:lnSpc>
                <a:spcPct val="90000"/>
              </a:lnSpc>
              <a:spcBef>
                <a:spcPct val="40000"/>
              </a:spcBef>
              <a:buClr>
                <a:srgbClr val="0000FF"/>
              </a:buClr>
              <a:buFont typeface="Wingdings" pitchFamily="2" charset="2"/>
              <a:buChar char="J"/>
            </a:pPr>
            <a:r>
              <a:rPr lang="en-US" sz="1800"/>
              <a:t>Pros: No dependency in IETF </a:t>
            </a:r>
          </a:p>
          <a:p>
            <a:pPr marL="457200" indent="-457200" defTabSz="762000" eaLnBrk="0" hangingPunct="0">
              <a:lnSpc>
                <a:spcPct val="90000"/>
              </a:lnSpc>
              <a:spcBef>
                <a:spcPct val="40000"/>
              </a:spcBef>
              <a:buClr>
                <a:srgbClr val="0000FF"/>
              </a:buClr>
              <a:buFont typeface="Wingdings" pitchFamily="2" charset="2"/>
              <a:buChar char="L"/>
            </a:pPr>
            <a:r>
              <a:rPr lang="en-US" sz="1800"/>
              <a:t>Cons: need to define new header in MIH and primitives   </a:t>
            </a:r>
          </a:p>
          <a:p>
            <a:pPr marL="457200" indent="-457200" defTabSz="762000" eaLnBrk="0" hangingPunct="0">
              <a:lnSpc>
                <a:spcPct val="90000"/>
              </a:lnSpc>
              <a:spcBef>
                <a:spcPct val="40000"/>
              </a:spcBef>
              <a:buClr>
                <a:srgbClr val="0000FF"/>
              </a:buClr>
              <a:buFont typeface="Symbol" pitchFamily="18" charset="2"/>
              <a:buChar char="?"/>
            </a:pPr>
            <a:r>
              <a:rPr lang="en-US" sz="1800"/>
              <a:t>Possible issue: TLS implementation need to be updated since original MIH packets need to be treated as application data (?)</a:t>
            </a:r>
          </a:p>
          <a:p>
            <a:pPr marL="457200" indent="-457200" defTabSz="762000" eaLnBrk="0" hangingPunct="0">
              <a:lnSpc>
                <a:spcPct val="90000"/>
              </a:lnSpc>
              <a:spcBef>
                <a:spcPct val="40000"/>
              </a:spcBef>
              <a:buClr>
                <a:srgbClr val="0000FF"/>
              </a:buClr>
              <a:buFont typeface="Wingdings" pitchFamily="2" charset="2"/>
              <a:buChar char="§"/>
            </a:pPr>
            <a:r>
              <a:rPr lang="en-US" sz="1800"/>
              <a:t>21a: Define the procedure</a:t>
            </a:r>
          </a:p>
        </p:txBody>
      </p:sp>
      <p:sp>
        <p:nvSpPr>
          <p:cNvPr id="25610" name="Rectangle 23"/>
          <p:cNvSpPr>
            <a:spLocks noChangeArrowheads="1"/>
          </p:cNvSpPr>
          <p:nvPr/>
        </p:nvSpPr>
        <p:spPr bwMode="auto">
          <a:xfrm>
            <a:off x="5715000" y="3276601"/>
            <a:ext cx="2438400" cy="307777"/>
          </a:xfrm>
          <a:prstGeom prst="rect">
            <a:avLst/>
          </a:prstGeom>
          <a:solidFill>
            <a:srgbClr val="CCECFF"/>
          </a:solidFill>
          <a:ln w="9525">
            <a:solidFill>
              <a:schemeClr val="tx1"/>
            </a:solidFill>
            <a:miter lim="800000"/>
            <a:headEnd/>
            <a:tailEnd/>
          </a:ln>
        </p:spPr>
        <p:txBody>
          <a:bodyPr wrap="square">
            <a:spAutoFit/>
          </a:bodyPr>
          <a:lstStyle/>
          <a:p>
            <a:pPr algn="ctr">
              <a:spcBef>
                <a:spcPct val="50000"/>
              </a:spcBef>
            </a:pPr>
            <a:r>
              <a:rPr lang="en-US" sz="1400" dirty="0" smtClean="0"/>
              <a:t>MIH</a:t>
            </a:r>
            <a:endParaRPr lang="en-US" sz="1400" dirty="0"/>
          </a:p>
        </p:txBody>
      </p:sp>
      <p:grpSp>
        <p:nvGrpSpPr>
          <p:cNvPr id="25611" name="Group 30"/>
          <p:cNvGrpSpPr>
            <a:grpSpLocks/>
          </p:cNvGrpSpPr>
          <p:nvPr/>
        </p:nvGrpSpPr>
        <p:grpSpPr bwMode="auto">
          <a:xfrm>
            <a:off x="5148263" y="4724400"/>
            <a:ext cx="3476625" cy="1495425"/>
            <a:chOff x="288" y="3120"/>
            <a:chExt cx="2190" cy="942"/>
          </a:xfrm>
        </p:grpSpPr>
        <p:sp>
          <p:nvSpPr>
            <p:cNvPr id="25612" name="Text Box 24"/>
            <p:cNvSpPr txBox="1">
              <a:spLocks noChangeArrowheads="1"/>
            </p:cNvSpPr>
            <p:nvPr/>
          </p:nvSpPr>
          <p:spPr bwMode="auto">
            <a:xfrm>
              <a:off x="864" y="3888"/>
              <a:ext cx="624" cy="174"/>
            </a:xfrm>
            <a:prstGeom prst="rect">
              <a:avLst/>
            </a:prstGeom>
            <a:noFill/>
            <a:ln w="9525">
              <a:noFill/>
              <a:miter lim="800000"/>
              <a:headEnd/>
              <a:tailEnd/>
            </a:ln>
          </p:spPr>
          <p:txBody>
            <a:bodyPr>
              <a:spAutoFit/>
            </a:bodyPr>
            <a:lstStyle/>
            <a:p>
              <a:pPr>
                <a:spcBef>
                  <a:spcPct val="50000"/>
                </a:spcBef>
              </a:pPr>
              <a:r>
                <a:rPr lang="en-US" sz="1200">
                  <a:latin typeface="Calibri" pitchFamily="34" charset="0"/>
                </a:rPr>
                <a:t>New MIH</a:t>
              </a:r>
            </a:p>
          </p:txBody>
        </p:sp>
        <p:sp>
          <p:nvSpPr>
            <p:cNvPr id="25613" name="Text Box 31"/>
            <p:cNvSpPr txBox="1">
              <a:spLocks noChangeArrowheads="1"/>
            </p:cNvSpPr>
            <p:nvPr/>
          </p:nvSpPr>
          <p:spPr bwMode="auto">
            <a:xfrm>
              <a:off x="318" y="3120"/>
              <a:ext cx="690" cy="179"/>
            </a:xfrm>
            <a:prstGeom prst="rect">
              <a:avLst/>
            </a:prstGeom>
            <a:noFill/>
            <a:ln w="9525">
              <a:solidFill>
                <a:schemeClr val="tx1"/>
              </a:solidFill>
              <a:miter lim="800000"/>
              <a:headEnd/>
              <a:tailEnd/>
            </a:ln>
          </p:spPr>
          <p:txBody>
            <a:bodyPr>
              <a:spAutoFit/>
            </a:bodyPr>
            <a:lstStyle/>
            <a:p>
              <a:pPr>
                <a:spcBef>
                  <a:spcPct val="50000"/>
                </a:spcBef>
              </a:pPr>
              <a:r>
                <a:rPr lang="en-US" sz="1200">
                  <a:latin typeface="Calibri" pitchFamily="34" charset="0"/>
                </a:rPr>
                <a:t>MIHS header</a:t>
              </a:r>
            </a:p>
          </p:txBody>
        </p:sp>
        <p:sp>
          <p:nvSpPr>
            <p:cNvPr id="25614" name="Text Box 32"/>
            <p:cNvSpPr txBox="1">
              <a:spLocks noChangeArrowheads="1"/>
            </p:cNvSpPr>
            <p:nvPr/>
          </p:nvSpPr>
          <p:spPr bwMode="auto">
            <a:xfrm>
              <a:off x="1008" y="3120"/>
              <a:ext cx="1248" cy="179"/>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200">
                  <a:latin typeface="Calibri" pitchFamily="34" charset="0"/>
                </a:rPr>
                <a:t>TLS TLV </a:t>
              </a:r>
            </a:p>
          </p:txBody>
        </p:sp>
        <p:sp>
          <p:nvSpPr>
            <p:cNvPr id="25615" name="Line 33"/>
            <p:cNvSpPr>
              <a:spLocks noChangeShapeType="1"/>
            </p:cNvSpPr>
            <p:nvPr/>
          </p:nvSpPr>
          <p:spPr bwMode="auto">
            <a:xfrm flipH="1">
              <a:off x="993" y="3312"/>
              <a:ext cx="15" cy="444"/>
            </a:xfrm>
            <a:prstGeom prst="line">
              <a:avLst/>
            </a:prstGeom>
            <a:noFill/>
            <a:ln w="9525">
              <a:solidFill>
                <a:schemeClr val="tx1"/>
              </a:solidFill>
              <a:round/>
              <a:headEnd/>
              <a:tailEnd/>
            </a:ln>
          </p:spPr>
          <p:txBody>
            <a:bodyPr/>
            <a:lstStyle/>
            <a:p>
              <a:endParaRPr lang="en-US"/>
            </a:p>
          </p:txBody>
        </p:sp>
        <p:sp>
          <p:nvSpPr>
            <p:cNvPr id="25616" name="Line 34"/>
            <p:cNvSpPr>
              <a:spLocks noChangeShapeType="1"/>
            </p:cNvSpPr>
            <p:nvPr/>
          </p:nvSpPr>
          <p:spPr bwMode="auto">
            <a:xfrm flipH="1">
              <a:off x="2253" y="3264"/>
              <a:ext cx="3" cy="492"/>
            </a:xfrm>
            <a:prstGeom prst="line">
              <a:avLst/>
            </a:prstGeom>
            <a:noFill/>
            <a:ln w="9525">
              <a:solidFill>
                <a:schemeClr val="tx1"/>
              </a:solidFill>
              <a:round/>
              <a:headEnd/>
              <a:tailEnd/>
            </a:ln>
          </p:spPr>
          <p:txBody>
            <a:bodyPr/>
            <a:lstStyle/>
            <a:p>
              <a:endParaRPr lang="en-US"/>
            </a:p>
          </p:txBody>
        </p:sp>
        <p:sp>
          <p:nvSpPr>
            <p:cNvPr id="25617" name="Line 35"/>
            <p:cNvSpPr>
              <a:spLocks noChangeShapeType="1"/>
            </p:cNvSpPr>
            <p:nvPr/>
          </p:nvSpPr>
          <p:spPr bwMode="auto">
            <a:xfrm>
              <a:off x="1008" y="3360"/>
              <a:ext cx="1248" cy="0"/>
            </a:xfrm>
            <a:prstGeom prst="line">
              <a:avLst/>
            </a:prstGeom>
            <a:noFill/>
            <a:ln w="9525">
              <a:solidFill>
                <a:schemeClr val="tx1"/>
              </a:solidFill>
              <a:round/>
              <a:headEnd type="triangle" w="med" len="med"/>
              <a:tailEnd type="triangle" w="med" len="med"/>
            </a:ln>
          </p:spPr>
          <p:txBody>
            <a:bodyPr/>
            <a:lstStyle/>
            <a:p>
              <a:endParaRPr lang="en-US"/>
            </a:p>
          </p:txBody>
        </p:sp>
        <p:sp>
          <p:nvSpPr>
            <p:cNvPr id="25618" name="Text Box 36"/>
            <p:cNvSpPr txBox="1">
              <a:spLocks noChangeArrowheads="1"/>
            </p:cNvSpPr>
            <p:nvPr/>
          </p:nvSpPr>
          <p:spPr bwMode="auto">
            <a:xfrm>
              <a:off x="993" y="3396"/>
              <a:ext cx="1485" cy="155"/>
            </a:xfrm>
            <a:prstGeom prst="rect">
              <a:avLst/>
            </a:prstGeom>
            <a:noFill/>
            <a:ln w="9525">
              <a:noFill/>
              <a:miter lim="800000"/>
              <a:headEnd/>
              <a:tailEnd/>
            </a:ln>
          </p:spPr>
          <p:txBody>
            <a:bodyPr>
              <a:spAutoFit/>
            </a:bodyPr>
            <a:lstStyle/>
            <a:p>
              <a:pPr>
                <a:spcBef>
                  <a:spcPct val="50000"/>
                </a:spcBef>
              </a:pPr>
              <a:r>
                <a:rPr lang="en-US" sz="1000">
                  <a:latin typeface="Calibri" pitchFamily="34" charset="0"/>
                </a:rPr>
                <a:t>TLS record type =application data </a:t>
              </a:r>
            </a:p>
          </p:txBody>
        </p:sp>
        <p:sp>
          <p:nvSpPr>
            <p:cNvPr id="25619" name="Text Box 31"/>
            <p:cNvSpPr txBox="1">
              <a:spLocks noChangeArrowheads="1"/>
            </p:cNvSpPr>
            <p:nvPr/>
          </p:nvSpPr>
          <p:spPr bwMode="auto">
            <a:xfrm>
              <a:off x="993" y="3576"/>
              <a:ext cx="585" cy="160"/>
            </a:xfrm>
            <a:prstGeom prst="rect">
              <a:avLst/>
            </a:prstGeom>
            <a:noFill/>
            <a:ln w="9525">
              <a:solidFill>
                <a:schemeClr val="tx1"/>
              </a:solidFill>
              <a:miter lim="800000"/>
              <a:headEnd/>
              <a:tailEnd/>
            </a:ln>
          </p:spPr>
          <p:txBody>
            <a:bodyPr>
              <a:spAutoFit/>
            </a:bodyPr>
            <a:lstStyle/>
            <a:p>
              <a:pPr>
                <a:spcBef>
                  <a:spcPct val="50000"/>
                </a:spcBef>
              </a:pPr>
              <a:r>
                <a:rPr lang="en-US" sz="1000">
                  <a:latin typeface="Calibri" pitchFamily="34" charset="0"/>
                </a:rPr>
                <a:t>MIH header</a:t>
              </a:r>
            </a:p>
          </p:txBody>
        </p:sp>
        <p:sp>
          <p:nvSpPr>
            <p:cNvPr id="25620" name="Text Box 32"/>
            <p:cNvSpPr txBox="1">
              <a:spLocks noChangeArrowheads="1"/>
            </p:cNvSpPr>
            <p:nvPr/>
          </p:nvSpPr>
          <p:spPr bwMode="auto">
            <a:xfrm>
              <a:off x="1488" y="3576"/>
              <a:ext cx="765" cy="160"/>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000">
                  <a:latin typeface="Calibri" pitchFamily="34" charset="0"/>
                </a:rPr>
                <a:t>MIH Data</a:t>
              </a:r>
            </a:p>
          </p:txBody>
        </p:sp>
        <p:sp>
          <p:nvSpPr>
            <p:cNvPr id="25621" name="Line 26"/>
            <p:cNvSpPr>
              <a:spLocks noChangeShapeType="1"/>
            </p:cNvSpPr>
            <p:nvPr/>
          </p:nvSpPr>
          <p:spPr bwMode="auto">
            <a:xfrm>
              <a:off x="288" y="3888"/>
              <a:ext cx="1968" cy="0"/>
            </a:xfrm>
            <a:prstGeom prst="line">
              <a:avLst/>
            </a:prstGeom>
            <a:noFill/>
            <a:ln w="9525">
              <a:solidFill>
                <a:schemeClr val="tx1"/>
              </a:solidFill>
              <a:round/>
              <a:headEnd type="triangle" w="med" len="med"/>
              <a:tailEnd type="triangle" w="med" len="med"/>
            </a:ln>
          </p:spPr>
          <p:txBody>
            <a:bodyPr/>
            <a:lstStyle/>
            <a:p>
              <a:endParaRPr lang="en-US"/>
            </a:p>
          </p:txBody>
        </p:sp>
      </p:grpSp>
      <p:sp>
        <p:nvSpPr>
          <p:cNvPr id="23" name="Rectangle 7"/>
          <p:cNvSpPr>
            <a:spLocks noChangeArrowheads="1"/>
          </p:cNvSpPr>
          <p:nvPr/>
        </p:nvSpPr>
        <p:spPr bwMode="auto">
          <a:xfrm>
            <a:off x="7467600" y="2895600"/>
            <a:ext cx="757237" cy="314325"/>
          </a:xfrm>
          <a:prstGeom prst="rect">
            <a:avLst/>
          </a:prstGeom>
          <a:solidFill>
            <a:srgbClr val="CC9900"/>
          </a:solidFill>
          <a:ln w="9525">
            <a:solidFill>
              <a:schemeClr val="tx1"/>
            </a:solidFill>
            <a:miter lim="800000"/>
            <a:headEnd/>
            <a:tailEnd/>
          </a:ln>
        </p:spPr>
        <p:txBody>
          <a:bodyPr wrap="square">
            <a:spAutoFit/>
          </a:bodyPr>
          <a:lstStyle/>
          <a:p>
            <a:pPr algn="ctr">
              <a:spcBef>
                <a:spcPct val="50000"/>
              </a:spcBef>
            </a:pPr>
            <a:r>
              <a:rPr lang="en-US" sz="1400"/>
              <a:t>(D)TLS</a:t>
            </a:r>
          </a:p>
        </p:txBody>
      </p:sp>
      <p:sp>
        <p:nvSpPr>
          <p:cNvPr id="24" name="Text Box 8"/>
          <p:cNvSpPr txBox="1">
            <a:spLocks noChangeArrowheads="1"/>
          </p:cNvSpPr>
          <p:nvPr/>
        </p:nvSpPr>
        <p:spPr bwMode="auto">
          <a:xfrm>
            <a:off x="7467600" y="2590800"/>
            <a:ext cx="757237" cy="314325"/>
          </a:xfrm>
          <a:prstGeom prst="rect">
            <a:avLst/>
          </a:prstGeom>
          <a:solidFill>
            <a:srgbClr val="FF99FF"/>
          </a:solidFill>
          <a:ln w="9525">
            <a:solidFill>
              <a:schemeClr val="tx1"/>
            </a:solidFill>
            <a:miter lim="800000"/>
            <a:headEnd/>
            <a:tailEnd/>
          </a:ln>
        </p:spPr>
        <p:txBody>
          <a:bodyPr wrap="square">
            <a:spAutoFit/>
          </a:bodyPr>
          <a:lstStyle/>
          <a:p>
            <a:pPr algn="ctr">
              <a:spcBef>
                <a:spcPct val="50000"/>
              </a:spcBef>
            </a:pPr>
            <a:r>
              <a:rPr lang="en-US" sz="1400"/>
              <a:t>MIH</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Slide Number Placeholder 4"/>
          <p:cNvSpPr>
            <a:spLocks noGrp="1"/>
          </p:cNvSpPr>
          <p:nvPr>
            <p:ph type="sldNum" sz="quarter" idx="11"/>
          </p:nvPr>
        </p:nvSpPr>
        <p:spPr>
          <a:noFill/>
        </p:spPr>
        <p:txBody>
          <a:bodyPr/>
          <a:lstStyle/>
          <a:p>
            <a:fld id="{B49ACBE7-F5A1-492B-871F-19C7C09C199C}" type="slidenum">
              <a:rPr lang="en-US" smtClean="0"/>
              <a:pPr/>
              <a:t>9</a:t>
            </a:fld>
            <a:endParaRPr lang="en-US" smtClean="0"/>
          </a:p>
        </p:txBody>
      </p:sp>
      <p:sp>
        <p:nvSpPr>
          <p:cNvPr id="26626" name="Rectangle 2"/>
          <p:cNvSpPr>
            <a:spLocks noChangeArrowheads="1"/>
          </p:cNvSpPr>
          <p:nvPr/>
        </p:nvSpPr>
        <p:spPr bwMode="auto">
          <a:xfrm>
            <a:off x="1476375" y="476250"/>
            <a:ext cx="6553200" cy="1143000"/>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III: EAP</a:t>
            </a:r>
            <a:br>
              <a:rPr lang="en-US"/>
            </a:br>
            <a:endParaRPr lang="en-US" sz="2000"/>
          </a:p>
        </p:txBody>
      </p:sp>
      <p:sp>
        <p:nvSpPr>
          <p:cNvPr id="26627" name="Content Placeholder 2"/>
          <p:cNvSpPr>
            <a:spLocks/>
          </p:cNvSpPr>
          <p:nvPr/>
        </p:nvSpPr>
        <p:spPr bwMode="auto">
          <a:xfrm>
            <a:off x="395288" y="1371600"/>
            <a:ext cx="4105275" cy="2994025"/>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1800" dirty="0"/>
              <a:t>MN executes a service authentication through </a:t>
            </a:r>
            <a:r>
              <a:rPr lang="en-US" sz="1800" dirty="0" smtClean="0"/>
              <a:t>EAP. </a:t>
            </a:r>
            <a:r>
              <a:rPr lang="en-US" sz="1800" dirty="0" smtClean="0">
                <a:solidFill>
                  <a:srgbClr val="FF0000"/>
                </a:solidFill>
              </a:rPr>
              <a:t>The EAP messages between MN and </a:t>
            </a:r>
            <a:r>
              <a:rPr lang="en-US" sz="1800" dirty="0" err="1" smtClean="0">
                <a:solidFill>
                  <a:srgbClr val="FF0000"/>
                </a:solidFill>
              </a:rPr>
              <a:t>PoS</a:t>
            </a:r>
            <a:r>
              <a:rPr lang="en-US" sz="1800" dirty="0" smtClean="0">
                <a:solidFill>
                  <a:srgbClr val="FF0000"/>
                </a:solidFill>
              </a:rPr>
              <a:t> can be carried over MIH or other protocols.</a:t>
            </a:r>
          </a:p>
          <a:p>
            <a:pPr marL="457200" indent="-457200" defTabSz="762000" eaLnBrk="0" hangingPunct="0">
              <a:lnSpc>
                <a:spcPct val="90000"/>
              </a:lnSpc>
              <a:spcBef>
                <a:spcPct val="40000"/>
              </a:spcBef>
              <a:buClr>
                <a:srgbClr val="0000FF"/>
              </a:buClr>
              <a:buFont typeface="Wingdings" pitchFamily="2" charset="2"/>
              <a:buChar char="§"/>
            </a:pPr>
            <a:r>
              <a:rPr lang="en-US" sz="1800" dirty="0"/>
              <a:t>MIH is protected at MIH layer. </a:t>
            </a:r>
          </a:p>
          <a:p>
            <a:pPr marL="457200" indent="-457200" defTabSz="762000" eaLnBrk="0" hangingPunct="0">
              <a:lnSpc>
                <a:spcPct val="90000"/>
              </a:lnSpc>
              <a:spcBef>
                <a:spcPct val="40000"/>
              </a:spcBef>
              <a:buClr>
                <a:srgbClr val="0000FF"/>
              </a:buClr>
              <a:buFont typeface="Wingdings" pitchFamily="2" charset="2"/>
              <a:buChar char="J"/>
            </a:pPr>
            <a:r>
              <a:rPr lang="en-US" sz="1800" dirty="0"/>
              <a:t>Pros: MIH specific protection. </a:t>
            </a:r>
          </a:p>
          <a:p>
            <a:pPr marL="457200" indent="-457200" defTabSz="762000" eaLnBrk="0" hangingPunct="0">
              <a:lnSpc>
                <a:spcPct val="90000"/>
              </a:lnSpc>
              <a:spcBef>
                <a:spcPct val="40000"/>
              </a:spcBef>
              <a:buClr>
                <a:srgbClr val="0000FF"/>
              </a:buClr>
              <a:buFont typeface="Wingdings" pitchFamily="2" charset="2"/>
              <a:buChar char="L"/>
            </a:pPr>
            <a:r>
              <a:rPr lang="en-US" sz="1800" dirty="0"/>
              <a:t>Cons: Add security to MIH, change MIH messages. </a:t>
            </a:r>
          </a:p>
          <a:p>
            <a:pPr marL="457200" indent="-457200" defTabSz="762000" eaLnBrk="0" hangingPunct="0">
              <a:lnSpc>
                <a:spcPct val="90000"/>
              </a:lnSpc>
              <a:spcBef>
                <a:spcPct val="40000"/>
              </a:spcBef>
              <a:buClr>
                <a:srgbClr val="0000FF"/>
              </a:buClr>
              <a:buFont typeface="Symbol" pitchFamily="18" charset="2"/>
              <a:buChar char="?"/>
            </a:pPr>
            <a:r>
              <a:rPr lang="en-US" sz="1800" dirty="0"/>
              <a:t>Possible issue: Need service authentication credentials and authentication servers.</a:t>
            </a:r>
          </a:p>
          <a:p>
            <a:pPr marL="457200" indent="-457200" defTabSz="762000" eaLnBrk="0" hangingPunct="0">
              <a:lnSpc>
                <a:spcPct val="90000"/>
              </a:lnSpc>
              <a:spcBef>
                <a:spcPct val="40000"/>
              </a:spcBef>
              <a:buClr>
                <a:srgbClr val="0000FF"/>
              </a:buClr>
              <a:buFont typeface="Wingdings" pitchFamily="2" charset="2"/>
              <a:buChar char="§"/>
            </a:pPr>
            <a:r>
              <a:rPr lang="en-US" sz="1800" dirty="0"/>
              <a:t>21a: Define new protected MIH messages.</a:t>
            </a:r>
          </a:p>
        </p:txBody>
      </p:sp>
      <p:sp>
        <p:nvSpPr>
          <p:cNvPr id="26628" name="Text Box 4"/>
          <p:cNvSpPr txBox="1">
            <a:spLocks noChangeArrowheads="1"/>
          </p:cNvSpPr>
          <p:nvPr/>
        </p:nvSpPr>
        <p:spPr bwMode="auto">
          <a:xfrm>
            <a:off x="4329113" y="2857500"/>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6629" name="Text Box 5"/>
          <p:cNvSpPr txBox="1">
            <a:spLocks noChangeArrowheads="1"/>
          </p:cNvSpPr>
          <p:nvPr/>
        </p:nvSpPr>
        <p:spPr bwMode="auto">
          <a:xfrm>
            <a:off x="6234113" y="2857500"/>
            <a:ext cx="914400"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6630" name="Line 6"/>
          <p:cNvSpPr>
            <a:spLocks noChangeShapeType="1"/>
          </p:cNvSpPr>
          <p:nvPr/>
        </p:nvSpPr>
        <p:spPr bwMode="auto">
          <a:xfrm>
            <a:off x="4786313" y="3162300"/>
            <a:ext cx="0" cy="2209800"/>
          </a:xfrm>
          <a:prstGeom prst="line">
            <a:avLst/>
          </a:prstGeom>
          <a:noFill/>
          <a:ln w="9525">
            <a:solidFill>
              <a:schemeClr val="tx1"/>
            </a:solidFill>
            <a:round/>
            <a:headEnd/>
            <a:tailEnd/>
          </a:ln>
        </p:spPr>
        <p:txBody>
          <a:bodyPr/>
          <a:lstStyle/>
          <a:p>
            <a:endParaRPr lang="en-US"/>
          </a:p>
        </p:txBody>
      </p:sp>
      <p:sp>
        <p:nvSpPr>
          <p:cNvPr id="26631" name="Line 7"/>
          <p:cNvSpPr>
            <a:spLocks noChangeShapeType="1"/>
          </p:cNvSpPr>
          <p:nvPr/>
        </p:nvSpPr>
        <p:spPr bwMode="auto">
          <a:xfrm>
            <a:off x="8367713" y="3314700"/>
            <a:ext cx="0" cy="2209800"/>
          </a:xfrm>
          <a:prstGeom prst="line">
            <a:avLst/>
          </a:prstGeom>
          <a:noFill/>
          <a:ln w="9525">
            <a:solidFill>
              <a:schemeClr val="tx1"/>
            </a:solidFill>
            <a:round/>
            <a:headEnd/>
            <a:tailEnd/>
          </a:ln>
        </p:spPr>
        <p:txBody>
          <a:bodyPr/>
          <a:lstStyle/>
          <a:p>
            <a:endParaRPr lang="en-US"/>
          </a:p>
        </p:txBody>
      </p:sp>
      <p:sp>
        <p:nvSpPr>
          <p:cNvPr id="26632" name="AutoShape 8"/>
          <p:cNvSpPr>
            <a:spLocks noChangeArrowheads="1"/>
          </p:cNvSpPr>
          <p:nvPr/>
        </p:nvSpPr>
        <p:spPr bwMode="auto">
          <a:xfrm>
            <a:off x="4786313" y="3695700"/>
            <a:ext cx="3581400" cy="527050"/>
          </a:xfrm>
          <a:prstGeom prst="leftRightArrow">
            <a:avLst>
              <a:gd name="adj1" fmla="val 50000"/>
              <a:gd name="adj2" fmla="val 135904"/>
            </a:avLst>
          </a:prstGeom>
          <a:solidFill>
            <a:srgbClr val="EAEAEA"/>
          </a:solidFill>
          <a:ln w="9525">
            <a:solidFill>
              <a:schemeClr val="tx1"/>
            </a:solidFill>
            <a:miter lim="800000"/>
            <a:headEnd/>
            <a:tailEnd/>
          </a:ln>
        </p:spPr>
        <p:txBody>
          <a:bodyPr>
            <a:spAutoFit/>
          </a:bodyPr>
          <a:lstStyle/>
          <a:p>
            <a:pPr algn="ctr">
              <a:spcBef>
                <a:spcPct val="50000"/>
              </a:spcBef>
            </a:pPr>
            <a:r>
              <a:rPr lang="en-US" sz="1400"/>
              <a:t>Service EAP</a:t>
            </a:r>
          </a:p>
        </p:txBody>
      </p:sp>
      <p:sp>
        <p:nvSpPr>
          <p:cNvPr id="26633" name="Text Box 9"/>
          <p:cNvSpPr txBox="1">
            <a:spLocks noChangeArrowheads="1"/>
          </p:cNvSpPr>
          <p:nvPr/>
        </p:nvSpPr>
        <p:spPr bwMode="auto">
          <a:xfrm>
            <a:off x="4787900" y="4797425"/>
            <a:ext cx="1944688" cy="314325"/>
          </a:xfrm>
          <a:prstGeom prst="rect">
            <a:avLst/>
          </a:prstGeom>
          <a:solidFill>
            <a:schemeClr val="folHlink"/>
          </a:solidFill>
          <a:ln w="9525">
            <a:solidFill>
              <a:schemeClr val="tx1"/>
            </a:solidFill>
            <a:miter lim="800000"/>
            <a:headEnd/>
            <a:tailEnd/>
          </a:ln>
        </p:spPr>
        <p:txBody>
          <a:bodyPr>
            <a:spAutoFit/>
          </a:bodyPr>
          <a:lstStyle/>
          <a:p>
            <a:pPr algn="ctr">
              <a:spcBef>
                <a:spcPct val="50000"/>
              </a:spcBef>
            </a:pPr>
            <a:r>
              <a:rPr lang="en-US" sz="1400"/>
              <a:t>Protected MIH</a:t>
            </a:r>
          </a:p>
        </p:txBody>
      </p:sp>
      <p:sp>
        <p:nvSpPr>
          <p:cNvPr id="26634" name="Text Box 10"/>
          <p:cNvSpPr txBox="1">
            <a:spLocks noChangeArrowheads="1"/>
          </p:cNvSpPr>
          <p:nvPr/>
        </p:nvSpPr>
        <p:spPr bwMode="auto">
          <a:xfrm>
            <a:off x="7834313" y="2781300"/>
            <a:ext cx="914400" cy="527050"/>
          </a:xfrm>
          <a:prstGeom prst="rect">
            <a:avLst/>
          </a:prstGeom>
          <a:solidFill>
            <a:schemeClr val="hlink"/>
          </a:solidFill>
          <a:ln w="9525">
            <a:solidFill>
              <a:schemeClr val="tx1"/>
            </a:solidFill>
            <a:miter lim="800000"/>
            <a:headEnd/>
            <a:tailEnd/>
          </a:ln>
        </p:spPr>
        <p:txBody>
          <a:bodyPr>
            <a:spAutoFit/>
          </a:bodyPr>
          <a:lstStyle/>
          <a:p>
            <a:pPr algn="ctr">
              <a:spcBef>
                <a:spcPct val="50000"/>
              </a:spcBef>
            </a:pPr>
            <a:r>
              <a:rPr lang="en-US" sz="1400"/>
              <a:t>Service AS</a:t>
            </a:r>
          </a:p>
        </p:txBody>
      </p:sp>
      <p:sp>
        <p:nvSpPr>
          <p:cNvPr id="26635" name="Line 11"/>
          <p:cNvSpPr>
            <a:spLocks noChangeShapeType="1"/>
          </p:cNvSpPr>
          <p:nvPr/>
        </p:nvSpPr>
        <p:spPr bwMode="auto">
          <a:xfrm>
            <a:off x="6732588" y="3141663"/>
            <a:ext cx="0" cy="609600"/>
          </a:xfrm>
          <a:prstGeom prst="line">
            <a:avLst/>
          </a:prstGeom>
          <a:noFill/>
          <a:ln w="9525">
            <a:solidFill>
              <a:schemeClr val="tx1"/>
            </a:solidFill>
            <a:round/>
            <a:headEnd/>
            <a:tailEnd/>
          </a:ln>
        </p:spPr>
        <p:txBody>
          <a:bodyPr/>
          <a:lstStyle/>
          <a:p>
            <a:endParaRPr lang="en-US"/>
          </a:p>
        </p:txBody>
      </p:sp>
      <p:sp>
        <p:nvSpPr>
          <p:cNvPr id="26636" name="Line 12"/>
          <p:cNvSpPr>
            <a:spLocks noChangeShapeType="1"/>
          </p:cNvSpPr>
          <p:nvPr/>
        </p:nvSpPr>
        <p:spPr bwMode="auto">
          <a:xfrm>
            <a:off x="6732588" y="4076700"/>
            <a:ext cx="0" cy="1219200"/>
          </a:xfrm>
          <a:prstGeom prst="line">
            <a:avLst/>
          </a:prstGeom>
          <a:noFill/>
          <a:ln w="9525">
            <a:solidFill>
              <a:schemeClr val="tx1"/>
            </a:solidFill>
            <a:round/>
            <a:headEnd/>
            <a:tailEnd/>
          </a:ln>
        </p:spPr>
        <p:txBody>
          <a:bodyPr/>
          <a:lstStyle/>
          <a:p>
            <a:endParaRPr lang="en-US"/>
          </a:p>
        </p:txBody>
      </p:sp>
      <p:sp>
        <p:nvSpPr>
          <p:cNvPr id="26637" name="Line 13"/>
          <p:cNvSpPr>
            <a:spLocks noChangeShapeType="1"/>
          </p:cNvSpPr>
          <p:nvPr/>
        </p:nvSpPr>
        <p:spPr bwMode="auto">
          <a:xfrm flipH="1">
            <a:off x="6732588" y="4581525"/>
            <a:ext cx="1655762" cy="0"/>
          </a:xfrm>
          <a:prstGeom prst="line">
            <a:avLst/>
          </a:prstGeom>
          <a:noFill/>
          <a:ln w="9525">
            <a:solidFill>
              <a:schemeClr val="tx1"/>
            </a:solidFill>
            <a:round/>
            <a:headEnd/>
            <a:tailEnd type="triangle" w="med" len="med"/>
          </a:ln>
        </p:spPr>
        <p:txBody>
          <a:bodyPr/>
          <a:lstStyle/>
          <a:p>
            <a:endParaRPr lang="en-US"/>
          </a:p>
        </p:txBody>
      </p:sp>
      <p:sp>
        <p:nvSpPr>
          <p:cNvPr id="26638" name="Text Box 14"/>
          <p:cNvSpPr txBox="1">
            <a:spLocks noChangeArrowheads="1"/>
          </p:cNvSpPr>
          <p:nvPr/>
        </p:nvSpPr>
        <p:spPr bwMode="auto">
          <a:xfrm>
            <a:off x="7072313" y="4305300"/>
            <a:ext cx="685800" cy="304800"/>
          </a:xfrm>
          <a:prstGeom prst="rect">
            <a:avLst/>
          </a:prstGeom>
          <a:noFill/>
          <a:ln w="9525">
            <a:noFill/>
            <a:miter lim="800000"/>
            <a:headEnd/>
            <a:tailEnd/>
          </a:ln>
        </p:spPr>
        <p:txBody>
          <a:bodyPr>
            <a:spAutoFit/>
          </a:bodyPr>
          <a:lstStyle/>
          <a:p>
            <a:pPr>
              <a:spcBef>
                <a:spcPct val="50000"/>
              </a:spcBef>
            </a:pPr>
            <a:r>
              <a:rPr lang="en-US" sz="1400"/>
              <a:t>MSK</a:t>
            </a:r>
          </a:p>
        </p:txBody>
      </p:sp>
      <p:sp>
        <p:nvSpPr>
          <p:cNvPr id="26639" name="Text Box 15"/>
          <p:cNvSpPr txBox="1">
            <a:spLocks noChangeArrowheads="1"/>
          </p:cNvSpPr>
          <p:nvPr/>
        </p:nvSpPr>
        <p:spPr bwMode="auto">
          <a:xfrm>
            <a:off x="2051050" y="5372100"/>
            <a:ext cx="1135063" cy="284163"/>
          </a:xfrm>
          <a:prstGeom prst="rect">
            <a:avLst/>
          </a:prstGeom>
          <a:noFill/>
          <a:ln w="9525">
            <a:solidFill>
              <a:schemeClr val="tx1"/>
            </a:solidFill>
            <a:miter lim="800000"/>
            <a:headEnd/>
            <a:tailEnd/>
          </a:ln>
        </p:spPr>
        <p:txBody>
          <a:bodyPr>
            <a:spAutoFit/>
          </a:bodyPr>
          <a:lstStyle/>
          <a:p>
            <a:pPr>
              <a:spcBef>
                <a:spcPct val="50000"/>
              </a:spcBef>
            </a:pPr>
            <a:r>
              <a:rPr lang="en-US" sz="1200"/>
              <a:t>SMIH header</a:t>
            </a:r>
          </a:p>
        </p:txBody>
      </p:sp>
      <p:sp>
        <p:nvSpPr>
          <p:cNvPr id="26640" name="Text Box 16"/>
          <p:cNvSpPr txBox="1">
            <a:spLocks noChangeArrowheads="1"/>
          </p:cNvSpPr>
          <p:nvPr/>
        </p:nvSpPr>
        <p:spPr bwMode="auto">
          <a:xfrm>
            <a:off x="3186113" y="5372100"/>
            <a:ext cx="1981200" cy="284163"/>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200"/>
              <a:t>MIH Data</a:t>
            </a:r>
          </a:p>
        </p:txBody>
      </p:sp>
      <p:sp>
        <p:nvSpPr>
          <p:cNvPr id="26641" name="Line 17"/>
          <p:cNvSpPr>
            <a:spLocks noChangeShapeType="1"/>
          </p:cNvSpPr>
          <p:nvPr/>
        </p:nvSpPr>
        <p:spPr bwMode="auto">
          <a:xfrm>
            <a:off x="3186113" y="5676900"/>
            <a:ext cx="0" cy="228600"/>
          </a:xfrm>
          <a:prstGeom prst="line">
            <a:avLst/>
          </a:prstGeom>
          <a:noFill/>
          <a:ln w="9525">
            <a:solidFill>
              <a:schemeClr val="tx1"/>
            </a:solidFill>
            <a:round/>
            <a:headEnd/>
            <a:tailEnd/>
          </a:ln>
        </p:spPr>
        <p:txBody>
          <a:bodyPr/>
          <a:lstStyle/>
          <a:p>
            <a:endParaRPr lang="en-US"/>
          </a:p>
        </p:txBody>
      </p:sp>
      <p:sp>
        <p:nvSpPr>
          <p:cNvPr id="26642" name="Line 18"/>
          <p:cNvSpPr>
            <a:spLocks noChangeShapeType="1"/>
          </p:cNvSpPr>
          <p:nvPr/>
        </p:nvSpPr>
        <p:spPr bwMode="auto">
          <a:xfrm>
            <a:off x="5167313" y="5600700"/>
            <a:ext cx="0" cy="304800"/>
          </a:xfrm>
          <a:prstGeom prst="line">
            <a:avLst/>
          </a:prstGeom>
          <a:noFill/>
          <a:ln w="9525">
            <a:solidFill>
              <a:schemeClr val="tx1"/>
            </a:solidFill>
            <a:round/>
            <a:headEnd/>
            <a:tailEnd/>
          </a:ln>
        </p:spPr>
        <p:txBody>
          <a:bodyPr/>
          <a:lstStyle/>
          <a:p>
            <a:endParaRPr lang="en-US"/>
          </a:p>
        </p:txBody>
      </p:sp>
      <p:sp>
        <p:nvSpPr>
          <p:cNvPr id="26643" name="Line 19"/>
          <p:cNvSpPr>
            <a:spLocks noChangeShapeType="1"/>
          </p:cNvSpPr>
          <p:nvPr/>
        </p:nvSpPr>
        <p:spPr bwMode="auto">
          <a:xfrm>
            <a:off x="3186113" y="5753100"/>
            <a:ext cx="1981200" cy="0"/>
          </a:xfrm>
          <a:prstGeom prst="line">
            <a:avLst/>
          </a:prstGeom>
          <a:noFill/>
          <a:ln w="9525">
            <a:solidFill>
              <a:schemeClr val="tx1"/>
            </a:solidFill>
            <a:round/>
            <a:headEnd type="triangle" w="med" len="med"/>
            <a:tailEnd type="triangle" w="med" len="med"/>
          </a:ln>
        </p:spPr>
        <p:txBody>
          <a:bodyPr/>
          <a:lstStyle/>
          <a:p>
            <a:endParaRPr lang="en-US"/>
          </a:p>
        </p:txBody>
      </p:sp>
      <p:sp>
        <p:nvSpPr>
          <p:cNvPr id="26644" name="Text Box 20"/>
          <p:cNvSpPr txBox="1">
            <a:spLocks noChangeArrowheads="1"/>
          </p:cNvSpPr>
          <p:nvPr/>
        </p:nvSpPr>
        <p:spPr bwMode="auto">
          <a:xfrm>
            <a:off x="3492500" y="5805488"/>
            <a:ext cx="1295400" cy="274637"/>
          </a:xfrm>
          <a:prstGeom prst="rect">
            <a:avLst/>
          </a:prstGeom>
          <a:noFill/>
          <a:ln w="9525">
            <a:noFill/>
            <a:miter lim="800000"/>
            <a:headEnd/>
            <a:tailEnd/>
          </a:ln>
        </p:spPr>
        <p:txBody>
          <a:bodyPr>
            <a:spAutoFit/>
          </a:bodyPr>
          <a:lstStyle/>
          <a:p>
            <a:pPr algn="ctr">
              <a:spcBef>
                <a:spcPct val="50000"/>
              </a:spcBef>
            </a:pPr>
            <a:r>
              <a:rPr lang="en-US" sz="1200"/>
              <a:t>Encrypted</a:t>
            </a:r>
          </a:p>
        </p:txBody>
      </p:sp>
      <p:sp>
        <p:nvSpPr>
          <p:cNvPr id="26645" name="Text Box 21"/>
          <p:cNvSpPr txBox="1">
            <a:spLocks noChangeArrowheads="1"/>
          </p:cNvSpPr>
          <p:nvPr/>
        </p:nvSpPr>
        <p:spPr bwMode="auto">
          <a:xfrm>
            <a:off x="5148263" y="5373688"/>
            <a:ext cx="576262" cy="284162"/>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200"/>
              <a:t>MIC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15379</TotalTime>
  <Words>1512</Words>
  <Application>Microsoft Office PowerPoint</Application>
  <PresentationFormat>On-screen Show (4:3)</PresentationFormat>
  <Paragraphs>184</Paragraphs>
  <Slides>14</Slides>
  <Notes>2</Notes>
  <HiddenSlides>0</HiddenSlides>
  <MMClips>0</MMClips>
  <ScaleCrop>false</ScaleCrop>
  <HeadingPairs>
    <vt:vector size="4" baseType="variant">
      <vt:variant>
        <vt:lpstr>Design Template</vt:lpstr>
      </vt:variant>
      <vt:variant>
        <vt:i4>1</vt:i4>
      </vt:variant>
      <vt:variant>
        <vt:lpstr>Slide Titles</vt:lpstr>
      </vt:variant>
      <vt:variant>
        <vt:i4>14</vt:i4>
      </vt:variant>
    </vt:vector>
  </HeadingPairs>
  <TitlesOfParts>
    <vt:vector size="15" baseType="lpstr">
      <vt:lpstr>blank presentation</vt:lpstr>
      <vt:lpstr>Slide 1</vt:lpstr>
      <vt:lpstr>Slide 2</vt:lpstr>
      <vt:lpstr>Background</vt:lpstr>
      <vt:lpstr>Slide 4</vt:lpstr>
      <vt:lpstr>Slide 5</vt:lpstr>
      <vt:lpstr>Slide 6</vt:lpstr>
      <vt:lpstr>Slide 7</vt:lpstr>
      <vt:lpstr>Slide 8</vt:lpstr>
      <vt:lpstr>Slide 9</vt:lpstr>
      <vt:lpstr>Slide 10</vt:lpstr>
      <vt:lpstr>Slide 11</vt:lpstr>
      <vt:lpstr>Slide 12</vt:lpstr>
      <vt:lpstr>Work Item 2 –21a Task Summary and Question</vt:lpstr>
      <vt:lpstr>Work Item 1 –21a Task Summary and Question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user</cp:lastModifiedBy>
  <cp:revision>1070</cp:revision>
  <dcterms:created xsi:type="dcterms:W3CDTF">2010-03-17T12:28:09Z</dcterms:created>
  <dcterms:modified xsi:type="dcterms:W3CDTF">2010-03-17T13:21:01Z</dcterms:modified>
</cp:coreProperties>
</file>