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311" r:id="rId2"/>
    <p:sldId id="307" r:id="rId3"/>
    <p:sldId id="335" r:id="rId4"/>
    <p:sldId id="336" r:id="rId5"/>
    <p:sldId id="270" r:id="rId6"/>
    <p:sldId id="272" r:id="rId7"/>
    <p:sldId id="337" r:id="rId8"/>
    <p:sldId id="338"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410" autoAdjust="0"/>
  </p:normalViewPr>
  <p:slideViewPr>
    <p:cSldViewPr>
      <p:cViewPr varScale="1">
        <p:scale>
          <a:sx n="114" d="100"/>
          <a:sy n="114" d="100"/>
        </p:scale>
        <p:origin x="-864"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228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A663B96-37BE-4F95-B4F7-9495D6F813CB}" type="datetimeFigureOut">
              <a:rPr lang="en-US"/>
              <a:pPr>
                <a:defRPr/>
              </a:pPr>
              <a:t>7/16/2009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77C77838-A091-42F4-A7AE-24C159EEAFC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D6DA30C-E145-4692-ACFF-F6303959F6FD}" type="datetimeFigureOut">
              <a:rPr lang="en-US"/>
              <a:pPr>
                <a:defRPr/>
              </a:pPr>
              <a:t>7/16/2009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93EBBD4-2F6C-4EDE-AF49-222F405582E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a:lstStyle/>
          <a:p>
            <a:fld id="{BFCB91A1-9A7B-4730-BD9E-B757C0DFB3FB}"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a:lstStyle/>
          <a:p>
            <a:fld id="{C37F96D6-F200-4515-9705-BBACEF279476}" type="slidenum">
              <a:rPr lang="en-US" smtClean="0"/>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fld id="{68852FAD-E655-4AF2-A4AB-93EC9C178B36}" type="datetime1">
              <a:rPr lang="en-US"/>
              <a:pPr>
                <a:defRPr/>
              </a:pPr>
              <a:t>7/16/2009</a:t>
            </a:fld>
            <a:endParaRPr lang="en-US"/>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t>21-09-0066-01-0sec</a:t>
            </a:r>
            <a:endParaRPr lang="en-US"/>
          </a:p>
        </p:txBody>
      </p:sp>
      <p:sp>
        <p:nvSpPr>
          <p:cNvPr id="6" name="Rectangle 6"/>
          <p:cNvSpPr>
            <a:spLocks noGrp="1" noChangeArrowheads="1"/>
          </p:cNvSpPr>
          <p:nvPr>
            <p:ph type="sldNum" sz="quarter" idx="12"/>
          </p:nvPr>
        </p:nvSpPr>
        <p:spPr/>
        <p:txBody>
          <a:bodyPr/>
          <a:lstStyle>
            <a:lvl1pPr>
              <a:defRPr/>
            </a:lvl1pPr>
          </a:lstStyle>
          <a:p>
            <a:pPr>
              <a:defRPr/>
            </a:pPr>
            <a:fld id="{64BADC2C-AB9E-48E8-A4B9-D358A0F8CD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1612CF8-AAB7-4026-B222-92279A5E57F5}" type="datetime1">
              <a:rPr lang="en-US"/>
              <a:pPr>
                <a:defRPr/>
              </a:pPr>
              <a:t>7/16/2009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6" name="Rectangle 6"/>
          <p:cNvSpPr>
            <a:spLocks noGrp="1" noChangeArrowheads="1"/>
          </p:cNvSpPr>
          <p:nvPr>
            <p:ph type="sldNum" sz="quarter" idx="12"/>
          </p:nvPr>
        </p:nvSpPr>
        <p:spPr>
          <a:ln/>
        </p:spPr>
        <p:txBody>
          <a:bodyPr/>
          <a:lstStyle>
            <a:lvl1pPr>
              <a:defRPr/>
            </a:lvl1pPr>
          </a:lstStyle>
          <a:p>
            <a:pPr>
              <a:defRPr/>
            </a:pPr>
            <a:fld id="{F0BABE13-F38B-4E09-8225-D3A8C8BD4BE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89CA4EA-F353-416D-B6CD-55BEDF52E466}" type="datetime1">
              <a:rPr lang="en-US"/>
              <a:pPr>
                <a:defRPr/>
              </a:pPr>
              <a:t>7/16/2009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6" name="Rectangle 6"/>
          <p:cNvSpPr>
            <a:spLocks noGrp="1" noChangeArrowheads="1"/>
          </p:cNvSpPr>
          <p:nvPr>
            <p:ph type="sldNum" sz="quarter" idx="12"/>
          </p:nvPr>
        </p:nvSpPr>
        <p:spPr>
          <a:ln/>
        </p:spPr>
        <p:txBody>
          <a:bodyPr/>
          <a:lstStyle>
            <a:lvl1pPr>
              <a:defRPr/>
            </a:lvl1pPr>
          </a:lstStyle>
          <a:p>
            <a:pPr>
              <a:defRPr/>
            </a:pPr>
            <a:fld id="{AE45881D-1C01-47CC-936C-B05B342FAD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fld id="{5C3FC90D-47BF-4D51-A867-3812EF4DEEAE}" type="datetime1">
              <a:rPr lang="en-US"/>
              <a:pPr>
                <a:defRPr/>
              </a:pPr>
              <a:t>7/16/2009</a:t>
            </a:fld>
            <a:endParaRPr lang="en-US"/>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t>21-09-0066-01-0sec</a:t>
            </a:r>
            <a:endParaRPr lang="en-US"/>
          </a:p>
        </p:txBody>
      </p:sp>
      <p:sp>
        <p:nvSpPr>
          <p:cNvPr id="6" name="Rectangle 6"/>
          <p:cNvSpPr>
            <a:spLocks noGrp="1" noChangeArrowheads="1"/>
          </p:cNvSpPr>
          <p:nvPr>
            <p:ph type="sldNum" sz="quarter" idx="12"/>
          </p:nvPr>
        </p:nvSpPr>
        <p:spPr/>
        <p:txBody>
          <a:bodyPr/>
          <a:lstStyle>
            <a:lvl1pPr>
              <a:defRPr/>
            </a:lvl1pPr>
          </a:lstStyle>
          <a:p>
            <a:pPr>
              <a:defRPr/>
            </a:pPr>
            <a:fld id="{D16E09A9-05A1-4A9D-BAF9-148608A9A62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fld id="{B6963A88-B466-4B58-A9BF-EB57E1E76F20}" type="datetime1">
              <a:rPr lang="en-US"/>
              <a:pPr>
                <a:defRPr/>
              </a:pPr>
              <a:t>7/16/2009</a:t>
            </a:fld>
            <a:endParaRPr lang="en-US"/>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t>21-09-0066-01-0sec</a:t>
            </a:r>
            <a:endParaRPr lang="en-US"/>
          </a:p>
        </p:txBody>
      </p:sp>
      <p:sp>
        <p:nvSpPr>
          <p:cNvPr id="6" name="Rectangle 6"/>
          <p:cNvSpPr>
            <a:spLocks noGrp="1" noChangeArrowheads="1"/>
          </p:cNvSpPr>
          <p:nvPr>
            <p:ph type="sldNum" sz="quarter" idx="12"/>
          </p:nvPr>
        </p:nvSpPr>
        <p:spPr/>
        <p:txBody>
          <a:bodyPr/>
          <a:lstStyle>
            <a:lvl1pPr>
              <a:defRPr/>
            </a:lvl1pPr>
          </a:lstStyle>
          <a:p>
            <a:pPr>
              <a:defRPr/>
            </a:pPr>
            <a:fld id="{60743B62-2C92-4708-B89B-8AE0A82F4A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fld id="{020DA376-8CAD-46DA-8137-7B229DD4F632}" type="datetime1">
              <a:rPr lang="en-US"/>
              <a:pPr>
                <a:defRPr/>
              </a:pPr>
              <a:t>7/16/2009</a:t>
            </a:fld>
            <a:endParaRPr lang="en-US"/>
          </a:p>
        </p:txBody>
      </p:sp>
      <p:sp>
        <p:nvSpPr>
          <p:cNvPr id="6" name="Rectangle 5"/>
          <p:cNvSpPr>
            <a:spLocks noGrp="1" noChangeArrowheads="1"/>
          </p:cNvSpPr>
          <p:nvPr>
            <p:ph type="ftr" sz="quarter" idx="11"/>
          </p:nvPr>
        </p:nvSpPr>
        <p:spPr/>
        <p:txBody>
          <a:bodyPr/>
          <a:lstStyle>
            <a:lvl1pPr>
              <a:defRPr dirty="0" smtClean="0"/>
            </a:lvl1pPr>
          </a:lstStyle>
          <a:p>
            <a:pPr>
              <a:defRPr/>
            </a:pPr>
            <a:r>
              <a:rPr lang="en-US"/>
              <a:t>21-09-0066-01-0sec</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CC4EDD1C-276D-4B7B-9DE2-BDE6174D960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840CF2EC-18FA-411F-BB4F-9246D72C2DA4}" type="datetime1">
              <a:rPr lang="en-US"/>
              <a:pPr>
                <a:defRPr/>
              </a:pPr>
              <a:t>7/16/2009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9" name="Rectangle 6"/>
          <p:cNvSpPr>
            <a:spLocks noGrp="1" noChangeArrowheads="1"/>
          </p:cNvSpPr>
          <p:nvPr>
            <p:ph type="sldNum" sz="quarter" idx="12"/>
          </p:nvPr>
        </p:nvSpPr>
        <p:spPr>
          <a:ln/>
        </p:spPr>
        <p:txBody>
          <a:bodyPr/>
          <a:lstStyle>
            <a:lvl1pPr>
              <a:defRPr/>
            </a:lvl1pPr>
          </a:lstStyle>
          <a:p>
            <a:pPr>
              <a:defRPr/>
            </a:pPr>
            <a:fld id="{816AF35C-E209-4FF2-A5E7-8A306EB6AD0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5DFE2A8-651B-4A84-9E00-E19015AE1322}" type="datetime1">
              <a:rPr lang="en-US"/>
              <a:pPr>
                <a:defRPr/>
              </a:pPr>
              <a:t>7/16/2009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5" name="Rectangle 6"/>
          <p:cNvSpPr>
            <a:spLocks noGrp="1" noChangeArrowheads="1"/>
          </p:cNvSpPr>
          <p:nvPr>
            <p:ph type="sldNum" sz="quarter" idx="12"/>
          </p:nvPr>
        </p:nvSpPr>
        <p:spPr>
          <a:ln/>
        </p:spPr>
        <p:txBody>
          <a:bodyPr/>
          <a:lstStyle>
            <a:lvl1pPr>
              <a:defRPr/>
            </a:lvl1pPr>
          </a:lstStyle>
          <a:p>
            <a:pPr>
              <a:defRPr/>
            </a:pPr>
            <a:fld id="{D1131C05-3D2D-43C5-B3BF-AF0128797F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28CB634-9854-4B6E-AF46-6AA86D13E0CB}" type="datetime1">
              <a:rPr lang="en-US"/>
              <a:pPr>
                <a:defRPr/>
              </a:pPr>
              <a:t>7/16/2009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4" name="Rectangle 6"/>
          <p:cNvSpPr>
            <a:spLocks noGrp="1" noChangeArrowheads="1"/>
          </p:cNvSpPr>
          <p:nvPr>
            <p:ph type="sldNum" sz="quarter" idx="12"/>
          </p:nvPr>
        </p:nvSpPr>
        <p:spPr>
          <a:ln/>
        </p:spPr>
        <p:txBody>
          <a:bodyPr/>
          <a:lstStyle>
            <a:lvl1pPr>
              <a:defRPr/>
            </a:lvl1pPr>
          </a:lstStyle>
          <a:p>
            <a:pPr>
              <a:defRPr/>
            </a:pPr>
            <a:fld id="{DC1888D8-3F24-4A21-901A-338874E1FC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DE0D2B-F3A7-49F3-9243-2E0B9C32EDC3}" type="datetime1">
              <a:rPr lang="en-US"/>
              <a:pPr>
                <a:defRPr/>
              </a:pPr>
              <a:t>7/16/2009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7" name="Rectangle 6"/>
          <p:cNvSpPr>
            <a:spLocks noGrp="1" noChangeArrowheads="1"/>
          </p:cNvSpPr>
          <p:nvPr>
            <p:ph type="sldNum" sz="quarter" idx="12"/>
          </p:nvPr>
        </p:nvSpPr>
        <p:spPr>
          <a:ln/>
        </p:spPr>
        <p:txBody>
          <a:bodyPr/>
          <a:lstStyle>
            <a:lvl1pPr>
              <a:defRPr/>
            </a:lvl1pPr>
          </a:lstStyle>
          <a:p>
            <a:pPr>
              <a:defRPr/>
            </a:pPr>
            <a:fld id="{529ABE20-84F4-4B5D-988D-B39351B93FD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41CF49A-2101-40A1-A16E-F60A104CA88E}" type="datetime1">
              <a:rPr lang="en-US"/>
              <a:pPr>
                <a:defRPr/>
              </a:pPr>
              <a:t>7/16/2009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21-09-0066-00-0sec</a:t>
            </a:r>
          </a:p>
        </p:txBody>
      </p:sp>
      <p:sp>
        <p:nvSpPr>
          <p:cNvPr id="7" name="Rectangle 6"/>
          <p:cNvSpPr>
            <a:spLocks noGrp="1" noChangeArrowheads="1"/>
          </p:cNvSpPr>
          <p:nvPr>
            <p:ph type="sldNum" sz="quarter" idx="12"/>
          </p:nvPr>
        </p:nvSpPr>
        <p:spPr>
          <a:ln/>
        </p:spPr>
        <p:txBody>
          <a:bodyPr/>
          <a:lstStyle>
            <a:lvl1pPr>
              <a:defRPr/>
            </a:lvl1pPr>
          </a:lstStyle>
          <a:p>
            <a:pPr>
              <a:defRPr/>
            </a:pPr>
            <a:fld id="{60F7CC08-0986-4ECC-BF6B-67BF77C1EA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4585B9F-4B8F-4F56-9FE1-00AFD0EA64B4}" type="datetime1">
              <a:rPr lang="en-US"/>
              <a:pPr>
                <a:defRPr/>
              </a:pPr>
              <a:t>7/16/2009</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r>
              <a:rPr lang="en-US"/>
              <a:t>21-09-0066-00-0sec</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6B3E47A-0D1B-47DE-85FD-609F76A3B9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6"/>
          <p:cNvSpPr txBox="1">
            <a:spLocks noChangeArrowheads="1"/>
          </p:cNvSpPr>
          <p:nvPr/>
        </p:nvSpPr>
        <p:spPr bwMode="auto">
          <a:xfrm>
            <a:off x="468313" y="692150"/>
            <a:ext cx="8399462" cy="5410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 </a:t>
            </a:r>
            <a:r>
              <a:rPr lang="de-DE" sz="3200" dirty="0"/>
              <a:t> </a:t>
            </a:r>
            <a:r>
              <a:rPr lang="de-DE" sz="3200" dirty="0" smtClean="0"/>
              <a:t>21-09-0126-00-0Sec</a:t>
            </a:r>
            <a:r>
              <a:rPr lang="en-US" sz="3200" dirty="0" smtClean="0">
                <a:latin typeface="Calibri" pitchFamily="34" charset="0"/>
              </a:rPr>
              <a:t>  </a:t>
            </a:r>
            <a:endParaRPr lang="en-US" sz="3200" dirty="0">
              <a:latin typeface="Calibri" pitchFamily="34" charset="0"/>
            </a:endParaRPr>
          </a:p>
          <a:p>
            <a:pPr>
              <a:lnSpc>
                <a:spcPct val="80000"/>
              </a:lnSpc>
              <a:spcBef>
                <a:spcPct val="20000"/>
              </a:spcBef>
              <a:buClr>
                <a:srgbClr val="FAFD00"/>
              </a:buClr>
            </a:pPr>
            <a:r>
              <a:rPr lang="en-US" sz="3200" dirty="0">
                <a:latin typeface="Calibri" pitchFamily="34" charset="0"/>
                <a:cs typeface="Times New Roman" pitchFamily="18" charset="0"/>
              </a:rPr>
              <a:t>Title: Proactive Authentication and MIH </a:t>
            </a:r>
            <a:r>
              <a:rPr lang="en-US" sz="3200" dirty="0" err="1" smtClean="0">
                <a:latin typeface="Calibri" pitchFamily="34" charset="0"/>
                <a:cs typeface="Times New Roman" pitchFamily="18" charset="0"/>
              </a:rPr>
              <a:t>Securit</a:t>
            </a:r>
            <a:endParaRPr lang="en-US" sz="3200" b="1"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July </a:t>
            </a:r>
            <a:r>
              <a:rPr lang="en-US" sz="3200" dirty="0" smtClean="0">
                <a:latin typeface="Calibri" pitchFamily="34" charset="0"/>
                <a:cs typeface="Times New Roman" pitchFamily="18" charset="0"/>
              </a:rPr>
              <a:t>16, </a:t>
            </a:r>
            <a:r>
              <a:rPr lang="en-US" sz="3200" dirty="0">
                <a:latin typeface="Calibri" pitchFamily="34" charset="0"/>
                <a:cs typeface="Times New Roman" pitchFamily="18" charset="0"/>
              </a:rPr>
              <a:t>2009</a:t>
            </a:r>
          </a:p>
          <a:p>
            <a:pPr>
              <a:lnSpc>
                <a:spcPct val="80000"/>
              </a:lnSpc>
              <a:spcBef>
                <a:spcPct val="20000"/>
              </a:spcBef>
              <a:buClr>
                <a:srgbClr val="FAFD00"/>
              </a:buClr>
            </a:pPr>
            <a:r>
              <a:rPr lang="en-US" sz="3200" dirty="0">
                <a:latin typeface="Calibri" pitchFamily="34" charset="0"/>
                <a:cs typeface="Times New Roman" pitchFamily="18" charset="0"/>
              </a:rPr>
              <a:t>Authors or Source(s):</a:t>
            </a:r>
          </a:p>
          <a:p>
            <a:pPr>
              <a:lnSpc>
                <a:spcPct val="80000"/>
              </a:lnSpc>
              <a:spcBef>
                <a:spcPct val="20000"/>
              </a:spcBef>
              <a:buClr>
                <a:srgbClr val="FAFD00"/>
              </a:buClr>
            </a:pPr>
            <a:r>
              <a:rPr lang="en-US" sz="3200" dirty="0">
                <a:latin typeface="Calibri" pitchFamily="34" charset="0"/>
                <a:cs typeface="Times New Roman" pitchFamily="18" charset="0"/>
              </a:rPr>
              <a:t>Subir </a:t>
            </a:r>
            <a:r>
              <a:rPr lang="en-US" sz="3200" dirty="0" smtClean="0">
                <a:latin typeface="Calibri" pitchFamily="34" charset="0"/>
                <a:cs typeface="Times New Roman" pitchFamily="18" charset="0"/>
              </a:rPr>
              <a:t>Das (Telcordia) </a:t>
            </a:r>
            <a:endParaRPr lang="en-US" sz="3200" dirty="0">
              <a:latin typeface="Calibri" pitchFamily="34" charset="0"/>
              <a:cs typeface="Times New Roman" pitchFamily="18" charset="0"/>
            </a:endParaRPr>
          </a:p>
          <a:p>
            <a:pPr>
              <a:lnSpc>
                <a:spcPct val="80000"/>
              </a:lnSpc>
              <a:spcBef>
                <a:spcPct val="20000"/>
              </a:spcBef>
              <a:buFont typeface="Arial" charset="0"/>
              <a:buNone/>
            </a:pPr>
            <a:r>
              <a:rPr lang="en-US" sz="3200" dirty="0">
                <a:latin typeface="Calibri" pitchFamily="34" charset="0"/>
                <a:cs typeface="Times New Roman" pitchFamily="18" charset="0"/>
              </a:rPr>
              <a:t> </a:t>
            </a:r>
          </a:p>
          <a:p>
            <a:pPr>
              <a:lnSpc>
                <a:spcPct val="80000"/>
              </a:lnSpc>
              <a:spcBef>
                <a:spcPct val="20000"/>
              </a:spcBef>
              <a:buFont typeface="Arial" charset="0"/>
              <a:buNone/>
            </a:pPr>
            <a:r>
              <a:rPr lang="en-US" sz="3200" dirty="0">
                <a:latin typeface="Calibri" pitchFamily="34" charset="0"/>
                <a:cs typeface="Times New Roman" pitchFamily="18" charset="0"/>
              </a:rPr>
              <a:t>Abstract: </a:t>
            </a:r>
          </a:p>
          <a:p>
            <a:pPr>
              <a:lnSpc>
                <a:spcPct val="80000"/>
              </a:lnSpc>
              <a:spcBef>
                <a:spcPct val="20000"/>
              </a:spcBef>
            </a:pPr>
            <a:r>
              <a:rPr lang="en-US" sz="2000" dirty="0"/>
              <a:t>This document </a:t>
            </a:r>
            <a:r>
              <a:rPr lang="en-US" sz="2000" dirty="0" smtClean="0"/>
              <a:t>discusses the “Interface _MIA-KH-MSA-KH”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323850" y="333375"/>
            <a:ext cx="8493125" cy="5688013"/>
          </a:xfrm>
          <a:solidFill>
            <a:srgbClr val="66CCFF"/>
          </a:solidFill>
        </p:spPr>
        <p:txBody>
          <a:bodyPr/>
          <a:lstStyle/>
          <a:p>
            <a:pPr lvl="1" eaLnBrk="1" hangingPunct="1">
              <a:lnSpc>
                <a:spcPct val="80000"/>
              </a:lnSpc>
              <a:buFontTx/>
              <a:buNone/>
            </a:pPr>
            <a:r>
              <a:rPr lang="en-US" sz="2800" b="1" smtClean="0">
                <a:latin typeface="Calibri" pitchFamily="34" charset="0"/>
                <a:cs typeface="Times New Roman" pitchFamily="18" charset="0"/>
              </a:rPr>
              <a:t>IEEE 802.21 presentation release statements</a:t>
            </a:r>
            <a:endParaRPr lang="en-US" sz="2800" smtClean="0">
              <a:latin typeface="Calibri" pitchFamily="34" charset="0"/>
              <a:cs typeface="Times New Roman" pitchFamily="18" charset="0"/>
            </a:endParaRPr>
          </a:p>
          <a:p>
            <a:pPr algn="just" eaLnBrk="1" hangingPunct="1">
              <a:lnSpc>
                <a:spcPct val="80000"/>
              </a:lnSpc>
              <a:buClr>
                <a:srgbClr val="FAFD00"/>
              </a:buClr>
              <a:buSzPct val="200000"/>
              <a:buFontTx/>
              <a:buNone/>
            </a:pPr>
            <a:r>
              <a:rPr lang="en-US" sz="2000" smtClean="0">
                <a:latin typeface="Calibri" pitchFamily="34"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lnSpc>
                <a:spcPct val="80000"/>
              </a:lnSpc>
              <a:buClr>
                <a:srgbClr val="FAFD00"/>
              </a:buClr>
              <a:buSzPct val="200000"/>
              <a:buFontTx/>
              <a:buNone/>
            </a:pPr>
            <a:r>
              <a:rPr lang="en-US" sz="2000" smtClean="0">
                <a:latin typeface="Calibri" pitchFamily="34"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cs typeface="Times New Roman" pitchFamily="18" charset="0"/>
              </a:rPr>
              <a:t>’</a:t>
            </a:r>
            <a:r>
              <a:rPr lang="en-US" sz="2000" smtClean="0">
                <a:latin typeface="Calibri" pitchFamily="34" charset="0"/>
                <a:cs typeface="Times New Roman" pitchFamily="18" charset="0"/>
              </a:rPr>
              <a:t>s name any IEEE Standards publication even though it may include portions of this contribution; and at the IEEE</a:t>
            </a:r>
            <a:r>
              <a:rPr lang="en-US" sz="2000" smtClean="0">
                <a:cs typeface="Times New Roman" pitchFamily="18" charset="0"/>
              </a:rPr>
              <a:t>’</a:t>
            </a:r>
            <a:r>
              <a:rPr lang="en-US" sz="2000" smtClean="0">
                <a:latin typeface="Calibri" pitchFamily="34"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eaLnBrk="1" hangingPunct="1">
              <a:lnSpc>
                <a:spcPct val="80000"/>
              </a:lnSpc>
              <a:buClr>
                <a:srgbClr val="FAFD00"/>
              </a:buClr>
              <a:buSzPct val="200000"/>
              <a:buFontTx/>
              <a:buNone/>
            </a:pPr>
            <a:r>
              <a:rPr lang="en-US" sz="2000" smtClean="0">
                <a:latin typeface="Calibri" pitchFamily="34" charset="0"/>
                <a:cs typeface="Times New Roman" pitchFamily="18" charset="0"/>
              </a:rPr>
              <a:t>The contributor is familiar with IEEE patent policy, as outlined in </a:t>
            </a:r>
            <a:r>
              <a:rPr lang="en-US" sz="2000" smtClean="0">
                <a:latin typeface="Calibri" pitchFamily="34" charset="0"/>
                <a:cs typeface="Times New Roman" pitchFamily="18" charset="0"/>
                <a:hlinkClick r:id="rId3"/>
              </a:rPr>
              <a:t>Section 6.3 of the IEEE-SA Standards Board Operations Manual</a:t>
            </a:r>
            <a:r>
              <a:rPr lang="en-US" sz="2000" smtClean="0">
                <a:solidFill>
                  <a:srgbClr val="000099"/>
                </a:solidFill>
                <a:latin typeface="Calibri" pitchFamily="34" charset="0"/>
                <a:cs typeface="Times New Roman" pitchFamily="18" charset="0"/>
              </a:rPr>
              <a:t> </a:t>
            </a:r>
            <a:r>
              <a:rPr lang="en-US" sz="2000" smtClean="0">
                <a:latin typeface="Calibri" pitchFamily="34" charset="0"/>
                <a:cs typeface="Times New Roman" pitchFamily="18" charset="0"/>
              </a:rPr>
              <a:t>&lt;</a:t>
            </a:r>
            <a:r>
              <a:rPr lang="en-US" sz="2000" smtClean="0">
                <a:latin typeface="Calibri" pitchFamily="34" charset="0"/>
                <a:cs typeface="Times New Roman" pitchFamily="18" charset="0"/>
                <a:hlinkClick r:id="rId3"/>
              </a:rPr>
              <a:t>http://standards.ieee.org/guides/opman/sect6.html#6.3</a:t>
            </a:r>
            <a:r>
              <a:rPr lang="en-US" sz="2000" smtClean="0">
                <a:latin typeface="Calibri" pitchFamily="34" charset="0"/>
                <a:cs typeface="Times New Roman" pitchFamily="18" charset="0"/>
              </a:rPr>
              <a:t>&gt; and in </a:t>
            </a:r>
            <a:r>
              <a:rPr lang="en-US" sz="2000" i="1" smtClean="0">
                <a:latin typeface="Calibri" pitchFamily="34" charset="0"/>
                <a:cs typeface="Times New Roman" pitchFamily="18" charset="0"/>
              </a:rPr>
              <a:t>Understanding Patent Issues During IEEE Standards Development</a:t>
            </a:r>
            <a:r>
              <a:rPr lang="en-US" sz="2000" smtClean="0">
                <a:latin typeface="Calibri" pitchFamily="34" charset="0"/>
                <a:cs typeface="Times New Roman" pitchFamily="18" charset="0"/>
              </a:rPr>
              <a:t> </a:t>
            </a:r>
            <a:r>
              <a:rPr lang="en-US" sz="2000" smtClean="0">
                <a:latin typeface="Calibri" pitchFamily="34" charset="0"/>
                <a:cs typeface="Times New Roman" pitchFamily="18" charset="0"/>
                <a:hlinkClick r:id="rId4"/>
              </a:rPr>
              <a:t>http://standards.ieee.org/board/pat/guide.html</a:t>
            </a:r>
            <a:r>
              <a:rPr lang="en-US" sz="2000" smtClean="0">
                <a:latin typeface="Calibri" pitchFamily="34" charset="0"/>
                <a:cs typeface="Times New Roman" pitchFamily="18" charset="0"/>
              </a:rPr>
              <a:t>&gt;</a:t>
            </a:r>
            <a:r>
              <a:rPr lang="en-US" sz="2000" smtClean="0">
                <a:cs typeface="Times New Roman" pitchFamily="18" charset="0"/>
              </a:rPr>
              <a:t> </a:t>
            </a:r>
            <a:endParaRPr lang="en-US" sz="2000" smtClean="0">
              <a:latin typeface="Calibri" pitchFamily="34" charset="0"/>
            </a:endParaRPr>
          </a:p>
        </p:txBody>
      </p:sp>
      <p:sp>
        <p:nvSpPr>
          <p:cNvPr id="7171"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b="1">
                <a:latin typeface="Times" pitchFamily="18" charset="0"/>
                <a:cs typeface="Times New Roman" pitchFamily="18" charset="0"/>
              </a:rPr>
              <a:t>IEEE 802.21 presentation release statements</a:t>
            </a:r>
            <a:endParaRPr lang="en-US">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cs typeface="Times New Roman" pitchFamily="18" charset="0"/>
              </a:rPr>
              <a:t>’</a:t>
            </a:r>
            <a:r>
              <a:rPr lang="en-US" sz="2000">
                <a:latin typeface="Times" pitchFamily="18" charset="0"/>
                <a:cs typeface="Times New Roman" pitchFamily="18" charset="0"/>
              </a:rPr>
              <a:t>s name any IEEE Standards publication even though it may include portions of this contribution; and at the IEEE</a:t>
            </a:r>
            <a:r>
              <a:rPr lang="en-US" sz="2000">
                <a:cs typeface="Times New Roman" pitchFamily="18" charset="0"/>
              </a:rPr>
              <a:t>’</a:t>
            </a:r>
            <a:r>
              <a:rPr lang="en-US" sz="20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pitchFamily="18" charset="0"/>
                <a:cs typeface="Times New Roman" pitchFamily="18" charset="0"/>
              </a:rPr>
              <a:t>The contributor is familiar with IEEE patent policy, as stated in </a:t>
            </a:r>
            <a:r>
              <a:rPr lang="en-US" sz="2000">
                <a:latin typeface="Times" pitchFamily="18" charset="0"/>
                <a:cs typeface="Times New Roman" pitchFamily="18" charset="0"/>
                <a:hlinkClick r:id="rId3"/>
              </a:rPr>
              <a:t>Section 6 of the IEEE-SA Standards Board bylaws</a:t>
            </a:r>
            <a:r>
              <a:rPr lang="en-US" sz="2000">
                <a:solidFill>
                  <a:srgbClr val="000099"/>
                </a:solidFill>
                <a:latin typeface="Times" pitchFamily="18" charset="0"/>
                <a:cs typeface="Times New Roman" pitchFamily="18" charset="0"/>
              </a:rPr>
              <a:t> </a:t>
            </a:r>
            <a:r>
              <a:rPr lang="en-US" sz="2000">
                <a:latin typeface="Times" pitchFamily="18" charset="0"/>
                <a:cs typeface="Times New Roman" pitchFamily="18" charset="0"/>
              </a:rPr>
              <a:t>&lt;</a:t>
            </a:r>
            <a:r>
              <a:rPr lang="en-US" sz="2000">
                <a:latin typeface="Times" pitchFamily="18" charset="0"/>
                <a:cs typeface="Times New Roman" pitchFamily="18" charset="0"/>
                <a:hlinkClick r:id="rId5"/>
              </a:rPr>
              <a:t>http://standards.ieee.org/guides/bylaws/sect6-7.html#6</a:t>
            </a:r>
            <a:r>
              <a:rPr lang="en-US" sz="2000">
                <a:latin typeface="Times" pitchFamily="18" charset="0"/>
                <a:cs typeface="Times New Roman" pitchFamily="18" charset="0"/>
              </a:rPr>
              <a:t>&gt; and in </a:t>
            </a:r>
            <a:r>
              <a:rPr lang="en-US" sz="2000" i="1">
                <a:latin typeface="Times" pitchFamily="18" charset="0"/>
                <a:cs typeface="Times New Roman" pitchFamily="18" charset="0"/>
              </a:rPr>
              <a:t>Understanding Patent Issues During IEEE Standards Development</a:t>
            </a:r>
            <a:r>
              <a:rPr lang="en-US" sz="2000">
                <a:latin typeface="Times" pitchFamily="18" charset="0"/>
                <a:cs typeface="Times New Roman" pitchFamily="18" charset="0"/>
              </a:rPr>
              <a:t> </a:t>
            </a:r>
            <a:r>
              <a:rPr lang="en-US" sz="2000">
                <a:latin typeface="Times" pitchFamily="18" charset="0"/>
                <a:cs typeface="Times New Roman" pitchFamily="18" charset="0"/>
                <a:hlinkClick r:id="rId6"/>
              </a:rPr>
              <a:t>http://standards.ieee.org/board/pat/faq.pdf</a:t>
            </a:r>
            <a:r>
              <a:rPr lang="en-US" sz="2000">
                <a:latin typeface="Times" pitchFamily="18" charset="0"/>
                <a:cs typeface="Times New Roman" pitchFamily="18" charset="0"/>
              </a:rPr>
              <a:t>&gt;</a:t>
            </a:r>
            <a:r>
              <a:rPr lang="en-US" sz="2000">
                <a:cs typeface="Times New Roman" pitchFamily="18" charset="0"/>
              </a:rPr>
              <a:t> </a:t>
            </a:r>
            <a:endParaRPr lang="en-US" sz="2000">
              <a:latin typeface="Times" pitchFamily="18" charset="0"/>
            </a:endParaRPr>
          </a:p>
        </p:txBody>
      </p:sp>
      <p:sp>
        <p:nvSpPr>
          <p:cNvPr id="7172" name="Slide Number Placeholder 7"/>
          <p:cNvSpPr>
            <a:spLocks noGrp="1"/>
          </p:cNvSpPr>
          <p:nvPr>
            <p:ph type="sldNum" sz="quarter" idx="12"/>
          </p:nvPr>
        </p:nvSpPr>
        <p:spPr>
          <a:noFill/>
        </p:spPr>
        <p:txBody>
          <a:bodyPr/>
          <a:lstStyle/>
          <a:p>
            <a:fld id="{D0AFC6E1-459E-4035-B2CC-ECB04D1994F3}" type="slidenum">
              <a:rPr lang="en-US" smtClean="0"/>
              <a:pPr/>
              <a:t>2</a:t>
            </a:fld>
            <a:endParaRPr lang="en-US" smtClean="0"/>
          </a:p>
        </p:txBody>
      </p:sp>
      <p:sp>
        <p:nvSpPr>
          <p:cNvPr id="7173" name="Footer Placeholder 8"/>
          <p:cNvSpPr>
            <a:spLocks noGrp="1"/>
          </p:cNvSpPr>
          <p:nvPr>
            <p:ph type="ftr" sz="quarter" idx="11"/>
          </p:nvPr>
        </p:nvSpPr>
        <p:spPr>
          <a:xfrm>
            <a:off x="357188" y="6215063"/>
            <a:ext cx="2895600" cy="457200"/>
          </a:xfrm>
          <a:noFill/>
        </p:spPr>
        <p:txBody>
          <a:bodyPr/>
          <a:lstStyle/>
          <a:p>
            <a:r>
              <a:rPr lang="en-US">
                <a:latin typeface="Times New Roman" pitchFamily="18" charset="0"/>
              </a:rPr>
              <a:t>21-09-0066-01-0sec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42938" y="142875"/>
            <a:ext cx="7772400" cy="1143000"/>
          </a:xfrm>
        </p:spPr>
        <p:txBody>
          <a:bodyPr/>
          <a:lstStyle/>
          <a:p>
            <a:pPr eaLnBrk="1" hangingPunct="1"/>
            <a:r>
              <a:rPr lang="en-US" smtClean="0"/>
              <a:t>Architecture- Example A</a:t>
            </a:r>
          </a:p>
        </p:txBody>
      </p:sp>
      <p:sp>
        <p:nvSpPr>
          <p:cNvPr id="1741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7412" name="Slide Number Placeholder 52"/>
          <p:cNvSpPr>
            <a:spLocks noGrp="1"/>
          </p:cNvSpPr>
          <p:nvPr>
            <p:ph type="sldNum" sz="quarter" idx="12"/>
          </p:nvPr>
        </p:nvSpPr>
        <p:spPr>
          <a:noFill/>
        </p:spPr>
        <p:txBody>
          <a:bodyPr/>
          <a:lstStyle/>
          <a:p>
            <a:fld id="{C114C6E3-224D-4FF8-9136-A80F265D05A6}" type="slidenum">
              <a:rPr lang="en-US" smtClean="0"/>
              <a:pPr/>
              <a:t>3</a:t>
            </a:fld>
            <a:endParaRPr lang="en-US" smtClean="0"/>
          </a:p>
        </p:txBody>
      </p:sp>
      <p:sp>
        <p:nvSpPr>
          <p:cNvPr id="17413" name="Footer Placeholder 53"/>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grpSp>
        <p:nvGrpSpPr>
          <p:cNvPr id="17414" name="Group 55"/>
          <p:cNvGrpSpPr>
            <a:grpSpLocks/>
          </p:cNvGrpSpPr>
          <p:nvPr/>
        </p:nvGrpSpPr>
        <p:grpSpPr bwMode="auto">
          <a:xfrm>
            <a:off x="500063" y="1285875"/>
            <a:ext cx="8072437" cy="5143500"/>
            <a:chOff x="484390" y="1285860"/>
            <a:chExt cx="8072381" cy="5143548"/>
          </a:xfrm>
        </p:grpSpPr>
        <p:sp>
          <p:nvSpPr>
            <p:cNvPr id="55" name="Oval Callout 54"/>
            <p:cNvSpPr/>
            <p:nvPr/>
          </p:nvSpPr>
          <p:spPr>
            <a:xfrm rot="18548837">
              <a:off x="-5363" y="3502829"/>
              <a:ext cx="1527189" cy="547683"/>
            </a:xfrm>
            <a:prstGeom prst="wedgeEllipseCallout">
              <a:avLst>
                <a:gd name="adj1" fmla="val -14723"/>
                <a:gd name="adj2" fmla="val 116331"/>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54" name="Oval Callout 53"/>
            <p:cNvSpPr/>
            <p:nvPr/>
          </p:nvSpPr>
          <p:spPr>
            <a:xfrm rot="3483264">
              <a:off x="7506635" y="3318678"/>
              <a:ext cx="1449401" cy="650870"/>
            </a:xfrm>
            <a:prstGeom prst="wedgeEllipseCallout">
              <a:avLst>
                <a:gd name="adj1" fmla="val 18002"/>
                <a:gd name="adj2" fmla="val 131336"/>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25" name="Rectangle 24"/>
            <p:cNvSpPr/>
            <p:nvPr/>
          </p:nvSpPr>
          <p:spPr>
            <a:xfrm>
              <a:off x="1211460" y="3571881"/>
              <a:ext cx="2571732" cy="18573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14" name="Rectangle 13"/>
            <p:cNvSpPr/>
            <p:nvPr/>
          </p:nvSpPr>
          <p:spPr>
            <a:xfrm>
              <a:off x="1286071" y="3714758"/>
              <a:ext cx="1714488" cy="78582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Specific Authenticator and Key Holder </a:t>
              </a:r>
            </a:p>
            <a:p>
              <a:pPr algn="ctr">
                <a:defRPr/>
              </a:pPr>
              <a:r>
                <a:rPr lang="en-US" sz="1400" dirty="0"/>
                <a:t>(MSA-KH)</a:t>
              </a:r>
            </a:p>
          </p:txBody>
        </p:sp>
        <p:sp>
          <p:nvSpPr>
            <p:cNvPr id="21" name="Rectangle 20"/>
            <p:cNvSpPr/>
            <p:nvPr/>
          </p:nvSpPr>
          <p:spPr>
            <a:xfrm>
              <a:off x="1286071" y="4929207"/>
              <a:ext cx="714370" cy="42862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POA1</a:t>
              </a:r>
            </a:p>
          </p:txBody>
        </p:sp>
        <p:grpSp>
          <p:nvGrpSpPr>
            <p:cNvPr id="17420" name="Group 12"/>
            <p:cNvGrpSpPr>
              <a:grpSpLocks/>
            </p:cNvGrpSpPr>
            <p:nvPr/>
          </p:nvGrpSpPr>
          <p:grpSpPr bwMode="auto">
            <a:xfrm>
              <a:off x="3357736" y="1643037"/>
              <a:ext cx="1785938" cy="1285903"/>
              <a:chOff x="3504125" y="2428840"/>
              <a:chExt cx="1785950" cy="1285910"/>
            </a:xfrm>
          </p:grpSpPr>
          <p:sp>
            <p:nvSpPr>
              <p:cNvPr id="11" name="Rectangle 10"/>
              <p:cNvSpPr/>
              <p:nvPr/>
            </p:nvSpPr>
            <p:spPr>
              <a:xfrm>
                <a:off x="3504134" y="2928923"/>
                <a:ext cx="1782762" cy="7858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Independent Authenticator and Key Holder </a:t>
                </a:r>
              </a:p>
              <a:p>
                <a:pPr algn="ctr">
                  <a:defRPr/>
                </a:pPr>
                <a:r>
                  <a:rPr lang="en-US" sz="1400" dirty="0"/>
                  <a:t>(MIA-KH)</a:t>
                </a:r>
              </a:p>
            </p:txBody>
          </p:sp>
          <p:sp>
            <p:nvSpPr>
              <p:cNvPr id="8" name="Rectangle 7"/>
              <p:cNvSpPr/>
              <p:nvPr/>
            </p:nvSpPr>
            <p:spPr>
              <a:xfrm>
                <a:off x="3504134" y="2428854"/>
                <a:ext cx="1785937" cy="428631"/>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2000" dirty="0"/>
                  <a:t>MIHF</a:t>
                </a:r>
              </a:p>
            </p:txBody>
          </p:sp>
        </p:grpSp>
        <p:cxnSp>
          <p:nvCxnSpPr>
            <p:cNvPr id="17" name="Straight Connector 16"/>
            <p:cNvCxnSpPr/>
            <p:nvPr/>
          </p:nvCxnSpPr>
          <p:spPr>
            <a:xfrm rot="5400000">
              <a:off x="2710024" y="4786331"/>
              <a:ext cx="3001991" cy="1588"/>
            </a:xfrm>
            <a:prstGeom prst="line">
              <a:avLst/>
            </a:prstGeom>
          </p:spPr>
          <p:style>
            <a:lnRef idx="2">
              <a:schemeClr val="dk1"/>
            </a:lnRef>
            <a:fillRef idx="0">
              <a:schemeClr val="dk1"/>
            </a:fillRef>
            <a:effectRef idx="1">
              <a:schemeClr val="dk1"/>
            </a:effectRef>
            <a:fontRef idx="minor">
              <a:schemeClr val="tx1"/>
            </a:fontRef>
          </p:style>
        </p:cxnSp>
        <p:sp>
          <p:nvSpPr>
            <p:cNvPr id="24" name="Rectangle 23"/>
            <p:cNvSpPr/>
            <p:nvPr/>
          </p:nvSpPr>
          <p:spPr>
            <a:xfrm>
              <a:off x="2857686" y="4929207"/>
              <a:ext cx="714370" cy="42862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POA2</a:t>
              </a:r>
            </a:p>
          </p:txBody>
        </p:sp>
        <p:sp>
          <p:nvSpPr>
            <p:cNvPr id="26" name="Rectangle 25"/>
            <p:cNvSpPr/>
            <p:nvPr/>
          </p:nvSpPr>
          <p:spPr>
            <a:xfrm>
              <a:off x="4854747" y="3571881"/>
              <a:ext cx="2786044" cy="18573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27" name="Rectangle 26"/>
            <p:cNvSpPr/>
            <p:nvPr/>
          </p:nvSpPr>
          <p:spPr>
            <a:xfrm>
              <a:off x="5354806" y="3571881"/>
              <a:ext cx="1844662" cy="78582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Specific Authenticator and </a:t>
              </a:r>
            </a:p>
            <a:p>
              <a:pPr algn="ctr">
                <a:defRPr/>
              </a:pPr>
              <a:r>
                <a:rPr lang="en-US" sz="1400" dirty="0"/>
                <a:t>Key Holder </a:t>
              </a:r>
            </a:p>
            <a:p>
              <a:pPr algn="ctr">
                <a:defRPr/>
              </a:pPr>
              <a:r>
                <a:rPr lang="en-US" sz="1400" dirty="0"/>
                <a:t>(MSA-KH)</a:t>
              </a:r>
            </a:p>
          </p:txBody>
        </p:sp>
        <p:sp>
          <p:nvSpPr>
            <p:cNvPr id="28" name="Rectangle 27"/>
            <p:cNvSpPr/>
            <p:nvPr/>
          </p:nvSpPr>
          <p:spPr>
            <a:xfrm>
              <a:off x="4984921" y="4929207"/>
              <a:ext cx="714370" cy="42862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POA1</a:t>
              </a:r>
            </a:p>
          </p:txBody>
        </p:sp>
        <p:sp>
          <p:nvSpPr>
            <p:cNvPr id="29" name="Rectangle 28"/>
            <p:cNvSpPr/>
            <p:nvPr/>
          </p:nvSpPr>
          <p:spPr>
            <a:xfrm>
              <a:off x="6556535" y="4929207"/>
              <a:ext cx="714370" cy="42862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POA2</a:t>
              </a:r>
            </a:p>
          </p:txBody>
        </p:sp>
        <p:cxnSp>
          <p:nvCxnSpPr>
            <p:cNvPr id="31" name="Straight Arrow Connector 30"/>
            <p:cNvCxnSpPr>
              <a:endCxn id="11" idx="1"/>
            </p:cNvCxnSpPr>
            <p:nvPr/>
          </p:nvCxnSpPr>
          <p:spPr>
            <a:xfrm flipV="1">
              <a:off x="2068704" y="2535235"/>
              <a:ext cx="1289041" cy="1036647"/>
            </a:xfrm>
            <a:prstGeom prst="straightConnector1">
              <a:avLst/>
            </a:prstGeom>
            <a:ln>
              <a:prstDash val="sysDash"/>
              <a:headEnd type="arrow"/>
              <a:tailEnd type="arrow"/>
            </a:ln>
          </p:spPr>
          <p:style>
            <a:lnRef idx="2">
              <a:schemeClr val="dk1"/>
            </a:lnRef>
            <a:fillRef idx="0">
              <a:schemeClr val="dk1"/>
            </a:fillRef>
            <a:effectRef idx="1">
              <a:schemeClr val="dk1"/>
            </a:effectRef>
            <a:fontRef idx="minor">
              <a:schemeClr val="tx1"/>
            </a:fontRef>
          </p:style>
        </p:cxnSp>
        <p:cxnSp>
          <p:nvCxnSpPr>
            <p:cNvPr id="33" name="Straight Arrow Connector 32"/>
            <p:cNvCxnSpPr>
              <a:endCxn id="11" idx="3"/>
            </p:cNvCxnSpPr>
            <p:nvPr/>
          </p:nvCxnSpPr>
          <p:spPr>
            <a:xfrm rot="10800000">
              <a:off x="5140495" y="2535235"/>
              <a:ext cx="1357304" cy="1036647"/>
            </a:xfrm>
            <a:prstGeom prst="straightConnector1">
              <a:avLst/>
            </a:prstGeom>
            <a:ln>
              <a:prstDash val="sysDash"/>
              <a:headEnd type="arrow"/>
              <a:tailEnd type="arrow"/>
            </a:ln>
          </p:spPr>
          <p:style>
            <a:lnRef idx="2">
              <a:schemeClr val="dk1"/>
            </a:lnRef>
            <a:fillRef idx="0">
              <a:schemeClr val="dk1"/>
            </a:fillRef>
            <a:effectRef idx="1">
              <a:schemeClr val="dk1"/>
            </a:effectRef>
            <a:fontRef idx="minor">
              <a:schemeClr val="tx1"/>
            </a:fontRef>
          </p:style>
        </p:cxnSp>
        <p:sp>
          <p:nvSpPr>
            <p:cNvPr id="39" name="Oval Callout 38"/>
            <p:cNvSpPr/>
            <p:nvPr/>
          </p:nvSpPr>
          <p:spPr>
            <a:xfrm>
              <a:off x="5854865" y="1285860"/>
              <a:ext cx="1500178" cy="928697"/>
            </a:xfrm>
            <a:prstGeom prst="wedgeEllipseCallout">
              <a:avLst>
                <a:gd name="adj1" fmla="val -95991"/>
                <a:gd name="adj2" fmla="val 42707"/>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17430" name="TextBox 36"/>
            <p:cNvSpPr txBox="1">
              <a:spLocks noChangeArrowheads="1"/>
            </p:cNvSpPr>
            <p:nvPr/>
          </p:nvSpPr>
          <p:spPr bwMode="auto">
            <a:xfrm>
              <a:off x="5925800" y="1500174"/>
              <a:ext cx="1380506" cy="646331"/>
            </a:xfrm>
            <a:prstGeom prst="rect">
              <a:avLst/>
            </a:prstGeom>
            <a:noFill/>
            <a:ln w="9525">
              <a:noFill/>
              <a:miter lim="800000"/>
              <a:headEnd/>
              <a:tailEnd/>
            </a:ln>
          </p:spPr>
          <p:txBody>
            <a:bodyPr wrap="none">
              <a:spAutoFit/>
            </a:bodyPr>
            <a:lstStyle/>
            <a:p>
              <a:r>
                <a:rPr lang="en-US" sz="1200"/>
                <a:t>Media Independent</a:t>
              </a:r>
            </a:p>
            <a:p>
              <a:r>
                <a:rPr lang="en-US" sz="1200"/>
                <a:t>Access Functions</a:t>
              </a:r>
            </a:p>
            <a:p>
              <a:r>
                <a:rPr lang="en-US" sz="1200"/>
                <a:t>      (MIH POS+)</a:t>
              </a:r>
            </a:p>
          </p:txBody>
        </p:sp>
        <p:sp>
          <p:nvSpPr>
            <p:cNvPr id="17431" name="TextBox 40"/>
            <p:cNvSpPr txBox="1">
              <a:spLocks noChangeArrowheads="1"/>
            </p:cNvSpPr>
            <p:nvPr/>
          </p:nvSpPr>
          <p:spPr bwMode="auto">
            <a:xfrm rot="-2703497">
              <a:off x="98575" y="3504645"/>
              <a:ext cx="1414503" cy="461665"/>
            </a:xfrm>
            <a:prstGeom prst="rect">
              <a:avLst/>
            </a:prstGeom>
            <a:noFill/>
            <a:ln w="9525">
              <a:noFill/>
              <a:miter lim="800000"/>
              <a:headEnd/>
              <a:tailEnd/>
            </a:ln>
          </p:spPr>
          <p:txBody>
            <a:bodyPr>
              <a:spAutoFit/>
            </a:bodyPr>
            <a:lstStyle/>
            <a:p>
              <a:r>
                <a:rPr lang="en-US" sz="1200"/>
                <a:t>Media Specific</a:t>
              </a:r>
            </a:p>
            <a:p>
              <a:r>
                <a:rPr lang="en-US" sz="1200"/>
                <a:t>Access Functions </a:t>
              </a:r>
            </a:p>
          </p:txBody>
        </p:sp>
        <p:sp>
          <p:nvSpPr>
            <p:cNvPr id="42" name="Rectangle 41"/>
            <p:cNvSpPr/>
            <p:nvPr/>
          </p:nvSpPr>
          <p:spPr>
            <a:xfrm>
              <a:off x="2854511" y="6000779"/>
              <a:ext cx="714370" cy="428629"/>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n-US" sz="1600" dirty="0"/>
                <a:t>MN</a:t>
              </a:r>
            </a:p>
          </p:txBody>
        </p:sp>
        <p:cxnSp>
          <p:nvCxnSpPr>
            <p:cNvPr id="44" name="Straight Arrow Connector 43"/>
            <p:cNvCxnSpPr/>
            <p:nvPr/>
          </p:nvCxnSpPr>
          <p:spPr>
            <a:xfrm>
              <a:off x="1854392" y="5572150"/>
              <a:ext cx="785808"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p:nvPr/>
          </p:nvCxnSpPr>
          <p:spPr>
            <a:xfrm>
              <a:off x="3854629" y="5643589"/>
              <a:ext cx="785808" cy="1587"/>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47" name="Straight Arrow Connector 46"/>
            <p:cNvCxnSpPr/>
            <p:nvPr/>
          </p:nvCxnSpPr>
          <p:spPr>
            <a:xfrm>
              <a:off x="5926302" y="5715026"/>
              <a:ext cx="78580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8" name="Rectangle 47"/>
            <p:cNvSpPr/>
            <p:nvPr/>
          </p:nvSpPr>
          <p:spPr>
            <a:xfrm>
              <a:off x="5127795" y="6000779"/>
              <a:ext cx="714370" cy="428629"/>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600" dirty="0"/>
                <a:t>MN</a:t>
              </a:r>
            </a:p>
          </p:txBody>
        </p:sp>
        <p:sp>
          <p:nvSpPr>
            <p:cNvPr id="17437" name="TextBox 48"/>
            <p:cNvSpPr txBox="1">
              <a:spLocks noChangeArrowheads="1"/>
            </p:cNvSpPr>
            <p:nvPr/>
          </p:nvSpPr>
          <p:spPr bwMode="auto">
            <a:xfrm>
              <a:off x="1068016" y="5786454"/>
              <a:ext cx="1497013" cy="584200"/>
            </a:xfrm>
            <a:prstGeom prst="rect">
              <a:avLst/>
            </a:prstGeom>
            <a:noFill/>
            <a:ln w="9525">
              <a:noFill/>
              <a:miter lim="800000"/>
              <a:headEnd/>
              <a:tailEnd/>
            </a:ln>
          </p:spPr>
          <p:txBody>
            <a:bodyPr wrap="none">
              <a:spAutoFit/>
            </a:bodyPr>
            <a:lstStyle/>
            <a:p>
              <a:r>
                <a:rPr lang="en-US" sz="1600"/>
                <a:t>Serving Access </a:t>
              </a:r>
            </a:p>
            <a:p>
              <a:r>
                <a:rPr lang="en-US" sz="1600"/>
                <a:t>Network </a:t>
              </a:r>
            </a:p>
          </p:txBody>
        </p:sp>
        <p:sp>
          <p:nvSpPr>
            <p:cNvPr id="17438" name="TextBox 49"/>
            <p:cNvSpPr txBox="1">
              <a:spLocks noChangeArrowheads="1"/>
            </p:cNvSpPr>
            <p:nvPr/>
          </p:nvSpPr>
          <p:spPr bwMode="auto">
            <a:xfrm>
              <a:off x="6854494" y="5500702"/>
              <a:ext cx="1690688" cy="584200"/>
            </a:xfrm>
            <a:prstGeom prst="rect">
              <a:avLst/>
            </a:prstGeom>
            <a:noFill/>
            <a:ln w="9525">
              <a:noFill/>
              <a:miter lim="800000"/>
              <a:headEnd/>
              <a:tailEnd/>
            </a:ln>
          </p:spPr>
          <p:txBody>
            <a:bodyPr wrap="none">
              <a:spAutoFit/>
            </a:bodyPr>
            <a:lstStyle/>
            <a:p>
              <a:r>
                <a:rPr lang="en-US" sz="1600"/>
                <a:t>Candidate  Access</a:t>
              </a:r>
            </a:p>
            <a:p>
              <a:r>
                <a:rPr lang="en-US" sz="1600"/>
                <a:t>Network </a:t>
              </a:r>
            </a:p>
          </p:txBody>
        </p:sp>
        <p:sp>
          <p:nvSpPr>
            <p:cNvPr id="36" name="TextBox 35"/>
            <p:cNvSpPr txBox="1"/>
            <p:nvPr/>
          </p:nvSpPr>
          <p:spPr>
            <a:xfrm>
              <a:off x="6199350" y="4500578"/>
              <a:ext cx="582608" cy="369890"/>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en-US" sz="1800" dirty="0"/>
                <a:t>RP1</a:t>
              </a:r>
            </a:p>
          </p:txBody>
        </p:sp>
        <p:sp>
          <p:nvSpPr>
            <p:cNvPr id="43" name="Oval Callout 42"/>
            <p:cNvSpPr/>
            <p:nvPr/>
          </p:nvSpPr>
          <p:spPr>
            <a:xfrm rot="18548837">
              <a:off x="1303519" y="1878010"/>
              <a:ext cx="1795480" cy="801682"/>
            </a:xfrm>
            <a:prstGeom prst="wedgeEllipseCallout">
              <a:avLst>
                <a:gd name="adj1" fmla="val -11766"/>
                <a:gd name="adj2" fmla="val 118433"/>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17441" name="TextBox 44"/>
            <p:cNvSpPr txBox="1">
              <a:spLocks noChangeArrowheads="1"/>
            </p:cNvSpPr>
            <p:nvPr/>
          </p:nvSpPr>
          <p:spPr bwMode="auto">
            <a:xfrm rot="-2572476">
              <a:off x="1254329" y="2107482"/>
              <a:ext cx="1893903" cy="277000"/>
            </a:xfrm>
            <a:prstGeom prst="rect">
              <a:avLst/>
            </a:prstGeom>
            <a:noFill/>
            <a:ln w="9525">
              <a:noFill/>
              <a:miter lim="800000"/>
              <a:headEnd/>
              <a:tailEnd/>
            </a:ln>
          </p:spPr>
          <p:txBody>
            <a:bodyPr>
              <a:spAutoFit/>
            </a:bodyPr>
            <a:lstStyle/>
            <a:p>
              <a:r>
                <a:rPr lang="en-US" sz="1200" dirty="0"/>
                <a:t>Interface _</a:t>
              </a:r>
              <a:r>
                <a:rPr lang="en-US" sz="1000" dirty="0"/>
                <a:t>MIA-KH-MSA-KH  </a:t>
              </a:r>
            </a:p>
          </p:txBody>
        </p:sp>
        <p:sp>
          <p:nvSpPr>
            <p:cNvPr id="17442" name="Freeform 422"/>
            <p:cNvSpPr>
              <a:spLocks/>
            </p:cNvSpPr>
            <p:nvPr/>
          </p:nvSpPr>
          <p:spPr bwMode="auto">
            <a:xfrm rot="7046729">
              <a:off x="1968445" y="3980245"/>
              <a:ext cx="3045114" cy="1112560"/>
            </a:xfrm>
            <a:custGeom>
              <a:avLst/>
              <a:gdLst>
                <a:gd name="T0" fmla="*/ 0 w 1712"/>
                <a:gd name="T1" fmla="*/ 2147483647 h 968"/>
                <a:gd name="T2" fmla="*/ 2147483647 w 1712"/>
                <a:gd name="T3" fmla="*/ 2147483647 h 968"/>
                <a:gd name="T4" fmla="*/ 2147483647 w 1712"/>
                <a:gd name="T5" fmla="*/ 0 h 968"/>
                <a:gd name="T6" fmla="*/ 0 60000 65536"/>
                <a:gd name="T7" fmla="*/ 0 60000 65536"/>
                <a:gd name="T8" fmla="*/ 0 60000 65536"/>
                <a:gd name="T9" fmla="*/ 0 w 1712"/>
                <a:gd name="T10" fmla="*/ 0 h 968"/>
                <a:gd name="T11" fmla="*/ 1712 w 1712"/>
                <a:gd name="T12" fmla="*/ 968 h 968"/>
              </a:gdLst>
              <a:ahLst/>
              <a:cxnLst>
                <a:cxn ang="T6">
                  <a:pos x="T0" y="T1"/>
                </a:cxn>
                <a:cxn ang="T7">
                  <a:pos x="T2" y="T3"/>
                </a:cxn>
                <a:cxn ang="T8">
                  <a:pos x="T4" y="T5"/>
                </a:cxn>
              </a:cxnLst>
              <a:rect l="T9" t="T10" r="T11" b="T12"/>
              <a:pathLst>
                <a:path w="1712" h="968">
                  <a:moveTo>
                    <a:pt x="0" y="912"/>
                  </a:moveTo>
                  <a:cubicBezTo>
                    <a:pt x="584" y="940"/>
                    <a:pt x="1168" y="968"/>
                    <a:pt x="1440" y="816"/>
                  </a:cubicBezTo>
                  <a:cubicBezTo>
                    <a:pt x="1712" y="664"/>
                    <a:pt x="1600" y="136"/>
                    <a:pt x="1632" y="0"/>
                  </a:cubicBezTo>
                </a:path>
              </a:pathLst>
            </a:custGeom>
            <a:noFill/>
            <a:ln w="69850">
              <a:solidFill>
                <a:srgbClr val="00B0F0"/>
              </a:solidFill>
              <a:round/>
              <a:headEnd type="triangle" w="med" len="med"/>
              <a:tailEnd type="triangle" w="med" len="med"/>
            </a:ln>
          </p:spPr>
          <p:txBody>
            <a:bodyPr/>
            <a:lstStyle/>
            <a:p>
              <a:endParaRPr lang="en-US"/>
            </a:p>
          </p:txBody>
        </p:sp>
        <p:sp>
          <p:nvSpPr>
            <p:cNvPr id="35" name="Freeform 422"/>
            <p:cNvSpPr>
              <a:spLocks/>
            </p:cNvSpPr>
            <p:nvPr/>
          </p:nvSpPr>
          <p:spPr bwMode="auto">
            <a:xfrm rot="17622213">
              <a:off x="3923662" y="3550466"/>
              <a:ext cx="2708300" cy="1827199"/>
            </a:xfrm>
            <a:custGeom>
              <a:avLst/>
              <a:gdLst/>
              <a:ahLst/>
              <a:cxnLst>
                <a:cxn ang="0">
                  <a:pos x="0" y="912"/>
                </a:cxn>
                <a:cxn ang="0">
                  <a:pos x="1440" y="816"/>
                </a:cxn>
                <a:cxn ang="0">
                  <a:pos x="1632" y="0"/>
                </a:cxn>
              </a:cxnLst>
              <a:rect l="0" t="0" r="r" b="b"/>
              <a:pathLst>
                <a:path w="1712" h="968">
                  <a:moveTo>
                    <a:pt x="0" y="912"/>
                  </a:moveTo>
                  <a:cubicBezTo>
                    <a:pt x="584" y="940"/>
                    <a:pt x="1168" y="968"/>
                    <a:pt x="1440" y="816"/>
                  </a:cubicBezTo>
                  <a:cubicBezTo>
                    <a:pt x="1712" y="664"/>
                    <a:pt x="1600" y="136"/>
                    <a:pt x="1632" y="0"/>
                  </a:cubicBezTo>
                </a:path>
              </a:pathLst>
            </a:custGeom>
            <a:noFill/>
            <a:ln w="69850" cmpd="sng">
              <a:solidFill>
                <a:schemeClr val="accent2">
                  <a:lumMod val="20000"/>
                  <a:lumOff val="80000"/>
                </a:schemeClr>
              </a:solidFill>
              <a:prstDash val="dash"/>
              <a:round/>
              <a:headEnd type="triangle" w="med" len="med"/>
              <a:tailEnd type="triangle" w="med" len="med"/>
            </a:ln>
            <a:effectLst/>
          </p:spPr>
          <p:txBody>
            <a:bodyPr/>
            <a:lstStyle/>
            <a:p>
              <a:pPr>
                <a:defRPr/>
              </a:pPr>
              <a:endParaRPr lang="en-US"/>
            </a:p>
          </p:txBody>
        </p:sp>
        <p:sp>
          <p:nvSpPr>
            <p:cNvPr id="38" name="TextBox 37"/>
            <p:cNvSpPr txBox="1"/>
            <p:nvPr/>
          </p:nvSpPr>
          <p:spPr>
            <a:xfrm>
              <a:off x="2984685" y="4429139"/>
              <a:ext cx="582609" cy="369891"/>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defRPr/>
              </a:pPr>
              <a:r>
                <a:rPr lang="en-US" sz="1800" dirty="0"/>
                <a:t>RP1</a:t>
              </a:r>
            </a:p>
          </p:txBody>
        </p:sp>
        <p:sp>
          <p:nvSpPr>
            <p:cNvPr id="41" name="Oval Callout 40"/>
            <p:cNvSpPr/>
            <p:nvPr/>
          </p:nvSpPr>
          <p:spPr>
            <a:xfrm rot="3483264">
              <a:off x="6209655" y="2715422"/>
              <a:ext cx="1752616" cy="646109"/>
            </a:xfrm>
            <a:prstGeom prst="wedgeEllipseCallout">
              <a:avLst>
                <a:gd name="adj1" fmla="val -25995"/>
                <a:gd name="adj2" fmla="val 150101"/>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17446" name="TextBox 44"/>
            <p:cNvSpPr txBox="1">
              <a:spLocks noChangeArrowheads="1"/>
            </p:cNvSpPr>
            <p:nvPr/>
          </p:nvSpPr>
          <p:spPr bwMode="auto">
            <a:xfrm rot="3069523">
              <a:off x="6171478" y="2919718"/>
              <a:ext cx="1943294" cy="276997"/>
            </a:xfrm>
            <a:prstGeom prst="rect">
              <a:avLst/>
            </a:prstGeom>
            <a:noFill/>
            <a:ln w="9525">
              <a:noFill/>
              <a:miter lim="800000"/>
              <a:headEnd/>
              <a:tailEnd/>
            </a:ln>
          </p:spPr>
          <p:txBody>
            <a:bodyPr>
              <a:spAutoFit/>
            </a:bodyPr>
            <a:lstStyle/>
            <a:p>
              <a:r>
                <a:rPr lang="en-US" sz="1200"/>
                <a:t>Interface _</a:t>
              </a:r>
              <a:r>
                <a:rPr lang="en-US" sz="1000"/>
                <a:t>MIA-KH-MSA-KH  </a:t>
              </a:r>
            </a:p>
          </p:txBody>
        </p:sp>
        <p:sp>
          <p:nvSpPr>
            <p:cNvPr id="17447" name="TextBox 40"/>
            <p:cNvSpPr txBox="1">
              <a:spLocks noChangeArrowheads="1"/>
            </p:cNvSpPr>
            <p:nvPr/>
          </p:nvSpPr>
          <p:spPr bwMode="auto">
            <a:xfrm rot="3252548">
              <a:off x="7606918" y="3425556"/>
              <a:ext cx="1414503" cy="461665"/>
            </a:xfrm>
            <a:prstGeom prst="rect">
              <a:avLst/>
            </a:prstGeom>
            <a:noFill/>
            <a:ln w="9525">
              <a:noFill/>
              <a:miter lim="800000"/>
              <a:headEnd/>
              <a:tailEnd/>
            </a:ln>
          </p:spPr>
          <p:txBody>
            <a:bodyPr>
              <a:spAutoFit/>
            </a:bodyPr>
            <a:lstStyle/>
            <a:p>
              <a:r>
                <a:rPr lang="en-US" sz="1200"/>
                <a:t>Media Specific</a:t>
              </a:r>
            </a:p>
            <a:p>
              <a:r>
                <a:rPr lang="en-US" sz="1200"/>
                <a:t>Access Functions </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71500" y="142875"/>
            <a:ext cx="7772400" cy="1143000"/>
          </a:xfrm>
        </p:spPr>
        <p:txBody>
          <a:bodyPr/>
          <a:lstStyle/>
          <a:p>
            <a:pPr eaLnBrk="1" hangingPunct="1"/>
            <a:r>
              <a:rPr lang="en-US" smtClean="0"/>
              <a:t>Architecture- Example B</a:t>
            </a:r>
          </a:p>
        </p:txBody>
      </p:sp>
      <p:sp>
        <p:nvSpPr>
          <p:cNvPr id="1843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8436" name="Slide Number Placeholder 58"/>
          <p:cNvSpPr>
            <a:spLocks noGrp="1"/>
          </p:cNvSpPr>
          <p:nvPr>
            <p:ph type="sldNum" sz="quarter" idx="12"/>
          </p:nvPr>
        </p:nvSpPr>
        <p:spPr>
          <a:noFill/>
        </p:spPr>
        <p:txBody>
          <a:bodyPr/>
          <a:lstStyle/>
          <a:p>
            <a:fld id="{4DF8FB6C-7C41-4FFC-90F2-2AC49A0D3D3F}" type="slidenum">
              <a:rPr lang="en-US" smtClean="0"/>
              <a:pPr/>
              <a:t>4</a:t>
            </a:fld>
            <a:endParaRPr lang="en-US" smtClean="0"/>
          </a:p>
        </p:txBody>
      </p:sp>
      <p:sp>
        <p:nvSpPr>
          <p:cNvPr id="18437" name="Footer Placeholder 59"/>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grpSp>
        <p:nvGrpSpPr>
          <p:cNvPr id="18438" name="Group 60"/>
          <p:cNvGrpSpPr>
            <a:grpSpLocks/>
          </p:cNvGrpSpPr>
          <p:nvPr/>
        </p:nvGrpSpPr>
        <p:grpSpPr bwMode="auto">
          <a:xfrm>
            <a:off x="534988" y="966788"/>
            <a:ext cx="8472487" cy="5414962"/>
            <a:chOff x="535022" y="966733"/>
            <a:chExt cx="8472282" cy="5415723"/>
          </a:xfrm>
        </p:grpSpPr>
        <p:sp>
          <p:nvSpPr>
            <p:cNvPr id="40" name="Oval Callout 39"/>
            <p:cNvSpPr/>
            <p:nvPr/>
          </p:nvSpPr>
          <p:spPr>
            <a:xfrm rot="7946005" flipV="1">
              <a:off x="93590" y="3161007"/>
              <a:ext cx="1432126" cy="498463"/>
            </a:xfrm>
            <a:prstGeom prst="wedgeEllipseCallout">
              <a:avLst>
                <a:gd name="adj1" fmla="val 31680"/>
                <a:gd name="adj2" fmla="val 167705"/>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45" name="Oval Callout 44"/>
            <p:cNvSpPr/>
            <p:nvPr/>
          </p:nvSpPr>
          <p:spPr>
            <a:xfrm rot="18548837">
              <a:off x="2292" y="1499463"/>
              <a:ext cx="1654407" cy="588948"/>
            </a:xfrm>
            <a:prstGeom prst="wedgeEllipseCallout">
              <a:avLst>
                <a:gd name="adj1" fmla="val -16701"/>
                <a:gd name="adj2" fmla="val 316479"/>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49" name="Oval Callout 48"/>
            <p:cNvSpPr/>
            <p:nvPr/>
          </p:nvSpPr>
          <p:spPr>
            <a:xfrm rot="2244241">
              <a:off x="7126163" y="1517672"/>
              <a:ext cx="1673185" cy="728765"/>
            </a:xfrm>
            <a:prstGeom prst="wedgeEllipseCallout">
              <a:avLst>
                <a:gd name="adj1" fmla="val -26903"/>
                <a:gd name="adj2" fmla="val 119185"/>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25" name="Rectangle 24"/>
            <p:cNvSpPr/>
            <p:nvPr/>
          </p:nvSpPr>
          <p:spPr>
            <a:xfrm>
              <a:off x="1116033" y="3524554"/>
              <a:ext cx="2643123" cy="18576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14" name="Rectangle 13"/>
            <p:cNvSpPr/>
            <p:nvPr/>
          </p:nvSpPr>
          <p:spPr>
            <a:xfrm>
              <a:off x="1214456" y="3572186"/>
              <a:ext cx="1714459" cy="85737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Specific Authenticator and Key Holder </a:t>
              </a:r>
            </a:p>
            <a:p>
              <a:pPr algn="ctr">
                <a:defRPr/>
              </a:pPr>
              <a:r>
                <a:rPr lang="en-US" sz="1400" dirty="0"/>
                <a:t>(MSA-KH)</a:t>
              </a:r>
            </a:p>
          </p:txBody>
        </p:sp>
        <p:sp>
          <p:nvSpPr>
            <p:cNvPr id="21" name="Rectangle 20"/>
            <p:cNvSpPr/>
            <p:nvPr/>
          </p:nvSpPr>
          <p:spPr>
            <a:xfrm>
              <a:off x="1285891" y="5001137"/>
              <a:ext cx="714358" cy="3572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POA1</a:t>
              </a:r>
            </a:p>
          </p:txBody>
        </p:sp>
        <p:grpSp>
          <p:nvGrpSpPr>
            <p:cNvPr id="18445" name="Group 12"/>
            <p:cNvGrpSpPr>
              <a:grpSpLocks/>
            </p:cNvGrpSpPr>
            <p:nvPr/>
          </p:nvGrpSpPr>
          <p:grpSpPr bwMode="auto">
            <a:xfrm>
              <a:off x="5286280" y="1786598"/>
              <a:ext cx="1785916" cy="1214456"/>
              <a:chOff x="3598524" y="2405012"/>
              <a:chExt cx="1785929" cy="1214467"/>
            </a:xfrm>
          </p:grpSpPr>
          <p:sp>
            <p:nvSpPr>
              <p:cNvPr id="11" name="Rectangle 10"/>
              <p:cNvSpPr/>
              <p:nvPr/>
            </p:nvSpPr>
            <p:spPr>
              <a:xfrm>
                <a:off x="3598538" y="2833101"/>
                <a:ext cx="1785908" cy="78593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Independent Authenticator  and Key Holder </a:t>
                </a:r>
              </a:p>
              <a:p>
                <a:pPr algn="ctr">
                  <a:defRPr/>
                </a:pPr>
                <a:r>
                  <a:rPr lang="en-US" sz="1400" dirty="0"/>
                  <a:t>(MIA-KH)</a:t>
                </a:r>
              </a:p>
            </p:txBody>
          </p:sp>
          <p:sp>
            <p:nvSpPr>
              <p:cNvPr id="8" name="Rectangle 7"/>
              <p:cNvSpPr/>
              <p:nvPr/>
            </p:nvSpPr>
            <p:spPr>
              <a:xfrm>
                <a:off x="3598538" y="2404412"/>
                <a:ext cx="1785908" cy="357241"/>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2000" dirty="0"/>
                  <a:t>MIHF</a:t>
                </a:r>
              </a:p>
            </p:txBody>
          </p:sp>
        </p:grpSp>
        <p:cxnSp>
          <p:nvCxnSpPr>
            <p:cNvPr id="17" name="Straight Connector 16"/>
            <p:cNvCxnSpPr/>
            <p:nvPr/>
          </p:nvCxnSpPr>
          <p:spPr>
            <a:xfrm rot="5400000">
              <a:off x="2152286" y="4131065"/>
              <a:ext cx="4358300" cy="1588"/>
            </a:xfrm>
            <a:prstGeom prst="line">
              <a:avLst/>
            </a:prstGeom>
          </p:spPr>
          <p:style>
            <a:lnRef idx="2">
              <a:schemeClr val="dk1"/>
            </a:lnRef>
            <a:fillRef idx="0">
              <a:schemeClr val="dk1"/>
            </a:fillRef>
            <a:effectRef idx="1">
              <a:schemeClr val="dk1"/>
            </a:effectRef>
            <a:fontRef idx="minor">
              <a:schemeClr val="tx1"/>
            </a:fontRef>
          </p:style>
        </p:cxnSp>
        <p:sp>
          <p:nvSpPr>
            <p:cNvPr id="24" name="Rectangle 23"/>
            <p:cNvSpPr/>
            <p:nvPr/>
          </p:nvSpPr>
          <p:spPr>
            <a:xfrm>
              <a:off x="2786043" y="4929690"/>
              <a:ext cx="714358" cy="42868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POA2</a:t>
              </a:r>
            </a:p>
          </p:txBody>
        </p:sp>
        <p:sp>
          <p:nvSpPr>
            <p:cNvPr id="26" name="Rectangle 25"/>
            <p:cNvSpPr/>
            <p:nvPr/>
          </p:nvSpPr>
          <p:spPr>
            <a:xfrm>
              <a:off x="4830693" y="3524554"/>
              <a:ext cx="2785995" cy="18576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rgbClr val="FFFFFF"/>
                </a:solidFill>
              </a:endParaRPr>
            </a:p>
          </p:txBody>
        </p:sp>
        <p:sp>
          <p:nvSpPr>
            <p:cNvPr id="27" name="Rectangle 26"/>
            <p:cNvSpPr/>
            <p:nvPr/>
          </p:nvSpPr>
          <p:spPr>
            <a:xfrm>
              <a:off x="5330743" y="3596002"/>
              <a:ext cx="1714459" cy="76210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Specific Authenticator and Key Holder</a:t>
              </a:r>
            </a:p>
            <a:p>
              <a:pPr algn="ctr">
                <a:defRPr/>
              </a:pPr>
              <a:r>
                <a:rPr lang="en-US" sz="1400" dirty="0"/>
                <a:t> (MSA-KH)</a:t>
              </a:r>
            </a:p>
          </p:txBody>
        </p:sp>
        <p:sp>
          <p:nvSpPr>
            <p:cNvPr id="28" name="Rectangle 27"/>
            <p:cNvSpPr/>
            <p:nvPr/>
          </p:nvSpPr>
          <p:spPr>
            <a:xfrm>
              <a:off x="5000551" y="4858242"/>
              <a:ext cx="714358" cy="42868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POA1</a:t>
              </a:r>
            </a:p>
          </p:txBody>
        </p:sp>
        <p:sp>
          <p:nvSpPr>
            <p:cNvPr id="29" name="Rectangle 28"/>
            <p:cNvSpPr/>
            <p:nvPr/>
          </p:nvSpPr>
          <p:spPr>
            <a:xfrm>
              <a:off x="6643574" y="4929690"/>
              <a:ext cx="714358" cy="42868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POA2</a:t>
              </a:r>
            </a:p>
          </p:txBody>
        </p:sp>
        <p:cxnSp>
          <p:nvCxnSpPr>
            <p:cNvPr id="31" name="Straight Arrow Connector 30"/>
            <p:cNvCxnSpPr/>
            <p:nvPr/>
          </p:nvCxnSpPr>
          <p:spPr>
            <a:xfrm rot="16200000" flipV="1">
              <a:off x="1893053" y="3250673"/>
              <a:ext cx="500133" cy="0"/>
            </a:xfrm>
            <a:prstGeom prst="straightConnector1">
              <a:avLst/>
            </a:prstGeom>
            <a:ln>
              <a:prstDash val="sysDash"/>
              <a:headEnd type="arrow"/>
              <a:tailEnd type="arrow"/>
            </a:ln>
          </p:spPr>
          <p:style>
            <a:lnRef idx="2">
              <a:schemeClr val="dk1"/>
            </a:lnRef>
            <a:fillRef idx="0">
              <a:schemeClr val="dk1"/>
            </a:fillRef>
            <a:effectRef idx="1">
              <a:schemeClr val="dk1"/>
            </a:effectRef>
            <a:fontRef idx="minor">
              <a:schemeClr val="tx1"/>
            </a:fontRef>
          </p:style>
        </p:cxnSp>
        <p:cxnSp>
          <p:nvCxnSpPr>
            <p:cNvPr id="33" name="Straight Arrow Connector 32"/>
            <p:cNvCxnSpPr/>
            <p:nvPr/>
          </p:nvCxnSpPr>
          <p:spPr>
            <a:xfrm rot="5400000" flipH="1" flipV="1">
              <a:off x="5821228" y="3251466"/>
              <a:ext cx="500132" cy="1588"/>
            </a:xfrm>
            <a:prstGeom prst="straightConnector1">
              <a:avLst/>
            </a:prstGeom>
            <a:ln>
              <a:prstDash val="sysDash"/>
              <a:headEnd type="arrow"/>
              <a:tailEnd type="arrow"/>
            </a:ln>
          </p:spPr>
          <p:style>
            <a:lnRef idx="2">
              <a:schemeClr val="dk1"/>
            </a:lnRef>
            <a:fillRef idx="0">
              <a:schemeClr val="dk1"/>
            </a:fillRef>
            <a:effectRef idx="1">
              <a:schemeClr val="dk1"/>
            </a:effectRef>
            <a:fontRef idx="minor">
              <a:schemeClr val="tx1"/>
            </a:fontRef>
          </p:style>
        </p:cxnSp>
        <p:sp>
          <p:nvSpPr>
            <p:cNvPr id="18454" name="TextBox 36"/>
            <p:cNvSpPr txBox="1">
              <a:spLocks noChangeArrowheads="1"/>
            </p:cNvSpPr>
            <p:nvPr/>
          </p:nvSpPr>
          <p:spPr bwMode="auto">
            <a:xfrm rot="2648356">
              <a:off x="7151517" y="1722446"/>
              <a:ext cx="1855787" cy="646331"/>
            </a:xfrm>
            <a:prstGeom prst="rect">
              <a:avLst/>
            </a:prstGeom>
            <a:noFill/>
            <a:ln w="9525">
              <a:noFill/>
              <a:miter lim="800000"/>
              <a:headEnd/>
              <a:tailEnd/>
            </a:ln>
          </p:spPr>
          <p:txBody>
            <a:bodyPr>
              <a:spAutoFit/>
            </a:bodyPr>
            <a:lstStyle/>
            <a:p>
              <a:r>
                <a:rPr lang="en-US" sz="1200"/>
                <a:t>Media Independent</a:t>
              </a:r>
            </a:p>
            <a:p>
              <a:r>
                <a:rPr lang="en-US" sz="1200"/>
                <a:t>Access Functions</a:t>
              </a:r>
            </a:p>
            <a:p>
              <a:r>
                <a:rPr lang="en-US" sz="1200"/>
                <a:t>     (MIH POS+)</a:t>
              </a:r>
            </a:p>
          </p:txBody>
        </p:sp>
        <p:sp>
          <p:nvSpPr>
            <p:cNvPr id="18455" name="TextBox 40"/>
            <p:cNvSpPr txBox="1">
              <a:spLocks noChangeArrowheads="1"/>
            </p:cNvSpPr>
            <p:nvPr/>
          </p:nvSpPr>
          <p:spPr bwMode="auto">
            <a:xfrm rot="-2788926">
              <a:off x="162433" y="3153244"/>
              <a:ext cx="1407996" cy="461665"/>
            </a:xfrm>
            <a:prstGeom prst="rect">
              <a:avLst/>
            </a:prstGeom>
            <a:noFill/>
            <a:ln w="9525">
              <a:noFill/>
              <a:miter lim="800000"/>
              <a:headEnd/>
              <a:tailEnd/>
            </a:ln>
          </p:spPr>
          <p:txBody>
            <a:bodyPr>
              <a:spAutoFit/>
            </a:bodyPr>
            <a:lstStyle/>
            <a:p>
              <a:r>
                <a:rPr lang="en-US" sz="1200"/>
                <a:t>Media Specific</a:t>
              </a:r>
            </a:p>
            <a:p>
              <a:r>
                <a:rPr lang="en-US" sz="1200"/>
                <a:t>Access Functions </a:t>
              </a:r>
            </a:p>
          </p:txBody>
        </p:sp>
        <p:sp>
          <p:nvSpPr>
            <p:cNvPr id="42" name="Rectangle 41"/>
            <p:cNvSpPr/>
            <p:nvPr/>
          </p:nvSpPr>
          <p:spPr>
            <a:xfrm>
              <a:off x="2187569" y="5953771"/>
              <a:ext cx="714358" cy="428685"/>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n-US" sz="1600" dirty="0"/>
                <a:t>MN</a:t>
              </a:r>
            </a:p>
          </p:txBody>
        </p:sp>
        <p:cxnSp>
          <p:nvCxnSpPr>
            <p:cNvPr id="44" name="Straight Arrow Connector 43"/>
            <p:cNvCxnSpPr/>
            <p:nvPr/>
          </p:nvCxnSpPr>
          <p:spPr>
            <a:xfrm>
              <a:off x="1687519" y="5596534"/>
              <a:ext cx="785793" cy="1587"/>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p:nvPr/>
          </p:nvCxnSpPr>
          <p:spPr>
            <a:xfrm>
              <a:off x="3759156" y="5667981"/>
              <a:ext cx="785794"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47" name="Straight Arrow Connector 46"/>
            <p:cNvCxnSpPr/>
            <p:nvPr/>
          </p:nvCxnSpPr>
          <p:spPr>
            <a:xfrm>
              <a:off x="5902229" y="5667981"/>
              <a:ext cx="785794"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8" name="Rectangle 47"/>
            <p:cNvSpPr/>
            <p:nvPr/>
          </p:nvSpPr>
          <p:spPr>
            <a:xfrm>
              <a:off x="5973665" y="5953771"/>
              <a:ext cx="714358" cy="428685"/>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600" dirty="0"/>
                <a:t>MN</a:t>
              </a:r>
            </a:p>
          </p:txBody>
        </p:sp>
        <p:grpSp>
          <p:nvGrpSpPr>
            <p:cNvPr id="18461" name="Group 12"/>
            <p:cNvGrpSpPr>
              <a:grpSpLocks/>
            </p:cNvGrpSpPr>
            <p:nvPr/>
          </p:nvGrpSpPr>
          <p:grpSpPr bwMode="auto">
            <a:xfrm>
              <a:off x="1357264" y="1786598"/>
              <a:ext cx="1785916" cy="1214457"/>
              <a:chOff x="3598572" y="2405012"/>
              <a:chExt cx="1785929" cy="1214468"/>
            </a:xfrm>
          </p:grpSpPr>
          <p:sp>
            <p:nvSpPr>
              <p:cNvPr id="36" name="Rectangle 35"/>
              <p:cNvSpPr/>
              <p:nvPr/>
            </p:nvSpPr>
            <p:spPr>
              <a:xfrm>
                <a:off x="3598635" y="2761652"/>
                <a:ext cx="1714471" cy="85737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a:t>Media Independent Authenticator  and Key Holder</a:t>
                </a:r>
              </a:p>
              <a:p>
                <a:pPr algn="ctr">
                  <a:defRPr/>
                </a:pPr>
                <a:r>
                  <a:rPr lang="en-US" sz="1400" dirty="0"/>
                  <a:t> (MIA-KH)</a:t>
                </a:r>
              </a:p>
            </p:txBody>
          </p:sp>
          <p:sp>
            <p:nvSpPr>
              <p:cNvPr id="38" name="Rectangle 37"/>
              <p:cNvSpPr/>
              <p:nvPr/>
            </p:nvSpPr>
            <p:spPr>
              <a:xfrm>
                <a:off x="3598635" y="2404412"/>
                <a:ext cx="1785907" cy="357241"/>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2000" dirty="0"/>
                  <a:t>MIHF</a:t>
                </a:r>
              </a:p>
            </p:txBody>
          </p:sp>
        </p:grpSp>
        <p:sp>
          <p:nvSpPr>
            <p:cNvPr id="18462" name="TextBox 49"/>
            <p:cNvSpPr txBox="1">
              <a:spLocks noChangeArrowheads="1"/>
            </p:cNvSpPr>
            <p:nvPr/>
          </p:nvSpPr>
          <p:spPr bwMode="auto">
            <a:xfrm>
              <a:off x="616159" y="5739535"/>
              <a:ext cx="1497013" cy="584200"/>
            </a:xfrm>
            <a:prstGeom prst="rect">
              <a:avLst/>
            </a:prstGeom>
            <a:noFill/>
            <a:ln w="9525">
              <a:noFill/>
              <a:miter lim="800000"/>
              <a:headEnd/>
              <a:tailEnd/>
            </a:ln>
          </p:spPr>
          <p:txBody>
            <a:bodyPr wrap="none">
              <a:spAutoFit/>
            </a:bodyPr>
            <a:lstStyle/>
            <a:p>
              <a:r>
                <a:rPr lang="en-US" sz="1600"/>
                <a:t>Serving Access </a:t>
              </a:r>
            </a:p>
            <a:p>
              <a:r>
                <a:rPr lang="en-US" sz="1600"/>
                <a:t>Network </a:t>
              </a:r>
            </a:p>
          </p:txBody>
        </p:sp>
        <p:sp>
          <p:nvSpPr>
            <p:cNvPr id="18463" name="TextBox 50"/>
            <p:cNvSpPr txBox="1">
              <a:spLocks noChangeArrowheads="1"/>
            </p:cNvSpPr>
            <p:nvPr/>
          </p:nvSpPr>
          <p:spPr bwMode="auto">
            <a:xfrm>
              <a:off x="6759827" y="5453783"/>
              <a:ext cx="1690687" cy="584200"/>
            </a:xfrm>
            <a:prstGeom prst="rect">
              <a:avLst/>
            </a:prstGeom>
            <a:noFill/>
            <a:ln w="9525">
              <a:noFill/>
              <a:miter lim="800000"/>
              <a:headEnd/>
              <a:tailEnd/>
            </a:ln>
          </p:spPr>
          <p:txBody>
            <a:bodyPr wrap="none">
              <a:spAutoFit/>
            </a:bodyPr>
            <a:lstStyle/>
            <a:p>
              <a:r>
                <a:rPr lang="en-US" sz="1600"/>
                <a:t>Candidate  Access</a:t>
              </a:r>
            </a:p>
            <a:p>
              <a:r>
                <a:rPr lang="en-US" sz="1600"/>
                <a:t>Network </a:t>
              </a:r>
            </a:p>
          </p:txBody>
        </p:sp>
        <p:cxnSp>
          <p:nvCxnSpPr>
            <p:cNvPr id="34" name="Straight Arrow Connector 33"/>
            <p:cNvCxnSpPr/>
            <p:nvPr/>
          </p:nvCxnSpPr>
          <p:spPr>
            <a:xfrm>
              <a:off x="3143221" y="2357578"/>
              <a:ext cx="2116087" cy="25404"/>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3" name="TextBox 42"/>
            <p:cNvSpPr txBox="1"/>
            <p:nvPr/>
          </p:nvSpPr>
          <p:spPr>
            <a:xfrm>
              <a:off x="3259106" y="1952709"/>
              <a:ext cx="582598" cy="36994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defRPr/>
              </a:pPr>
              <a:r>
                <a:rPr lang="en-US" sz="1800" dirty="0"/>
                <a:t>RP5</a:t>
              </a:r>
            </a:p>
          </p:txBody>
        </p:sp>
        <p:sp>
          <p:nvSpPr>
            <p:cNvPr id="54" name="TextBox 53"/>
            <p:cNvSpPr txBox="1"/>
            <p:nvPr/>
          </p:nvSpPr>
          <p:spPr>
            <a:xfrm>
              <a:off x="1714505" y="4501005"/>
              <a:ext cx="582599" cy="369939"/>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defRPr/>
              </a:pPr>
              <a:r>
                <a:rPr lang="en-US" sz="1800" dirty="0"/>
                <a:t>RP1</a:t>
              </a:r>
            </a:p>
          </p:txBody>
        </p:sp>
        <p:sp>
          <p:nvSpPr>
            <p:cNvPr id="63" name="TextBox 62"/>
            <p:cNvSpPr txBox="1"/>
            <p:nvPr/>
          </p:nvSpPr>
          <p:spPr>
            <a:xfrm>
              <a:off x="2786043" y="4429557"/>
              <a:ext cx="582598" cy="36994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defRPr/>
              </a:pPr>
              <a:r>
                <a:rPr lang="en-US" sz="1800" dirty="0"/>
                <a:t>RP2</a:t>
              </a:r>
            </a:p>
          </p:txBody>
        </p:sp>
        <p:sp>
          <p:nvSpPr>
            <p:cNvPr id="18468" name="Freeform 422"/>
            <p:cNvSpPr>
              <a:spLocks/>
            </p:cNvSpPr>
            <p:nvPr/>
          </p:nvSpPr>
          <p:spPr bwMode="auto">
            <a:xfrm rot="10800000">
              <a:off x="2544985" y="2739139"/>
              <a:ext cx="2786063" cy="3214687"/>
            </a:xfrm>
            <a:custGeom>
              <a:avLst/>
              <a:gdLst>
                <a:gd name="T0" fmla="*/ 0 w 1712"/>
                <a:gd name="T1" fmla="*/ 2147483647 h 968"/>
                <a:gd name="T2" fmla="*/ 2147483647 w 1712"/>
                <a:gd name="T3" fmla="*/ 2147483647 h 968"/>
                <a:gd name="T4" fmla="*/ 2147483647 w 1712"/>
                <a:gd name="T5" fmla="*/ 0 h 968"/>
                <a:gd name="T6" fmla="*/ 0 60000 65536"/>
                <a:gd name="T7" fmla="*/ 0 60000 65536"/>
                <a:gd name="T8" fmla="*/ 0 60000 65536"/>
                <a:gd name="T9" fmla="*/ 0 w 1712"/>
                <a:gd name="T10" fmla="*/ 0 h 968"/>
                <a:gd name="T11" fmla="*/ 1712 w 1712"/>
                <a:gd name="T12" fmla="*/ 968 h 968"/>
              </a:gdLst>
              <a:ahLst/>
              <a:cxnLst>
                <a:cxn ang="T6">
                  <a:pos x="T0" y="T1"/>
                </a:cxn>
                <a:cxn ang="T7">
                  <a:pos x="T2" y="T3"/>
                </a:cxn>
                <a:cxn ang="T8">
                  <a:pos x="T4" y="T5"/>
                </a:cxn>
              </a:cxnLst>
              <a:rect l="T9" t="T10" r="T11" b="T12"/>
              <a:pathLst>
                <a:path w="1712" h="968">
                  <a:moveTo>
                    <a:pt x="0" y="912"/>
                  </a:moveTo>
                  <a:cubicBezTo>
                    <a:pt x="584" y="940"/>
                    <a:pt x="1168" y="968"/>
                    <a:pt x="1440" y="816"/>
                  </a:cubicBezTo>
                  <a:cubicBezTo>
                    <a:pt x="1712" y="664"/>
                    <a:pt x="1600" y="136"/>
                    <a:pt x="1632" y="0"/>
                  </a:cubicBezTo>
                </a:path>
              </a:pathLst>
            </a:custGeom>
            <a:noFill/>
            <a:ln w="69850">
              <a:solidFill>
                <a:srgbClr val="00B0F0"/>
              </a:solidFill>
              <a:round/>
              <a:headEnd type="triangle" w="med" len="med"/>
              <a:tailEnd type="triangle" w="med" len="med"/>
            </a:ln>
          </p:spPr>
          <p:txBody>
            <a:bodyPr/>
            <a:lstStyle/>
            <a:p>
              <a:endParaRPr lang="en-US"/>
            </a:p>
          </p:txBody>
        </p:sp>
        <p:cxnSp>
          <p:nvCxnSpPr>
            <p:cNvPr id="52" name="Straight Arrow Connector 51"/>
            <p:cNvCxnSpPr/>
            <p:nvPr/>
          </p:nvCxnSpPr>
          <p:spPr>
            <a:xfrm rot="5400000">
              <a:off x="865765" y="4463695"/>
              <a:ext cx="2954753" cy="28574"/>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55" name="Straight Arrow Connector 54"/>
            <p:cNvCxnSpPr/>
            <p:nvPr/>
          </p:nvCxnSpPr>
          <p:spPr>
            <a:xfrm rot="5400000">
              <a:off x="5045547" y="4452579"/>
              <a:ext cx="3000797" cy="1587"/>
            </a:xfrm>
            <a:prstGeom prst="straightConnector1">
              <a:avLst/>
            </a:prstGeom>
            <a:ln>
              <a:prstDash val="dash"/>
              <a:headEnd type="arrow"/>
              <a:tailEnd type="arrow"/>
            </a:ln>
          </p:spPr>
          <p:style>
            <a:lnRef idx="2">
              <a:schemeClr val="dk1"/>
            </a:lnRef>
            <a:fillRef idx="0">
              <a:schemeClr val="dk1"/>
            </a:fillRef>
            <a:effectRef idx="1">
              <a:schemeClr val="dk1"/>
            </a:effectRef>
            <a:fontRef idx="minor">
              <a:schemeClr val="tx1"/>
            </a:fontRef>
          </p:style>
        </p:cxnSp>
        <p:sp>
          <p:nvSpPr>
            <p:cNvPr id="56" name="TextBox 55"/>
            <p:cNvSpPr txBox="1"/>
            <p:nvPr/>
          </p:nvSpPr>
          <p:spPr>
            <a:xfrm>
              <a:off x="6715009" y="4429557"/>
              <a:ext cx="582599" cy="36994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defRPr/>
              </a:pPr>
              <a:r>
                <a:rPr lang="en-US" sz="1800" dirty="0"/>
                <a:t>RP1</a:t>
              </a:r>
            </a:p>
          </p:txBody>
        </p:sp>
        <p:sp>
          <p:nvSpPr>
            <p:cNvPr id="57" name="Freeform 422"/>
            <p:cNvSpPr>
              <a:spLocks/>
            </p:cNvSpPr>
            <p:nvPr/>
          </p:nvSpPr>
          <p:spPr bwMode="auto">
            <a:xfrm rot="16200000">
              <a:off x="3162807" y="2692070"/>
              <a:ext cx="3121464" cy="3357482"/>
            </a:xfrm>
            <a:custGeom>
              <a:avLst/>
              <a:gdLst/>
              <a:ahLst/>
              <a:cxnLst>
                <a:cxn ang="0">
                  <a:pos x="0" y="912"/>
                </a:cxn>
                <a:cxn ang="0">
                  <a:pos x="1440" y="816"/>
                </a:cxn>
                <a:cxn ang="0">
                  <a:pos x="1632" y="0"/>
                </a:cxn>
              </a:cxnLst>
              <a:rect l="0" t="0" r="r" b="b"/>
              <a:pathLst>
                <a:path w="1712" h="968">
                  <a:moveTo>
                    <a:pt x="0" y="912"/>
                  </a:moveTo>
                  <a:cubicBezTo>
                    <a:pt x="584" y="940"/>
                    <a:pt x="1168" y="968"/>
                    <a:pt x="1440" y="816"/>
                  </a:cubicBezTo>
                  <a:cubicBezTo>
                    <a:pt x="1712" y="664"/>
                    <a:pt x="1600" y="136"/>
                    <a:pt x="1632" y="0"/>
                  </a:cubicBezTo>
                </a:path>
              </a:pathLst>
            </a:custGeom>
            <a:noFill/>
            <a:ln w="69850" cmpd="sng">
              <a:solidFill>
                <a:schemeClr val="bg2">
                  <a:lumMod val="40000"/>
                  <a:lumOff val="60000"/>
                  <a:alpha val="70000"/>
                </a:schemeClr>
              </a:solidFill>
              <a:prstDash val="dash"/>
              <a:round/>
              <a:headEnd type="triangle" w="med" len="med"/>
              <a:tailEnd type="triangle" w="med" len="med"/>
            </a:ln>
            <a:effectLst/>
          </p:spPr>
          <p:txBody>
            <a:bodyPr/>
            <a:lstStyle/>
            <a:p>
              <a:pPr>
                <a:defRPr/>
              </a:pPr>
              <a:endParaRPr lang="en-US"/>
            </a:p>
          </p:txBody>
        </p:sp>
        <p:sp>
          <p:nvSpPr>
            <p:cNvPr id="58" name="TextBox 57"/>
            <p:cNvSpPr txBox="1"/>
            <p:nvPr/>
          </p:nvSpPr>
          <p:spPr>
            <a:xfrm>
              <a:off x="5643463" y="4501263"/>
              <a:ext cx="582211" cy="369332"/>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pPr>
                <a:defRPr/>
              </a:pPr>
              <a:r>
                <a:rPr lang="en-US" sz="1800" dirty="0"/>
                <a:t>RP2</a:t>
              </a:r>
            </a:p>
          </p:txBody>
        </p:sp>
        <p:sp>
          <p:nvSpPr>
            <p:cNvPr id="51" name="Oval Callout 50"/>
            <p:cNvSpPr/>
            <p:nvPr/>
          </p:nvSpPr>
          <p:spPr>
            <a:xfrm rot="3483264">
              <a:off x="7054606" y="2768845"/>
              <a:ext cx="1471819" cy="566723"/>
            </a:xfrm>
            <a:prstGeom prst="wedgeEllipseCallout">
              <a:avLst>
                <a:gd name="adj1" fmla="val -44351"/>
                <a:gd name="adj2" fmla="val 275109"/>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dirty="0">
                <a:solidFill>
                  <a:srgbClr val="FFFFFF"/>
                </a:solidFill>
              </a:endParaRPr>
            </a:p>
          </p:txBody>
        </p:sp>
        <p:sp>
          <p:nvSpPr>
            <p:cNvPr id="18477" name="TextBox 44"/>
            <p:cNvSpPr txBox="1">
              <a:spLocks noChangeArrowheads="1"/>
            </p:cNvSpPr>
            <p:nvPr/>
          </p:nvSpPr>
          <p:spPr bwMode="auto">
            <a:xfrm rot="-3088992">
              <a:off x="14776" y="1658450"/>
              <a:ext cx="1632057" cy="276994"/>
            </a:xfrm>
            <a:prstGeom prst="rect">
              <a:avLst/>
            </a:prstGeom>
            <a:noFill/>
            <a:ln w="9525">
              <a:noFill/>
              <a:miter lim="800000"/>
              <a:headEnd/>
              <a:tailEnd/>
            </a:ln>
          </p:spPr>
          <p:txBody>
            <a:bodyPr>
              <a:spAutoFit/>
            </a:bodyPr>
            <a:lstStyle/>
            <a:p>
              <a:r>
                <a:rPr lang="en-US" sz="1200"/>
                <a:t>Int_</a:t>
              </a:r>
              <a:r>
                <a:rPr lang="en-US" sz="1000"/>
                <a:t>MIA-KH-MSA-KH  </a:t>
              </a:r>
            </a:p>
          </p:txBody>
        </p:sp>
        <p:sp>
          <p:nvSpPr>
            <p:cNvPr id="18478" name="TextBox 44"/>
            <p:cNvSpPr txBox="1">
              <a:spLocks noChangeArrowheads="1"/>
            </p:cNvSpPr>
            <p:nvPr/>
          </p:nvSpPr>
          <p:spPr bwMode="auto">
            <a:xfrm rot="3394486">
              <a:off x="7085179" y="2920493"/>
              <a:ext cx="1610789" cy="276994"/>
            </a:xfrm>
            <a:prstGeom prst="rect">
              <a:avLst/>
            </a:prstGeom>
            <a:noFill/>
            <a:ln w="9525">
              <a:noFill/>
              <a:miter lim="800000"/>
              <a:headEnd/>
              <a:tailEnd/>
            </a:ln>
          </p:spPr>
          <p:txBody>
            <a:bodyPr>
              <a:spAutoFit/>
            </a:bodyPr>
            <a:lstStyle/>
            <a:p>
              <a:r>
                <a:rPr lang="en-US" sz="1200"/>
                <a:t>Int_</a:t>
              </a:r>
              <a:r>
                <a:rPr lang="en-US" sz="1000"/>
                <a:t>MIA-KH-MSA-KH  </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4213" y="549275"/>
            <a:ext cx="7772400" cy="950913"/>
          </a:xfrm>
        </p:spPr>
        <p:txBody>
          <a:bodyPr/>
          <a:lstStyle/>
          <a:p>
            <a:pPr eaLnBrk="1" hangingPunct="1"/>
            <a:r>
              <a:rPr lang="en-US" dirty="0" smtClean="0"/>
              <a:t>Interface _MIA-KH-MSA-KH</a:t>
            </a:r>
            <a:endParaRPr lang="en-US" dirty="0" smtClean="0"/>
          </a:p>
        </p:txBody>
      </p:sp>
      <p:sp>
        <p:nvSpPr>
          <p:cNvPr id="19459" name="Rectangle 3"/>
          <p:cNvSpPr>
            <a:spLocks noGrp="1" noChangeArrowheads="1"/>
          </p:cNvSpPr>
          <p:nvPr>
            <p:ph type="body" idx="1"/>
          </p:nvPr>
        </p:nvSpPr>
        <p:spPr>
          <a:xfrm>
            <a:off x="571500" y="1571625"/>
            <a:ext cx="7772400" cy="4537075"/>
          </a:xfrm>
        </p:spPr>
        <p:txBody>
          <a:bodyPr/>
          <a:lstStyle/>
          <a:p>
            <a:pPr eaLnBrk="1" hangingPunct="1">
              <a:lnSpc>
                <a:spcPct val="80000"/>
              </a:lnSpc>
            </a:pPr>
            <a:r>
              <a:rPr lang="de-DE" sz="2400" dirty="0" smtClean="0"/>
              <a:t>Do we need to define this interface within 802.21a?</a:t>
            </a:r>
          </a:p>
          <a:p>
            <a:pPr eaLnBrk="1" hangingPunct="1">
              <a:lnSpc>
                <a:spcPct val="80000"/>
              </a:lnSpc>
            </a:pPr>
            <a:endParaRPr lang="en-US" sz="2400" dirty="0" smtClean="0">
              <a:ea typeface="ＭＳ Ｐゴシック" pitchFamily="50" charset="-128"/>
            </a:endParaRPr>
          </a:p>
          <a:p>
            <a:pPr lvl="1" eaLnBrk="1" hangingPunct="1">
              <a:lnSpc>
                <a:spcPct val="80000"/>
              </a:lnSpc>
            </a:pPr>
            <a:r>
              <a:rPr lang="en-US" sz="2000" dirty="0" smtClean="0">
                <a:ea typeface="ＭＳ Ｐゴシック" pitchFamily="50" charset="-128"/>
              </a:rPr>
              <a:t>Pros: If we define,  the proposed architecture can be used with the media specific technology and we provide a complete solution</a:t>
            </a:r>
          </a:p>
          <a:p>
            <a:pPr lvl="1" eaLnBrk="1" hangingPunct="1">
              <a:lnSpc>
                <a:spcPct val="80000"/>
              </a:lnSpc>
            </a:pPr>
            <a:endParaRPr lang="en-US" sz="2000" dirty="0" smtClean="0">
              <a:ea typeface="ＭＳ Ｐゴシック" pitchFamily="50" charset="-128"/>
            </a:endParaRPr>
          </a:p>
          <a:p>
            <a:pPr lvl="1" eaLnBrk="1" hangingPunct="1">
              <a:lnSpc>
                <a:spcPct val="80000"/>
              </a:lnSpc>
            </a:pPr>
            <a:r>
              <a:rPr lang="en-US" sz="2000" dirty="0" smtClean="0">
                <a:ea typeface="ＭＳ Ｐゴシック" pitchFamily="50" charset="-128"/>
              </a:rPr>
              <a:t>Cons: If we do not define, this will be implementation specific </a:t>
            </a:r>
          </a:p>
          <a:p>
            <a:pPr eaLnBrk="1" hangingPunct="1">
              <a:lnSpc>
                <a:spcPct val="80000"/>
              </a:lnSpc>
            </a:pPr>
            <a:endParaRPr lang="en-US" sz="2000" dirty="0" smtClean="0">
              <a:ea typeface="ＭＳ Ｐゴシック" pitchFamily="50" charset="-128"/>
            </a:endParaRPr>
          </a:p>
          <a:p>
            <a:pPr eaLnBrk="1" hangingPunct="1">
              <a:lnSpc>
                <a:spcPct val="80000"/>
              </a:lnSpc>
              <a:buNone/>
            </a:pPr>
            <a:endParaRPr lang="en-US" sz="2400" dirty="0" smtClean="0">
              <a:ea typeface="ＭＳ Ｐゴシック" pitchFamily="50" charset="-128"/>
            </a:endParaRPr>
          </a:p>
          <a:p>
            <a:pPr eaLnBrk="1" hangingPunct="1">
              <a:lnSpc>
                <a:spcPct val="80000"/>
              </a:lnSpc>
            </a:pPr>
            <a:r>
              <a:rPr lang="en-US" sz="2400" dirty="0" smtClean="0">
                <a:ea typeface="ＭＳ Ｐゴシック" pitchFamily="50" charset="-128"/>
              </a:rPr>
              <a:t>The bottom line is someone needs to implement in order for the architecture to work </a:t>
            </a:r>
          </a:p>
          <a:p>
            <a:pPr eaLnBrk="1" hangingPunct="1">
              <a:lnSpc>
                <a:spcPct val="80000"/>
              </a:lnSpc>
            </a:pPr>
            <a:endParaRPr lang="en-US" sz="2400" dirty="0" smtClean="0">
              <a:ea typeface="ＭＳ Ｐゴシック" pitchFamily="50" charset="-128"/>
            </a:endParaRPr>
          </a:p>
          <a:p>
            <a:pPr eaLnBrk="1" hangingPunct="1">
              <a:lnSpc>
                <a:spcPct val="80000"/>
              </a:lnSpc>
            </a:pPr>
            <a:r>
              <a:rPr lang="en-US" sz="2400" dirty="0" smtClean="0">
                <a:ea typeface="ＭＳ Ｐゴシック" pitchFamily="50" charset="-128"/>
              </a:rPr>
              <a:t> Our decision of defining this interface may depend upon how difficult it would be for us to define?</a:t>
            </a:r>
            <a:endParaRPr lang="en-US" sz="1600" dirty="0" smtClean="0">
              <a:ea typeface="ＭＳ Ｐゴシック" pitchFamily="50" charset="-128"/>
            </a:endParaRPr>
          </a:p>
          <a:p>
            <a:pPr eaLnBrk="1" hangingPunct="1">
              <a:lnSpc>
                <a:spcPct val="80000"/>
              </a:lnSpc>
            </a:pPr>
            <a:endParaRPr lang="en-US" sz="1600" dirty="0" smtClean="0">
              <a:ea typeface="ＭＳ Ｐゴシック" pitchFamily="50" charset="-128"/>
            </a:endParaRPr>
          </a:p>
        </p:txBody>
      </p:sp>
      <p:sp>
        <p:nvSpPr>
          <p:cNvPr id="19460" name="Slide Number Placeholder 6"/>
          <p:cNvSpPr>
            <a:spLocks noGrp="1"/>
          </p:cNvSpPr>
          <p:nvPr>
            <p:ph type="sldNum" sz="quarter" idx="12"/>
          </p:nvPr>
        </p:nvSpPr>
        <p:spPr>
          <a:noFill/>
        </p:spPr>
        <p:txBody>
          <a:bodyPr/>
          <a:lstStyle/>
          <a:p>
            <a:fld id="{8FEEDC72-B255-4517-818F-3A5F17CECB35}" type="slidenum">
              <a:rPr lang="en-US" smtClean="0"/>
              <a:pPr/>
              <a:t>5</a:t>
            </a:fld>
            <a:endParaRPr lang="en-US" smtClean="0"/>
          </a:p>
        </p:txBody>
      </p:sp>
      <p:sp>
        <p:nvSpPr>
          <p:cNvPr id="19461" name="Footer Placeholder 7"/>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1472" y="500042"/>
            <a:ext cx="7772400" cy="1143000"/>
          </a:xfrm>
        </p:spPr>
        <p:txBody>
          <a:bodyPr/>
          <a:lstStyle/>
          <a:p>
            <a:pPr eaLnBrk="1" hangingPunct="1"/>
            <a:r>
              <a:rPr lang="en-US" dirty="0" smtClean="0">
                <a:ea typeface="ＭＳ Ｐゴシック" pitchFamily="50" charset="-128"/>
              </a:rPr>
              <a:t>Alternative-I </a:t>
            </a:r>
            <a:endParaRPr lang="en-US" dirty="0" smtClean="0"/>
          </a:p>
        </p:txBody>
      </p:sp>
      <p:sp>
        <p:nvSpPr>
          <p:cNvPr id="20483" name="Rectangle 3"/>
          <p:cNvSpPr>
            <a:spLocks noGrp="1" noChangeArrowheads="1"/>
          </p:cNvSpPr>
          <p:nvPr>
            <p:ph type="body" idx="1"/>
          </p:nvPr>
        </p:nvSpPr>
        <p:spPr>
          <a:xfrm>
            <a:off x="500034" y="1643050"/>
            <a:ext cx="7772400" cy="4572032"/>
          </a:xfrm>
        </p:spPr>
        <p:txBody>
          <a:bodyPr/>
          <a:lstStyle/>
          <a:p>
            <a:pPr eaLnBrk="1" hangingPunct="1"/>
            <a:r>
              <a:rPr lang="en-US" dirty="0" smtClean="0"/>
              <a:t>We work with respective IEEE WGs such as,  802.11 and 802.16  to introduce the pre-authentication architecture </a:t>
            </a:r>
            <a:endParaRPr lang="en-US" dirty="0" smtClean="0"/>
          </a:p>
          <a:p>
            <a:pPr eaLnBrk="1" hangingPunct="1"/>
            <a:r>
              <a:rPr lang="en-US" dirty="0" smtClean="0"/>
              <a:t>Understand what needs to be done to push or pull the media dependent PMK from media dependent authenticator </a:t>
            </a:r>
          </a:p>
          <a:p>
            <a:pPr eaLnBrk="1" hangingPunct="1"/>
            <a:r>
              <a:rPr lang="en-US" dirty="0" smtClean="0"/>
              <a:t>If they accept our proposal it is doable</a:t>
            </a:r>
          </a:p>
          <a:p>
            <a:pPr lvl="1" eaLnBrk="1" hangingPunct="1"/>
            <a:r>
              <a:rPr lang="en-US" dirty="0" smtClean="0"/>
              <a:t> </a:t>
            </a:r>
            <a:r>
              <a:rPr lang="en-US" dirty="0" smtClean="0"/>
              <a:t>Difficult task? </a:t>
            </a:r>
            <a:endParaRPr lang="en-US" dirty="0" smtClean="0"/>
          </a:p>
          <a:p>
            <a:pPr eaLnBrk="1" hangingPunct="1"/>
            <a:endParaRPr lang="en-US" dirty="0" smtClean="0"/>
          </a:p>
        </p:txBody>
      </p:sp>
      <p:sp>
        <p:nvSpPr>
          <p:cNvPr id="20484" name="Slide Number Placeholder 6"/>
          <p:cNvSpPr>
            <a:spLocks noGrp="1"/>
          </p:cNvSpPr>
          <p:nvPr>
            <p:ph type="sldNum" sz="quarter" idx="12"/>
          </p:nvPr>
        </p:nvSpPr>
        <p:spPr>
          <a:noFill/>
        </p:spPr>
        <p:txBody>
          <a:bodyPr/>
          <a:lstStyle/>
          <a:p>
            <a:fld id="{EDC38D9D-401B-4129-93D4-26CB77604A36}" type="slidenum">
              <a:rPr lang="en-US" smtClean="0"/>
              <a:pPr/>
              <a:t>6</a:t>
            </a:fld>
            <a:endParaRPr lang="en-US" dirty="0" smtClean="0"/>
          </a:p>
        </p:txBody>
      </p:sp>
      <p:sp>
        <p:nvSpPr>
          <p:cNvPr id="20485" name="Footer Placeholder 7"/>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1472" y="428604"/>
            <a:ext cx="7772400" cy="1000132"/>
          </a:xfrm>
        </p:spPr>
        <p:txBody>
          <a:bodyPr/>
          <a:lstStyle/>
          <a:p>
            <a:pPr eaLnBrk="1" hangingPunct="1"/>
            <a:r>
              <a:rPr lang="en-US" dirty="0" smtClean="0">
                <a:ea typeface="ＭＳ Ｐゴシック" pitchFamily="50" charset="-128"/>
              </a:rPr>
              <a:t>Alternative-II </a:t>
            </a:r>
            <a:endParaRPr lang="en-US" dirty="0" smtClean="0"/>
          </a:p>
        </p:txBody>
      </p:sp>
      <p:sp>
        <p:nvSpPr>
          <p:cNvPr id="20483" name="Rectangle 3"/>
          <p:cNvSpPr>
            <a:spLocks noGrp="1" noChangeArrowheads="1"/>
          </p:cNvSpPr>
          <p:nvPr>
            <p:ph type="body" idx="1"/>
          </p:nvPr>
        </p:nvSpPr>
        <p:spPr>
          <a:xfrm>
            <a:off x="571472" y="1571612"/>
            <a:ext cx="7929618" cy="5000660"/>
          </a:xfrm>
        </p:spPr>
        <p:txBody>
          <a:bodyPr/>
          <a:lstStyle/>
          <a:p>
            <a:pPr eaLnBrk="1" hangingPunct="1"/>
            <a:r>
              <a:rPr lang="en-US" dirty="0" smtClean="0"/>
              <a:t>We define the interface within 802.21a in such a way that there is no impact (or very </a:t>
            </a:r>
            <a:r>
              <a:rPr lang="en-US" dirty="0" err="1" smtClean="0"/>
              <a:t>very</a:t>
            </a:r>
            <a:r>
              <a:rPr lang="en-US" dirty="0" smtClean="0"/>
              <a:t> little) in media specific authenticator </a:t>
            </a:r>
          </a:p>
          <a:p>
            <a:pPr eaLnBrk="1" hangingPunct="1"/>
            <a:r>
              <a:rPr lang="en-US" dirty="0" smtClean="0"/>
              <a:t>Media specific authenticator accepts the keys the way it accepts the key from AAA server </a:t>
            </a:r>
          </a:p>
          <a:p>
            <a:pPr eaLnBrk="1" hangingPunct="1"/>
            <a:r>
              <a:rPr lang="en-US" dirty="0" smtClean="0"/>
              <a:t>Define AAA protocol attribute(s)</a:t>
            </a:r>
          </a:p>
          <a:p>
            <a:pPr lvl="1" eaLnBrk="1" hangingPunct="1"/>
            <a:r>
              <a:rPr lang="en-US" dirty="0" smtClean="0"/>
              <a:t>For example, use vendor specific (IEEE in this case) RADIUS attribute(s) or work with IETF RAD-EXT WG  to define new attributes</a:t>
            </a:r>
            <a:endParaRPr lang="en-US" dirty="0" smtClean="0"/>
          </a:p>
        </p:txBody>
      </p:sp>
      <p:sp>
        <p:nvSpPr>
          <p:cNvPr id="20484" name="Slide Number Placeholder 6"/>
          <p:cNvSpPr>
            <a:spLocks noGrp="1"/>
          </p:cNvSpPr>
          <p:nvPr>
            <p:ph type="sldNum" sz="quarter" idx="12"/>
          </p:nvPr>
        </p:nvSpPr>
        <p:spPr>
          <a:noFill/>
        </p:spPr>
        <p:txBody>
          <a:bodyPr/>
          <a:lstStyle/>
          <a:p>
            <a:fld id="{EDC38D9D-401B-4129-93D4-26CB77604A36}" type="slidenum">
              <a:rPr lang="en-US" smtClean="0"/>
              <a:pPr/>
              <a:t>7</a:t>
            </a:fld>
            <a:endParaRPr lang="en-US" smtClean="0"/>
          </a:p>
        </p:txBody>
      </p:sp>
      <p:sp>
        <p:nvSpPr>
          <p:cNvPr id="20485" name="Footer Placeholder 7"/>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1472" y="428604"/>
            <a:ext cx="7772400" cy="1000132"/>
          </a:xfrm>
        </p:spPr>
        <p:txBody>
          <a:bodyPr/>
          <a:lstStyle/>
          <a:p>
            <a:pPr eaLnBrk="1" hangingPunct="1"/>
            <a:r>
              <a:rPr lang="en-US" dirty="0" smtClean="0">
                <a:ea typeface="ＭＳ Ｐゴシック" pitchFamily="50" charset="-128"/>
              </a:rPr>
              <a:t>Alternative-III </a:t>
            </a:r>
            <a:endParaRPr lang="en-US" dirty="0" smtClean="0"/>
          </a:p>
        </p:txBody>
      </p:sp>
      <p:sp>
        <p:nvSpPr>
          <p:cNvPr id="20483" name="Rectangle 3"/>
          <p:cNvSpPr>
            <a:spLocks noGrp="1" noChangeArrowheads="1"/>
          </p:cNvSpPr>
          <p:nvPr>
            <p:ph type="body" idx="1"/>
          </p:nvPr>
        </p:nvSpPr>
        <p:spPr>
          <a:xfrm>
            <a:off x="571472" y="1571612"/>
            <a:ext cx="7929618" cy="5000660"/>
          </a:xfrm>
        </p:spPr>
        <p:txBody>
          <a:bodyPr/>
          <a:lstStyle/>
          <a:p>
            <a:pPr eaLnBrk="1" hangingPunct="1"/>
            <a:r>
              <a:rPr lang="en-US" dirty="0" smtClean="0"/>
              <a:t>Do nothing</a:t>
            </a:r>
          </a:p>
          <a:p>
            <a:pPr lvl="1" eaLnBrk="1" hangingPunct="1"/>
            <a:r>
              <a:rPr lang="en-US" dirty="0" smtClean="0"/>
              <a:t>Left unspecified </a:t>
            </a:r>
          </a:p>
          <a:p>
            <a:pPr lvl="1" eaLnBrk="1" hangingPunct="1"/>
            <a:r>
              <a:rPr lang="en-US" dirty="0" smtClean="0"/>
              <a:t>For example, 802.11r does  not define the interface between R0 and R1 key holders</a:t>
            </a:r>
            <a:endParaRPr lang="en-US" dirty="0" smtClean="0"/>
          </a:p>
        </p:txBody>
      </p:sp>
      <p:sp>
        <p:nvSpPr>
          <p:cNvPr id="20484" name="Slide Number Placeholder 6"/>
          <p:cNvSpPr>
            <a:spLocks noGrp="1"/>
          </p:cNvSpPr>
          <p:nvPr>
            <p:ph type="sldNum" sz="quarter" idx="12"/>
          </p:nvPr>
        </p:nvSpPr>
        <p:spPr>
          <a:noFill/>
        </p:spPr>
        <p:txBody>
          <a:bodyPr/>
          <a:lstStyle/>
          <a:p>
            <a:fld id="{EDC38D9D-401B-4129-93D4-26CB77604A36}" type="slidenum">
              <a:rPr lang="en-US" smtClean="0"/>
              <a:pPr/>
              <a:t>8</a:t>
            </a:fld>
            <a:endParaRPr lang="en-US" smtClean="0"/>
          </a:p>
        </p:txBody>
      </p:sp>
      <p:sp>
        <p:nvSpPr>
          <p:cNvPr id="20485" name="Footer Placeholder 7"/>
          <p:cNvSpPr>
            <a:spLocks noGrp="1"/>
          </p:cNvSpPr>
          <p:nvPr>
            <p:ph type="ftr" sz="quarter" idx="11"/>
          </p:nvPr>
        </p:nvSpPr>
        <p:spPr>
          <a:xfrm>
            <a:off x="0" y="6400800"/>
            <a:ext cx="2895600" cy="457200"/>
          </a:xfrm>
          <a:noFill/>
        </p:spPr>
        <p:txBody>
          <a:bodyPr/>
          <a:lstStyle/>
          <a:p>
            <a:r>
              <a:rPr lang="en-US">
                <a:latin typeface="Times New Roman" pitchFamily="18" charset="0"/>
              </a:rPr>
              <a:t>21-09-0066-01-0sec</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22892</TotalTime>
  <Words>830</Words>
  <Application>Microsoft Office PowerPoint</Application>
  <PresentationFormat>On-screen Show (4:3)</PresentationFormat>
  <Paragraphs>121</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Times New Roman</vt:lpstr>
      <vt:lpstr>Arial</vt:lpstr>
      <vt:lpstr>Calibri</vt:lpstr>
      <vt:lpstr>Times</vt:lpstr>
      <vt:lpstr>ＭＳ Ｐゴシック</vt:lpstr>
      <vt:lpstr>Wingdings</vt:lpstr>
      <vt:lpstr>Default Design</vt:lpstr>
      <vt:lpstr>Slide 1</vt:lpstr>
      <vt:lpstr>Slide 2</vt:lpstr>
      <vt:lpstr>Architecture- Example A</vt:lpstr>
      <vt:lpstr>Architecture- Example B</vt:lpstr>
      <vt:lpstr>Interface _MIA-KH-MSA-KH</vt:lpstr>
      <vt:lpstr>Alternative-I </vt:lpstr>
      <vt:lpstr>Alternative-II </vt:lpstr>
      <vt:lpstr>Alternative-III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 Das</dc:creator>
  <cp:lastModifiedBy>Subir Das</cp:lastModifiedBy>
  <cp:revision>194</cp:revision>
  <dcterms:created xsi:type="dcterms:W3CDTF">1601-01-01T00:00:00Z</dcterms:created>
  <dcterms:modified xsi:type="dcterms:W3CDTF">2009-07-16T20:40:14Z</dcterms:modified>
</cp:coreProperties>
</file>