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257" r:id="rId3"/>
    <p:sldId id="263" r:id="rId4"/>
    <p:sldId id="396" r:id="rId5"/>
    <p:sldId id="397" r:id="rId6"/>
    <p:sldId id="355" r:id="rId7"/>
    <p:sldId id="391" r:id="rId8"/>
    <p:sldId id="392" r:id="rId9"/>
    <p:sldId id="390" r:id="rId10"/>
    <p:sldId id="395" r:id="rId11"/>
    <p:sldId id="389" r:id="rId12"/>
    <p:sldId id="267" r:id="rId13"/>
    <p:sldId id="393" r:id="rId14"/>
    <p:sldId id="394" r:id="rId15"/>
  </p:sldIdLst>
  <p:sldSz cx="9144000" cy="6858000" type="letter"/>
  <p:notesSz cx="6729413" cy="9715500"/>
  <p:kinsoku lang="zh-CN"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20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20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20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20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2000" kern="1200">
        <a:solidFill>
          <a:schemeClr val="tx1"/>
        </a:solidFill>
        <a:latin typeface="Times New Roman" pitchFamily="18" charset="0"/>
        <a:ea typeface="+mn-ea"/>
        <a:cs typeface="Arial" pitchFamily="34" charset="0"/>
      </a:defRPr>
    </a:lvl5pPr>
    <a:lvl6pPr marL="2286000" algn="l" defTabSz="914400" rtl="0" eaLnBrk="1" latinLnBrk="0" hangingPunct="1">
      <a:defRPr sz="2000" kern="1200">
        <a:solidFill>
          <a:schemeClr val="tx1"/>
        </a:solidFill>
        <a:latin typeface="Times New Roman" pitchFamily="18" charset="0"/>
        <a:ea typeface="+mn-ea"/>
        <a:cs typeface="Arial" pitchFamily="34" charset="0"/>
      </a:defRPr>
    </a:lvl6pPr>
    <a:lvl7pPr marL="2743200" algn="l" defTabSz="914400" rtl="0" eaLnBrk="1" latinLnBrk="0" hangingPunct="1">
      <a:defRPr sz="2000" kern="1200">
        <a:solidFill>
          <a:schemeClr val="tx1"/>
        </a:solidFill>
        <a:latin typeface="Times New Roman" pitchFamily="18" charset="0"/>
        <a:ea typeface="+mn-ea"/>
        <a:cs typeface="Arial" pitchFamily="34" charset="0"/>
      </a:defRPr>
    </a:lvl7pPr>
    <a:lvl8pPr marL="3200400" algn="l" defTabSz="914400" rtl="0" eaLnBrk="1" latinLnBrk="0" hangingPunct="1">
      <a:defRPr sz="2000" kern="1200">
        <a:solidFill>
          <a:schemeClr val="tx1"/>
        </a:solidFill>
        <a:latin typeface="Times New Roman" pitchFamily="18" charset="0"/>
        <a:ea typeface="+mn-ea"/>
        <a:cs typeface="Arial" pitchFamily="34" charset="0"/>
      </a:defRPr>
    </a:lvl8pPr>
    <a:lvl9pPr marL="3657600" algn="l" defTabSz="914400" rtl="0" eaLnBrk="1" latinLnBrk="0" hangingPunct="1">
      <a:defRPr sz="20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C0FEF9"/>
    <a:srgbClr val="FAFD00"/>
    <a:srgbClr val="A2C1FE"/>
    <a:srgbClr val="063DE8"/>
    <a:srgbClr val="FCFEB9"/>
    <a:srgbClr val="A9A9A9"/>
    <a:srgbClr val="66CCFF"/>
    <a:srgbClr val="99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9" autoAdjust="0"/>
    <p:restoredTop sz="94775" autoAdjust="0"/>
  </p:normalViewPr>
  <p:slideViewPr>
    <p:cSldViewPr>
      <p:cViewPr varScale="1">
        <p:scale>
          <a:sx n="114" d="100"/>
          <a:sy n="114" d="100"/>
        </p:scale>
        <p:origin x="-864" y="-90"/>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944" y="-84"/>
      </p:cViewPr>
      <p:guideLst>
        <p:guide orient="horz" pos="3060"/>
        <p:guide pos="211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altLang="zh-CN" noProof="0" smtClean="0"/>
              <a:t>Body Text</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16387" name="Rectangle 3"/>
          <p:cNvSpPr>
            <a:spLocks noGrp="1" noRot="1" noChangeAspect="1" noChangeArrowheads="1" noTextEdit="1"/>
          </p:cNvSpPr>
          <p:nvPr>
            <p:ph type="sldImg" idx="2"/>
          </p:nvPr>
        </p:nvSpPr>
        <p:spPr bwMode="auto">
          <a:xfrm>
            <a:off x="1095375" y="844550"/>
            <a:ext cx="4538663" cy="3403600"/>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936625" y="728663"/>
            <a:ext cx="4857750" cy="3643312"/>
          </a:xfrm>
          <a:ln/>
        </p:spPr>
      </p:sp>
      <p:sp>
        <p:nvSpPr>
          <p:cNvPr id="17411" name="Rectangle 3"/>
          <p:cNvSpPr>
            <a:spLocks noGrp="1" noChangeArrowheads="1"/>
          </p:cNvSpPr>
          <p:nvPr>
            <p:ph type="body" idx="1"/>
          </p:nvPr>
        </p:nvSpPr>
        <p:spPr>
          <a:xfrm>
            <a:off x="673100" y="4614863"/>
            <a:ext cx="5383213" cy="4371975"/>
          </a:xfrm>
          <a:noFill/>
          <a:ln w="9525"/>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92"/>
          <p:cNvSpPr>
            <a:spLocks noGrp="1" noChangeArrowheads="1"/>
          </p:cNvSpPr>
          <p:nvPr>
            <p:ph type="sldNum" sz="quarter" idx="10"/>
          </p:nvPr>
        </p:nvSpPr>
        <p:spPr>
          <a:ln/>
        </p:spPr>
        <p:txBody>
          <a:bodyPr/>
          <a:lstStyle>
            <a:lvl1pPr>
              <a:defRPr/>
            </a:lvl1pPr>
          </a:lstStyle>
          <a:p>
            <a:pPr>
              <a:defRPr/>
            </a:pPr>
            <a:fld id="{59225404-F9FB-435C-A779-083CFF98FB03}" type="slidenum">
              <a:rPr lang="zh-CN" altLang="en-US"/>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2"/>
          <p:cNvSpPr>
            <a:spLocks noGrp="1" noChangeArrowheads="1"/>
          </p:cNvSpPr>
          <p:nvPr>
            <p:ph type="sldNum" sz="quarter" idx="10"/>
          </p:nvPr>
        </p:nvSpPr>
        <p:spPr>
          <a:ln/>
        </p:spPr>
        <p:txBody>
          <a:bodyPr/>
          <a:lstStyle>
            <a:lvl1pPr>
              <a:defRPr/>
            </a:lvl1pPr>
          </a:lstStyle>
          <a:p>
            <a:pPr>
              <a:defRPr/>
            </a:pPr>
            <a:fld id="{C33642D2-1A83-4AC7-BDD0-3C999F3D656D}" type="slidenum">
              <a:rPr lang="zh-CN" altLang="en-US"/>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2"/>
          <p:cNvSpPr>
            <a:spLocks noGrp="1" noChangeArrowheads="1"/>
          </p:cNvSpPr>
          <p:nvPr>
            <p:ph type="sldNum" sz="quarter" idx="10"/>
          </p:nvPr>
        </p:nvSpPr>
        <p:spPr>
          <a:ln/>
        </p:spPr>
        <p:txBody>
          <a:bodyPr/>
          <a:lstStyle>
            <a:lvl1pPr>
              <a:defRPr/>
            </a:lvl1pPr>
          </a:lstStyle>
          <a:p>
            <a:pPr>
              <a:defRPr/>
            </a:pPr>
            <a:fld id="{EE97F815-6E59-4834-B851-9940D1A7A68D}" type="slidenum">
              <a:rPr lang="zh-CN" altLang="en-US"/>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2"/>
          <p:cNvSpPr>
            <a:spLocks noGrp="1" noChangeArrowheads="1"/>
          </p:cNvSpPr>
          <p:nvPr>
            <p:ph type="sldNum" sz="quarter" idx="10"/>
          </p:nvPr>
        </p:nvSpPr>
        <p:spPr>
          <a:ln/>
        </p:spPr>
        <p:txBody>
          <a:bodyPr/>
          <a:lstStyle>
            <a:lvl1pPr>
              <a:defRPr/>
            </a:lvl1pPr>
          </a:lstStyle>
          <a:p>
            <a:pPr>
              <a:defRPr/>
            </a:pPr>
            <a:fld id="{BC6B3277-B5FF-492F-BCAD-0A178006507A}" type="slidenum">
              <a:rPr lang="zh-CN" altLang="en-US"/>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2"/>
          <p:cNvSpPr>
            <a:spLocks noGrp="1" noChangeArrowheads="1"/>
          </p:cNvSpPr>
          <p:nvPr>
            <p:ph type="sldNum" sz="quarter" idx="10"/>
          </p:nvPr>
        </p:nvSpPr>
        <p:spPr>
          <a:ln/>
        </p:spPr>
        <p:txBody>
          <a:bodyPr/>
          <a:lstStyle>
            <a:lvl1pPr>
              <a:defRPr/>
            </a:lvl1pPr>
          </a:lstStyle>
          <a:p>
            <a:pPr>
              <a:defRPr/>
            </a:pPr>
            <a:fld id="{EEDB754E-3414-42E0-9971-A6BAD73BA1B9}" type="slidenum">
              <a:rPr lang="zh-CN" altLang="en-US"/>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2"/>
          <p:cNvSpPr>
            <a:spLocks noGrp="1" noChangeArrowheads="1"/>
          </p:cNvSpPr>
          <p:nvPr>
            <p:ph type="sldNum" sz="quarter" idx="10"/>
          </p:nvPr>
        </p:nvSpPr>
        <p:spPr>
          <a:ln/>
        </p:spPr>
        <p:txBody>
          <a:bodyPr/>
          <a:lstStyle>
            <a:lvl1pPr>
              <a:defRPr/>
            </a:lvl1pPr>
          </a:lstStyle>
          <a:p>
            <a:pPr>
              <a:defRPr/>
            </a:pPr>
            <a:fld id="{E17D68C7-5FCE-4A6D-8A57-85EBF3E58DFA}" type="slidenum">
              <a:rPr lang="zh-CN" altLang="en-US"/>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2"/>
          <p:cNvSpPr>
            <a:spLocks noGrp="1" noChangeArrowheads="1"/>
          </p:cNvSpPr>
          <p:nvPr>
            <p:ph type="sldNum" sz="quarter" idx="10"/>
          </p:nvPr>
        </p:nvSpPr>
        <p:spPr>
          <a:ln/>
        </p:spPr>
        <p:txBody>
          <a:bodyPr/>
          <a:lstStyle>
            <a:lvl1pPr>
              <a:defRPr/>
            </a:lvl1pPr>
          </a:lstStyle>
          <a:p>
            <a:pPr>
              <a:defRPr/>
            </a:pPr>
            <a:fld id="{419C3C7A-C0B2-4A57-AC3A-4105FBDE04DB}" type="slidenum">
              <a:rPr lang="zh-CN" altLang="en-US"/>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2"/>
          <p:cNvSpPr>
            <a:spLocks noGrp="1" noChangeArrowheads="1"/>
          </p:cNvSpPr>
          <p:nvPr>
            <p:ph type="sldNum" sz="quarter" idx="10"/>
          </p:nvPr>
        </p:nvSpPr>
        <p:spPr>
          <a:ln/>
        </p:spPr>
        <p:txBody>
          <a:bodyPr/>
          <a:lstStyle>
            <a:lvl1pPr>
              <a:defRPr/>
            </a:lvl1pPr>
          </a:lstStyle>
          <a:p>
            <a:pPr>
              <a:defRPr/>
            </a:pPr>
            <a:fld id="{DDAB385B-A6C0-4470-BFDB-56B5B511FD30}" type="slidenum">
              <a:rPr lang="zh-CN" altLang="en-US"/>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2"/>
          <p:cNvSpPr>
            <a:spLocks noGrp="1" noChangeArrowheads="1"/>
          </p:cNvSpPr>
          <p:nvPr>
            <p:ph type="sldNum" sz="quarter" idx="10"/>
          </p:nvPr>
        </p:nvSpPr>
        <p:spPr>
          <a:ln/>
        </p:spPr>
        <p:txBody>
          <a:bodyPr/>
          <a:lstStyle>
            <a:lvl1pPr>
              <a:defRPr/>
            </a:lvl1pPr>
          </a:lstStyle>
          <a:p>
            <a:pPr>
              <a:defRPr/>
            </a:pPr>
            <a:fld id="{5A6BF588-45BD-4441-BB7D-8190494CE7E5}" type="slidenum">
              <a:rPr lang="zh-CN" altLang="en-US"/>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2"/>
          <p:cNvSpPr>
            <a:spLocks noGrp="1" noChangeArrowheads="1"/>
          </p:cNvSpPr>
          <p:nvPr>
            <p:ph type="sldNum" sz="quarter" idx="10"/>
          </p:nvPr>
        </p:nvSpPr>
        <p:spPr>
          <a:ln/>
        </p:spPr>
        <p:txBody>
          <a:bodyPr/>
          <a:lstStyle>
            <a:lvl1pPr>
              <a:defRPr/>
            </a:lvl1pPr>
          </a:lstStyle>
          <a:p>
            <a:pPr>
              <a:defRPr/>
            </a:pPr>
            <a:fld id="{B68B7356-E297-4D79-9B61-27A6C3E89CD5}" type="slidenum">
              <a:rPr lang="zh-CN" altLang="en-US"/>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2"/>
          <p:cNvSpPr>
            <a:spLocks noGrp="1" noChangeArrowheads="1"/>
          </p:cNvSpPr>
          <p:nvPr>
            <p:ph type="sldNum" sz="quarter" idx="10"/>
          </p:nvPr>
        </p:nvSpPr>
        <p:spPr>
          <a:ln/>
        </p:spPr>
        <p:txBody>
          <a:bodyPr/>
          <a:lstStyle>
            <a:lvl1pPr>
              <a:defRPr/>
            </a:lvl1pPr>
          </a:lstStyle>
          <a:p>
            <a:pPr>
              <a:defRPr/>
            </a:pPr>
            <a:fld id="{F2021673-0CA5-47AF-BED1-1FA42429E2AD}" type="slidenum">
              <a:rPr lang="zh-CN" altLang="en-US"/>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zh-CN" smtClean="0"/>
              <a:t>Title: 36 pt Rotis Sans Serif</a:t>
            </a:r>
          </a:p>
        </p:txBody>
      </p:sp>
      <p:sp>
        <p:nvSpPr>
          <p:cNvPr id="1027" name="Rectangle 3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zh-CN" smtClean="0"/>
              <a:t>IEEE 802.21 Powerpoint Template</a:t>
            </a:r>
            <a:br>
              <a:rPr lang="en-US" altLang="zh-CN" smtClean="0"/>
            </a:br>
            <a:r>
              <a:rPr lang="en-US" altLang="zh-CN" smtClean="0"/>
              <a:t>(Rotis Sans Serif 24 pt)</a:t>
            </a:r>
          </a:p>
          <a:p>
            <a:pPr lvl="0"/>
            <a:r>
              <a:rPr lang="en-US" altLang="zh-CN" smtClean="0"/>
              <a:t>1st Level Bullet</a:t>
            </a:r>
          </a:p>
          <a:p>
            <a:pPr lvl="1"/>
            <a:r>
              <a:rPr lang="en-US" altLang="zh-CN" smtClean="0"/>
              <a:t>2nd Level Bullet</a:t>
            </a:r>
          </a:p>
          <a:p>
            <a:pPr lvl="2"/>
            <a:r>
              <a:rPr lang="en-US" altLang="zh-CN" smtClean="0"/>
              <a:t>3rd Level Bullet</a:t>
            </a:r>
          </a:p>
          <a:p>
            <a:pPr lvl="2"/>
            <a:endParaRPr lang="en-US" altLang="zh-CN" smtClean="0"/>
          </a:p>
          <a:p>
            <a:pPr lvl="1"/>
            <a:endParaRPr lang="en-US" altLang="zh-CN" smtClean="0"/>
          </a:p>
          <a:p>
            <a:pPr lvl="0"/>
            <a:endParaRPr lang="en-US" altLang="zh-CN" smtClean="0"/>
          </a:p>
          <a:p>
            <a:pPr lvl="0"/>
            <a:endParaRPr lang="en-US" altLang="zh-CN" smtClean="0"/>
          </a:p>
          <a:p>
            <a:pPr lvl="0"/>
            <a:r>
              <a:rPr lang="en-US" altLang="zh-CN" smtClean="0"/>
              <a:t/>
            </a:r>
            <a:br>
              <a:rPr lang="en-US" altLang="zh-CN" smtClean="0"/>
            </a:br>
            <a:endParaRPr lang="en-US" altLang="zh-CN" smtClean="0"/>
          </a:p>
        </p:txBody>
      </p:sp>
      <p:sp>
        <p:nvSpPr>
          <p:cNvPr id="1116" name="Rectangle 92"/>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mn-lt"/>
                <a:ea typeface="SimSun" pitchFamily="2" charset="-122"/>
                <a:cs typeface="+mn-cs"/>
              </a:defRPr>
            </a:lvl1pPr>
          </a:lstStyle>
          <a:p>
            <a:pPr>
              <a:defRPr/>
            </a:pPr>
            <a:fld id="{D172902A-680A-4B09-8B51-28889436850A}" type="slidenum">
              <a:rPr lang="zh-CN" altLang="en-US"/>
              <a:pPr>
                <a:defRPr/>
              </a:pPr>
              <a:t>‹#›</a:t>
            </a:fld>
            <a:endParaRPr lang="en-US" altLang="zh-CN"/>
          </a:p>
        </p:txBody>
      </p:sp>
      <p:pic>
        <p:nvPicPr>
          <p:cNvPr id="1029" name="Picture 93" descr="smllieee"/>
          <p:cNvPicPr>
            <a:picLocks noChangeAspect="1" noChangeArrowheads="1"/>
          </p:cNvPicPr>
          <p:nvPr/>
        </p:nvPicPr>
        <p:blipFill>
          <a:blip r:embed="rId13"/>
          <a:srcRect/>
          <a:stretch>
            <a:fillRect/>
          </a:stretch>
        </p:blipFill>
        <p:spPr bwMode="auto">
          <a:xfrm>
            <a:off x="228600" y="57150"/>
            <a:ext cx="754063" cy="857250"/>
          </a:xfrm>
          <a:prstGeom prst="rect">
            <a:avLst/>
          </a:prstGeom>
          <a:noFill/>
          <a:ln w="9525">
            <a:noFill/>
            <a:miter lim="800000"/>
            <a:headEnd/>
            <a:tailEnd/>
          </a:ln>
        </p:spPr>
      </p:pic>
      <p:pic>
        <p:nvPicPr>
          <p:cNvPr id="1030" name="Picture 94" descr="802logo"/>
          <p:cNvPicPr>
            <a:picLocks noChangeAspect="1" noChangeArrowheads="1"/>
          </p:cNvPicPr>
          <p:nvPr/>
        </p:nvPicPr>
        <p:blipFill>
          <a:blip r:embed="rId14"/>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ebapps2.ieee.org/member/Member" TargetMode="External"/><Relationship Id="rId2" Type="http://schemas.openxmlformats.org/officeDocument/2006/relationships/hyperlink" Target="http://standards.ieee.org/guides/opman/sect6.html#6.3" TargetMode="External"/><Relationship Id="rId1" Type="http://schemas.openxmlformats.org/officeDocument/2006/relationships/slideLayout" Target="../slideLayouts/slideLayout2.xm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21/dcn/09/21-09-0075-00-0000-802-21-revision-par.doc"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6"/>
          <p:cNvSpPr>
            <a:spLocks noGrp="1" noChangeArrowheads="1"/>
          </p:cNvSpPr>
          <p:nvPr>
            <p:ph type="body" idx="1"/>
          </p:nvPr>
        </p:nvSpPr>
        <p:spPr>
          <a:xfrm>
            <a:off x="439738" y="990600"/>
            <a:ext cx="8399462" cy="5334000"/>
          </a:xfrm>
          <a:solidFill>
            <a:srgbClr val="66CCFF"/>
          </a:solidFill>
        </p:spPr>
        <p:txBody>
          <a:bodyPr/>
          <a:lstStyle/>
          <a:p>
            <a:pPr>
              <a:buClr>
                <a:srgbClr val="FAFD00"/>
              </a:buClr>
              <a:buFontTx/>
              <a:buNone/>
            </a:pPr>
            <a:r>
              <a:rPr lang="en-US" altLang="zh-CN" b="1" dirty="0" smtClean="0">
                <a:ea typeface="SimSun" pitchFamily="2" charset="-122"/>
                <a:cs typeface="Times New Roman" pitchFamily="18" charset="0"/>
              </a:rPr>
              <a:t>IEEE 802.21 MEDIA INDEPENDENT HANDOVER </a:t>
            </a:r>
          </a:p>
          <a:p>
            <a:pPr>
              <a:buClr>
                <a:srgbClr val="FAFD00"/>
              </a:buClr>
              <a:buFontTx/>
              <a:buNone/>
            </a:pPr>
            <a:r>
              <a:rPr lang="en-US" altLang="zh-CN" dirty="0" smtClean="0">
                <a:ea typeface="SimSun" pitchFamily="2" charset="-122"/>
                <a:cs typeface="Times New Roman" pitchFamily="18" charset="0"/>
              </a:rPr>
              <a:t>DCN: </a:t>
            </a:r>
            <a:r>
              <a:rPr lang="en-US" altLang="zh-CN" dirty="0" smtClean="0">
                <a:ea typeface="SimSun" pitchFamily="2" charset="-122"/>
                <a:cs typeface="Times New Roman" pitchFamily="18" charset="0"/>
              </a:rPr>
              <a:t>21-09-0091-03-0000</a:t>
            </a:r>
            <a:endParaRPr lang="en-US" altLang="zh-CN" dirty="0" smtClean="0">
              <a:ea typeface="SimSun" pitchFamily="2" charset="-122"/>
              <a:cs typeface="Times New Roman" pitchFamily="18" charset="0"/>
            </a:endParaRPr>
          </a:p>
          <a:p>
            <a:pPr>
              <a:buClr>
                <a:srgbClr val="FAFD00"/>
              </a:buClr>
              <a:buFontTx/>
              <a:buNone/>
            </a:pPr>
            <a:r>
              <a:rPr lang="en-US" altLang="zh-CN" dirty="0" smtClean="0">
                <a:ea typeface="SimSun" pitchFamily="2" charset="-122"/>
                <a:cs typeface="Times New Roman" pitchFamily="18" charset="0"/>
              </a:rPr>
              <a:t>Title: 802.21, Session #32, Montreal</a:t>
            </a:r>
            <a:r>
              <a:rPr lang="en-US" altLang="zh-CN" b="1" dirty="0" smtClean="0">
                <a:ea typeface="SimSun" pitchFamily="2" charset="-122"/>
                <a:cs typeface="Times New Roman" pitchFamily="18" charset="0"/>
              </a:rPr>
              <a:t> Closing Plenary</a:t>
            </a:r>
          </a:p>
          <a:p>
            <a:pPr>
              <a:buClr>
                <a:srgbClr val="FAFD00"/>
              </a:buClr>
              <a:buFontTx/>
              <a:buNone/>
            </a:pPr>
            <a:r>
              <a:rPr lang="en-US" altLang="zh-CN" dirty="0" smtClean="0">
                <a:ea typeface="SimSun" pitchFamily="2" charset="-122"/>
                <a:cs typeface="Times New Roman" pitchFamily="18" charset="0"/>
              </a:rPr>
              <a:t>Date Submitted: May, 2009</a:t>
            </a:r>
          </a:p>
          <a:p>
            <a:pPr>
              <a:buClr>
                <a:srgbClr val="FAFD00"/>
              </a:buClr>
              <a:buFontTx/>
              <a:buNone/>
            </a:pPr>
            <a:r>
              <a:rPr lang="en-US" altLang="zh-CN" dirty="0" smtClean="0">
                <a:ea typeface="SimSun" pitchFamily="2" charset="-122"/>
                <a:cs typeface="Times New Roman" pitchFamily="18" charset="0"/>
              </a:rPr>
              <a:t>Presented at IEEE 802.21 session #32 Montreal</a:t>
            </a:r>
          </a:p>
          <a:p>
            <a:pPr>
              <a:buClr>
                <a:srgbClr val="FAFD00"/>
              </a:buClr>
              <a:buFontTx/>
              <a:buNone/>
            </a:pPr>
            <a:r>
              <a:rPr lang="en-US" altLang="zh-CN" dirty="0" smtClean="0">
                <a:ea typeface="SimSun" pitchFamily="2" charset="-122"/>
                <a:cs typeface="Times New Roman" pitchFamily="18" charset="0"/>
              </a:rPr>
              <a:t>Authors or Source(s): Subir Das</a:t>
            </a:r>
          </a:p>
          <a:p>
            <a:pPr algn="just">
              <a:buClr>
                <a:srgbClr val="FAFD00"/>
              </a:buClr>
              <a:buFontTx/>
              <a:buNone/>
            </a:pPr>
            <a:r>
              <a:rPr lang="en-US" altLang="ja-JP" dirty="0" smtClean="0">
                <a:ea typeface="MS PGothic" pitchFamily="34" charset="-128"/>
                <a:cs typeface="Times New Roman" pitchFamily="18" charset="0"/>
              </a:rPr>
              <a:t>Abstract:</a:t>
            </a:r>
            <a:r>
              <a:rPr lang="en-US" altLang="zh-CN" dirty="0" smtClean="0">
                <a:ea typeface="MS PGothic" pitchFamily="34" charset="-128"/>
                <a:cs typeface="Times New Roman" pitchFamily="18" charset="0"/>
              </a:rPr>
              <a:t> Updated </a:t>
            </a:r>
            <a:r>
              <a:rPr lang="en-US" altLang="zh-CN" dirty="0" smtClean="0">
                <a:ea typeface="SimSun" pitchFamily="2" charset="-122"/>
              </a:rPr>
              <a:t>Closing Report</a:t>
            </a:r>
          </a:p>
          <a:p>
            <a:pPr algn="just">
              <a:buClr>
                <a:srgbClr val="FAFD00"/>
              </a:buClr>
              <a:buFontTx/>
              <a:buNone/>
            </a:pPr>
            <a:endParaRPr lang="en-US" altLang="zh-CN" dirty="0" smtClean="0">
              <a:ea typeface="SimSun" pitchFamily="2" charset="-122"/>
            </a:endParaRPr>
          </a:p>
          <a:p>
            <a:pPr algn="just">
              <a:buClr>
                <a:srgbClr val="FAFD00"/>
              </a:buClr>
              <a:buFontTx/>
              <a:buNone/>
            </a:pPr>
            <a:endParaRPr lang="en-US" altLang="zh-CN" dirty="0" smtClean="0">
              <a:ea typeface="SimSun"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a:spLocks noGrp="1"/>
          </p:cNvSpPr>
          <p:nvPr>
            <p:ph type="sldNum" sz="quarter" idx="10"/>
          </p:nvPr>
        </p:nvSpPr>
        <p:spPr/>
        <p:txBody>
          <a:bodyPr/>
          <a:lstStyle/>
          <a:p>
            <a:pPr>
              <a:defRPr/>
            </a:pPr>
            <a:fld id="{F811D363-9605-43B0-A98D-17D195B5BDD7}" type="slidenum">
              <a:rPr lang="zh-CN" altLang="en-US"/>
              <a:pPr>
                <a:defRPr/>
              </a:pPr>
              <a:t>10</a:t>
            </a:fld>
            <a:endParaRPr lang="en-US" altLang="zh-CN"/>
          </a:p>
        </p:txBody>
      </p:sp>
      <p:sp>
        <p:nvSpPr>
          <p:cNvPr id="11267" name="Title 1"/>
          <p:cNvSpPr>
            <a:spLocks noGrp="1"/>
          </p:cNvSpPr>
          <p:nvPr>
            <p:ph type="ctrTitle" idx="4294967295"/>
          </p:nvPr>
        </p:nvSpPr>
        <p:spPr>
          <a:xfrm>
            <a:off x="684213" y="1052513"/>
            <a:ext cx="7848600" cy="4392612"/>
          </a:xfrm>
        </p:spPr>
        <p:txBody>
          <a:bodyPr lIns="91440" tIns="45720" rIns="91440" bIns="45720"/>
          <a:lstStyle/>
          <a:p>
            <a:pPr algn="l"/>
            <a:r>
              <a:rPr lang="en-US" sz="2800" smtClean="0"/>
              <a:t>To approve and forward the liaison letter in document 21-09/94r0 to the FMCA Director</a:t>
            </a:r>
            <a:br>
              <a:rPr lang="en-US" sz="2800" smtClean="0"/>
            </a:br>
            <a:r>
              <a:rPr lang="en-US" sz="2800" smtClean="0"/>
              <a:t> </a:t>
            </a:r>
            <a:br>
              <a:rPr lang="en-US" sz="2800" smtClean="0"/>
            </a:br>
            <a:r>
              <a:rPr lang="en-US" sz="2000" smtClean="0"/>
              <a:t/>
            </a:r>
            <a:br>
              <a:rPr lang="en-US" sz="2000" smtClean="0"/>
            </a:br>
            <a:r>
              <a:rPr lang="en-US" sz="2000" smtClean="0"/>
              <a:t>Moved by: Juan Carlos Zuniga</a:t>
            </a:r>
            <a:br>
              <a:rPr lang="en-US" sz="2000" smtClean="0"/>
            </a:br>
            <a:r>
              <a:rPr lang="en-US" sz="2000" smtClean="0"/>
              <a:t>Seconded by: Anthony Chan</a:t>
            </a:r>
            <a:br>
              <a:rPr lang="en-US" sz="2000" smtClean="0"/>
            </a:br>
            <a:r>
              <a:rPr lang="en-US" sz="2000" smtClean="0"/>
              <a:t/>
            </a:r>
            <a:br>
              <a:rPr lang="en-US" sz="2000" smtClean="0"/>
            </a:br>
            <a:r>
              <a:rPr lang="en-US" sz="2000" smtClean="0"/>
              <a:t>Yes: 10</a:t>
            </a:r>
            <a:br>
              <a:rPr lang="en-US" sz="2000" smtClean="0"/>
            </a:br>
            <a:r>
              <a:rPr lang="en-US" sz="2000" smtClean="0"/>
              <a:t>No: 0</a:t>
            </a:r>
            <a:br>
              <a:rPr lang="en-US" sz="2000" smtClean="0"/>
            </a:br>
            <a:r>
              <a:rPr lang="en-US" sz="2000" smtClean="0"/>
              <a:t>Abstain: 1</a:t>
            </a:r>
            <a:br>
              <a:rPr lang="en-US" sz="2000" smtClean="0"/>
            </a:br>
            <a:r>
              <a:rPr lang="en-US" sz="2000" smtClean="0"/>
              <a:t/>
            </a:r>
            <a:br>
              <a:rPr lang="en-US" sz="2000" smtClean="0"/>
            </a:br>
            <a:r>
              <a:rPr lang="en-US" sz="2000" smtClean="0"/>
              <a:t>Result: Motion passes</a:t>
            </a:r>
            <a:br>
              <a:rPr lang="en-US" sz="2000" smtClean="0"/>
            </a:br>
            <a:endParaRPr lang="en-US" sz="2000" smtClean="0"/>
          </a:p>
        </p:txBody>
      </p:sp>
      <p:sp>
        <p:nvSpPr>
          <p:cNvPr id="11268" name="Rectangle 3"/>
          <p:cNvSpPr>
            <a:spLocks noChangeArrowheads="1"/>
          </p:cNvSpPr>
          <p:nvPr/>
        </p:nvSpPr>
        <p:spPr bwMode="auto">
          <a:xfrm>
            <a:off x="422275" y="228600"/>
            <a:ext cx="8270875" cy="685800"/>
          </a:xfrm>
          <a:prstGeom prst="rect">
            <a:avLst/>
          </a:prstGeom>
          <a:noFill/>
          <a:ln w="12700">
            <a:noFill/>
            <a:miter lim="800000"/>
            <a:headEnd/>
            <a:tailEnd/>
          </a:ln>
        </p:spPr>
        <p:txBody>
          <a:bodyPr lIns="90488" tIns="44450" rIns="90488" bIns="44450" anchor="ctr"/>
          <a:lstStyle/>
          <a:p>
            <a:pPr algn="ctr" defTabSz="762000" eaLnBrk="0" hangingPunct="0">
              <a:lnSpc>
                <a:spcPct val="90000"/>
              </a:lnSpc>
            </a:pPr>
            <a:r>
              <a:rPr lang="en-US" altLang="ja-JP" sz="3600" b="1">
                <a:ea typeface="MS PGothic" pitchFamily="34" charset="-128"/>
              </a:rPr>
              <a:t>FMCA Liaison</a:t>
            </a:r>
            <a:endParaRPr lang="en-US" sz="3600"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pPr>
              <a:defRPr/>
            </a:pPr>
            <a:fld id="{CC49AED4-B85B-4705-ADC3-F0186619EE78}" type="slidenum">
              <a:rPr lang="zh-CN" altLang="en-US"/>
              <a:pPr>
                <a:defRPr/>
              </a:pPr>
              <a:t>11</a:t>
            </a:fld>
            <a:endParaRPr lang="en-US" altLang="zh-CN"/>
          </a:p>
        </p:txBody>
      </p:sp>
      <p:sp>
        <p:nvSpPr>
          <p:cNvPr id="12291" name="Rectangle 2"/>
          <p:cNvSpPr>
            <a:spLocks noGrp="1" noChangeArrowheads="1"/>
          </p:cNvSpPr>
          <p:nvPr>
            <p:ph type="title"/>
          </p:nvPr>
        </p:nvSpPr>
        <p:spPr>
          <a:xfrm>
            <a:off x="395288" y="404813"/>
            <a:ext cx="8270875" cy="901700"/>
          </a:xfrm>
        </p:spPr>
        <p:txBody>
          <a:bodyPr/>
          <a:lstStyle/>
          <a:p>
            <a:r>
              <a:rPr lang="en-US" smtClean="0"/>
              <a:t>Teleconference	</a:t>
            </a:r>
            <a:endParaRPr lang="en-US" sz="1800" smtClean="0"/>
          </a:p>
        </p:txBody>
      </p:sp>
      <p:sp>
        <p:nvSpPr>
          <p:cNvPr id="12292" name="Rectangle 3"/>
          <p:cNvSpPr>
            <a:spLocks noGrp="1" noChangeArrowheads="1"/>
          </p:cNvSpPr>
          <p:nvPr>
            <p:ph type="body" idx="1"/>
          </p:nvPr>
        </p:nvSpPr>
        <p:spPr>
          <a:xfrm>
            <a:off x="468313" y="1700213"/>
            <a:ext cx="8299450" cy="3800475"/>
          </a:xfrm>
        </p:spPr>
        <p:txBody>
          <a:bodyPr/>
          <a:lstStyle/>
          <a:p>
            <a:r>
              <a:rPr lang="en-US" smtClean="0"/>
              <a:t>TGa (Security):</a:t>
            </a:r>
          </a:p>
          <a:p>
            <a:pPr lvl="1"/>
            <a:r>
              <a:rPr lang="en-US" sz="2000" smtClean="0"/>
              <a:t>May  27 (Wed), 2009, 10am-noon EST, US </a:t>
            </a:r>
          </a:p>
          <a:p>
            <a:pPr lvl="1"/>
            <a:r>
              <a:rPr lang="en-US" sz="2000" smtClean="0"/>
              <a:t>June 10 (Wed), 2009, 10am-noon EST, US </a:t>
            </a:r>
          </a:p>
          <a:p>
            <a:pPr lvl="1"/>
            <a:r>
              <a:rPr lang="en-US" sz="2000" smtClean="0"/>
              <a:t>June 24 (Wed), 2009, 10am-noon EST, US</a:t>
            </a:r>
          </a:p>
          <a:p>
            <a:pPr lvl="1"/>
            <a:endParaRPr lang="en-US" sz="2000" smtClean="0"/>
          </a:p>
          <a:p>
            <a:r>
              <a:rPr lang="en-US" sz="2000" smtClean="0"/>
              <a:t> Mesh Discussion </a:t>
            </a:r>
          </a:p>
          <a:p>
            <a:pPr lvl="1"/>
            <a:endParaRPr lang="en-US" sz="2000" smtClean="0"/>
          </a:p>
          <a:p>
            <a:pPr lvl="1"/>
            <a:r>
              <a:rPr lang="en-US" sz="2000" smtClean="0"/>
              <a:t>July 07 (Tue), 2009, 17:00  Central  European Time </a:t>
            </a:r>
          </a:p>
          <a:p>
            <a:pPr lvl="1">
              <a:buFontTx/>
              <a:buNone/>
            </a:pPr>
            <a:endParaRPr lang="en-US" sz="20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0"/>
          </p:nvPr>
        </p:nvSpPr>
        <p:spPr/>
        <p:txBody>
          <a:bodyPr/>
          <a:lstStyle/>
          <a:p>
            <a:pPr>
              <a:defRPr/>
            </a:pPr>
            <a:fld id="{77DE4517-3F12-4B38-836B-8FEBFE7EFDB4}" type="slidenum">
              <a:rPr lang="zh-CN" altLang="en-US"/>
              <a:pPr>
                <a:defRPr/>
              </a:pPr>
              <a:t>12</a:t>
            </a:fld>
            <a:endParaRPr lang="en-US" altLang="zh-CN"/>
          </a:p>
        </p:txBody>
      </p:sp>
      <p:sp>
        <p:nvSpPr>
          <p:cNvPr id="13315" name="Rectangle 2"/>
          <p:cNvSpPr>
            <a:spLocks noGrp="1" noChangeArrowheads="1"/>
          </p:cNvSpPr>
          <p:nvPr>
            <p:ph type="title"/>
          </p:nvPr>
        </p:nvSpPr>
        <p:spPr>
          <a:xfrm>
            <a:off x="395288" y="2133600"/>
            <a:ext cx="8270875" cy="685800"/>
          </a:xfrm>
        </p:spPr>
        <p:txBody>
          <a:bodyPr/>
          <a:lstStyle/>
          <a:p>
            <a:r>
              <a:rPr lang="en-US" altLang="zh-CN" smtClean="0">
                <a:ea typeface="SimSun" pitchFamily="2" charset="-122"/>
              </a:rPr>
              <a:t>Future Sessions</a:t>
            </a:r>
            <a:endParaRPr lang="zh-CN" altLang="en-US" smtClean="0">
              <a:ea typeface="SimSun" pitchFamily="2"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762000"/>
            <a:ext cx="8534400" cy="685800"/>
          </a:xfrm>
        </p:spPr>
        <p:txBody>
          <a:bodyPr/>
          <a:lstStyle/>
          <a:p>
            <a:r>
              <a:rPr lang="en-US" sz="4000" smtClean="0">
                <a:solidFill>
                  <a:schemeClr val="accent2"/>
                </a:solidFill>
              </a:rPr>
              <a:t>Future Sessions - 2009</a:t>
            </a:r>
          </a:p>
        </p:txBody>
      </p:sp>
      <p:sp>
        <p:nvSpPr>
          <p:cNvPr id="14339" name="Rectangle 3"/>
          <p:cNvSpPr>
            <a:spLocks noGrp="1" noChangeArrowheads="1"/>
          </p:cNvSpPr>
          <p:nvPr>
            <p:ph type="body" idx="1"/>
          </p:nvPr>
        </p:nvSpPr>
        <p:spPr>
          <a:xfrm>
            <a:off x="357188" y="1428750"/>
            <a:ext cx="8640762" cy="4632325"/>
          </a:xfrm>
        </p:spPr>
        <p:txBody>
          <a:bodyPr/>
          <a:lstStyle/>
          <a:p>
            <a:pPr>
              <a:lnSpc>
                <a:spcPct val="80000"/>
              </a:lnSpc>
            </a:pPr>
            <a:r>
              <a:rPr lang="en-US" b="1" smtClean="0">
                <a:solidFill>
                  <a:srgbClr val="FF0000"/>
                </a:solidFill>
              </a:rPr>
              <a:t>Plenary: July 12-17, 2009, Hyatt Regency San Francisco, CA </a:t>
            </a:r>
          </a:p>
          <a:p>
            <a:pPr lvl="1">
              <a:lnSpc>
                <a:spcPct val="80000"/>
              </a:lnSpc>
            </a:pPr>
            <a:r>
              <a:rPr lang="en-US" sz="2000" smtClean="0">
                <a:solidFill>
                  <a:srgbClr val="FF0000"/>
                </a:solidFill>
              </a:rPr>
              <a:t>Co-located with all 802 groups</a:t>
            </a:r>
          </a:p>
          <a:p>
            <a:pPr>
              <a:lnSpc>
                <a:spcPct val="80000"/>
              </a:lnSpc>
            </a:pPr>
            <a:r>
              <a:rPr lang="en-US" b="1" smtClean="0">
                <a:solidFill>
                  <a:srgbClr val="0000FF"/>
                </a:solidFill>
              </a:rPr>
              <a:t>Interim: Sept 20-25, 2009, Hilton Waikola Village,  Big Island, Hawaii</a:t>
            </a:r>
          </a:p>
          <a:p>
            <a:pPr lvl="1">
              <a:lnSpc>
                <a:spcPct val="80000"/>
              </a:lnSpc>
            </a:pPr>
            <a:r>
              <a:rPr lang="en-US" sz="2000" smtClean="0">
                <a:solidFill>
                  <a:srgbClr val="0000FF"/>
                </a:solidFill>
              </a:rPr>
              <a:t>Meeting co-located with 802.11/15/18/19/20/22</a:t>
            </a:r>
          </a:p>
          <a:p>
            <a:pPr>
              <a:lnSpc>
                <a:spcPct val="80000"/>
              </a:lnSpc>
            </a:pPr>
            <a:r>
              <a:rPr lang="en-US" b="1" smtClean="0">
                <a:solidFill>
                  <a:srgbClr val="FF0000"/>
                </a:solidFill>
              </a:rPr>
              <a:t>Plenary: Nov 15-20, 2009, Hyatt Regency, Atlanta, GA </a:t>
            </a:r>
          </a:p>
          <a:p>
            <a:pPr lvl="1">
              <a:lnSpc>
                <a:spcPct val="80000"/>
              </a:lnSpc>
            </a:pPr>
            <a:r>
              <a:rPr lang="en-US" sz="2000" smtClean="0">
                <a:solidFill>
                  <a:srgbClr val="FF0000"/>
                </a:solidFill>
              </a:rPr>
              <a:t>Co-located with all 802 groups</a:t>
            </a:r>
          </a:p>
        </p:txBody>
      </p:sp>
      <p:sp>
        <p:nvSpPr>
          <p:cNvPr id="5" name="Slide Number Placeholder 4"/>
          <p:cNvSpPr>
            <a:spLocks noGrp="1"/>
          </p:cNvSpPr>
          <p:nvPr>
            <p:ph type="sldNum" sz="quarter" idx="10"/>
          </p:nvPr>
        </p:nvSpPr>
        <p:spPr/>
        <p:txBody>
          <a:bodyPr/>
          <a:lstStyle/>
          <a:p>
            <a:pPr>
              <a:defRPr/>
            </a:pPr>
            <a:fld id="{A335A630-34D0-4EFC-8351-3FD38A8ECFD2}" type="slidenum">
              <a:rPr lang="zh-CN" altLang="en-US" smtClean="0"/>
              <a:pPr>
                <a:defRPr/>
              </a:pPr>
              <a:t>13</a:t>
            </a:fld>
            <a:endParaRPr lang="en-US" altLang="zh-CN"/>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52400" y="685800"/>
            <a:ext cx="8534400" cy="533400"/>
          </a:xfrm>
        </p:spPr>
        <p:txBody>
          <a:bodyPr/>
          <a:lstStyle/>
          <a:p>
            <a:r>
              <a:rPr lang="en-US" sz="4000" smtClean="0">
                <a:solidFill>
                  <a:schemeClr val="accent2"/>
                </a:solidFill>
              </a:rPr>
              <a:t>Future Sessions - 2010</a:t>
            </a:r>
          </a:p>
        </p:txBody>
      </p:sp>
      <p:sp>
        <p:nvSpPr>
          <p:cNvPr id="15363" name="Rectangle 3"/>
          <p:cNvSpPr>
            <a:spLocks noGrp="1" noChangeArrowheads="1"/>
          </p:cNvSpPr>
          <p:nvPr>
            <p:ph type="body" idx="1"/>
          </p:nvPr>
        </p:nvSpPr>
        <p:spPr>
          <a:xfrm>
            <a:off x="228600" y="1447800"/>
            <a:ext cx="8640763" cy="4632325"/>
          </a:xfrm>
        </p:spPr>
        <p:txBody>
          <a:bodyPr/>
          <a:lstStyle/>
          <a:p>
            <a:pPr>
              <a:lnSpc>
                <a:spcPct val="80000"/>
              </a:lnSpc>
            </a:pPr>
            <a:r>
              <a:rPr lang="en-US" b="1" smtClean="0">
                <a:solidFill>
                  <a:srgbClr val="0000FF"/>
                </a:solidFill>
              </a:rPr>
              <a:t>Interim: Jan, 2010  San Diego</a:t>
            </a:r>
            <a:endParaRPr lang="en-US" smtClean="0">
              <a:solidFill>
                <a:srgbClr val="0000FF"/>
              </a:solidFill>
            </a:endParaRPr>
          </a:p>
          <a:p>
            <a:pPr lvl="1">
              <a:lnSpc>
                <a:spcPct val="80000"/>
              </a:lnSpc>
            </a:pPr>
            <a:r>
              <a:rPr lang="en-US" sz="2000" smtClean="0">
                <a:solidFill>
                  <a:srgbClr val="0000FF"/>
                </a:solidFill>
              </a:rPr>
              <a:t>Meeting co-located with 802.16</a:t>
            </a:r>
          </a:p>
          <a:p>
            <a:pPr>
              <a:lnSpc>
                <a:spcPct val="80000"/>
              </a:lnSpc>
            </a:pPr>
            <a:r>
              <a:rPr lang="en-US" b="1" smtClean="0">
                <a:solidFill>
                  <a:srgbClr val="FF0000"/>
                </a:solidFill>
              </a:rPr>
              <a:t>Plenary: March 14-19, 2010, Caribe Royale, Orlando</a:t>
            </a:r>
            <a:endParaRPr lang="en-US" sz="2000" b="1" smtClean="0">
              <a:solidFill>
                <a:srgbClr val="FF0000"/>
              </a:solidFill>
            </a:endParaRPr>
          </a:p>
          <a:p>
            <a:pPr lvl="1">
              <a:lnSpc>
                <a:spcPct val="80000"/>
              </a:lnSpc>
            </a:pPr>
            <a:r>
              <a:rPr lang="en-US" sz="2000" smtClean="0">
                <a:solidFill>
                  <a:srgbClr val="FF0000"/>
                </a:solidFill>
              </a:rPr>
              <a:t>Co-located with all 802 groups</a:t>
            </a:r>
          </a:p>
          <a:p>
            <a:pPr>
              <a:lnSpc>
                <a:spcPct val="80000"/>
              </a:lnSpc>
            </a:pPr>
            <a:r>
              <a:rPr lang="en-US" b="1" smtClean="0">
                <a:solidFill>
                  <a:srgbClr val="0000FF"/>
                </a:solidFill>
              </a:rPr>
              <a:t>Interim: May, 2010,  Location TBD </a:t>
            </a:r>
          </a:p>
          <a:p>
            <a:pPr lvl="1">
              <a:lnSpc>
                <a:spcPct val="80000"/>
              </a:lnSpc>
            </a:pPr>
            <a:r>
              <a:rPr lang="en-US" sz="2000" smtClean="0">
                <a:solidFill>
                  <a:srgbClr val="0000FF"/>
                </a:solidFill>
              </a:rPr>
              <a:t>Meeting co-located with 802.16</a:t>
            </a:r>
          </a:p>
          <a:p>
            <a:pPr>
              <a:lnSpc>
                <a:spcPct val="80000"/>
              </a:lnSpc>
            </a:pPr>
            <a:r>
              <a:rPr lang="en-US" b="1" smtClean="0">
                <a:solidFill>
                  <a:srgbClr val="FF0000"/>
                </a:solidFill>
              </a:rPr>
              <a:t>Plenary: July 11-16, 2010, Manchester Grand Hyatt, San Diego, CA</a:t>
            </a:r>
          </a:p>
          <a:p>
            <a:pPr lvl="1">
              <a:lnSpc>
                <a:spcPct val="80000"/>
              </a:lnSpc>
            </a:pPr>
            <a:r>
              <a:rPr lang="en-US" sz="2000" smtClean="0">
                <a:solidFill>
                  <a:srgbClr val="FF0000"/>
                </a:solidFill>
              </a:rPr>
              <a:t>Co-located with all 802 groups</a:t>
            </a:r>
          </a:p>
          <a:p>
            <a:pPr>
              <a:lnSpc>
                <a:spcPct val="80000"/>
              </a:lnSpc>
            </a:pPr>
            <a:r>
              <a:rPr lang="en-US" b="1" smtClean="0">
                <a:solidFill>
                  <a:srgbClr val="0000FF"/>
                </a:solidFill>
              </a:rPr>
              <a:t>Interim: Sept, 2010 Location TBD</a:t>
            </a:r>
          </a:p>
          <a:p>
            <a:pPr lvl="1">
              <a:lnSpc>
                <a:spcPct val="80000"/>
              </a:lnSpc>
            </a:pPr>
            <a:r>
              <a:rPr lang="en-US" sz="2000" smtClean="0">
                <a:solidFill>
                  <a:srgbClr val="0000FF"/>
                </a:solidFill>
              </a:rPr>
              <a:t>Meeting co-located with 802.16</a:t>
            </a:r>
          </a:p>
          <a:p>
            <a:pPr>
              <a:lnSpc>
                <a:spcPct val="80000"/>
              </a:lnSpc>
            </a:pPr>
            <a:r>
              <a:rPr lang="en-US" b="1" smtClean="0">
                <a:solidFill>
                  <a:srgbClr val="FF0000"/>
                </a:solidFill>
              </a:rPr>
              <a:t>Plenary: Nov 7-12, 2010, Hyatt Regency, Dallas, Texas</a:t>
            </a:r>
          </a:p>
          <a:p>
            <a:pPr lvl="1">
              <a:lnSpc>
                <a:spcPct val="80000"/>
              </a:lnSpc>
            </a:pPr>
            <a:r>
              <a:rPr lang="en-US" sz="2000" smtClean="0">
                <a:solidFill>
                  <a:srgbClr val="FF0000"/>
                </a:solidFill>
              </a:rPr>
              <a:t>Co-located with all 802 groups</a:t>
            </a:r>
          </a:p>
        </p:txBody>
      </p:sp>
      <p:sp>
        <p:nvSpPr>
          <p:cNvPr id="5" name="Slide Number Placeholder 4"/>
          <p:cNvSpPr>
            <a:spLocks noGrp="1"/>
          </p:cNvSpPr>
          <p:nvPr>
            <p:ph type="sldNum" sz="quarter" idx="10"/>
          </p:nvPr>
        </p:nvSpPr>
        <p:spPr/>
        <p:txBody>
          <a:bodyPr/>
          <a:lstStyle/>
          <a:p>
            <a:pPr>
              <a:defRPr/>
            </a:pPr>
            <a:fld id="{4C67AB85-FABF-422D-B59C-13F46DAEA4EC}" type="slidenum">
              <a:rPr lang="zh-CN" altLang="en-US" smtClean="0"/>
              <a:pPr>
                <a:defRPr/>
              </a:pPr>
              <a:t>14</a:t>
            </a:fld>
            <a:endParaRPr lang="en-US" altLang="zh-C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0"/>
          </p:nvPr>
        </p:nvSpPr>
        <p:spPr/>
        <p:txBody>
          <a:bodyPr/>
          <a:lstStyle/>
          <a:p>
            <a:pPr>
              <a:defRPr/>
            </a:pPr>
            <a:fld id="{E4F82BA2-FAA9-4D9F-977C-5478DA80A865}" type="slidenum">
              <a:rPr lang="zh-CN" altLang="en-US"/>
              <a:pPr>
                <a:defRPr/>
              </a:pPr>
              <a:t>2</a:t>
            </a:fld>
            <a:endParaRPr lang="en-US" altLang="zh-CN"/>
          </a:p>
        </p:txBody>
      </p:sp>
      <p:sp>
        <p:nvSpPr>
          <p:cNvPr id="3075"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altLang="zh-CN" sz="2000" b="1" smtClean="0">
                <a:ea typeface="SimSun" pitchFamily="2" charset="-122"/>
                <a:cs typeface="Times New Roman" pitchFamily="18" charset="0"/>
              </a:rPr>
              <a:t>IEEE 802.21 presentation release statements</a:t>
            </a:r>
            <a:endParaRPr lang="en-US" altLang="zh-CN" sz="2000" smtClean="0">
              <a:ea typeface="SimSun" pitchFamily="2" charset="-122"/>
              <a:cs typeface="Times New Roman" pitchFamily="18" charset="0"/>
            </a:endParaRPr>
          </a:p>
          <a:p>
            <a:pPr algn="just">
              <a:lnSpc>
                <a:spcPct val="80000"/>
              </a:lnSpc>
              <a:buClr>
                <a:srgbClr val="FAFD00"/>
              </a:buClr>
              <a:buSzPct val="200000"/>
              <a:buFontTx/>
              <a:buNone/>
            </a:pPr>
            <a:r>
              <a:rPr lang="en-US" altLang="zh-CN" sz="1800" smtClean="0">
                <a:ea typeface="SimSun" pitchFamily="2" charset="-122"/>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zh-CN" sz="1800" smtClean="0">
                <a:ea typeface="SimSun" pitchFamily="2" charset="-122"/>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zh-CN" sz="1800" smtClean="0">
                <a:latin typeface="Times New Roman" pitchFamily="18" charset="0"/>
                <a:ea typeface="SimSun" pitchFamily="2" charset="-122"/>
                <a:cs typeface="Times New Roman" pitchFamily="18" charset="0"/>
              </a:rPr>
              <a:t>’</a:t>
            </a:r>
            <a:r>
              <a:rPr lang="en-US" altLang="zh-CN" sz="1800" smtClean="0">
                <a:ea typeface="SimSun" pitchFamily="2" charset="-122"/>
                <a:cs typeface="Times New Roman" pitchFamily="18" charset="0"/>
              </a:rPr>
              <a:t>s name any IEEE Standards publication even though it may include portions of this contribution; and at the IEEE</a:t>
            </a:r>
            <a:r>
              <a:rPr lang="en-US" altLang="zh-CN" sz="1800" smtClean="0">
                <a:latin typeface="Times New Roman" pitchFamily="18" charset="0"/>
                <a:ea typeface="SimSun" pitchFamily="2" charset="-122"/>
                <a:cs typeface="Times New Roman" pitchFamily="18" charset="0"/>
              </a:rPr>
              <a:t>’</a:t>
            </a:r>
            <a:r>
              <a:rPr lang="en-US" altLang="zh-CN" sz="1800" smtClean="0">
                <a:ea typeface="SimSun" pitchFamily="2" charset="-122"/>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zh-CN" sz="1800" smtClean="0">
                <a:ea typeface="SimSun" pitchFamily="2" charset="-122"/>
                <a:cs typeface="Times New Roman" pitchFamily="18" charset="0"/>
              </a:rPr>
              <a:t>The contributor is familiar with IEEE patent policy, as outlined in </a:t>
            </a:r>
            <a:r>
              <a:rPr lang="en-US" altLang="zh-CN" sz="1800" smtClean="0">
                <a:ea typeface="SimSun" pitchFamily="2" charset="-122"/>
                <a:cs typeface="Times New Roman" pitchFamily="18" charset="0"/>
                <a:hlinkClick r:id="rId2"/>
              </a:rPr>
              <a:t>Section 6.3 of the IEEE-SA Standards Board Operations Manual</a:t>
            </a:r>
            <a:r>
              <a:rPr lang="en-US" altLang="zh-CN" sz="1800" smtClean="0">
                <a:solidFill>
                  <a:srgbClr val="000099"/>
                </a:solidFill>
                <a:ea typeface="SimSun" pitchFamily="2" charset="-122"/>
                <a:cs typeface="Times New Roman" pitchFamily="18" charset="0"/>
              </a:rPr>
              <a:t> </a:t>
            </a:r>
            <a:r>
              <a:rPr lang="en-US" altLang="zh-CN" sz="1800" smtClean="0">
                <a:ea typeface="SimSun" pitchFamily="2" charset="-122"/>
                <a:cs typeface="Times New Roman" pitchFamily="18" charset="0"/>
              </a:rPr>
              <a:t>&lt;</a:t>
            </a:r>
            <a:r>
              <a:rPr lang="en-US" altLang="zh-CN" sz="1800" smtClean="0">
                <a:ea typeface="SimSun" pitchFamily="2" charset="-122"/>
                <a:cs typeface="Times New Roman" pitchFamily="18" charset="0"/>
                <a:hlinkClick r:id="rId3"/>
              </a:rPr>
              <a:t>http://standards.ieee.org/guides/opman/sect6.html#6.3</a:t>
            </a:r>
            <a:r>
              <a:rPr lang="en-US" altLang="zh-CN" sz="1800" smtClean="0">
                <a:ea typeface="SimSun" pitchFamily="2" charset="-122"/>
                <a:cs typeface="Times New Roman" pitchFamily="18" charset="0"/>
              </a:rPr>
              <a:t>&gt; and in </a:t>
            </a:r>
            <a:r>
              <a:rPr lang="en-US" altLang="zh-CN" sz="1800" i="1" smtClean="0">
                <a:ea typeface="SimSun" pitchFamily="2" charset="-122"/>
                <a:cs typeface="Times New Roman" pitchFamily="18" charset="0"/>
              </a:rPr>
              <a:t>Understanding Patent Issues During IEEE Standards Development</a:t>
            </a:r>
            <a:r>
              <a:rPr lang="en-US" altLang="zh-CN" sz="1800" smtClean="0">
                <a:ea typeface="SimSun" pitchFamily="2" charset="-122"/>
                <a:cs typeface="Times New Roman" pitchFamily="18" charset="0"/>
              </a:rPr>
              <a:t> </a:t>
            </a:r>
            <a:r>
              <a:rPr lang="en-US" altLang="zh-CN" sz="1800" smtClean="0">
                <a:ea typeface="SimSun" pitchFamily="2" charset="-122"/>
                <a:cs typeface="Times New Roman" pitchFamily="18" charset="0"/>
                <a:hlinkClick r:id="rId4"/>
              </a:rPr>
              <a:t>http://standards.ieee.org/board/pat/guide.html</a:t>
            </a:r>
            <a:r>
              <a:rPr lang="en-US" altLang="zh-CN" sz="1800" smtClean="0">
                <a:ea typeface="SimSun" pitchFamily="2" charset="-122"/>
                <a:cs typeface="Times New Roman" pitchFamily="18" charset="0"/>
              </a:rPr>
              <a:t>&gt;</a:t>
            </a:r>
            <a:r>
              <a:rPr lang="en-US" altLang="zh-CN" sz="1800" smtClean="0">
                <a:latin typeface="Times New Roman" pitchFamily="18" charset="0"/>
                <a:ea typeface="SimSun" pitchFamily="2" charset="-122"/>
                <a:cs typeface="Times New Roman" pitchFamily="18" charset="0"/>
              </a:rPr>
              <a:t> </a:t>
            </a:r>
            <a:endParaRPr lang="en-US" altLang="zh-CN" sz="1800" smtClean="0">
              <a:ea typeface="SimSun"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pPr>
              <a:defRPr/>
            </a:pPr>
            <a:fld id="{85E63AF6-0BB9-4A9E-8E83-B671FD9CC84E}" type="slidenum">
              <a:rPr lang="zh-CN" altLang="en-US"/>
              <a:pPr>
                <a:defRPr/>
              </a:pPr>
              <a:t>3</a:t>
            </a:fld>
            <a:endParaRPr lang="en-US" altLang="zh-CN" dirty="0"/>
          </a:p>
        </p:txBody>
      </p:sp>
      <p:sp>
        <p:nvSpPr>
          <p:cNvPr id="4099" name="Rectangle 2"/>
          <p:cNvSpPr>
            <a:spLocks noGrp="1" noChangeArrowheads="1"/>
          </p:cNvSpPr>
          <p:nvPr>
            <p:ph type="title"/>
          </p:nvPr>
        </p:nvSpPr>
        <p:spPr/>
        <p:txBody>
          <a:bodyPr/>
          <a:lstStyle/>
          <a:p>
            <a:r>
              <a:rPr lang="en-US" altLang="zh-CN" smtClean="0">
                <a:ea typeface="SimSun" pitchFamily="2" charset="-122"/>
              </a:rPr>
              <a:t>Agenda</a:t>
            </a:r>
            <a:endParaRPr lang="zh-CN" altLang="en-US" smtClean="0">
              <a:ea typeface="SimSun" pitchFamily="2" charset="-122"/>
            </a:endParaRPr>
          </a:p>
        </p:txBody>
      </p:sp>
      <p:sp>
        <p:nvSpPr>
          <p:cNvPr id="4100" name="Rectangle 3"/>
          <p:cNvSpPr>
            <a:spLocks noGrp="1" noChangeArrowheads="1"/>
          </p:cNvSpPr>
          <p:nvPr>
            <p:ph type="body" idx="1"/>
          </p:nvPr>
        </p:nvSpPr>
        <p:spPr>
          <a:xfrm>
            <a:off x="428625" y="1000125"/>
            <a:ext cx="8470900" cy="5500688"/>
          </a:xfrm>
        </p:spPr>
        <p:txBody>
          <a:bodyPr/>
          <a:lstStyle/>
          <a:p>
            <a:r>
              <a:rPr lang="en-US" smtClean="0"/>
              <a:t>PAR Updates </a:t>
            </a:r>
          </a:p>
          <a:p>
            <a:r>
              <a:rPr lang="en-US" smtClean="0"/>
              <a:t>WhiteSpace ECSG Update</a:t>
            </a:r>
          </a:p>
          <a:p>
            <a:r>
              <a:rPr lang="en-US" smtClean="0"/>
              <a:t>Task Group Updates </a:t>
            </a:r>
          </a:p>
          <a:p>
            <a:pPr marL="742950" lvl="1" indent="-285750"/>
            <a:r>
              <a:rPr lang="en-US" sz="2000" smtClean="0"/>
              <a:t>TGa update</a:t>
            </a:r>
          </a:p>
          <a:p>
            <a:pPr marL="742950" lvl="1" indent="-285750"/>
            <a:r>
              <a:rPr lang="en-US" sz="2000" smtClean="0"/>
              <a:t>TGb update </a:t>
            </a:r>
          </a:p>
          <a:p>
            <a:r>
              <a:rPr lang="en-US" smtClean="0"/>
              <a:t>Liaison Reports</a:t>
            </a:r>
          </a:p>
          <a:p>
            <a:pPr marL="742950" lvl="1" indent="-285750"/>
            <a:r>
              <a:rPr lang="en-US" sz="2000" smtClean="0"/>
              <a:t>Liaison Report from 802.11 </a:t>
            </a:r>
          </a:p>
          <a:p>
            <a:pPr marL="742950" lvl="1" indent="-285750"/>
            <a:r>
              <a:rPr lang="en-US" sz="2000" smtClean="0"/>
              <a:t>Liaison Report from 802.16 </a:t>
            </a:r>
          </a:p>
          <a:p>
            <a:pPr marL="742950" lvl="1" indent="-285750"/>
            <a:r>
              <a:rPr lang="en-US" sz="2000" smtClean="0"/>
              <a:t>Liaison Report from IETF</a:t>
            </a:r>
          </a:p>
          <a:p>
            <a:pPr marL="742950" lvl="1" indent="-285750"/>
            <a:r>
              <a:rPr lang="en-US" sz="2000" smtClean="0"/>
              <a:t>FMCA Liaison Discussion</a:t>
            </a:r>
          </a:p>
          <a:p>
            <a:r>
              <a:rPr lang="en-US" smtClean="0"/>
              <a:t>WG Motions </a:t>
            </a:r>
          </a:p>
          <a:p>
            <a:r>
              <a:rPr lang="en-US" smtClean="0"/>
              <a:t>Teleconference schedule</a:t>
            </a:r>
          </a:p>
          <a:p>
            <a:r>
              <a:rPr lang="en-US" smtClean="0"/>
              <a:t>Future Session Information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7772400" y="6400800"/>
            <a:ext cx="685800" cy="381000"/>
          </a:xfrm>
          <a:prstGeom prst="rect">
            <a:avLst/>
          </a:prstGeom>
          <a:noFill/>
          <a:ln>
            <a:miter lim="800000"/>
            <a:headEnd/>
            <a:tailEnd/>
          </a:ln>
        </p:spPr>
        <p:txBody>
          <a:bodyPr/>
          <a:lstStyle/>
          <a:p>
            <a:pPr algn="r" eaLnBrk="0" hangingPunct="0">
              <a:lnSpc>
                <a:spcPct val="90000"/>
              </a:lnSpc>
              <a:defRPr/>
            </a:pPr>
            <a:fld id="{0C8E1FCC-C21D-4E7A-91DB-9DF91C35C41C}" type="slidenum">
              <a:rPr lang="zh-CN" altLang="en-US" sz="1400">
                <a:latin typeface="+mn-lt"/>
                <a:ea typeface="SimSun" pitchFamily="2" charset="-122"/>
                <a:cs typeface="+mn-cs"/>
              </a:rPr>
              <a:pPr algn="r" eaLnBrk="0" hangingPunct="0">
                <a:lnSpc>
                  <a:spcPct val="90000"/>
                </a:lnSpc>
                <a:defRPr/>
              </a:pPr>
              <a:t>4</a:t>
            </a:fld>
            <a:endParaRPr lang="en-US" altLang="zh-CN" sz="1400">
              <a:latin typeface="+mn-lt"/>
              <a:ea typeface="SimSun" pitchFamily="2" charset="-122"/>
              <a:cs typeface="+mn-cs"/>
            </a:endParaRPr>
          </a:p>
        </p:txBody>
      </p:sp>
      <p:sp>
        <p:nvSpPr>
          <p:cNvPr id="5123" name="Rectangle 2"/>
          <p:cNvSpPr>
            <a:spLocks noGrp="1" noChangeArrowheads="1"/>
          </p:cNvSpPr>
          <p:nvPr>
            <p:ph type="title" idx="4294967295"/>
          </p:nvPr>
        </p:nvSpPr>
        <p:spPr/>
        <p:txBody>
          <a:bodyPr/>
          <a:lstStyle/>
          <a:p>
            <a:r>
              <a:rPr lang="en-US" altLang="zh-CN" smtClean="0">
                <a:ea typeface="SimSun" pitchFamily="2" charset="-122"/>
              </a:rPr>
              <a:t>802.21 Revision PAR Update</a:t>
            </a:r>
            <a:endParaRPr lang="zh-CN" altLang="en-US" smtClean="0">
              <a:ea typeface="SimSun" pitchFamily="2" charset="-122"/>
            </a:endParaRPr>
          </a:p>
        </p:txBody>
      </p:sp>
      <p:sp>
        <p:nvSpPr>
          <p:cNvPr id="5124" name="Rectangle 3"/>
          <p:cNvSpPr>
            <a:spLocks noGrp="1" noChangeArrowheads="1"/>
          </p:cNvSpPr>
          <p:nvPr>
            <p:ph type="body" idx="4294967295"/>
          </p:nvPr>
        </p:nvSpPr>
        <p:spPr>
          <a:xfrm>
            <a:off x="422275" y="1125538"/>
            <a:ext cx="8470900" cy="5089525"/>
          </a:xfrm>
        </p:spPr>
        <p:txBody>
          <a:bodyPr/>
          <a:lstStyle/>
          <a:p>
            <a:r>
              <a:rPr lang="en-US" smtClean="0">
                <a:hlinkClick r:id="rId2"/>
              </a:rPr>
              <a:t>https://mentor.ieee.org/802.21/dcn/09/21-09-0075-00-0000-802-21-revision-par.doc</a:t>
            </a:r>
            <a:endParaRPr lang="en-US" smtClean="0"/>
          </a:p>
          <a:p>
            <a:r>
              <a:rPr lang="en-US" smtClean="0"/>
              <a:t>PAR Discussed in WG on Monday PM1</a:t>
            </a:r>
          </a:p>
          <a:p>
            <a:pPr marL="742950" lvl="1" indent="-285750"/>
            <a:r>
              <a:rPr lang="en-US" smtClean="0"/>
              <a:t>Change title to Media Independent Services</a:t>
            </a:r>
          </a:p>
          <a:p>
            <a:pPr marL="742950" lvl="1" indent="-285750"/>
            <a:r>
              <a:rPr lang="en-US" smtClean="0"/>
              <a:t>Ad hoc group organized with Vivek Gupta as Chair for further discussions.</a:t>
            </a:r>
          </a:p>
          <a:p>
            <a:pPr>
              <a:buFontTx/>
              <a:buNone/>
            </a:pP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txBox="1">
            <a:spLocks noGrp="1"/>
          </p:cNvSpPr>
          <p:nvPr/>
        </p:nvSpPr>
        <p:spPr bwMode="auto">
          <a:xfrm>
            <a:off x="7772400" y="6400800"/>
            <a:ext cx="685800" cy="381000"/>
          </a:xfrm>
          <a:prstGeom prst="rect">
            <a:avLst/>
          </a:prstGeom>
          <a:noFill/>
          <a:ln>
            <a:miter lim="800000"/>
            <a:headEnd/>
            <a:tailEnd/>
          </a:ln>
        </p:spPr>
        <p:txBody>
          <a:bodyPr/>
          <a:lstStyle/>
          <a:p>
            <a:pPr algn="r" eaLnBrk="0" hangingPunct="0">
              <a:lnSpc>
                <a:spcPct val="90000"/>
              </a:lnSpc>
              <a:defRPr/>
            </a:pPr>
            <a:fld id="{03E6583F-C05B-4AEA-83F0-8310E3FDBFF4}" type="slidenum">
              <a:rPr lang="zh-CN" altLang="en-US" sz="1400">
                <a:latin typeface="+mn-lt"/>
                <a:ea typeface="SimSun" pitchFamily="2" charset="-122"/>
                <a:cs typeface="+mn-cs"/>
              </a:rPr>
              <a:pPr algn="r" eaLnBrk="0" hangingPunct="0">
                <a:lnSpc>
                  <a:spcPct val="90000"/>
                </a:lnSpc>
                <a:defRPr/>
              </a:pPr>
              <a:t>5</a:t>
            </a:fld>
            <a:endParaRPr lang="en-US" altLang="zh-CN" sz="1400">
              <a:latin typeface="+mn-lt"/>
              <a:ea typeface="SimSun" pitchFamily="2" charset="-122"/>
              <a:cs typeface="+mn-cs"/>
            </a:endParaRPr>
          </a:p>
        </p:txBody>
      </p:sp>
      <p:sp>
        <p:nvSpPr>
          <p:cNvPr id="6147" name="Rectangle 2"/>
          <p:cNvSpPr>
            <a:spLocks noGrp="1" noChangeArrowheads="1"/>
          </p:cNvSpPr>
          <p:nvPr>
            <p:ph type="title" idx="4294967295"/>
          </p:nvPr>
        </p:nvSpPr>
        <p:spPr/>
        <p:txBody>
          <a:bodyPr/>
          <a:lstStyle/>
          <a:p>
            <a:r>
              <a:rPr lang="en-US" altLang="zh-CN" smtClean="0">
                <a:ea typeface="SimSun" pitchFamily="2" charset="-122"/>
              </a:rPr>
              <a:t>MRPM PAR Update</a:t>
            </a:r>
            <a:endParaRPr lang="zh-CN" altLang="en-US" smtClean="0">
              <a:ea typeface="SimSun" pitchFamily="2" charset="-122"/>
            </a:endParaRPr>
          </a:p>
        </p:txBody>
      </p:sp>
      <p:sp>
        <p:nvSpPr>
          <p:cNvPr id="6148" name="Rectangle 3"/>
          <p:cNvSpPr>
            <a:spLocks noGrp="1" noChangeArrowheads="1"/>
          </p:cNvSpPr>
          <p:nvPr>
            <p:ph type="body" idx="4294967295"/>
          </p:nvPr>
        </p:nvSpPr>
        <p:spPr>
          <a:xfrm>
            <a:off x="357188" y="1214438"/>
            <a:ext cx="8470900" cy="4589462"/>
          </a:xfrm>
        </p:spPr>
        <p:txBody>
          <a:bodyPr/>
          <a:lstStyle/>
          <a:p>
            <a:r>
              <a:rPr lang="en-US" dirty="0" smtClean="0"/>
              <a:t>Presentation to 802.11 WNG </a:t>
            </a:r>
            <a:r>
              <a:rPr lang="en-US" dirty="0" smtClean="0"/>
              <a:t>Group</a:t>
            </a:r>
          </a:p>
          <a:p>
            <a:r>
              <a:rPr lang="en-US" dirty="0" smtClean="0"/>
              <a:t>Offline discussions with several companies</a:t>
            </a:r>
            <a:endParaRPr lang="en-US" dirty="0" smtClean="0"/>
          </a:p>
          <a:p>
            <a:r>
              <a:rPr lang="en-US" dirty="0" smtClean="0"/>
              <a:t>Was decided not to submit it to 802EC for consideration in July-2009 meeting</a:t>
            </a:r>
          </a:p>
          <a:p>
            <a:pPr>
              <a:buFontTx/>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0"/>
          </p:nvPr>
        </p:nvSpPr>
        <p:spPr/>
        <p:txBody>
          <a:bodyPr/>
          <a:lstStyle/>
          <a:p>
            <a:pPr>
              <a:defRPr/>
            </a:pPr>
            <a:fld id="{D3673877-82F6-4674-AD80-9EF446022670}" type="slidenum">
              <a:rPr lang="zh-CN" altLang="en-US"/>
              <a:pPr>
                <a:defRPr/>
              </a:pPr>
              <a:t>6</a:t>
            </a:fld>
            <a:endParaRPr lang="en-US" altLang="zh-CN"/>
          </a:p>
        </p:txBody>
      </p:sp>
      <p:sp>
        <p:nvSpPr>
          <p:cNvPr id="7171" name="Rectangle 2"/>
          <p:cNvSpPr>
            <a:spLocks noGrp="1" noChangeArrowheads="1"/>
          </p:cNvSpPr>
          <p:nvPr>
            <p:ph type="title"/>
          </p:nvPr>
        </p:nvSpPr>
        <p:spPr>
          <a:xfrm>
            <a:off x="323850" y="2781300"/>
            <a:ext cx="8270875" cy="685800"/>
          </a:xfrm>
        </p:spPr>
        <p:txBody>
          <a:bodyPr/>
          <a:lstStyle/>
          <a:p>
            <a:r>
              <a:rPr lang="en-US" smtClean="0"/>
              <a:t>WG Motions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pPr>
              <a:defRPr/>
            </a:pPr>
            <a:fld id="{BA2606B1-0415-498A-955B-17F476FD73CF}" type="slidenum">
              <a:rPr lang="zh-CN" altLang="en-US"/>
              <a:pPr>
                <a:defRPr/>
              </a:pPr>
              <a:t>7</a:t>
            </a:fld>
            <a:endParaRPr lang="en-US" altLang="zh-CN"/>
          </a:p>
        </p:txBody>
      </p:sp>
      <p:sp>
        <p:nvSpPr>
          <p:cNvPr id="8195" name="Rectangle 2"/>
          <p:cNvSpPr>
            <a:spLocks noGrp="1" noChangeArrowheads="1"/>
          </p:cNvSpPr>
          <p:nvPr>
            <p:ph type="title"/>
          </p:nvPr>
        </p:nvSpPr>
        <p:spPr/>
        <p:txBody>
          <a:bodyPr/>
          <a:lstStyle/>
          <a:p>
            <a:r>
              <a:rPr lang="en-US" altLang="ja-JP" smtClean="0">
                <a:ea typeface="MS PGothic" pitchFamily="34" charset="-128"/>
              </a:rPr>
              <a:t>Emergency Services PAR/5C Motion</a:t>
            </a:r>
            <a:endParaRPr lang="en-US" smtClean="0"/>
          </a:p>
        </p:txBody>
      </p:sp>
      <p:sp>
        <p:nvSpPr>
          <p:cNvPr id="8196" name="Rectangle 3"/>
          <p:cNvSpPr>
            <a:spLocks noGrp="1" noChangeArrowheads="1"/>
          </p:cNvSpPr>
          <p:nvPr>
            <p:ph type="body" idx="1"/>
          </p:nvPr>
        </p:nvSpPr>
        <p:spPr/>
        <p:txBody>
          <a:bodyPr/>
          <a:lstStyle/>
          <a:p>
            <a:r>
              <a:rPr lang="en-US" b="1" smtClean="0"/>
              <a:t>Motion to approve 21-09-0027-05-00es-emergency-services-par-and-5c for submission to the LMSC Executive Committee for approval in their July meeting. </a:t>
            </a:r>
          </a:p>
          <a:p>
            <a:pPr>
              <a:buFontTx/>
              <a:buNone/>
            </a:pPr>
            <a:endParaRPr lang="en-US" altLang="ja-JP" smtClean="0">
              <a:ea typeface="MS PGothic" pitchFamily="34" charset="-128"/>
            </a:endParaRPr>
          </a:p>
          <a:p>
            <a:r>
              <a:rPr lang="en-US" sz="2000" smtClean="0"/>
              <a:t>Moved by:</a:t>
            </a:r>
            <a:r>
              <a:rPr lang="en-US" altLang="ja-JP" sz="2000" smtClean="0">
                <a:ea typeface="MS PGothic" pitchFamily="34" charset="-128"/>
              </a:rPr>
              <a:t> 	</a:t>
            </a:r>
            <a:r>
              <a:rPr lang="en-US" sz="2000" smtClean="0"/>
              <a:t>Scott Henderson </a:t>
            </a:r>
            <a:r>
              <a:rPr lang="en-US" altLang="ja-JP" sz="2000" smtClean="0">
                <a:ea typeface="MS PGothic" pitchFamily="34" charset="-128"/>
              </a:rPr>
              <a:t>	</a:t>
            </a:r>
            <a:endParaRPr lang="en-US" sz="2000" smtClean="0"/>
          </a:p>
          <a:p>
            <a:r>
              <a:rPr lang="en-US" sz="2000" smtClean="0"/>
              <a:t>Seconded</a:t>
            </a:r>
            <a:r>
              <a:rPr lang="en-US" altLang="ja-JP" sz="2000" smtClean="0">
                <a:ea typeface="MS PGothic" pitchFamily="34" charset="-128"/>
              </a:rPr>
              <a:t> by</a:t>
            </a:r>
            <a:r>
              <a:rPr lang="en-US" sz="2000" smtClean="0"/>
              <a:t>:</a:t>
            </a:r>
            <a:r>
              <a:rPr lang="en-US" altLang="ja-JP" sz="2000" smtClean="0">
                <a:ea typeface="MS PGothic" pitchFamily="34" charset="-128"/>
              </a:rPr>
              <a:t> Anthony Chan </a:t>
            </a:r>
          </a:p>
          <a:p>
            <a:pPr>
              <a:buFontTx/>
              <a:buNone/>
            </a:pPr>
            <a:r>
              <a:rPr lang="en-US" altLang="ja-JP" sz="2000" smtClean="0">
                <a:ea typeface="MS PGothic" pitchFamily="34" charset="-128"/>
              </a:rPr>
              <a:t>	</a:t>
            </a:r>
            <a:endParaRPr lang="en-US" sz="2000" smtClean="0"/>
          </a:p>
          <a:p>
            <a:r>
              <a:rPr lang="en-US" sz="2000" smtClean="0"/>
              <a:t>Yes:</a:t>
            </a:r>
            <a:r>
              <a:rPr lang="en-US" altLang="ja-JP" sz="2000" smtClean="0">
                <a:ea typeface="MS PGothic" pitchFamily="34" charset="-128"/>
              </a:rPr>
              <a:t> 7		</a:t>
            </a:r>
            <a:endParaRPr lang="en-US" sz="2000" smtClean="0"/>
          </a:p>
          <a:p>
            <a:r>
              <a:rPr lang="en-US" sz="2000" smtClean="0"/>
              <a:t>No: 	0		</a:t>
            </a:r>
          </a:p>
          <a:p>
            <a:r>
              <a:rPr lang="en-US" sz="2000" smtClean="0"/>
              <a:t>Abstain: 2	</a:t>
            </a:r>
          </a:p>
          <a:p>
            <a:pPr>
              <a:buFontTx/>
              <a:buNone/>
            </a:pPr>
            <a:r>
              <a:rPr lang="en-US" sz="2000" smtClean="0"/>
              <a:t>	</a:t>
            </a:r>
          </a:p>
          <a:p>
            <a:r>
              <a:rPr lang="en-US" sz="2000" smtClean="0"/>
              <a:t>Result:  Motion passes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4"/>
          <p:cNvSpPr txBox="1">
            <a:spLocks noChangeArrowheads="1"/>
          </p:cNvSpPr>
          <p:nvPr/>
        </p:nvSpPr>
        <p:spPr bwMode="auto">
          <a:xfrm>
            <a:off x="642938" y="1428750"/>
            <a:ext cx="7572375" cy="4137025"/>
          </a:xfrm>
          <a:prstGeom prst="rect">
            <a:avLst/>
          </a:prstGeom>
          <a:noFill/>
          <a:ln w="9525">
            <a:noFill/>
            <a:miter lim="800000"/>
            <a:headEnd/>
            <a:tailEnd/>
          </a:ln>
        </p:spPr>
        <p:txBody>
          <a:bodyPr>
            <a:spAutoFit/>
          </a:bodyPr>
          <a:lstStyle/>
          <a:p>
            <a:pPr eaLnBrk="0" hangingPunct="0">
              <a:lnSpc>
                <a:spcPct val="90000"/>
              </a:lnSpc>
            </a:pPr>
            <a:r>
              <a:rPr lang="en-US" sz="2400" b="1"/>
              <a:t>Motion to host an IEEE 802.21 WG teleconference with mesh agenda  on July 7, 2009 at 17:00 (CEST) to be chaired by Burak Simsek  as per 21-09-0088-00-0000   </a:t>
            </a:r>
          </a:p>
          <a:p>
            <a:pPr eaLnBrk="0" hangingPunct="0">
              <a:lnSpc>
                <a:spcPct val="90000"/>
              </a:lnSpc>
            </a:pPr>
            <a:endParaRPr lang="en-US"/>
          </a:p>
          <a:p>
            <a:pPr eaLnBrk="0" hangingPunct="0">
              <a:lnSpc>
                <a:spcPct val="90000"/>
              </a:lnSpc>
            </a:pPr>
            <a:endParaRPr lang="en-US"/>
          </a:p>
          <a:p>
            <a:pPr eaLnBrk="0" hangingPunct="0">
              <a:lnSpc>
                <a:spcPct val="90000"/>
              </a:lnSpc>
            </a:pPr>
            <a:r>
              <a:rPr lang="en-US"/>
              <a:t>Moved by: Burak Simsek</a:t>
            </a:r>
          </a:p>
          <a:p>
            <a:pPr eaLnBrk="0" hangingPunct="0">
              <a:lnSpc>
                <a:spcPct val="90000"/>
              </a:lnSpc>
            </a:pPr>
            <a:r>
              <a:rPr lang="en-US"/>
              <a:t>Seconded by: Juan Carlos Zuniga </a:t>
            </a:r>
          </a:p>
          <a:p>
            <a:pPr eaLnBrk="0" hangingPunct="0">
              <a:lnSpc>
                <a:spcPct val="90000"/>
              </a:lnSpc>
            </a:pPr>
            <a:endParaRPr lang="en-US"/>
          </a:p>
          <a:p>
            <a:pPr eaLnBrk="0" hangingPunct="0">
              <a:lnSpc>
                <a:spcPct val="90000"/>
              </a:lnSpc>
            </a:pPr>
            <a:r>
              <a:rPr lang="en-US"/>
              <a:t>Yes: 7 </a:t>
            </a:r>
          </a:p>
          <a:p>
            <a:pPr eaLnBrk="0" hangingPunct="0">
              <a:lnSpc>
                <a:spcPct val="90000"/>
              </a:lnSpc>
            </a:pPr>
            <a:r>
              <a:rPr lang="en-US"/>
              <a:t>No: 0</a:t>
            </a:r>
          </a:p>
          <a:p>
            <a:pPr eaLnBrk="0" hangingPunct="0">
              <a:lnSpc>
                <a:spcPct val="90000"/>
              </a:lnSpc>
            </a:pPr>
            <a:r>
              <a:rPr lang="en-US"/>
              <a:t>Abstain: 1</a:t>
            </a:r>
          </a:p>
          <a:p>
            <a:pPr eaLnBrk="0" hangingPunct="0">
              <a:lnSpc>
                <a:spcPct val="90000"/>
              </a:lnSpc>
            </a:pPr>
            <a:endParaRPr lang="en-US"/>
          </a:p>
          <a:p>
            <a:pPr eaLnBrk="0" hangingPunct="0">
              <a:lnSpc>
                <a:spcPct val="90000"/>
              </a:lnSpc>
            </a:pPr>
            <a:r>
              <a:rPr lang="en-US"/>
              <a:t>Result:  Motion passes</a:t>
            </a:r>
          </a:p>
          <a:p>
            <a:pPr eaLnBrk="0" hangingPunct="0">
              <a:lnSpc>
                <a:spcPct val="90000"/>
              </a:lnSpc>
            </a:pPr>
            <a:endParaRPr lang="en-US"/>
          </a:p>
        </p:txBody>
      </p:sp>
      <p:sp>
        <p:nvSpPr>
          <p:cNvPr id="3" name="Rectangle 2"/>
          <p:cNvSpPr txBox="1">
            <a:spLocks noChangeArrowheads="1"/>
          </p:cNvSpPr>
          <p:nvPr/>
        </p:nvSpPr>
        <p:spPr bwMode="auto">
          <a:xfrm>
            <a:off x="1000125" y="228600"/>
            <a:ext cx="6929438" cy="685800"/>
          </a:xfrm>
          <a:prstGeom prst="rect">
            <a:avLst/>
          </a:prstGeom>
          <a:noFill/>
          <a:ln w="12700">
            <a:noFill/>
            <a:miter lim="800000"/>
            <a:headEnd/>
            <a:tailEnd/>
          </a:ln>
          <a:effectLst/>
        </p:spPr>
        <p:txBody>
          <a:bodyPr lIns="90488" tIns="44450" rIns="90488" bIns="44450" anchor="ctr"/>
          <a:lstStyle/>
          <a:p>
            <a:pPr algn="ctr" defTabSz="762000" eaLnBrk="0" hangingPunct="0">
              <a:lnSpc>
                <a:spcPct val="90000"/>
              </a:lnSpc>
              <a:defRPr/>
            </a:pPr>
            <a:r>
              <a:rPr lang="en-US" altLang="ja-JP" sz="3600" b="1" kern="0" dirty="0">
                <a:latin typeface="+mj-lt"/>
                <a:ea typeface="MS PGothic" pitchFamily="34" charset="-128"/>
                <a:cs typeface="+mj-cs"/>
              </a:rPr>
              <a:t>Mesh Ad hoc Motion</a:t>
            </a:r>
            <a:endParaRPr lang="en-US" sz="3600" b="1" kern="0" dirty="0">
              <a:latin typeface="+mj-lt"/>
              <a:ea typeface="+mj-ea"/>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a:spLocks noGrp="1"/>
          </p:cNvSpPr>
          <p:nvPr>
            <p:ph type="sldNum" sz="quarter" idx="10"/>
          </p:nvPr>
        </p:nvSpPr>
        <p:spPr/>
        <p:txBody>
          <a:bodyPr/>
          <a:lstStyle/>
          <a:p>
            <a:pPr>
              <a:defRPr/>
            </a:pPr>
            <a:fld id="{486B4D88-C3AF-4C61-AF74-6466CE2E6060}" type="slidenum">
              <a:rPr lang="zh-CN" altLang="en-US"/>
              <a:pPr>
                <a:defRPr/>
              </a:pPr>
              <a:t>9</a:t>
            </a:fld>
            <a:endParaRPr lang="en-US" altLang="zh-CN"/>
          </a:p>
        </p:txBody>
      </p:sp>
      <p:sp>
        <p:nvSpPr>
          <p:cNvPr id="10243" name="Title 1"/>
          <p:cNvSpPr>
            <a:spLocks noGrp="1"/>
          </p:cNvSpPr>
          <p:nvPr>
            <p:ph type="ctrTitle" idx="4294967295"/>
          </p:nvPr>
        </p:nvSpPr>
        <p:spPr>
          <a:xfrm>
            <a:off x="684213" y="1052513"/>
            <a:ext cx="7848600" cy="4392612"/>
          </a:xfrm>
        </p:spPr>
        <p:txBody>
          <a:bodyPr lIns="91440" tIns="45720" rIns="91440" bIns="45720"/>
          <a:lstStyle/>
          <a:p>
            <a:pPr algn="l"/>
            <a:r>
              <a:rPr lang="en-US" sz="2800" smtClean="0"/>
              <a:t>To appoint Gidon Reid as the official 802.21 WG liaison officer to the Fixed Mobile Convergence Alliance (FMCA) </a:t>
            </a:r>
            <a:br>
              <a:rPr lang="en-US" sz="2800" smtClean="0"/>
            </a:br>
            <a:r>
              <a:rPr lang="en-US" sz="2000" smtClean="0"/>
              <a:t/>
            </a:r>
            <a:br>
              <a:rPr lang="en-US" sz="2000" smtClean="0"/>
            </a:br>
            <a:r>
              <a:rPr lang="en-US" sz="2000" smtClean="0"/>
              <a:t/>
            </a:r>
            <a:br>
              <a:rPr lang="en-US" sz="2000" smtClean="0"/>
            </a:br>
            <a:r>
              <a:rPr lang="en-US" sz="2000" smtClean="0"/>
              <a:t>Moved by: Juan Carlos Zuniga</a:t>
            </a:r>
            <a:br>
              <a:rPr lang="en-US" sz="2000" smtClean="0"/>
            </a:br>
            <a:r>
              <a:rPr lang="en-US" sz="2000" smtClean="0"/>
              <a:t>Seconded by: Clint Chaplin</a:t>
            </a:r>
            <a:br>
              <a:rPr lang="en-US" sz="2000" smtClean="0"/>
            </a:br>
            <a:r>
              <a:rPr lang="en-US" sz="2000" smtClean="0"/>
              <a:t/>
            </a:r>
            <a:br>
              <a:rPr lang="en-US" sz="2000" smtClean="0"/>
            </a:br>
            <a:r>
              <a:rPr lang="en-US" sz="2000" smtClean="0"/>
              <a:t>Yes: 10</a:t>
            </a:r>
            <a:br>
              <a:rPr lang="en-US" sz="2000" smtClean="0"/>
            </a:br>
            <a:r>
              <a:rPr lang="en-US" sz="2000" smtClean="0"/>
              <a:t>No: 0</a:t>
            </a:r>
            <a:br>
              <a:rPr lang="en-US" sz="2000" smtClean="0"/>
            </a:br>
            <a:r>
              <a:rPr lang="en-US" sz="2000" smtClean="0"/>
              <a:t>Abstain: 1</a:t>
            </a:r>
            <a:br>
              <a:rPr lang="en-US" sz="2000" smtClean="0"/>
            </a:br>
            <a:r>
              <a:rPr lang="en-US" sz="2000" smtClean="0"/>
              <a:t/>
            </a:r>
            <a:br>
              <a:rPr lang="en-US" sz="2000" smtClean="0"/>
            </a:br>
            <a:r>
              <a:rPr lang="en-US" sz="2000" smtClean="0"/>
              <a:t>Result: Motion passes</a:t>
            </a:r>
            <a:br>
              <a:rPr lang="en-US" sz="2000" smtClean="0"/>
            </a:br>
            <a:endParaRPr lang="en-US" sz="2000" smtClean="0"/>
          </a:p>
        </p:txBody>
      </p:sp>
      <p:sp>
        <p:nvSpPr>
          <p:cNvPr id="10244" name="Rectangle 3"/>
          <p:cNvSpPr>
            <a:spLocks noChangeArrowheads="1"/>
          </p:cNvSpPr>
          <p:nvPr/>
        </p:nvSpPr>
        <p:spPr bwMode="auto">
          <a:xfrm>
            <a:off x="422275" y="228600"/>
            <a:ext cx="8270875" cy="685800"/>
          </a:xfrm>
          <a:prstGeom prst="rect">
            <a:avLst/>
          </a:prstGeom>
          <a:noFill/>
          <a:ln w="12700">
            <a:noFill/>
            <a:miter lim="800000"/>
            <a:headEnd/>
            <a:tailEnd/>
          </a:ln>
        </p:spPr>
        <p:txBody>
          <a:bodyPr lIns="90488" tIns="44450" rIns="90488" bIns="44450" anchor="ctr"/>
          <a:lstStyle/>
          <a:p>
            <a:pPr algn="ctr" defTabSz="762000" eaLnBrk="0" hangingPunct="0">
              <a:lnSpc>
                <a:spcPct val="90000"/>
              </a:lnSpc>
            </a:pPr>
            <a:r>
              <a:rPr lang="en-US" altLang="ja-JP" sz="3600" b="1">
                <a:ea typeface="MS PGothic" pitchFamily="34" charset="-128"/>
              </a:rPr>
              <a:t>FMCA Liaison</a:t>
            </a:r>
            <a:endParaRPr lang="en-US" sz="3600" b="1"/>
          </a:p>
        </p:txBody>
      </p:sp>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10356</TotalTime>
  <Pages>15</Pages>
  <Words>683</Words>
  <Application>Microsoft Office PowerPoint</Application>
  <PresentationFormat>Letter Paper (8.5x11 in)</PresentationFormat>
  <Paragraphs>104</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Times New Roman</vt:lpstr>
      <vt:lpstr>Arial</vt:lpstr>
      <vt:lpstr>Times</vt:lpstr>
      <vt:lpstr>Rotis Sans Serif for Nokia</vt:lpstr>
      <vt:lpstr>SimSun</vt:lpstr>
      <vt:lpstr>MS PGothic</vt:lpstr>
      <vt:lpstr>blank presentation</vt:lpstr>
      <vt:lpstr>Slide 1</vt:lpstr>
      <vt:lpstr>Slide 2</vt:lpstr>
      <vt:lpstr>Agenda</vt:lpstr>
      <vt:lpstr>802.21 Revision PAR Update</vt:lpstr>
      <vt:lpstr>MRPM PAR Update</vt:lpstr>
      <vt:lpstr>WG Motions</vt:lpstr>
      <vt:lpstr>Emergency Services PAR/5C Motion</vt:lpstr>
      <vt:lpstr>Slide 8</vt:lpstr>
      <vt:lpstr>To appoint Gidon Reid as the official 802.21 WG liaison officer to the Fixed Mobile Convergence Alliance (FMCA)    Moved by: Juan Carlos Zuniga Seconded by: Clint Chaplin  Yes: 10 No: 0 Abstain: 1  Result: Motion passes </vt:lpstr>
      <vt:lpstr>To approve and forward the liaison letter in document 21-09/94r0 to the FMCA Director    Moved by: Juan Carlos Zuniga Seconded by: Anthony Chan  Yes: 10 No: 0 Abstain: 1  Result: Motion passes </vt:lpstr>
      <vt:lpstr>Teleconference </vt:lpstr>
      <vt:lpstr>Future Sessions</vt:lpstr>
      <vt:lpstr>Future Sessions - 2009</vt:lpstr>
      <vt:lpstr>Future Sessions - 2010</vt:lpstr>
    </vt:vector>
  </TitlesOfParts>
  <Manager/>
  <Company>802.21 WG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May 2009 Closing Plenary</dc:title>
  <dc:subject/>
  <dc:creator>Subir Das</dc:creator>
  <cp:keywords/>
  <dc:description/>
  <cp:lastModifiedBy>Subir Das</cp:lastModifiedBy>
  <cp:revision>524</cp:revision>
  <cp:lastPrinted>1999-04-27T06:51:51Z</cp:lastPrinted>
  <dcterms:created xsi:type="dcterms:W3CDTF">2004-05-12T03:24:18Z</dcterms:created>
  <dcterms:modified xsi:type="dcterms:W3CDTF">2009-05-27T01:07:25Z</dcterms:modified>
</cp:coreProperties>
</file>