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tags/tag1.xml" ContentType="application/vnd.openxmlformats-officedocument.presentationml.tags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34" r:id="rId4"/>
  </p:sldMasterIdLst>
  <p:notesMasterIdLst>
    <p:notesMasterId r:id="rId24"/>
  </p:notesMasterIdLst>
  <p:handoutMasterIdLst>
    <p:handoutMasterId r:id="rId25"/>
  </p:handoutMasterIdLst>
  <p:sldIdLst>
    <p:sldId id="256" r:id="rId5"/>
    <p:sldId id="2399" r:id="rId6"/>
    <p:sldId id="2383" r:id="rId7"/>
    <p:sldId id="258" r:id="rId8"/>
    <p:sldId id="262" r:id="rId9"/>
    <p:sldId id="287" r:id="rId10"/>
    <p:sldId id="274" r:id="rId11"/>
    <p:sldId id="2388" r:id="rId12"/>
    <p:sldId id="1722" r:id="rId13"/>
    <p:sldId id="2073" r:id="rId14"/>
    <p:sldId id="2389" r:id="rId15"/>
    <p:sldId id="288" r:id="rId16"/>
    <p:sldId id="2391" r:id="rId17"/>
    <p:sldId id="2393" r:id="rId18"/>
    <p:sldId id="1578" r:id="rId19"/>
    <p:sldId id="1579" r:id="rId20"/>
    <p:sldId id="2395" r:id="rId21"/>
    <p:sldId id="2398" r:id="rId22"/>
    <p:sldId id="267" r:id="rId23"/>
  </p:sldIdLst>
  <p:sldSz cx="12192000" cy="6858000"/>
  <p:notesSz cx="6934200" cy="9280525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1pPr>
    <a:lvl2pPr marL="742950" indent="-28575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194" autoAdjust="0"/>
    <p:restoredTop sz="93788" autoAdjust="0"/>
  </p:normalViewPr>
  <p:slideViewPr>
    <p:cSldViewPr>
      <p:cViewPr varScale="1">
        <p:scale>
          <a:sx n="69" d="100"/>
          <a:sy n="69" d="100"/>
        </p:scale>
        <p:origin x="44" y="13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2069" y="4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802.11-23/0103r0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January 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802.11-23/0103r0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2023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802.11-23/0103r0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802.11-25/0216r0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17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5894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33625" y="536575"/>
            <a:ext cx="470535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/>
              <a:t>March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1302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33625" y="536575"/>
            <a:ext cx="470535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/>
              <a:t>March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0013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802.11-25/0216r0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0306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802.11-25/0216r0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Marc Emmelmann, SELF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4846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A0316E4E-9467-F658-E2F8-FDD2E4A6A65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802.11-25/0216r0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727DC58B-0AD4-9385-1ED5-E2FC12C2AEE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Jan 2009</a:t>
            </a:r>
          </a:p>
        </p:txBody>
      </p:sp>
      <p:sp>
        <p:nvSpPr>
          <p:cNvPr id="16388" name="Rectangle 6">
            <a:extLst>
              <a:ext uri="{FF2B5EF4-FFF2-40B4-BE49-F238E27FC236}">
                <a16:creationId xmlns:a16="http://schemas.microsoft.com/office/drawing/2014/main" id="{C0F7BCDB-B44F-D1BD-E4BE-EED865C6BA8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David Bagby, Calypso Ventures, Inc.</a:t>
            </a:r>
          </a:p>
        </p:txBody>
      </p:sp>
      <p:sp>
        <p:nvSpPr>
          <p:cNvPr id="16389" name="Rectangle 7">
            <a:extLst>
              <a:ext uri="{FF2B5EF4-FFF2-40B4-BE49-F238E27FC236}">
                <a16:creationId xmlns:a16="http://schemas.microsoft.com/office/drawing/2014/main" id="{23821599-2418-8E63-AEC8-C977C053C48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03A83B2F-9E2C-4DE3-B48D-241AB7E3333A}" type="slidenum">
              <a:rPr lang="en-US" altLang="en-US" smtClean="0"/>
              <a:pPr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16390" name="Rectangle 2">
            <a:extLst>
              <a:ext uri="{FF2B5EF4-FFF2-40B4-BE49-F238E27FC236}">
                <a16:creationId xmlns:a16="http://schemas.microsoft.com/office/drawing/2014/main" id="{1C362020-B58F-82C5-129E-BA88D7284C1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700088"/>
            <a:ext cx="6172200" cy="3471862"/>
          </a:xfrm>
          <a:ln/>
        </p:spPr>
      </p:sp>
      <p:sp>
        <p:nvSpPr>
          <p:cNvPr id="16391" name="Rectangle 3">
            <a:extLst>
              <a:ext uri="{FF2B5EF4-FFF2-40B4-BE49-F238E27FC236}">
                <a16:creationId xmlns:a16="http://schemas.microsoft.com/office/drawing/2014/main" id="{0A840F7C-222D-CD07-413D-7FE493F35A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25513" y="4408488"/>
            <a:ext cx="5083175" cy="4178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28481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531D5E9C-8508-4AA8-B0B2-5152880D386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802.11-25/0216r0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204147BA-2DF6-4A39-BC13-5568E64F4B1C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2008</a:t>
            </a:r>
          </a:p>
        </p:txBody>
      </p:sp>
      <p:sp>
        <p:nvSpPr>
          <p:cNvPr id="16388" name="Rectangle 6">
            <a:extLst>
              <a:ext uri="{FF2B5EF4-FFF2-40B4-BE49-F238E27FC236}">
                <a16:creationId xmlns:a16="http://schemas.microsoft.com/office/drawing/2014/main" id="{201424C8-98EF-4D9E-85AA-34F9E0A97949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/>
              <a:t>Bruce Kraemer (Marvell)</a:t>
            </a:r>
          </a:p>
        </p:txBody>
      </p:sp>
      <p:sp>
        <p:nvSpPr>
          <p:cNvPr id="16389" name="Rectangle 7">
            <a:extLst>
              <a:ext uri="{FF2B5EF4-FFF2-40B4-BE49-F238E27FC236}">
                <a16:creationId xmlns:a16="http://schemas.microsoft.com/office/drawing/2014/main" id="{DC8224F6-0F60-4005-9D65-DE709302882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Page </a:t>
            </a:r>
            <a:fld id="{1B3F440B-0484-4FE3-B860-DE40816D92C9}" type="slidenum">
              <a:rPr lang="en-US" altLang="en-US" sz="1200" smtClean="0"/>
              <a:pPr/>
              <a:t>8</a:t>
            </a:fld>
            <a:endParaRPr lang="en-US" altLang="en-US" sz="1200"/>
          </a:p>
        </p:txBody>
      </p:sp>
      <p:sp>
        <p:nvSpPr>
          <p:cNvPr id="16390" name="Rectangle 2">
            <a:extLst>
              <a:ext uri="{FF2B5EF4-FFF2-40B4-BE49-F238E27FC236}">
                <a16:creationId xmlns:a16="http://schemas.microsoft.com/office/drawing/2014/main" id="{67692396-9051-4115-926E-D0800F7C8D0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>
            <a:extLst>
              <a:ext uri="{FF2B5EF4-FFF2-40B4-BE49-F238E27FC236}">
                <a16:creationId xmlns:a16="http://schemas.microsoft.com/office/drawing/2014/main" id="{E53F7D09-ECD2-4CB4-9294-4F16CA848D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1757722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802.11-25/0216r0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11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4691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802.11-25/0216r0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9554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802.11-25/0216r0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9150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Tuncer Baykas (</a:t>
            </a:r>
            <a:r>
              <a:rPr lang="en-GB" dirty="0" err="1"/>
              <a:t>Ofinno</a:t>
            </a:r>
            <a:r>
              <a:rPr lang="en-GB" dirty="0"/>
              <a:t>)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0627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Tuncer Baykas (</a:t>
            </a:r>
            <a:r>
              <a:rPr lang="en-GB" dirty="0" err="1"/>
              <a:t>Ofinno</a:t>
            </a:r>
            <a:r>
              <a:rPr lang="en-GB" dirty="0"/>
              <a:t>)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2941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Tuncer Baykas (Ofinno)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1062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Tuncer Baykas (</a:t>
            </a:r>
            <a:r>
              <a:rPr lang="en-GB" dirty="0" err="1"/>
              <a:t>Ofinno</a:t>
            </a:r>
            <a:r>
              <a:rPr lang="en-GB" dirty="0"/>
              <a:t>)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9729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109728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US"/>
              <a:t>January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52" y="6475414"/>
            <a:ext cx="3865033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Tuncer Baykas (Ofinno)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2007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Tuncer Baykas (Ofinno)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5203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Tuncer Baykas (Ofinno)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6450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Tuncer Baykas (Ofinno)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7243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Tuncer Baykas (Ofinno)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478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tr-TR" dirty="0" err="1"/>
              <a:t>March</a:t>
            </a:r>
            <a:r>
              <a:rPr lang="en-US" dirty="0"/>
              <a:t>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33167" y="656669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GB" dirty="0"/>
              <a:t>Tuncer </a:t>
            </a:r>
            <a:r>
              <a:rPr lang="en-GB" dirty="0" err="1"/>
              <a:t>Baykas</a:t>
            </a:r>
            <a:r>
              <a:rPr lang="en-GB" dirty="0"/>
              <a:t> (</a:t>
            </a:r>
            <a:r>
              <a:rPr lang="tr-TR" dirty="0"/>
              <a:t>Self</a:t>
            </a:r>
            <a:r>
              <a:rPr lang="en-GB" dirty="0"/>
              <a:t>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676902" y="6558296"/>
            <a:ext cx="836082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29218" y="6558296"/>
            <a:ext cx="45931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4775200" y="357188"/>
            <a:ext cx="6496051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800" b="1" dirty="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doc.: IEEE 802.</a:t>
            </a:r>
            <a:r>
              <a:rPr lang="en-US" sz="1800" b="1" dirty="0">
                <a:solidFill>
                  <a:schemeClr val="tx1"/>
                </a:solidFill>
                <a:effectLst/>
              </a:rPr>
              <a:t>1</a:t>
            </a:r>
            <a:r>
              <a:rPr lang="tr-TR" sz="1800" b="1" dirty="0">
                <a:solidFill>
                  <a:schemeClr val="tx1"/>
                </a:solidFill>
                <a:effectLst/>
              </a:rPr>
              <a:t>9</a:t>
            </a:r>
            <a:r>
              <a:rPr lang="en-US" sz="1800" b="1" dirty="0">
                <a:solidFill>
                  <a:schemeClr val="tx1"/>
                </a:solidFill>
                <a:effectLst/>
              </a:rPr>
              <a:t>-25-0</a:t>
            </a:r>
            <a:r>
              <a:rPr lang="tr-TR" sz="1800" b="1" dirty="0">
                <a:solidFill>
                  <a:schemeClr val="tx1"/>
                </a:solidFill>
                <a:effectLst/>
              </a:rPr>
              <a:t>20r0</a:t>
            </a:r>
            <a:endParaRPr lang="en-GB" sz="1800" b="1" dirty="0">
              <a:solidFill>
                <a:schemeClr val="tx1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9877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MS Gothic"/>
        </a:defRPr>
      </a:lvl1pPr>
      <a:lvl2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2pPr>
      <a:lvl3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3pPr>
      <a:lvl4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4pPr>
      <a:lvl5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MS Gothic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MS Gothic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MS Gothic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5/11-25-0296-01-00bn-ieee-802-11bn-cc50-comments-on-d0-1.xlsx" TargetMode="External"/><Relationship Id="rId2" Type="http://schemas.openxmlformats.org/officeDocument/2006/relationships/hyperlink" Target="https://mentor.ieee.org/802.11/dcn/25/11-25-0207-11-00bn-jan-mar-tgbn-teleconference-agenda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5/11-25-0221-01-00bn-tgbn-mar-2025-meeting-agenda.pptx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5/11-25-0227-03-00bp-tg-bp-tc-agenda-till-mar-2025.pptx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hyperlink" Target="https://mentor.ieee.org/802.11/dcn/25/11-25-0240-02-00bp-teleconference-minutes-february-march-2025.docx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5/11-25-0222-01-0arc-arc-sc-agenda-march-2025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25/ec-25-0020-00-LMSC-draft-ieee-p802-3dp-par.pdf" TargetMode="External"/><Relationship Id="rId7" Type="http://schemas.openxmlformats.org/officeDocument/2006/relationships/hyperlink" Target="https://mentor.ieee.org/802.15/dcn/25/15-25-0054-01-0mag-par-for-802-15-4-2024-corrigendum-1.pdf" TargetMode="External"/><Relationship Id="rId2" Type="http://schemas.openxmlformats.org/officeDocument/2006/relationships/hyperlink" Target="https://www.ieee802.org/1/files/public/docs2025/as-draft-PAR-0125-v01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4/11-24-1600-03-0elc-csd-proposal-for-elc.docx" TargetMode="External"/><Relationship Id="rId5" Type="http://schemas.openxmlformats.org/officeDocument/2006/relationships/hyperlink" Target="https://mentor.ieee.org/802.11/dcn/25/11-25-0185-00-0elc-draft-p802-11br-par.pdf" TargetMode="External"/><Relationship Id="rId4" Type="http://schemas.openxmlformats.org/officeDocument/2006/relationships/hyperlink" Target="https://mentor.ieee.org/802-ec/dcn/25/ec-25-0021-00-LMSC-draft-ieee-p802-3dp-csd.pdf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29218" y="674307"/>
            <a:ext cx="10363200" cy="749300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i="0" dirty="0">
                <a:solidFill>
                  <a:srgbClr val="000000"/>
                </a:solidFill>
                <a:effectLst/>
              </a:rPr>
              <a:t>802.1</a:t>
            </a:r>
            <a:r>
              <a:rPr lang="tr-TR" i="0" dirty="0">
                <a:solidFill>
                  <a:srgbClr val="000000"/>
                </a:solidFill>
                <a:effectLst/>
              </a:rPr>
              <a:t>1</a:t>
            </a:r>
            <a:r>
              <a:rPr lang="en-US" i="0" dirty="0">
                <a:solidFill>
                  <a:srgbClr val="000000"/>
                </a:solidFill>
                <a:effectLst/>
              </a:rPr>
              <a:t> WG  </a:t>
            </a:r>
            <a:r>
              <a:rPr lang="tr-TR" i="0" dirty="0" err="1">
                <a:solidFill>
                  <a:srgbClr val="000000"/>
                </a:solidFill>
                <a:effectLst/>
              </a:rPr>
              <a:t>March</a:t>
            </a:r>
            <a:r>
              <a:rPr lang="en-US" i="0" dirty="0">
                <a:solidFill>
                  <a:srgbClr val="000000"/>
                </a:solidFill>
                <a:effectLst/>
              </a:rPr>
              <a:t> 2025 Liaison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</a:t>
            </a:r>
            <a:r>
              <a:rPr lang="tr-TR" sz="2000" b="0" dirty="0"/>
              <a:t>3</a:t>
            </a:r>
            <a:r>
              <a:rPr lang="en-GB" sz="2000" b="0" dirty="0"/>
              <a:t>-1</a:t>
            </a:r>
            <a:r>
              <a:rPr lang="tr-TR" sz="2000" b="0" dirty="0"/>
              <a:t>3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tr-TR" dirty="0" err="1"/>
              <a:t>March</a:t>
            </a:r>
            <a:r>
              <a:rPr lang="en-US" dirty="0"/>
              <a:t> 2025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AFC3DD29-9CAC-4260-9BE4-AE28C71128F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4430408"/>
              </p:ext>
            </p:extLst>
          </p:nvPr>
        </p:nvGraphicFramePr>
        <p:xfrm>
          <a:off x="982663" y="2387600"/>
          <a:ext cx="9744075" cy="300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50056" imgH="2546213" progId="Word.Document.8">
                  <p:embed/>
                </p:oleObj>
              </mc:Choice>
              <mc:Fallback>
                <p:oleObj name="Document" r:id="rId3" imgW="8250056" imgH="2546213" progId="Word.Document.8">
                  <p:embed/>
                  <p:pic>
                    <p:nvPicPr>
                      <p:cNvPr id="9" name="Object 3">
                        <a:extLst>
                          <a:ext uri="{FF2B5EF4-FFF2-40B4-BE49-F238E27FC236}">
                            <a16:creationId xmlns:a16="http://schemas.microsoft.com/office/drawing/2014/main" id="{AFC3DD29-9CAC-4260-9BE4-AE28C71128F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2663" y="2387600"/>
                        <a:ext cx="9744075" cy="30035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3DA98C5-8FA1-7F0F-88B8-A194A982B9B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Tuncer </a:t>
            </a:r>
            <a:r>
              <a:rPr lang="en-GB" dirty="0" err="1"/>
              <a:t>Baykas</a:t>
            </a:r>
            <a:r>
              <a:rPr lang="en-GB" dirty="0"/>
              <a:t> (</a:t>
            </a:r>
            <a:r>
              <a:rPr lang="tr-TR" dirty="0"/>
              <a:t>Self</a:t>
            </a:r>
            <a:r>
              <a:rPr lang="en-GB" dirty="0"/>
              <a:t>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AU" dirty="0"/>
              <a:t>IEEE 802 has sent 110 standards through the PSDO adoption process, with 28 in-process</a:t>
            </a:r>
            <a:endParaRPr lang="en-AU" dirty="0">
              <a:solidFill>
                <a:srgbClr val="FF0000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3238500" y="2148840"/>
          <a:ext cx="5791200" cy="3708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val="4026387333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17491579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36865787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WG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/>
                        <a:t>Completed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In-process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623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54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870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437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146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709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/>
                        <a:t>802.16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315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/>
                        <a:t>802.19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71541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/>
                        <a:t>802.21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030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/>
                        <a:t>802.22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4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6360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/>
                        <a:t>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110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28</a:t>
                      </a:r>
                      <a:endParaRPr lang="en-AU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24263602"/>
                  </a:ext>
                </a:extLst>
              </a:tr>
            </a:tbl>
          </a:graphicData>
        </a:graphic>
      </p:graphicFrame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903264A-0654-CE3D-B05B-D71A3546F6CA}"/>
              </a:ext>
            </a:extLst>
          </p:cNvPr>
          <p:cNvSpPr>
            <a:spLocks noGrp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Tuncer </a:t>
            </a:r>
            <a:r>
              <a:rPr lang="en-GB" dirty="0" err="1"/>
              <a:t>Baykas</a:t>
            </a:r>
            <a:r>
              <a:rPr lang="en-GB" dirty="0"/>
              <a:t>, Self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3E1DEE-CE36-4DC2-F2A1-4A21793A1FB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25E71D98-AA46-35C2-D324-A21CA46AD4CA}"/>
              </a:ext>
            </a:extLst>
          </p:cNvPr>
          <p:cNvSpPr>
            <a:spLocks noGrp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16252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err="1"/>
              <a:t>TGmf</a:t>
            </a:r>
            <a:r>
              <a:rPr lang="en-US" altLang="en-US" dirty="0"/>
              <a:t> (Maintenance) Summary 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556792"/>
            <a:ext cx="10361084" cy="4615407"/>
          </a:xfrm>
          <a:ln/>
        </p:spPr>
        <p:txBody>
          <a:bodyPr/>
          <a:lstStyle/>
          <a:p>
            <a:pPr>
              <a:buFontTx/>
              <a:buNone/>
              <a:defRPr/>
            </a:pPr>
            <a:r>
              <a:rPr lang="en-US" altLang="en-US" sz="2800" dirty="0">
                <a:ea typeface="ＭＳ Ｐゴシック" panose="020B0600070205080204" pitchFamily="34" charset="-128"/>
              </a:rPr>
              <a:t>Status: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altLang="en-US" dirty="0">
                <a:ea typeface="ＭＳ Ｐゴシック" panose="020B0600070205080204" pitchFamily="34" charset="-128"/>
              </a:rPr>
              <a:t>IEEE 802.11-2024 is in the process of publication – targeted for the end of March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altLang="en-US" dirty="0">
                <a:ea typeface="ＭＳ Ｐゴシック" panose="020B0600070205080204" pitchFamily="34" charset="-128"/>
              </a:rPr>
              <a:t>P802.11bh and P802.11be are also in the process of being published as amendments – Targeted for April</a:t>
            </a:r>
          </a:p>
          <a:p>
            <a:pPr marL="0" indent="0">
              <a:buFontTx/>
              <a:buNone/>
              <a:defRPr/>
            </a:pPr>
            <a:r>
              <a:rPr lang="en-US" altLang="en-US" sz="2800" dirty="0">
                <a:ea typeface="ＭＳ Ｐゴシック" panose="020B0600070205080204" pitchFamily="34" charset="-128"/>
              </a:rPr>
              <a:t>Objectives: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altLang="en-US" dirty="0">
                <a:ea typeface="ＭＳ Ｐゴシック" panose="020B0600070205080204" pitchFamily="34" charset="-128"/>
              </a:rPr>
              <a:t>Discuss contributions on modifications to the </a:t>
            </a:r>
            <a:r>
              <a:rPr lang="en-US" altLang="en-US" dirty="0" err="1">
                <a:ea typeface="ＭＳ Ｐゴシック" panose="020B0600070205080204" pitchFamily="34" charset="-128"/>
              </a:rPr>
              <a:t>REVme</a:t>
            </a:r>
            <a:r>
              <a:rPr lang="en-US" altLang="en-US" dirty="0">
                <a:ea typeface="ＭＳ Ｐゴシック" panose="020B0600070205080204" pitchFamily="34" charset="-128"/>
              </a:rPr>
              <a:t> D7.0 draft – for consideration in the initial </a:t>
            </a:r>
            <a:r>
              <a:rPr lang="en-US" altLang="en-US" dirty="0" err="1">
                <a:ea typeface="ＭＳ Ｐゴシック" panose="020B0600070205080204" pitchFamily="34" charset="-128"/>
              </a:rPr>
              <a:t>REVmf</a:t>
            </a:r>
            <a:r>
              <a:rPr lang="en-US" altLang="en-US" dirty="0">
                <a:ea typeface="ＭＳ Ｐゴシック" panose="020B0600070205080204" pitchFamily="34" charset="-128"/>
              </a:rPr>
              <a:t> draft.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altLang="en-US" dirty="0">
                <a:ea typeface="ＭＳ Ｐゴシック" panose="020B0600070205080204" pitchFamily="34" charset="-128"/>
              </a:rPr>
              <a:t>Discuss contributions on topics involving other amendments under publication.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77AB5C4-E425-3C76-F3BC-0446D5C6902D}"/>
              </a:ext>
            </a:extLst>
          </p:cNvPr>
          <p:cNvSpPr>
            <a:spLocks noGrp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Tuncer </a:t>
            </a:r>
            <a:r>
              <a:rPr lang="en-GB" dirty="0" err="1"/>
              <a:t>Baykas</a:t>
            </a:r>
            <a:r>
              <a:rPr lang="en-GB" dirty="0"/>
              <a:t>, Self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285ABEE-1321-1E42-EE82-E27B8667806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F8DA80E-83BD-5BBC-90DA-028295A53A24}"/>
              </a:ext>
            </a:extLst>
          </p:cNvPr>
          <p:cNvSpPr>
            <a:spLocks noGrp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31609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TGbf</a:t>
            </a:r>
            <a:r>
              <a:rPr lang="en-US" altLang="zh-CN" dirty="0"/>
              <a:t> (WLAN Sensing)</a:t>
            </a:r>
            <a:r>
              <a:rPr lang="en-US" dirty="0"/>
              <a:t>–</a:t>
            </a:r>
            <a:r>
              <a:rPr lang="en-US" altLang="zh-CN" dirty="0"/>
              <a:t> </a:t>
            </a:r>
            <a:r>
              <a:rPr lang="en-US" altLang="zh-CN" dirty="0">
                <a:solidFill>
                  <a:srgbClr val="0000FF"/>
                </a:solidFill>
              </a:rPr>
              <a:t>March </a:t>
            </a:r>
            <a:r>
              <a:rPr lang="en-US" dirty="0"/>
              <a:t>2025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598614"/>
            <a:ext cx="10361083" cy="4802186"/>
          </a:xfrm>
          <a:ln/>
        </p:spPr>
        <p:txBody>
          <a:bodyPr/>
          <a:lstStyle/>
          <a:p>
            <a:pPr marL="165735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400" dirty="0"/>
          </a:p>
          <a:p>
            <a:pPr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Goals for </a:t>
            </a:r>
            <a:r>
              <a:rPr lang="en-US" altLang="zh-CN" sz="2000" dirty="0">
                <a:solidFill>
                  <a:srgbClr val="0000FF"/>
                </a:solidFill>
              </a:rPr>
              <a:t>March </a:t>
            </a:r>
            <a:r>
              <a:rPr lang="en-US" altLang="zh-CN" sz="2000" dirty="0"/>
              <a:t>2025 session</a:t>
            </a:r>
            <a:endParaRPr lang="en-US" sz="2000" dirty="0"/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sz="1800" dirty="0">
                <a:solidFill>
                  <a:srgbClr val="0000FF"/>
                </a:solidFill>
              </a:rPr>
              <a:t>2</a:t>
            </a:r>
            <a:r>
              <a:rPr lang="en-US" sz="1800" dirty="0"/>
              <a:t> slots scheduled for </a:t>
            </a:r>
            <a:r>
              <a:rPr lang="en-US" sz="1800" dirty="0" err="1"/>
              <a:t>TGbf</a:t>
            </a:r>
            <a:endParaRPr lang="en-US" sz="1800" dirty="0"/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altLang="zh-CN" sz="1800" dirty="0"/>
              <a:t>Approve meeting minutes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altLang="zh-CN" sz="1800" dirty="0"/>
              <a:t>P802.11bf report to 802 LMSC on Conditional approval to forward draft to </a:t>
            </a:r>
            <a:r>
              <a:rPr lang="en-US" altLang="zh-CN" sz="1800" dirty="0" err="1"/>
              <a:t>RevCom</a:t>
            </a:r>
            <a:endParaRPr lang="en-US" altLang="zh-CN" sz="1800" dirty="0"/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altLang="zh-CN" sz="1800" dirty="0"/>
              <a:t>Motion: P802.11bf fourth recirculation SA ballot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altLang="zh-CN" sz="1800" dirty="0"/>
              <a:t>Motion: </a:t>
            </a:r>
            <a:r>
              <a:rPr lang="en-US" altLang="zh-CN" sz="1800" dirty="0" err="1"/>
              <a:t>TGbf</a:t>
            </a:r>
            <a:r>
              <a:rPr lang="en-US" altLang="zh-CN" sz="1800" dirty="0"/>
              <a:t> CSD Re-affirmation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altLang="zh-CN" sz="1800" dirty="0"/>
              <a:t>Motion: P802.11bf Conditional Forward to </a:t>
            </a:r>
            <a:r>
              <a:rPr lang="en-US" altLang="zh-CN" sz="1800" dirty="0" err="1"/>
              <a:t>REVcom</a:t>
            </a:r>
            <a:endParaRPr lang="tr-TR" altLang="zh-CN" sz="1800" dirty="0"/>
          </a:p>
          <a:p>
            <a:pPr marL="1120775" lvl="2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tr-TR" altLang="zh-CN" sz="1600" dirty="0"/>
              <a:t>Motion </a:t>
            </a:r>
            <a:r>
              <a:rPr lang="tr-TR" altLang="zh-CN" sz="1600" dirty="0" err="1"/>
              <a:t>passed</a:t>
            </a:r>
            <a:endParaRPr lang="en-US" altLang="zh-CN" sz="160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118C495-3710-4D2A-1D56-AB2FC2508D46}"/>
              </a:ext>
            </a:extLst>
          </p:cNvPr>
          <p:cNvSpPr>
            <a:spLocks noGrp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Tuncer </a:t>
            </a:r>
            <a:r>
              <a:rPr lang="en-GB" dirty="0" err="1"/>
              <a:t>Baykas</a:t>
            </a:r>
            <a:r>
              <a:rPr lang="en-GB" dirty="0"/>
              <a:t>, Self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E6BB25-3872-E3E0-C348-6F45654BE1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5511C0B-2212-780C-0835-A8BB0BC230B4}"/>
              </a:ext>
            </a:extLst>
          </p:cNvPr>
          <p:cNvSpPr>
            <a:spLocks noGrp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009817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58295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/>
              <a:t>TGbk</a:t>
            </a:r>
            <a:r>
              <a:rPr lang="en-GB" dirty="0"/>
              <a:t> 320MHz Positioning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191344" y="1348136"/>
            <a:ext cx="11198440" cy="2512435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/>
              <a:t>TG is charted to extend the Fine Timing Measurement (FTM) procedure to the 320MHz 802.11be waveforms and channelization.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/>
              <a:t>1</a:t>
            </a:r>
            <a:r>
              <a:rPr lang="en-US" b="0" baseline="30000" dirty="0"/>
              <a:t>st</a:t>
            </a:r>
            <a:r>
              <a:rPr lang="en-US" b="0" dirty="0"/>
              <a:t> recirculation SA ballot completed Feb 7</a:t>
            </a:r>
            <a:r>
              <a:rPr lang="en-US" b="0" baseline="30000" dirty="0"/>
              <a:t>th</a:t>
            </a:r>
            <a:r>
              <a:rPr lang="en-US" b="0" dirty="0"/>
              <a:t> :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/>
              <a:t>Approval rate: 96%.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Received 21 comments: 13 T / 8 E.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/>
              <a:t>Targets for the IEEE week: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/>
              <a:t>Complete response to 1</a:t>
            </a:r>
            <a:r>
              <a:rPr lang="en-US" b="0" baseline="30000" dirty="0"/>
              <a:t>st</a:t>
            </a:r>
            <a:r>
              <a:rPr lang="en-US" b="0" dirty="0"/>
              <a:t> SA recirculation.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Approve 2</a:t>
            </a:r>
            <a:r>
              <a:rPr lang="en-US" baseline="30000" dirty="0"/>
              <a:t>nd</a:t>
            </a:r>
            <a:r>
              <a:rPr lang="en-US" dirty="0"/>
              <a:t> recirculation targeting unchanged draft.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/>
              <a:t>Approve report to EC requesting conditional approval to forward draft to RevCom. </a:t>
            </a:r>
            <a:endParaRPr lang="tr-TR" b="0" dirty="0"/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tr-TR" dirty="0"/>
              <a:t>Motion </a:t>
            </a:r>
            <a:r>
              <a:rPr lang="tr-TR" dirty="0" err="1"/>
              <a:t>Passed</a:t>
            </a:r>
            <a:endParaRPr lang="en-US" b="0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b="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51C6A30-6753-9B63-BACA-50C161C6E082}"/>
              </a:ext>
            </a:extLst>
          </p:cNvPr>
          <p:cNvSpPr>
            <a:spLocks noGrp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Tuncer </a:t>
            </a:r>
            <a:r>
              <a:rPr lang="en-GB" dirty="0" err="1"/>
              <a:t>Baykas</a:t>
            </a:r>
            <a:r>
              <a:rPr lang="en-GB" dirty="0"/>
              <a:t>, Self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A011A82-8429-6C2B-1E78-CCE5DFA1C12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BC11A55-1B63-8278-E493-71A438811DCF}"/>
              </a:ext>
            </a:extLst>
          </p:cNvPr>
          <p:cNvSpPr>
            <a:spLocks noGrp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069230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5E040B57-1D93-4ECB-AF79-BC87E32700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TGbn (Ultra High Reliability)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0D889CA-1380-4761-BDD5-F60F94A588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600200"/>
            <a:ext cx="10361613" cy="48752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Since the January interim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Held 6 telcos between January 2025 and March 2025 (</a:t>
            </a:r>
            <a:r>
              <a:rPr lang="en-US" sz="1800" dirty="0">
                <a:solidFill>
                  <a:schemeClr val="tx1"/>
                </a:solidFill>
                <a:hlinkClick r:id="rId2"/>
              </a:rPr>
              <a:t>11-25/0207r11</a:t>
            </a:r>
            <a:r>
              <a:rPr lang="en-US" sz="1800" dirty="0">
                <a:solidFill>
                  <a:schemeClr val="tx1"/>
                </a:solidFill>
              </a:rPr>
              <a:t>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Discussed ~40 </a:t>
            </a:r>
            <a:r>
              <a:rPr lang="en-US" sz="1600" dirty="0"/>
              <a:t>submissions, 3 PDTs, ran ~ 5 straw polls covering a variety of topics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C</a:t>
            </a:r>
            <a:r>
              <a:rPr lang="en-US" sz="1400" b="1" dirty="0">
                <a:solidFill>
                  <a:schemeClr val="tx1"/>
                </a:solidFill>
              </a:rPr>
              <a:t>oordinated spatial reuse (CSR)</a:t>
            </a:r>
            <a:r>
              <a:rPr lang="en-US" sz="1400" dirty="0">
                <a:solidFill>
                  <a:schemeClr val="tx1"/>
                </a:solidFill>
              </a:rPr>
              <a:t>, </a:t>
            </a:r>
            <a:r>
              <a:rPr lang="en-US" sz="1400" b="1" dirty="0">
                <a:solidFill>
                  <a:schemeClr val="tx1"/>
                </a:solidFill>
              </a:rPr>
              <a:t>non-primary channel access (NPCA)</a:t>
            </a:r>
            <a:r>
              <a:rPr lang="en-US" sz="1400" dirty="0">
                <a:solidFill>
                  <a:schemeClr val="tx1"/>
                </a:solidFill>
              </a:rPr>
              <a:t>, </a:t>
            </a:r>
            <a:r>
              <a:rPr lang="en-US" sz="1400" b="1" dirty="0">
                <a:solidFill>
                  <a:schemeClr val="tx1"/>
                </a:solidFill>
              </a:rPr>
              <a:t>multi-AP framework (MAP)</a:t>
            </a:r>
            <a:r>
              <a:rPr lang="en-US" sz="1400" dirty="0">
                <a:solidFill>
                  <a:schemeClr val="tx1"/>
                </a:solidFill>
              </a:rPr>
              <a:t>, 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tx1"/>
                </a:solidFill>
              </a:rPr>
              <a:t>Distributed resource units (DRUs)</a:t>
            </a:r>
            <a:r>
              <a:rPr lang="en-US" sz="1400" dirty="0">
                <a:solidFill>
                  <a:schemeClr val="tx1"/>
                </a:solidFill>
              </a:rPr>
              <a:t>,  </a:t>
            </a:r>
            <a:r>
              <a:rPr lang="en-US" sz="1400" b="1" dirty="0">
                <a:solidFill>
                  <a:schemeClr val="tx1"/>
                </a:solidFill>
              </a:rPr>
              <a:t>coordinated RTWT</a:t>
            </a:r>
            <a:r>
              <a:rPr lang="en-US" sz="1400" dirty="0">
                <a:solidFill>
                  <a:schemeClr val="tx1"/>
                </a:solidFill>
              </a:rPr>
              <a:t>, </a:t>
            </a:r>
            <a:r>
              <a:rPr lang="en-US" sz="1400" b="1" dirty="0">
                <a:solidFill>
                  <a:schemeClr val="tx1"/>
                </a:solidFill>
              </a:rPr>
              <a:t>coordinated TDMA (C-TDMA), roaming,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b="1" dirty="0">
                <a:solidFill>
                  <a:schemeClr val="tx1"/>
                </a:solidFill>
              </a:rPr>
              <a:t>sounding</a:t>
            </a:r>
            <a:r>
              <a:rPr lang="en-US" sz="1400" dirty="0">
                <a:solidFill>
                  <a:schemeClr val="tx1"/>
                </a:solidFill>
              </a:rPr>
              <a:t>, 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tx1"/>
                </a:solidFill>
              </a:rPr>
              <a:t>Coordinated beamforming (CBF)</a:t>
            </a:r>
            <a:r>
              <a:rPr lang="en-US" sz="1400" dirty="0">
                <a:solidFill>
                  <a:schemeClr val="tx1"/>
                </a:solidFill>
              </a:rPr>
              <a:t>, </a:t>
            </a:r>
            <a:r>
              <a:rPr lang="en-US" sz="1400" b="1" dirty="0">
                <a:solidFill>
                  <a:schemeClr val="tx1"/>
                </a:solidFill>
              </a:rPr>
              <a:t>interference mitigation</a:t>
            </a:r>
            <a:r>
              <a:rPr lang="en-US" sz="1400" dirty="0">
                <a:solidFill>
                  <a:schemeClr val="tx1"/>
                </a:solidFill>
              </a:rPr>
              <a:t>, </a:t>
            </a:r>
            <a:r>
              <a:rPr lang="en-US" sz="1400" b="1" dirty="0">
                <a:solidFill>
                  <a:schemeClr val="tx1"/>
                </a:solidFill>
              </a:rPr>
              <a:t>stream classification service (SCS), security,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tx1"/>
                </a:solidFill>
              </a:rPr>
              <a:t>TXOP sharing, coexistence, dynamic subchannel operation (DSO),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b="1" dirty="0">
                <a:solidFill>
                  <a:schemeClr val="tx1"/>
                </a:solidFill>
              </a:rPr>
              <a:t>low latency, etc.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Started/closed comment collection (CC50) on TGbn D0.1 (</a:t>
            </a:r>
            <a:r>
              <a:rPr lang="en-US" dirty="0">
                <a:solidFill>
                  <a:schemeClr val="tx1"/>
                </a:solidFill>
              </a:rPr>
              <a:t>~4000 comments, </a:t>
            </a:r>
            <a:r>
              <a:rPr lang="en-US" dirty="0">
                <a:solidFill>
                  <a:schemeClr val="tx1"/>
                </a:solidFill>
                <a:hlinkClick r:id="rId3"/>
              </a:rPr>
              <a:t>11-25/0296</a:t>
            </a:r>
            <a:r>
              <a:rPr lang="en-US" dirty="0">
                <a:solidFill>
                  <a:schemeClr val="tx1"/>
                </a:solidFill>
              </a:rPr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Targets for March plenary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Complete comment assignment of comments from CC50 and initiate comment resolution phase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Presentation of proposed draft texts (PDTs), comment resolution (CR), and technical submissions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~</a:t>
            </a:r>
            <a:r>
              <a:rPr lang="en-US" sz="1600" dirty="0">
                <a:solidFill>
                  <a:srgbClr val="FF0000"/>
                </a:solidFill>
              </a:rPr>
              <a:t>150</a:t>
            </a:r>
            <a:r>
              <a:rPr lang="en-US" sz="1600" dirty="0">
                <a:solidFill>
                  <a:schemeClr val="tx1"/>
                </a:solidFill>
              </a:rPr>
              <a:t> pending submissions and ~</a:t>
            </a:r>
            <a:r>
              <a:rPr lang="en-US" sz="1600" dirty="0">
                <a:solidFill>
                  <a:srgbClr val="FF0000"/>
                </a:solidFill>
              </a:rPr>
              <a:t>25</a:t>
            </a:r>
            <a:r>
              <a:rPr lang="en-US" sz="1600" dirty="0">
                <a:solidFill>
                  <a:schemeClr val="tx1"/>
                </a:solidFill>
              </a:rPr>
              <a:t> pending SPs on presented submissions, 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800" dirty="0"/>
              <a:t>Continue populating the TGbn SFD with approved concepts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800" dirty="0"/>
              <a:t>Work towards delivering TGbn D1.0.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Agenda is available in </a:t>
            </a:r>
            <a:r>
              <a:rPr lang="en-US" sz="2000" dirty="0">
                <a:solidFill>
                  <a:srgbClr val="CCCCFF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11-25/0221r1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72E9FB5-20D7-465B-72EE-709B96F36226}"/>
              </a:ext>
            </a:extLst>
          </p:cNvPr>
          <p:cNvSpPr>
            <a:spLocks noGrp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Tuncer </a:t>
            </a:r>
            <a:r>
              <a:rPr lang="en-GB" dirty="0" err="1"/>
              <a:t>Baykas</a:t>
            </a:r>
            <a:r>
              <a:rPr lang="en-GB" dirty="0"/>
              <a:t>, Self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09FEC1A-240C-5464-77D7-011A8846C8E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4720423E-13E5-2419-73B0-6AE5E8CFEBDB}"/>
              </a:ext>
            </a:extLst>
          </p:cNvPr>
          <p:cNvSpPr>
            <a:spLocks noGrp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83440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TGbp Snapshot for Mar 2025 IEEE 802 Plenary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16915" y="1676400"/>
            <a:ext cx="10725150" cy="4751705"/>
          </a:xfrm>
        </p:spPr>
        <p:txBody>
          <a:bodyPr>
            <a:noAutofit/>
          </a:bodyPr>
          <a:lstStyle/>
          <a:p>
            <a:pPr marL="0" indent="0"/>
            <a:r>
              <a:rPr lang="en-US" altLang="en-GB" sz="1800" dirty="0"/>
              <a:t>3 TGbp teleconfrences were held since Jan interim session, focusing on review of updatd SFD and open tech discussion, with agenda included in </a:t>
            </a:r>
            <a:r>
              <a:rPr lang="en-US" altLang="en-GB" sz="1800" dirty="0">
                <a:hlinkClick r:id="rId3" action="ppaction://hlinkfile"/>
              </a:rPr>
              <a:t>11-25/0227r3</a:t>
            </a:r>
            <a:r>
              <a:rPr lang="en-US" altLang="en-GB" sz="1800" dirty="0"/>
              <a:t> and meeting minutes included in </a:t>
            </a:r>
            <a:r>
              <a:rPr lang="en-US" altLang="en-GB" sz="1800" dirty="0">
                <a:hlinkClick r:id="rId4" action="ppaction://hlinkfile"/>
              </a:rPr>
              <a:t>11-25/0240r2</a:t>
            </a:r>
            <a:r>
              <a:rPr lang="en-US" altLang="en-GB" sz="1800" dirty="0"/>
              <a:t> . </a:t>
            </a:r>
          </a:p>
          <a:p>
            <a:pPr marL="0" indent="0"/>
            <a:r>
              <a:rPr lang="en-US" altLang="en-GB" sz="1800" dirty="0"/>
              <a:t>8 TGbp meetings are planned during the IEEE 802 Mar plenary session, with a full meeting agenda included in the latest revision of 11-24/0228.</a:t>
            </a:r>
          </a:p>
          <a:p>
            <a:pPr lvl="1" algn="l">
              <a:lnSpc>
                <a:spcPct val="100000"/>
              </a:lnSpc>
              <a:buSzTx/>
              <a:buFont typeface="Arial" panose="020B0604020202020204" pitchFamily="34" charset="0"/>
              <a:buChar char="•"/>
            </a:pPr>
            <a:r>
              <a:rPr lang="en-US" altLang="en-GB" sz="1600" dirty="0">
                <a:cs typeface="+mn-ea"/>
                <a:sym typeface="+mn-ea"/>
              </a:rPr>
              <a:t>Notes, all TGbp meetings will be in conference room 3.</a:t>
            </a:r>
          </a:p>
          <a:p>
            <a:pPr lvl="1" algn="l">
              <a:lnSpc>
                <a:spcPct val="100000"/>
              </a:lnSpc>
              <a:buSzTx/>
              <a:buFont typeface="Arial" panose="020B0604020202020204" pitchFamily="34" charset="0"/>
              <a:buChar char="•"/>
            </a:pPr>
            <a:endParaRPr lang="en-US" altLang="en-GB" sz="1600" dirty="0">
              <a:cs typeface="+mn-ea"/>
              <a:sym typeface="+mn-ea"/>
            </a:endParaRPr>
          </a:p>
          <a:p>
            <a:pPr lvl="1" algn="l">
              <a:lnSpc>
                <a:spcPct val="100000"/>
              </a:lnSpc>
              <a:buSzTx/>
              <a:buFont typeface="Arial" panose="020B0604020202020204" pitchFamily="34" charset="0"/>
              <a:buChar char="•"/>
            </a:pPr>
            <a:endParaRPr lang="en-US" altLang="en-GB" sz="1600" dirty="0">
              <a:cs typeface="+mn-ea"/>
              <a:sym typeface="+mn-ea"/>
            </a:endParaRPr>
          </a:p>
          <a:p>
            <a:pPr lvl="1" algn="l">
              <a:lnSpc>
                <a:spcPct val="100000"/>
              </a:lnSpc>
              <a:buSzTx/>
              <a:buFont typeface="Arial" panose="020B0604020202020204" pitchFamily="34" charset="0"/>
              <a:buChar char="•"/>
            </a:pPr>
            <a:endParaRPr lang="en-US" altLang="en-GB" sz="1600" dirty="0">
              <a:cs typeface="+mn-ea"/>
              <a:sym typeface="+mn-ea"/>
            </a:endParaRPr>
          </a:p>
          <a:p>
            <a:pPr lvl="1" algn="l">
              <a:lnSpc>
                <a:spcPct val="100000"/>
              </a:lnSpc>
              <a:buSzTx/>
              <a:buFont typeface="Arial" panose="020B0604020202020204" pitchFamily="34" charset="0"/>
              <a:buChar char="•"/>
            </a:pPr>
            <a:endParaRPr lang="en-US" altLang="en-GB" sz="1600" dirty="0">
              <a:cs typeface="+mn-ea"/>
              <a:sym typeface="+mn-ea"/>
            </a:endParaRPr>
          </a:p>
          <a:p>
            <a:pPr lvl="1" algn="l">
              <a:lnSpc>
                <a:spcPct val="100000"/>
              </a:lnSpc>
              <a:buSzTx/>
              <a:buFont typeface="Arial" panose="020B0604020202020204" pitchFamily="34" charset="0"/>
              <a:buChar char="•"/>
            </a:pPr>
            <a:endParaRPr lang="en-US" altLang="en-GB" sz="1600" dirty="0">
              <a:cs typeface="+mn-ea"/>
              <a:sym typeface="+mn-ea"/>
            </a:endParaRPr>
          </a:p>
          <a:p>
            <a:pPr lvl="1" algn="l">
              <a:lnSpc>
                <a:spcPct val="100000"/>
              </a:lnSpc>
              <a:buSzTx/>
              <a:buFont typeface="Arial" panose="020B0604020202020204" pitchFamily="34" charset="0"/>
              <a:buChar char="•"/>
            </a:pPr>
            <a:endParaRPr lang="en-US" altLang="en-GB" sz="1600" dirty="0">
              <a:cs typeface="+mn-ea"/>
              <a:sym typeface="+mn-ea"/>
            </a:endParaRPr>
          </a:p>
          <a:p>
            <a:pPr lvl="1" algn="l">
              <a:lnSpc>
                <a:spcPct val="100000"/>
              </a:lnSpc>
              <a:buSzTx/>
              <a:buFont typeface="Arial" panose="020B0604020202020204" pitchFamily="34" charset="0"/>
              <a:buChar char="•"/>
            </a:pPr>
            <a:endParaRPr lang="en-US" altLang="en-GB" sz="1600" dirty="0">
              <a:cs typeface="+mn-ea"/>
              <a:sym typeface="+mn-ea"/>
            </a:endParaRPr>
          </a:p>
          <a:p>
            <a:pPr lvl="1" algn="l">
              <a:lnSpc>
                <a:spcPct val="100000"/>
              </a:lnSpc>
              <a:buSzTx/>
              <a:buFont typeface="Arial" panose="020B0604020202020204" pitchFamily="34" charset="0"/>
              <a:buChar char="•"/>
            </a:pPr>
            <a:endParaRPr lang="en-US" altLang="en-GB" sz="1600" dirty="0">
              <a:cs typeface="+mn-ea"/>
              <a:sym typeface="+mn-ea"/>
            </a:endParaRPr>
          </a:p>
          <a:p>
            <a:pPr marL="0" indent="0"/>
            <a:r>
              <a:rPr lang="en-US" altLang="en-GB" sz="1800" dirty="0"/>
              <a:t>Goal for TGbp meetings in this week: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en-GB" sz="1600" dirty="0"/>
              <a:t>open technical discussion and improve FRD/SFD documents based on consensus</a:t>
            </a:r>
          </a:p>
        </p:txBody>
      </p:sp>
      <p:graphicFrame>
        <p:nvGraphicFramePr>
          <p:cNvPr id="9" name="表格 8"/>
          <p:cNvGraphicFramePr/>
          <p:nvPr>
            <p:custDataLst>
              <p:tags r:id="rId1"/>
            </p:custDataLst>
          </p:nvPr>
        </p:nvGraphicFramePr>
        <p:xfrm>
          <a:off x="2118995" y="3276600"/>
          <a:ext cx="7632700" cy="23774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4598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9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6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021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010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zh-CN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200" dirty="0"/>
                        <a:t>Mon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200"/>
                        <a:t>Tue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200" dirty="0"/>
                        <a:t>Wed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200"/>
                        <a:t>Thu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200" dirty="0"/>
                        <a:t>Fri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/>
                        <a:t>AM1 (8:00~10:00)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2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err="1">
                          <a:sym typeface="+mn-ea"/>
                        </a:rPr>
                        <a:t>TGbp</a:t>
                      </a:r>
                      <a:endParaRPr lang="en-US" altLang="zh-CN" sz="1200" dirty="0">
                        <a:sym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200" dirty="0" err="1">
                          <a:sym typeface="+mn-ea"/>
                        </a:rPr>
                        <a:t>TGbp</a:t>
                      </a:r>
                      <a:endParaRPr lang="zh-CN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2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Closing Plenary</a:t>
                      </a:r>
                      <a:endParaRPr lang="zh-CN" altLang="en-US" sz="12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 dirty="0"/>
                        <a:t>AM2 (10:30~12:30)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200" dirty="0">
                          <a:solidFill>
                            <a:schemeClr val="bg1">
                              <a:lumMod val="50000"/>
                            </a:schemeClr>
                          </a:solidFill>
                          <a:sym typeface="+mn-ea"/>
                        </a:rPr>
                        <a:t>802.11 Opening Plenary</a:t>
                      </a:r>
                      <a:endParaRPr lang="en-US" altLang="zh-CN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en-US" altLang="zh-CN" sz="1200" dirty="0">
                        <a:sym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en-US" altLang="zh-CN" sz="1200" dirty="0">
                        <a:sym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200" dirty="0" err="1">
                          <a:sym typeface="+mn-ea"/>
                        </a:rPr>
                        <a:t>TGbp</a:t>
                      </a:r>
                      <a:endParaRPr lang="en-US" altLang="zh-CN" sz="1200" dirty="0">
                        <a:sym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 dirty="0"/>
                        <a:t>PM1 (13:30~15:30)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200" dirty="0" err="1">
                          <a:sym typeface="+mn-ea"/>
                        </a:rPr>
                        <a:t>TGbp (Opening)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2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Mid-week</a:t>
                      </a:r>
                      <a:r>
                        <a:rPr lang="en-US" altLang="zh-CN" sz="120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Plenary</a:t>
                      </a:r>
                      <a:endParaRPr lang="zh-CN" altLang="en-US" sz="12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200" dirty="0" err="1">
                          <a:sym typeface="+mn-ea"/>
                        </a:rPr>
                        <a:t>TGbp</a:t>
                      </a:r>
                      <a:r>
                        <a:rPr lang="en-US" altLang="zh-CN" sz="1200" dirty="0">
                          <a:sym typeface="+mn-ea"/>
                        </a:rPr>
                        <a:t> (SP/Motions/Closing)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/>
                        <a:t>PM2 (16:00~18:00)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200" dirty="0" err="1">
                          <a:sym typeface="+mn-ea"/>
                        </a:rPr>
                        <a:t>TGbp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err="1">
                          <a:sym typeface="+mn-ea"/>
                        </a:rPr>
                        <a:t>TGbp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200" dirty="0" err="1">
                          <a:sym typeface="+mn-ea"/>
                        </a:rPr>
                        <a:t>TGbp</a:t>
                      </a:r>
                      <a:endParaRPr lang="en-US" altLang="zh-CN" sz="1200" dirty="0">
                        <a:sym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en-US" altLang="zh-CN" sz="1200" dirty="0">
                        <a:sym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/>
                        <a:t>EVE (19:30~21:30)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7052D061-C5C7-B067-01D2-A448FA77CAFA}"/>
              </a:ext>
            </a:extLst>
          </p:cNvPr>
          <p:cNvSpPr>
            <a:spLocks noGrp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Tuncer </a:t>
            </a:r>
            <a:r>
              <a:rPr lang="en-GB" dirty="0" err="1"/>
              <a:t>Baykas</a:t>
            </a:r>
            <a:r>
              <a:rPr lang="en-GB" dirty="0"/>
              <a:t>, Self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C101F306-B0D0-94FA-D463-DE72960ABC1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5D6E43CA-3816-F6B0-B71B-ABB2123B672C}"/>
              </a:ext>
            </a:extLst>
          </p:cNvPr>
          <p:cNvSpPr>
            <a:spLocks noGrp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37966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TGbp Timeline Mar 2025 plenary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838960" y="1752600"/>
            <a:ext cx="8466455" cy="4751705"/>
          </a:xfrm>
        </p:spPr>
        <p:txBody>
          <a:bodyPr>
            <a:noAutofit/>
          </a:bodyPr>
          <a:lstStyle/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rgbClr val="00B050"/>
                </a:solidFill>
                <a:sym typeface="+mn-ea"/>
              </a:rPr>
              <a:t>PAR approved							Mar 2024</a:t>
            </a:r>
            <a:endParaRPr lang="en-US" altLang="en-US" sz="1800" kern="0" dirty="0">
              <a:solidFill>
                <a:srgbClr val="00B050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rgbClr val="00B050"/>
                </a:solidFill>
                <a:sym typeface="+mn-ea"/>
              </a:rPr>
              <a:t>First TG meeting							May 2024</a:t>
            </a:r>
            <a:endParaRPr lang="en-US" altLang="en-US" sz="1800" kern="0" dirty="0">
              <a:solidFill>
                <a:srgbClr val="00B050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sym typeface="+mn-ea"/>
              </a:rPr>
              <a:t>D0.1 (ready for CC)						Mar, 2025</a:t>
            </a:r>
            <a:endParaRPr lang="en-US" altLang="en-US" sz="1800" kern="0" dirty="0">
              <a:solidFill>
                <a:schemeClr val="tx1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sym typeface="+mn-ea"/>
              </a:rPr>
              <a:t>D1.0 Letter Ballot						Feb, 2026</a:t>
            </a:r>
            <a:r>
              <a:rPr lang="en-US" altLang="en-US" sz="180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 </a:t>
            </a:r>
            <a:endParaRPr lang="en-US" altLang="en-US" sz="1800" kern="0" dirty="0">
              <a:solidFill>
                <a:schemeClr val="tx1"/>
              </a:solidFill>
              <a:cs typeface="+mn-ea"/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sym typeface="+mn-ea"/>
              </a:rPr>
              <a:t>D2.0 LB recirculation					Nov, 2026</a:t>
            </a:r>
            <a:endParaRPr lang="en-US" altLang="en-US" sz="1800" kern="0" dirty="0">
              <a:solidFill>
                <a:schemeClr val="tx1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sym typeface="+mn-ea"/>
              </a:rPr>
              <a:t>Form SA Ballot Pool						Mar</a:t>
            </a:r>
            <a:r>
              <a:rPr lang="en-US" altLang="en-US" sz="180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 1 to Mar 31, 2027</a:t>
            </a:r>
            <a:endParaRPr lang="en-US" altLang="en-US" sz="1800" kern="0" dirty="0">
              <a:solidFill>
                <a:schemeClr val="tx1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sym typeface="+mn-ea"/>
              </a:rPr>
              <a:t>Initial SA Ballot (D4.0)					Aug, 2027</a:t>
            </a:r>
            <a:endParaRPr lang="en-US" altLang="en-US" sz="1800" kern="0" dirty="0">
              <a:solidFill>
                <a:schemeClr val="tx1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sym typeface="+mn-ea"/>
              </a:rPr>
              <a:t>Final 802.11 WG approval				Jan 2028</a:t>
            </a:r>
            <a:endParaRPr lang="en-US" altLang="en-US" sz="1800" kern="0" dirty="0">
              <a:solidFill>
                <a:schemeClr val="tx1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sym typeface="+mn-ea"/>
              </a:rPr>
              <a:t>802 EC approval							Mar 2028</a:t>
            </a:r>
            <a:endParaRPr lang="en-US" altLang="en-US" sz="1800" kern="0" dirty="0">
              <a:solidFill>
                <a:schemeClr val="tx1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 err="1">
                <a:solidFill>
                  <a:schemeClr val="tx1"/>
                </a:solidFill>
                <a:sym typeface="+mn-ea"/>
              </a:rPr>
              <a:t>RevCom</a:t>
            </a:r>
            <a:r>
              <a:rPr lang="en-US" altLang="en-US" sz="1800" dirty="0">
                <a:solidFill>
                  <a:schemeClr val="tx1"/>
                </a:solidFill>
                <a:sym typeface="+mn-ea"/>
              </a:rPr>
              <a:t> and SASB approval			May 2028</a:t>
            </a:r>
            <a:endParaRPr lang="en-US" altLang="en-GB" sz="1500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DCAF360A-F28B-71DC-AFD6-E923EB1498CB}"/>
              </a:ext>
            </a:extLst>
          </p:cNvPr>
          <p:cNvSpPr>
            <a:spLocks noGrp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Tuncer </a:t>
            </a:r>
            <a:r>
              <a:rPr lang="en-GB" dirty="0" err="1"/>
              <a:t>Baykas</a:t>
            </a:r>
            <a:r>
              <a:rPr lang="en-GB" dirty="0"/>
              <a:t>, Self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A35806BA-FB56-3BB4-48D7-BA2A6CEA0B0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DFE05170-4D54-B75E-1F48-26F7F261DFA6}"/>
              </a:ext>
            </a:extLst>
          </p:cNvPr>
          <p:cNvSpPr>
            <a:spLocks noGrp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19234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err="1"/>
              <a:t>TGbq</a:t>
            </a:r>
            <a:r>
              <a:rPr lang="en-US" altLang="en-US" dirty="0"/>
              <a:t> (Integrated </a:t>
            </a:r>
            <a:r>
              <a:rPr lang="en-US" altLang="en-US" dirty="0" err="1"/>
              <a:t>mmWave</a:t>
            </a:r>
            <a:r>
              <a:rPr lang="en-US" altLang="en-US" dirty="0"/>
              <a:t>) Summary 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556792"/>
            <a:ext cx="10361084" cy="4615407"/>
          </a:xfrm>
          <a:ln/>
        </p:spPr>
        <p:txBody>
          <a:bodyPr/>
          <a:lstStyle/>
          <a:p>
            <a:pPr>
              <a:buFontTx/>
              <a:buNone/>
              <a:defRPr/>
            </a:pPr>
            <a:r>
              <a:rPr lang="en-US" altLang="en-US" dirty="0">
                <a:ea typeface="ＭＳ Ｐゴシック" panose="020B0600070205080204" pitchFamily="34" charset="-128"/>
              </a:rPr>
              <a:t>Status: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altLang="en-US" sz="1800" dirty="0" err="1">
                <a:solidFill>
                  <a:schemeClr val="tx1"/>
                </a:solidFill>
                <a:ea typeface="ＭＳ Ｐゴシック" panose="020B0600070205080204" pitchFamily="34" charset="-128"/>
              </a:rPr>
              <a:t>Jonghoe</a:t>
            </a:r>
            <a:r>
              <a:rPr lang="en-US" altLang="en-US" sz="1800" dirty="0">
                <a:solidFill>
                  <a:schemeClr val="tx1"/>
                </a:solidFill>
                <a:ea typeface="ＭＳ Ｐゴシック" panose="020B0600070205080204" pitchFamily="34" charset="-128"/>
              </a:rPr>
              <a:t> Koo is appointed as secretary </a:t>
            </a:r>
          </a:p>
          <a:p>
            <a:pPr marL="0" indent="0">
              <a:spcBef>
                <a:spcPts val="1200"/>
              </a:spcBef>
              <a:buFontTx/>
              <a:buNone/>
              <a:defRPr/>
            </a:pPr>
            <a:r>
              <a:rPr lang="en-US" altLang="en-US" dirty="0">
                <a:ea typeface="ＭＳ Ｐゴシック" panose="020B0600070205080204" pitchFamily="34" charset="-128"/>
              </a:rPr>
              <a:t>Objectives: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ea typeface="ＭＳ Ｐゴシック" panose="020B0600070205080204" pitchFamily="34" charset="-128"/>
              </a:rPr>
              <a:t>Editor appointment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ea typeface="ＭＳ Ｐゴシック" panose="020B0600070205080204" pitchFamily="34" charset="-128"/>
              </a:rPr>
              <a:t>Vice chair election and confirmation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ea typeface="ＭＳ Ｐゴシック" panose="020B0600070205080204" pitchFamily="34" charset="-128"/>
              </a:rPr>
              <a:t>Discuss contributions on scope, timeline, and operation aspect of the project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ea typeface="ＭＳ Ｐゴシック" panose="020B0600070205080204" pitchFamily="34" charset="-128"/>
              </a:rPr>
              <a:t>Discuss technical contributions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76F4D77-5126-9AB9-100F-EBBBD6C0AFAC}"/>
              </a:ext>
            </a:extLst>
          </p:cNvPr>
          <p:cNvSpPr>
            <a:spLocks noGrp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Tuncer </a:t>
            </a:r>
            <a:r>
              <a:rPr lang="en-GB" dirty="0" err="1"/>
              <a:t>Baykas</a:t>
            </a:r>
            <a:r>
              <a:rPr lang="en-GB" dirty="0"/>
              <a:t>, Self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1B08590-FA48-BB2C-FFDB-A523A859004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8719743-BC80-DBC4-7F93-39F789B20E38}"/>
              </a:ext>
            </a:extLst>
          </p:cNvPr>
          <p:cNvSpPr>
            <a:spLocks noGrp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003758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2209800" y="838200"/>
            <a:ext cx="7772400" cy="1295400"/>
          </a:xfrm>
        </p:spPr>
        <p:txBody>
          <a:bodyPr/>
          <a:lstStyle/>
          <a:p>
            <a:r>
              <a:rPr lang="en-US" dirty="0"/>
              <a:t>ELC SG </a:t>
            </a:r>
            <a:br>
              <a:rPr lang="en-US" dirty="0"/>
            </a:br>
            <a:r>
              <a:rPr lang="en-US" b="0" dirty="0"/>
              <a:t>Enhanced Light Communications</a:t>
            </a:r>
            <a:br>
              <a:rPr lang="en-US" dirty="0"/>
            </a:br>
            <a:endParaRPr lang="en-US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1981200" y="1828800"/>
            <a:ext cx="8229600" cy="4191000"/>
          </a:xfrm>
        </p:spPr>
        <p:txBody>
          <a:bodyPr/>
          <a:lstStyle/>
          <a:p>
            <a:pPr marL="457200" lvl="1" indent="0"/>
            <a:endParaRPr lang="en-US" sz="100" dirty="0"/>
          </a:p>
          <a:p>
            <a:pPr>
              <a:buFont typeface="Arial"/>
              <a:buChar char="•"/>
            </a:pPr>
            <a:r>
              <a:rPr lang="tr-TR" sz="2000" dirty="0"/>
              <a:t>ELC PAR </a:t>
            </a:r>
            <a:r>
              <a:rPr lang="tr-TR" sz="2000" dirty="0" err="1"/>
              <a:t>and</a:t>
            </a:r>
            <a:r>
              <a:rPr lang="tr-TR" sz="2000" dirty="0"/>
              <a:t> CSD is </a:t>
            </a:r>
            <a:r>
              <a:rPr lang="tr-TR" sz="2000" dirty="0" err="1"/>
              <a:t>approved</a:t>
            </a:r>
            <a:endParaRPr lang="tr-TR" sz="2000" dirty="0"/>
          </a:p>
          <a:p>
            <a:pPr>
              <a:buFont typeface="Arial"/>
              <a:buChar char="•"/>
            </a:pPr>
            <a:r>
              <a:rPr lang="tr-TR" altLang="en-US" sz="2000" dirty="0"/>
              <a:t>New TG </a:t>
            </a:r>
            <a:r>
              <a:rPr lang="tr-TR" altLang="en-US" sz="2000" dirty="0" err="1"/>
              <a:t>will</a:t>
            </a:r>
            <a:r>
              <a:rPr lang="tr-TR" altLang="en-US" sz="2000" dirty="0"/>
              <a:t> </a:t>
            </a:r>
            <a:r>
              <a:rPr lang="tr-TR" altLang="en-US" sz="2000" dirty="0" err="1"/>
              <a:t>prepare</a:t>
            </a:r>
            <a:r>
              <a:rPr lang="tr-TR" altLang="en-US" sz="2000" dirty="0"/>
              <a:t> a CAD.</a:t>
            </a:r>
            <a:endParaRPr lang="en-US" altLang="en-US" sz="1800" dirty="0"/>
          </a:p>
          <a:p>
            <a:pPr lvl="1">
              <a:buFont typeface="Arial"/>
              <a:buChar char="•"/>
            </a:pPr>
            <a:endParaRPr lang="en-US" sz="300" dirty="0"/>
          </a:p>
          <a:p>
            <a:pPr lvl="3">
              <a:buFont typeface="Arial"/>
              <a:buChar char="•"/>
            </a:pPr>
            <a:endParaRPr lang="en-US" sz="1800" dirty="0"/>
          </a:p>
          <a:p>
            <a:pPr marL="0" indent="0"/>
            <a:endParaRPr lang="en-US" dirty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/>
              <a:t>March 2018</a:t>
            </a:r>
            <a:endParaRPr lang="en-US" dirty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38F0476F-A4BB-476C-A2BA-863251181211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3" name="Footer Placeholder 6">
            <a:extLst>
              <a:ext uri="{FF2B5EF4-FFF2-40B4-BE49-F238E27FC236}">
                <a16:creationId xmlns:a16="http://schemas.microsoft.com/office/drawing/2014/main" id="{45837CE2-ED8C-6B5F-9EAB-DDA06C34E53A}"/>
              </a:ext>
            </a:extLst>
          </p:cNvPr>
          <p:cNvSpPr txBox="1">
            <a:spLocks/>
          </p:cNvSpPr>
          <p:nvPr/>
        </p:nvSpPr>
        <p:spPr>
          <a:xfrm>
            <a:off x="7239000" y="6440300"/>
            <a:ext cx="4246027" cy="180975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sz="1200" dirty="0"/>
              <a:t>Tuncer </a:t>
            </a:r>
            <a:r>
              <a:rPr lang="en-GB" sz="1200" dirty="0" err="1"/>
              <a:t>Baykas</a:t>
            </a:r>
            <a:r>
              <a:rPr lang="en-GB" sz="1200" dirty="0"/>
              <a:t>, Self</a:t>
            </a:r>
          </a:p>
        </p:txBody>
      </p:sp>
    </p:spTree>
    <p:extLst>
      <p:ext uri="{BB962C8B-B14F-4D97-AF65-F5344CB8AC3E}">
        <p14:creationId xmlns:p14="http://schemas.microsoft.com/office/powerpoint/2010/main" val="24505072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23455"/>
            <a:ext cx="10361084" cy="1065213"/>
          </a:xfrm>
        </p:spPr>
        <p:txBody>
          <a:bodyPr/>
          <a:lstStyle/>
          <a:p>
            <a:r>
              <a:rPr lang="en-US" dirty="0">
                <a:latin typeface="+mn-lt"/>
              </a:rPr>
              <a:t>Automotive TIG </a:t>
            </a:r>
            <a:br>
              <a:rPr lang="en-US" dirty="0">
                <a:latin typeface="+mn-lt"/>
              </a:rPr>
            </a:b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86978" y="1749365"/>
            <a:ext cx="8845495" cy="4113213"/>
          </a:xfrm>
        </p:spPr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Presentation of submissions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“IEEE 802.11ai and IEEE 802.11bc for Automotive Use”, Hitoshi Morioka (SRC Software)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“Hybrid MLD for Automotive”, Federico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Lovison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(Cisco)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“Automotive-TIG-Thoughts on PHY improvements”, Azin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Neishaboori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(General Motors)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“Proposed IEEE802.11 Automotive TIG Technical Report Text on Regional HD Map Updates use case,” Jing Ma (Toyota)</a:t>
            </a:r>
          </a:p>
          <a:p>
            <a:pPr marL="0" indent="0">
              <a:spcBef>
                <a:spcPts val="0"/>
              </a:spcBef>
            </a:pPr>
            <a:endParaRPr lang="en-US" sz="2000" dirty="0"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89C7583-E64A-2B3F-9EDF-D8DA14AB595A}"/>
              </a:ext>
            </a:extLst>
          </p:cNvPr>
          <p:cNvSpPr txBox="1"/>
          <p:nvPr/>
        </p:nvSpPr>
        <p:spPr>
          <a:xfrm>
            <a:off x="4143736" y="5923276"/>
            <a:ext cx="43250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Current agenda is </a:t>
            </a:r>
            <a:r>
              <a:rPr lang="en-US" altLang="en-US" sz="2400" b="1" dirty="0"/>
              <a:t>11-25/0213r0</a:t>
            </a:r>
            <a:endParaRPr lang="en-US" sz="2400" b="1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3867D1A-F694-AAA0-2B58-0518DE52F59A}"/>
              </a:ext>
            </a:extLst>
          </p:cNvPr>
          <p:cNvSpPr>
            <a:spLocks noGrp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Tuncer </a:t>
            </a:r>
            <a:r>
              <a:rPr lang="en-GB" dirty="0" err="1"/>
              <a:t>Baykas</a:t>
            </a:r>
            <a:r>
              <a:rPr lang="en-GB" dirty="0"/>
              <a:t>, Self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58B07AC-C2BB-C07D-2548-AC05F208AC3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52C0889C-4E27-96C6-F9F7-0EFFC29F20E6}"/>
              </a:ext>
            </a:extLst>
          </p:cNvPr>
          <p:cNvSpPr>
            <a:spLocks noGrp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6831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0D32FDE-7596-09C6-DF53-918BE173160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tr-TR" dirty="0" err="1"/>
              <a:t>March</a:t>
            </a:r>
            <a:r>
              <a:rPr lang="tr-TR" dirty="0"/>
              <a:t> 2025</a:t>
            </a:r>
            <a:endParaRPr lang="en-GB" dirty="0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A38C08E-CAC0-BC05-051D-9BA8460A9B4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Tuncer </a:t>
            </a:r>
            <a:r>
              <a:rPr lang="en-GB" dirty="0" err="1"/>
              <a:t>Baykas</a:t>
            </a:r>
            <a:r>
              <a:rPr lang="tr-TR" dirty="0"/>
              <a:t>, Self</a:t>
            </a:r>
            <a:endParaRPr lang="en-GB" dirty="0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C158377-A733-C1EA-52B7-2A7DA1A46E4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31AB3485-4861-866A-0574-C06D51CDB8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1700" y="644426"/>
            <a:ext cx="7086600" cy="457200"/>
          </a:xfrm>
        </p:spPr>
        <p:txBody>
          <a:bodyPr/>
          <a:lstStyle/>
          <a:p>
            <a:r>
              <a:rPr lang="en-GB" dirty="0"/>
              <a:t>IEEE 802.11 Groups </a:t>
            </a:r>
          </a:p>
        </p:txBody>
      </p:sp>
      <p:graphicFrame>
        <p:nvGraphicFramePr>
          <p:cNvPr id="8" name="Group 148">
            <a:extLst>
              <a:ext uri="{FF2B5EF4-FFF2-40B4-BE49-F238E27FC236}">
                <a16:creationId xmlns:a16="http://schemas.microsoft.com/office/drawing/2014/main" id="{17F493F2-BADF-8C59-4FA3-806A1CEFFFD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43614665"/>
              </p:ext>
            </p:extLst>
          </p:nvPr>
        </p:nvGraphicFramePr>
        <p:xfrm>
          <a:off x="533401" y="1719575"/>
          <a:ext cx="5181601" cy="1938025"/>
        </p:xfrm>
        <a:graphic>
          <a:graphicData uri="http://schemas.openxmlformats.org/drawingml/2006/table">
            <a:tbl>
              <a:tblPr/>
              <a:tblGrid>
                <a:gridCol w="9695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56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364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555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 &amp; Infrastructure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1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The IEEE 802.11 Working 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Architecture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COEX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Coexistence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review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 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ISO/IEC JTC1/SC6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9" name="Group 148">
            <a:extLst>
              <a:ext uri="{FF2B5EF4-FFF2-40B4-BE49-F238E27FC236}">
                <a16:creationId xmlns:a16="http://schemas.microsoft.com/office/drawing/2014/main" id="{EB68669F-2A35-4D6A-B2EF-34200E1360D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02643085"/>
              </p:ext>
            </p:extLst>
          </p:nvPr>
        </p:nvGraphicFramePr>
        <p:xfrm>
          <a:off x="533401" y="3962400"/>
          <a:ext cx="5181600" cy="1634495"/>
        </p:xfrm>
        <a:graphic>
          <a:graphicData uri="http://schemas.openxmlformats.org/drawingml/2006/table">
            <a:tbl>
              <a:tblPr/>
              <a:tblGrid>
                <a:gridCol w="9736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32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347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81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New Work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Wireless Next Generation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AIML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AI/ML in 802.11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ELC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Enhanced Light Communications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4562802"/>
                  </a:ext>
                </a:extLst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TIG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AUTO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Automotive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18688914"/>
                  </a:ext>
                </a:extLst>
              </a:tr>
            </a:tbl>
          </a:graphicData>
        </a:graphic>
      </p:graphicFrame>
      <p:graphicFrame>
        <p:nvGraphicFramePr>
          <p:cNvPr id="10" name="Group 148">
            <a:extLst>
              <a:ext uri="{FF2B5EF4-FFF2-40B4-BE49-F238E27FC236}">
                <a16:creationId xmlns:a16="http://schemas.microsoft.com/office/drawing/2014/main" id="{BE3E5692-523E-FD78-C21F-CF8D0CFA9C1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97462547"/>
              </p:ext>
            </p:extLst>
          </p:nvPr>
        </p:nvGraphicFramePr>
        <p:xfrm>
          <a:off x="6248400" y="1719575"/>
          <a:ext cx="5744499" cy="2591750"/>
        </p:xfrm>
        <a:graphic>
          <a:graphicData uri="http://schemas.openxmlformats.org/drawingml/2006/table">
            <a:tbl>
              <a:tblPr/>
              <a:tblGrid>
                <a:gridCol w="8382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8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780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81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Amendments/Revision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BF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WLAN Sensing 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BI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Enhanced Data Privacy Protection (EDP)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BK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320 MHz Positioning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BN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Ultra High Reliability (UHR)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BP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Ambient Power (AMP)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1426363"/>
                  </a:ext>
                </a:extLst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BQ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Integrated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mmWave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(IMMW)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2349671"/>
                  </a:ext>
                </a:extLst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MF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Revision (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REVmf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9312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2209800" y="838200"/>
            <a:ext cx="7772400" cy="1295400"/>
          </a:xfrm>
        </p:spPr>
        <p:txBody>
          <a:bodyPr/>
          <a:lstStyle/>
          <a:p>
            <a:r>
              <a:rPr lang="en-US" dirty="0"/>
              <a:t>AIML SC </a:t>
            </a:r>
            <a:r>
              <a:rPr lang="en-US" altLang="ja-JP" dirty="0"/>
              <a:t>– March 2025</a:t>
            </a:r>
            <a:br>
              <a:rPr lang="en-US" dirty="0"/>
            </a:br>
            <a:r>
              <a:rPr lang="en-US" b="0" dirty="0"/>
              <a:t>Artificial Intelligence and Machine Learning</a:t>
            </a:r>
            <a:br>
              <a:rPr lang="en-US" dirty="0"/>
            </a:br>
            <a:endParaRPr lang="en-US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1981200" y="1828800"/>
            <a:ext cx="8229600" cy="4191000"/>
          </a:xfrm>
        </p:spPr>
        <p:txBody>
          <a:bodyPr/>
          <a:lstStyle/>
          <a:p>
            <a:pPr marL="457200" lvl="1" indent="0"/>
            <a:endParaRPr lang="en-US" sz="100" dirty="0"/>
          </a:p>
          <a:p>
            <a:pPr>
              <a:buFont typeface="Arial"/>
              <a:buChar char="•"/>
            </a:pPr>
            <a:r>
              <a:rPr lang="en-US" sz="2000" dirty="0"/>
              <a:t>March 2025 meeting goals:</a:t>
            </a:r>
          </a:p>
          <a:p>
            <a:pPr lvl="1">
              <a:buFont typeface="Arial"/>
              <a:buChar char="•"/>
            </a:pPr>
            <a:r>
              <a:rPr lang="en-US" sz="1800" dirty="0"/>
              <a:t>Minutes approval</a:t>
            </a:r>
          </a:p>
          <a:p>
            <a:pPr lvl="1">
              <a:buFont typeface="Arial"/>
              <a:buChar char="•"/>
            </a:pPr>
            <a:r>
              <a:rPr lang="en-US" sz="1800" dirty="0"/>
              <a:t>Technical submissions and discussions:</a:t>
            </a:r>
          </a:p>
          <a:p>
            <a:pPr lvl="2">
              <a:lnSpc>
                <a:spcPct val="90000"/>
              </a:lnSpc>
            </a:pPr>
            <a:r>
              <a:rPr lang="en-US" sz="1600" dirty="0"/>
              <a:t>One technical contribution</a:t>
            </a:r>
          </a:p>
          <a:p>
            <a:pPr lvl="2">
              <a:lnSpc>
                <a:spcPct val="90000"/>
              </a:lnSpc>
            </a:pPr>
            <a:r>
              <a:rPr lang="en-US" sz="1600" dirty="0"/>
              <a:t>One technical report proposal</a:t>
            </a:r>
          </a:p>
          <a:p>
            <a:pPr lvl="2">
              <a:lnSpc>
                <a:spcPct val="90000"/>
              </a:lnSpc>
            </a:pPr>
            <a:endParaRPr lang="en-US" sz="1600" dirty="0"/>
          </a:p>
          <a:p>
            <a:pPr lvl="2">
              <a:lnSpc>
                <a:spcPct val="90000"/>
              </a:lnSpc>
            </a:pPr>
            <a:endParaRPr lang="en-US" sz="1600" dirty="0"/>
          </a:p>
          <a:p>
            <a:pPr>
              <a:buFont typeface="Arial"/>
              <a:buChar char="•"/>
            </a:pPr>
            <a:r>
              <a:rPr lang="en-US" sz="2000" dirty="0"/>
              <a:t>March 2025 Plenary meeting:</a:t>
            </a:r>
            <a:endParaRPr lang="en-US" altLang="en-US" sz="1800" dirty="0"/>
          </a:p>
          <a:p>
            <a:pPr marL="800100" lvl="1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1 slot: operating in ET (Atlanta Time)</a:t>
            </a:r>
          </a:p>
          <a:p>
            <a:pPr marL="1200150" lvl="2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600" dirty="0"/>
              <a:t>Wednesday March 12: </a:t>
            </a:r>
            <a:r>
              <a:rPr lang="en-US" altLang="en-US" sz="1600" b="1" dirty="0"/>
              <a:t>	AM2</a:t>
            </a:r>
          </a:p>
          <a:p>
            <a:pPr lvl="1">
              <a:buFont typeface="Arial"/>
              <a:buChar char="•"/>
            </a:pPr>
            <a:endParaRPr lang="en-US" sz="300" dirty="0"/>
          </a:p>
          <a:p>
            <a:pPr lvl="1">
              <a:buFont typeface="Arial"/>
              <a:buChar char="•"/>
            </a:pPr>
            <a:r>
              <a:rPr lang="en-US" sz="1800" dirty="0"/>
              <a:t>Agenda: 11-25/188r0</a:t>
            </a:r>
          </a:p>
          <a:p>
            <a:pPr lvl="3">
              <a:buFont typeface="Arial"/>
              <a:buChar char="•"/>
            </a:pPr>
            <a:endParaRPr lang="en-US" sz="1800" dirty="0"/>
          </a:p>
          <a:p>
            <a:pPr marL="0" indent="0"/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4BC6092-2A55-BDDA-5A7A-E754400FD021}"/>
              </a:ext>
            </a:extLst>
          </p:cNvPr>
          <p:cNvSpPr>
            <a:spLocks noGrp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Tuncer </a:t>
            </a:r>
            <a:r>
              <a:rPr lang="en-GB" dirty="0" err="1"/>
              <a:t>Baykas</a:t>
            </a:r>
            <a:r>
              <a:rPr lang="en-GB" dirty="0"/>
              <a:t>, Self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1C80A0A-94FF-665F-A2D9-DF711E7ABC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05A6A1-FCE8-74A5-0496-A02F4B233AE3}"/>
              </a:ext>
            </a:extLst>
          </p:cNvPr>
          <p:cNvSpPr>
            <a:spLocks noGrp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8399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6857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ARC (Architecture) – March 2025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450976"/>
            <a:ext cx="10361084" cy="5073649"/>
          </a:xfrm>
          <a:ln/>
        </p:spPr>
        <p:txBody>
          <a:bodyPr/>
          <a:lstStyle/>
          <a:p>
            <a:pPr marL="342900" lvl="2" indent="-342900">
              <a:spcBef>
                <a:spcPts val="1200"/>
              </a:spcBef>
              <a:spcAft>
                <a:spcPts val="0"/>
              </a:spcAft>
              <a:defRPr/>
            </a:pPr>
            <a:r>
              <a:rPr lang="en-US" altLang="en-US" sz="2400" b="1" dirty="0"/>
              <a:t>Will have three meetings this week: Tuesday PM1; Wednesday AM1; Thursday PM1</a:t>
            </a:r>
          </a:p>
          <a:p>
            <a:pPr marL="342900" lvl="2" indent="-342900">
              <a:spcBef>
                <a:spcPts val="1200"/>
              </a:spcBef>
              <a:spcAft>
                <a:spcPts val="0"/>
              </a:spcAft>
              <a:defRPr/>
            </a:pPr>
            <a:endParaRPr lang="en-US" altLang="en-US" sz="2400" b="1" i="1" dirty="0"/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400" b="1" dirty="0"/>
              <a:t>Agenda is here: </a:t>
            </a:r>
            <a:r>
              <a:rPr lang="en-US" altLang="en-US" sz="2400" b="1" dirty="0">
                <a:hlinkClick r:id="rId3"/>
              </a:rPr>
              <a:t>11-25/0222r1</a:t>
            </a:r>
            <a:r>
              <a:rPr lang="en-US" altLang="en-US" sz="2400" b="1" dirty="0"/>
              <a:t>, topics: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400" b="1" dirty="0"/>
              <a:t>IEEE Std 802 revision project update effects on 802.11 – Tuesday</a:t>
            </a:r>
            <a:endParaRPr lang="en-US" altLang="en-US" sz="2400" dirty="0"/>
          </a:p>
          <a:p>
            <a:pPr marL="800100" lvl="3" indent="-342900">
              <a:spcBef>
                <a:spcPts val="30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200" b="1" dirty="0"/>
              <a:t>Continue technical discussions on next slide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400" b="1" dirty="0"/>
              <a:t>Annex G: Discussion of way forward – Wednesday and Thursday 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400" i="1" dirty="0"/>
              <a:t>Liaison from WBA on QoS, and L4S – </a:t>
            </a:r>
            <a:r>
              <a:rPr lang="en-US" altLang="en-US" sz="2400" b="1" dirty="0"/>
              <a:t>Deferred</a:t>
            </a:r>
            <a:r>
              <a:rPr lang="en-US" altLang="en-US" sz="2400" i="1" dirty="0"/>
              <a:t> until TGbn and REVmf consider this topic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400" b="1" dirty="0"/>
              <a:t>On hold, pending contribution:</a:t>
            </a:r>
          </a:p>
          <a:p>
            <a:pPr marL="685800" lvl="2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b="1" kern="0" dirty="0"/>
              <a:t>MLME-RESET, versus MLME-JOIN, MLME-START, MLME-SCAN and MLME-END</a:t>
            </a:r>
          </a:p>
          <a:p>
            <a:pPr marL="1143000" lvl="3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b="1" kern="0" dirty="0"/>
              <a:t>One aspect is how MAC address is set/controlled – related to IEEE 1609/</a:t>
            </a:r>
            <a:r>
              <a:rPr lang="en-US" sz="2000" b="1" kern="0" dirty="0" err="1"/>
              <a:t>TGbd</a:t>
            </a:r>
            <a:endParaRPr lang="en-US" sz="2000" b="1" kern="0" dirty="0"/>
          </a:p>
          <a:p>
            <a:pPr marL="342900" lvl="3" indent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defRPr/>
            </a:pPr>
            <a:endParaRPr lang="en-US" sz="1800" b="1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B0F3182-224B-C3FA-34CE-7BE27D92DF17}"/>
              </a:ext>
            </a:extLst>
          </p:cNvPr>
          <p:cNvSpPr>
            <a:spLocks noGrp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Tuncer </a:t>
            </a:r>
            <a:r>
              <a:rPr lang="en-GB" dirty="0" err="1"/>
              <a:t>Baykas</a:t>
            </a:r>
            <a:r>
              <a:rPr lang="en-GB" dirty="0"/>
              <a:t>, Self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10A7DB9-EDAA-7CA5-870D-6E123D3DEDF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3CE9EA6-77DC-96D8-C963-6412C4489266}"/>
              </a:ext>
            </a:extLst>
          </p:cNvPr>
          <p:cNvSpPr>
            <a:spLocks noGrp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760744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Coex</a:t>
            </a:r>
            <a:r>
              <a:rPr lang="en-GB" dirty="0"/>
              <a:t> SC (Coexistence) – March 2025 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9492" y="1700808"/>
            <a:ext cx="10361084" cy="4113213"/>
          </a:xfrm>
          <a:ln/>
        </p:spPr>
        <p:txBody>
          <a:bodyPr/>
          <a:lstStyle/>
          <a:p>
            <a:pPr marL="0" indent="0"/>
            <a:r>
              <a:rPr lang="en-GB" sz="2000" dirty="0"/>
              <a:t>This week (detailed agenda, please see: 11-25/0208)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Meeting slot(s) </a:t>
            </a:r>
            <a:r>
              <a:rPr lang="en-GB" sz="2000" dirty="0">
                <a:solidFill>
                  <a:srgbClr val="FF0000"/>
                </a:solidFill>
              </a:rPr>
              <a:t>802.11 </a:t>
            </a:r>
            <a:r>
              <a:rPr lang="en-GB" sz="2000" dirty="0" err="1">
                <a:solidFill>
                  <a:srgbClr val="FF0000"/>
                </a:solidFill>
              </a:rPr>
              <a:t>Coex</a:t>
            </a:r>
            <a:r>
              <a:rPr lang="en-GB" sz="2000" dirty="0">
                <a:solidFill>
                  <a:srgbClr val="FF0000"/>
                </a:solidFill>
              </a:rPr>
              <a:t> SC</a:t>
            </a:r>
            <a:r>
              <a:rPr lang="en-GB" sz="2000" dirty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rgbClr val="FF0000"/>
                </a:solidFill>
              </a:rPr>
              <a:t>Tuesday</a:t>
            </a:r>
            <a:r>
              <a:rPr lang="en-GB" sz="1800" dirty="0"/>
              <a:t> 10:30 – 12:30h (</a:t>
            </a:r>
            <a:r>
              <a:rPr lang="en-GB" sz="1800" dirty="0">
                <a:solidFill>
                  <a:srgbClr val="FF0000"/>
                </a:solidFill>
              </a:rPr>
              <a:t>AM 2</a:t>
            </a:r>
            <a:r>
              <a:rPr lang="en-GB" sz="1800" dirty="0"/>
              <a:t>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rgbClr val="FF0000"/>
                </a:solidFill>
              </a:rPr>
              <a:t>Thursday</a:t>
            </a:r>
            <a:r>
              <a:rPr lang="en-GB" sz="1800" dirty="0"/>
              <a:t> 08:00 – 10:00h (</a:t>
            </a:r>
            <a:r>
              <a:rPr lang="en-GB" sz="1800" dirty="0">
                <a:solidFill>
                  <a:srgbClr val="FF0000"/>
                </a:solidFill>
              </a:rPr>
              <a:t>AM 1</a:t>
            </a:r>
            <a:r>
              <a:rPr lang="en-GB" sz="1800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Topics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tx1"/>
                </a:solidFill>
                <a:sym typeface="Wingdings" pitchFamily="2" charset="2"/>
              </a:rPr>
              <a:t>ETSI BRAN Update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tx1"/>
                </a:solidFill>
                <a:sym typeface="Wingdings" pitchFamily="2" charset="2"/>
              </a:rPr>
              <a:t>BT SIG Update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i="0" u="none" strike="noStrike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802.15.4ab NB Status Update</a:t>
            </a:r>
            <a:endParaRPr lang="en-GB" sz="1800" dirty="0">
              <a:solidFill>
                <a:schemeClr val="tx1"/>
              </a:solidFill>
              <a:sym typeface="Wingdings" pitchFamily="2" charset="2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tx1"/>
                </a:solidFill>
                <a:sym typeface="Wingdings" pitchFamily="2" charset="2"/>
              </a:rPr>
              <a:t>Other topics – please respond to the call for submissions / contact the chair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D857271-4CFF-E6A6-BFEF-25AE75F6B23C}"/>
              </a:ext>
            </a:extLst>
          </p:cNvPr>
          <p:cNvSpPr>
            <a:spLocks noGrp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Tuncer </a:t>
            </a:r>
            <a:r>
              <a:rPr lang="en-GB" dirty="0" err="1"/>
              <a:t>Baykas</a:t>
            </a:r>
            <a:r>
              <a:rPr lang="en-GB" dirty="0"/>
              <a:t>, Self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85A1D4-561D-DE49-57A3-75633BAC339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B1DB192F-AAB6-D8C9-A51B-26D913BAB63F}"/>
              </a:ext>
            </a:extLst>
          </p:cNvPr>
          <p:cNvSpPr>
            <a:spLocks noGrp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709545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F0DE7C-91F5-45A8-9A96-57DA2CC38B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5458" y="641909"/>
            <a:ext cx="10361084" cy="883597"/>
          </a:xfrm>
        </p:spPr>
        <p:txBody>
          <a:bodyPr/>
          <a:lstStyle/>
          <a:p>
            <a:r>
              <a:rPr lang="en-US" altLang="en-US" sz="2800" dirty="0"/>
              <a:t>PAR Review SC – Snapshot slide</a:t>
            </a:r>
            <a:br>
              <a:rPr lang="en-US" altLang="en-US" sz="2800" dirty="0"/>
            </a:br>
            <a:r>
              <a:rPr lang="en-US" altLang="en-US" sz="2800" dirty="0"/>
              <a:t>Chair: Jon Rosdahl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337E3F-2C54-47D6-B9F4-C7408CA692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400" y="1525506"/>
            <a:ext cx="10873208" cy="4949909"/>
          </a:xfrm>
        </p:spPr>
        <p:txBody>
          <a:bodyPr/>
          <a:lstStyle/>
          <a:p>
            <a:pPr algn="l"/>
            <a:r>
              <a:rPr lang="en-US" sz="20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Mar 10-15, 2025 Atlanta, Georgia, USA</a:t>
            </a:r>
          </a:p>
          <a:p>
            <a:pPr algn="l">
              <a:buFont typeface="Wingdings" panose="05000000000000000000" pitchFamily="2" charset="2"/>
              <a:buChar char="v"/>
            </a:pPr>
            <a:r>
              <a:rPr lang="en-US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P802.1AS - Standard - timing and Synchronization for Time-Sensitive Applications - Revision to IEEE Standard 802.1AS-2020, 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hlinkClick r:id="rId2"/>
              </a:rPr>
              <a:t>PAR</a:t>
            </a:r>
            <a:endParaRPr lang="en-US" sz="2000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l">
              <a:buFont typeface="Wingdings" panose="05000000000000000000" pitchFamily="2" charset="2"/>
              <a:buChar char="v"/>
            </a:pPr>
            <a:r>
              <a:rPr lang="en-US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P802.3dp - Amendment - Cabling Restrictions for Single Pair Power over Ethernet (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SPoE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), 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hlinkClick r:id="rId3"/>
              </a:rPr>
              <a:t>PAR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and 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hlinkClick r:id="rId4"/>
              </a:rPr>
              <a:t>CSD</a:t>
            </a:r>
            <a:endParaRPr lang="en-US" sz="2000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l">
              <a:buFont typeface="Courier New" panose="02070309020205020404" pitchFamily="49" charset="0"/>
              <a:buChar char="o"/>
            </a:pPr>
            <a:r>
              <a:rPr lang="en-US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P802.11br - Amendment - Enhanced Light Communications, 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hlinkClick r:id="rId5"/>
              </a:rPr>
              <a:t>PAR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and 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hlinkClick r:id="rId6"/>
              </a:rPr>
              <a:t>CSD</a:t>
            </a:r>
            <a:endParaRPr lang="en-US" sz="2000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l">
              <a:buFont typeface="Wingdings" panose="05000000000000000000" pitchFamily="2" charset="2"/>
              <a:buChar char="v"/>
            </a:pPr>
            <a:r>
              <a:rPr lang="en-US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P802.15 - Standard  for Low Rate Wireless Networks - Corrigendum to IEEE Standard 802.15.4-2024, 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hlinkClick r:id="rId7"/>
              </a:rPr>
              <a:t>PAR</a:t>
            </a:r>
            <a:endParaRPr lang="en-US" sz="2000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marL="0" indent="0"/>
            <a:endParaRPr lang="en-US" sz="2000" dirty="0"/>
          </a:p>
          <a:p>
            <a:r>
              <a:rPr lang="en-US" altLang="en-US" sz="2000" dirty="0"/>
              <a:t>Review the 3 marked (4 dots) PARs on Monday 13:30-15:30 and then post feedback to 802 LMSC Reflector by Tuesday 18:30.</a:t>
            </a:r>
          </a:p>
          <a:p>
            <a:r>
              <a:rPr lang="en-US" altLang="en-US" sz="2000" dirty="0"/>
              <a:t>Feedback to be reviewed on Thursda</a:t>
            </a:r>
            <a:r>
              <a:rPr lang="en-US" sz="2000" dirty="0"/>
              <a:t>y, </a:t>
            </a:r>
            <a:r>
              <a:rPr lang="en-US" altLang="en-US" sz="2000" dirty="0"/>
              <a:t>10:30-12:30 ET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5CB8B70-37C0-50FF-AF01-9A3E700DCECC}"/>
              </a:ext>
            </a:extLst>
          </p:cNvPr>
          <p:cNvSpPr>
            <a:spLocks noGrp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Tuncer </a:t>
            </a:r>
            <a:r>
              <a:rPr lang="en-GB" dirty="0" err="1"/>
              <a:t>Baykas</a:t>
            </a:r>
            <a:r>
              <a:rPr lang="en-GB" dirty="0"/>
              <a:t>, Self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C0224775-1E45-E518-650F-95D914A59C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5F79DD06-73F8-682C-9814-77F9F5E9B4DA}"/>
              </a:ext>
            </a:extLst>
          </p:cNvPr>
          <p:cNvSpPr>
            <a:spLocks noGrp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75295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7DB2B7F6-210C-0BB4-0C96-8A8845DCFF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581026"/>
            <a:ext cx="7772400" cy="561975"/>
          </a:xfrm>
        </p:spPr>
        <p:txBody>
          <a:bodyPr/>
          <a:lstStyle/>
          <a:p>
            <a:pPr eaLnBrk="1" hangingPunct="1"/>
            <a:r>
              <a:rPr lang="en-US" altLang="en-US" dirty="0"/>
              <a:t>WNG – March 2025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5808A656-4E20-CB2D-5332-CCC72EC8351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87300" y="1323976"/>
            <a:ext cx="11734800" cy="4162424"/>
          </a:xfrm>
        </p:spPr>
        <p:txBody>
          <a:bodyPr/>
          <a:lstStyle/>
          <a:p>
            <a:pPr marL="438150" indent="-381000">
              <a:lnSpc>
                <a:spcPct val="110000"/>
              </a:lnSpc>
              <a:spcBef>
                <a:spcPts val="0"/>
              </a:spcBef>
              <a:defRPr/>
            </a:pPr>
            <a:r>
              <a:rPr lang="en-GB" altLang="en-US" dirty="0"/>
              <a:t>Presentations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en-US" sz="2000" dirty="0">
                <a:solidFill>
                  <a:srgbClr val="222222"/>
                </a:solidFill>
                <a:highlight>
                  <a:srgbClr val="FFFFFF"/>
                </a:highlight>
                <a:cs typeface="Arial" panose="020B0604020202020204" pitchFamily="34" charset="0"/>
              </a:rPr>
              <a:t>“Intrinsic vulnerabilities of the MIMO channel sounding procedure”, Francesca </a:t>
            </a:r>
            <a:r>
              <a:rPr lang="en-US" sz="2000" dirty="0" err="1">
                <a:solidFill>
                  <a:srgbClr val="222222"/>
                </a:solidFill>
                <a:highlight>
                  <a:srgbClr val="FFFFFF"/>
                </a:highlight>
                <a:cs typeface="Arial" panose="020B0604020202020204" pitchFamily="34" charset="0"/>
              </a:rPr>
              <a:t>Meneghello</a:t>
            </a:r>
            <a:r>
              <a:rPr lang="en-US" sz="2000" dirty="0">
                <a:solidFill>
                  <a:srgbClr val="222222"/>
                </a:solidFill>
                <a:highlight>
                  <a:srgbClr val="FFFFFF"/>
                </a:highlight>
                <a:cs typeface="Arial" panose="020B0604020202020204" pitchFamily="34" charset="0"/>
              </a:rPr>
              <a:t> (Northeastern University)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en-US" sz="2000" dirty="0">
                <a:solidFill>
                  <a:srgbClr val="222222"/>
                </a:solidFill>
                <a:highlight>
                  <a:srgbClr val="FFFFFF"/>
                </a:highlight>
                <a:cs typeface="Arial" panose="020B0604020202020204" pitchFamily="34" charset="0"/>
              </a:rPr>
              <a:t>“Post-Quantum 802.11”, Dan Harkins (HPE)</a:t>
            </a:r>
            <a:endParaRPr lang="en-US" sz="2000" b="0" i="0" dirty="0">
              <a:solidFill>
                <a:srgbClr val="222222"/>
              </a:solidFill>
              <a:effectLst/>
              <a:highlight>
                <a:srgbClr val="FFFFFF"/>
              </a:highlight>
              <a:cs typeface="Arial" panose="020B0604020202020204" pitchFamily="34" charset="0"/>
            </a:endParaRPr>
          </a:p>
          <a:p>
            <a:pPr lvl="1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en-US" sz="2000" dirty="0">
                <a:solidFill>
                  <a:srgbClr val="222222"/>
                </a:solidFill>
                <a:highlight>
                  <a:srgbClr val="FFFFFF"/>
                </a:highlight>
                <a:cs typeface="Arial" panose="020B0604020202020204" pitchFamily="34" charset="0"/>
              </a:rPr>
              <a:t>“Post-Quantum Opportunistic Wireless Encryption (OWE)”, Alex Lungu (Samsung)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en-US" sz="2000" dirty="0">
                <a:solidFill>
                  <a:srgbClr val="222222"/>
                </a:solidFill>
                <a:highlight>
                  <a:srgbClr val="FFFFFF"/>
                </a:highlight>
                <a:cs typeface="Arial" panose="020B0604020202020204" pitchFamily="34" charset="0"/>
              </a:rPr>
              <a:t>“</a:t>
            </a:r>
            <a:r>
              <a:rPr lang="en-US" sz="2000" b="0" i="0" dirty="0"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802.11 Support of VLANs</a:t>
            </a:r>
            <a:r>
              <a:rPr lang="en-US" sz="20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cs typeface="Arial" panose="020B0604020202020204" pitchFamily="34" charset="0"/>
              </a:rPr>
              <a:t>”, Donald Eastlake (Independent)</a:t>
            </a:r>
          </a:p>
          <a:p>
            <a:pPr marL="457200" indent="-457200">
              <a:lnSpc>
                <a:spcPct val="110000"/>
              </a:lnSpc>
              <a:spcBef>
                <a:spcPts val="0"/>
              </a:spcBef>
              <a:defRPr/>
            </a:pPr>
            <a:endParaRPr lang="tr-TR" altLang="en-US" sz="2000" b="0" dirty="0">
              <a:solidFill>
                <a:srgbClr val="222222"/>
              </a:solidFill>
              <a:highlight>
                <a:srgbClr val="FFFFFF"/>
              </a:highlight>
              <a:cs typeface="Arial" panose="020B0604020202020204" pitchFamily="34" charset="0"/>
            </a:endParaRPr>
          </a:p>
          <a:p>
            <a:pPr marL="457200" indent="-457200">
              <a:lnSpc>
                <a:spcPct val="110000"/>
              </a:lnSpc>
              <a:spcBef>
                <a:spcPts val="0"/>
              </a:spcBef>
              <a:defRPr/>
            </a:pPr>
            <a:r>
              <a:rPr lang="tr-TR" altLang="en-US" sz="2000" b="0" dirty="0">
                <a:solidFill>
                  <a:srgbClr val="222222"/>
                </a:solidFill>
                <a:highlight>
                  <a:srgbClr val="FFFFFF"/>
                </a:highlight>
                <a:cs typeface="Arial" panose="020B0604020202020204" pitchFamily="34" charset="0"/>
              </a:rPr>
              <a:t>A </a:t>
            </a:r>
            <a:r>
              <a:rPr lang="tr-TR" altLang="en-US" sz="2000" b="0" dirty="0" err="1">
                <a:solidFill>
                  <a:srgbClr val="222222"/>
                </a:solidFill>
                <a:highlight>
                  <a:srgbClr val="FFFFFF"/>
                </a:highlight>
                <a:cs typeface="Arial" panose="020B0604020202020204" pitchFamily="34" charset="0"/>
              </a:rPr>
              <a:t>motion</a:t>
            </a:r>
            <a:r>
              <a:rPr lang="tr-TR" altLang="en-US" sz="2000" b="0" dirty="0">
                <a:solidFill>
                  <a:srgbClr val="222222"/>
                </a:solidFill>
                <a:highlight>
                  <a:srgbClr val="FFFFFF"/>
                </a:highlight>
                <a:cs typeface="Arial" panose="020B0604020202020204" pitchFamily="34" charset="0"/>
              </a:rPr>
              <a:t> </a:t>
            </a:r>
            <a:r>
              <a:rPr lang="tr-TR" altLang="en-US" sz="2000" b="0" dirty="0" err="1">
                <a:solidFill>
                  <a:srgbClr val="222222"/>
                </a:solidFill>
                <a:highlight>
                  <a:srgbClr val="FFFFFF"/>
                </a:highlight>
                <a:cs typeface="Arial" panose="020B0604020202020204" pitchFamily="34" charset="0"/>
              </a:rPr>
              <a:t>for</a:t>
            </a:r>
            <a:r>
              <a:rPr lang="tr-TR" altLang="en-US" sz="2000" b="0" dirty="0">
                <a:solidFill>
                  <a:srgbClr val="222222"/>
                </a:solidFill>
                <a:highlight>
                  <a:srgbClr val="FFFFFF"/>
                </a:highlight>
                <a:cs typeface="Arial" panose="020B0604020202020204" pitchFamily="34" charset="0"/>
              </a:rPr>
              <a:t> a </a:t>
            </a:r>
            <a:r>
              <a:rPr lang="tr-TR" altLang="en-US" sz="2000" b="0" dirty="0" err="1">
                <a:solidFill>
                  <a:srgbClr val="222222"/>
                </a:solidFill>
                <a:highlight>
                  <a:srgbClr val="FFFFFF"/>
                </a:highlight>
                <a:cs typeface="Arial" panose="020B0604020202020204" pitchFamily="34" charset="0"/>
              </a:rPr>
              <a:t>new</a:t>
            </a:r>
            <a:r>
              <a:rPr lang="tr-TR" altLang="en-US" sz="2000" b="0" dirty="0">
                <a:solidFill>
                  <a:srgbClr val="222222"/>
                </a:solidFill>
                <a:highlight>
                  <a:srgbClr val="FFFFFF"/>
                </a:highlight>
                <a:cs typeface="Arial" panose="020B0604020202020204" pitchFamily="34" charset="0"/>
              </a:rPr>
              <a:t> SG is </a:t>
            </a:r>
            <a:r>
              <a:rPr lang="tr-TR" altLang="en-US" sz="2000" b="0" dirty="0" err="1">
                <a:solidFill>
                  <a:srgbClr val="222222"/>
                </a:solidFill>
                <a:highlight>
                  <a:srgbClr val="FFFFFF"/>
                </a:highlight>
                <a:cs typeface="Arial" panose="020B0604020202020204" pitchFamily="34" charset="0"/>
              </a:rPr>
              <a:t>expected</a:t>
            </a:r>
            <a:r>
              <a:rPr lang="tr-TR" altLang="en-US" sz="2000" b="0" dirty="0">
                <a:solidFill>
                  <a:srgbClr val="222222"/>
                </a:solidFill>
                <a:highlight>
                  <a:srgbClr val="FFFFFF"/>
                </a:highlight>
                <a:cs typeface="Arial" panose="020B0604020202020204" pitchFamily="34" charset="0"/>
              </a:rPr>
              <a:t>. </a:t>
            </a:r>
            <a:endParaRPr lang="tr-TR" altLang="en-US" dirty="0"/>
          </a:p>
        </p:txBody>
      </p:sp>
      <p:sp>
        <p:nvSpPr>
          <p:cNvPr id="15367" name="Rectangle 1">
            <a:extLst>
              <a:ext uri="{FF2B5EF4-FFF2-40B4-BE49-F238E27FC236}">
                <a16:creationId xmlns:a16="http://schemas.microsoft.com/office/drawing/2014/main" id="{46466877-483C-4321-9727-BE02BE36AF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066801"/>
            <a:ext cx="91440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chemeClr val="tx2"/>
                </a:solidFill>
              </a:rPr>
              <a:t>11 March 2025, 0800-1000 Eastern Daylight Time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6B7ADB9-D3DB-3FAE-85B9-F64D34D8C827}"/>
              </a:ext>
            </a:extLst>
          </p:cNvPr>
          <p:cNvSpPr>
            <a:spLocks noGrp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Tuncer </a:t>
            </a:r>
            <a:r>
              <a:rPr lang="en-GB" dirty="0" err="1"/>
              <a:t>Baykas</a:t>
            </a:r>
            <a:r>
              <a:rPr lang="en-GB" dirty="0"/>
              <a:t>, Self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3B9B048-4810-EFE6-2D34-EF95CA594FF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616509-E4BB-894B-C198-BF4F8E895857}"/>
              </a:ext>
            </a:extLst>
          </p:cNvPr>
          <p:cNvSpPr>
            <a:spLocks noGrp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65251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Title 1">
            <a:extLst>
              <a:ext uri="{FF2B5EF4-FFF2-40B4-BE49-F238E27FC236}">
                <a16:creationId xmlns:a16="http://schemas.microsoft.com/office/drawing/2014/main" id="{AD760D47-1541-450F-A9F4-3EE3A4E58EF0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274888" y="687388"/>
            <a:ext cx="7772400" cy="10668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US" altLang="en-US" dirty="0"/>
              <a:t>IEEE 802 JTC1 SC will meet once on </a:t>
            </a:r>
            <a:r>
              <a:rPr lang="en-AU" altLang="en-US" dirty="0"/>
              <a:t>Tue, 11 March 2025 @ 4 pm EDT</a:t>
            </a:r>
            <a:endParaRPr lang="en-US" altLang="en-US" dirty="0"/>
          </a:p>
        </p:txBody>
      </p:sp>
      <p:sp>
        <p:nvSpPr>
          <p:cNvPr id="3078" name="Content Placeholder 2">
            <a:extLst>
              <a:ext uri="{FF2B5EF4-FFF2-40B4-BE49-F238E27FC236}">
                <a16:creationId xmlns:a16="http://schemas.microsoft.com/office/drawing/2014/main" id="{627ED99F-55AC-42D4-9A6E-D9C9BEC370F9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209800" y="1981200"/>
            <a:ext cx="7696200" cy="43434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defRPr/>
            </a:pPr>
            <a:r>
              <a:rPr lang="en-AU" altLang="en-US" dirty="0"/>
              <a:t>Agenda items (ec-25-0017r01) will include “the usual”:</a:t>
            </a:r>
          </a:p>
          <a:p>
            <a:pPr marL="0" indent="0">
              <a:defRPr/>
            </a:pPr>
            <a:endParaRPr lang="en-AU" altLang="en-US" dirty="0"/>
          </a:p>
          <a:p>
            <a:pPr>
              <a:defRPr/>
            </a:pPr>
            <a:r>
              <a:rPr lang="en-AU" dirty="0"/>
              <a:t>Review of status of PSDO process</a:t>
            </a:r>
          </a:p>
          <a:p>
            <a:pPr lvl="1">
              <a:defRPr/>
            </a:pPr>
            <a:r>
              <a:rPr lang="en-AU" dirty="0"/>
              <a:t>Review liaisons &amp; notifications of projects to SC 6</a:t>
            </a:r>
          </a:p>
          <a:p>
            <a:pPr lvl="1">
              <a:defRPr/>
            </a:pPr>
            <a:r>
              <a:rPr lang="en-AU" dirty="0"/>
              <a:t>Review status of ballots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CBF9FF-0AEB-8BF2-BD6D-8BD57CD9717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Peter Yee, AKAYLA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5064FB-151A-CE85-1FAF-83E4600BCD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0F0F344-758C-1F9C-0ACB-7FECEE06086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69823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9A690F96-F50F-4421-ACF9-7FBC8ADE5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 large number of IEEE 802 submissions are in the PSDO balloting process – but…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144ABE54-771A-0D47-C3B3-21618112F4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9800" y="1981200"/>
            <a:ext cx="2590800" cy="4114800"/>
          </a:xfrm>
        </p:spPr>
        <p:txBody>
          <a:bodyPr/>
          <a:lstStyle/>
          <a:p>
            <a:pPr lvl="2">
              <a:defRPr/>
            </a:pPr>
            <a:endParaRPr lang="en-AU" dirty="0"/>
          </a:p>
          <a:p>
            <a:pPr lvl="2">
              <a:defRPr/>
            </a:pPr>
            <a:endParaRPr lang="en-AU" dirty="0">
              <a:solidFill>
                <a:srgbClr val="FF0000"/>
              </a:solidFill>
            </a:endParaRPr>
          </a:p>
          <a:p>
            <a:pPr marL="182563" indent="-182563">
              <a:spcBef>
                <a:spcPts val="400"/>
              </a:spcBef>
              <a:defRPr/>
            </a:pPr>
            <a:endParaRPr lang="en-AU" sz="2000" b="0" dirty="0"/>
          </a:p>
          <a:p>
            <a:pPr>
              <a:defRPr/>
            </a:pPr>
            <a:endParaRPr lang="en-AU" sz="2000" dirty="0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44F97B6-ADE0-D1AE-DEAA-548D8AEE0E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1981200"/>
            <a:ext cx="25908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182563" indent="-1825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82563" indent="-180975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365125" indent="-180975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11200" indent="-344488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69963" indent="-1651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4271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8843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3415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7987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/>
            <a:endParaRPr lang="en-AU" altLang="en-US" sz="1600"/>
          </a:p>
          <a:p>
            <a:endParaRPr lang="en-AU" alt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C247F2E-3D47-A937-B139-69199601BFF9}"/>
              </a:ext>
            </a:extLst>
          </p:cNvPr>
          <p:cNvSpPr/>
          <p:nvPr/>
        </p:nvSpPr>
        <p:spPr bwMode="auto">
          <a:xfrm>
            <a:off x="2391341" y="5995193"/>
            <a:ext cx="1260475" cy="354012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algn="ctr">
              <a:defRPr/>
            </a:pPr>
            <a:r>
              <a:rPr lang="en-AU" sz="1600" dirty="0">
                <a:solidFill>
                  <a:srgbClr val="FF0000"/>
                </a:solidFill>
                <a:latin typeface="+mj-lt"/>
              </a:rPr>
              <a:t>IPR issues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4F4F6614-02B8-E0B1-DDC6-CDD68EEA13E6}"/>
              </a:ext>
            </a:extLst>
          </p:cNvPr>
          <p:cNvSpPr txBox="1">
            <a:spLocks/>
          </p:cNvSpPr>
          <p:nvPr/>
        </p:nvSpPr>
        <p:spPr bwMode="auto">
          <a:xfrm>
            <a:off x="4867413" y="2070117"/>
            <a:ext cx="2590800" cy="4114800"/>
          </a:xfrm>
          <a:prstGeom prst="rect">
            <a:avLst/>
          </a:prstGeom>
          <a:noFill/>
          <a:ln>
            <a:noFill/>
          </a:ln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>
              <a:spcBef>
                <a:spcPts val="800"/>
              </a:spcBef>
              <a:defRPr/>
            </a:pPr>
            <a:r>
              <a:rPr lang="en-AU" sz="1800" kern="0" dirty="0"/>
              <a:t>Failed 60-day ballot</a:t>
            </a:r>
          </a:p>
          <a:p>
            <a:pPr lvl="2">
              <a:spcBef>
                <a:spcPts val="200"/>
              </a:spcBef>
              <a:defRPr/>
            </a:pPr>
            <a:r>
              <a:rPr lang="en-AU" kern="0" dirty="0">
                <a:solidFill>
                  <a:srgbClr val="FF0000"/>
                </a:solidFill>
              </a:rPr>
              <a:t>IEEE 802.11ay</a:t>
            </a:r>
          </a:p>
          <a:p>
            <a:pPr lvl="1">
              <a:spcBef>
                <a:spcPts val="480"/>
              </a:spcBef>
              <a:defRPr/>
            </a:pPr>
            <a:r>
              <a:rPr lang="en-AU" sz="1800" kern="0" dirty="0"/>
              <a:t>Waiting for FDIS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IEEE 802.3-2022</a:t>
            </a:r>
          </a:p>
          <a:p>
            <a:pPr lvl="2">
              <a:spcBef>
                <a:spcPts val="200"/>
              </a:spcBef>
              <a:defRPr/>
            </a:pPr>
            <a:r>
              <a:rPr lang="en-AU" kern="0" dirty="0"/>
              <a:t>IEEE 802.1Qdj</a:t>
            </a:r>
            <a:endParaRPr lang="en-AU" dirty="0"/>
          </a:p>
          <a:p>
            <a:pPr lvl="2">
              <a:spcBef>
                <a:spcPts val="200"/>
              </a:spcBef>
              <a:defRPr/>
            </a:pPr>
            <a:r>
              <a:rPr lang="en-AU" kern="0" dirty="0"/>
              <a:t>IEEE 802.15.7-2018</a:t>
            </a:r>
            <a:endParaRPr lang="en-AU" dirty="0"/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IEEE 802.15.3-2023</a:t>
            </a:r>
          </a:p>
          <a:p>
            <a:pPr lvl="1">
              <a:defRPr/>
            </a:pPr>
            <a:r>
              <a:rPr lang="en-AU" sz="1800" kern="0" dirty="0"/>
              <a:t>In FDIS</a:t>
            </a:r>
          </a:p>
          <a:p>
            <a:pPr lvl="2">
              <a:defRPr/>
            </a:pPr>
            <a:r>
              <a:rPr lang="en-AU" kern="0" dirty="0"/>
              <a:t>IEEE 802.1ASdr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DDBBEF5C-4EC7-D96F-D833-FBE4AD31620E}"/>
              </a:ext>
            </a:extLst>
          </p:cNvPr>
          <p:cNvSpPr txBox="1">
            <a:spLocks/>
          </p:cNvSpPr>
          <p:nvPr/>
        </p:nvSpPr>
        <p:spPr bwMode="auto">
          <a:xfrm>
            <a:off x="7391400" y="2209800"/>
            <a:ext cx="2590800" cy="4114800"/>
          </a:xfrm>
          <a:prstGeom prst="rect">
            <a:avLst/>
          </a:prstGeom>
          <a:noFill/>
          <a:ln>
            <a:noFill/>
          </a:ln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>
              <a:defRPr/>
            </a:pPr>
            <a:r>
              <a:rPr lang="en-AU" sz="1800" kern="0" dirty="0"/>
              <a:t>Passed FDIS ballot</a:t>
            </a:r>
            <a:br>
              <a:rPr lang="en-AU" sz="1800" kern="0" dirty="0"/>
            </a:br>
            <a:r>
              <a:rPr lang="en-AU" sz="1800" dirty="0"/>
              <a:t>(resolutions req)</a:t>
            </a:r>
          </a:p>
          <a:p>
            <a:pPr lvl="1">
              <a:spcBef>
                <a:spcPts val="200"/>
              </a:spcBef>
              <a:defRPr/>
            </a:pPr>
            <a:r>
              <a:rPr lang="en-AU" sz="1800" kern="0" dirty="0"/>
              <a:t>Waiting for publication</a:t>
            </a:r>
          </a:p>
          <a:p>
            <a:pPr lvl="2">
              <a:defRPr/>
            </a:pPr>
            <a:r>
              <a:rPr lang="en-AU" kern="0" dirty="0"/>
              <a:t>IEEE </a:t>
            </a:r>
            <a:r>
              <a:rPr lang="en-AU" dirty="0">
                <a:cs typeface="Arial" panose="020B0604020202020204" pitchFamily="34" charset="0"/>
              </a:rPr>
              <a:t>.1CS-2020/Cor1</a:t>
            </a:r>
          </a:p>
          <a:p>
            <a:pPr lvl="2">
              <a:defRPr/>
            </a:pPr>
            <a:r>
              <a:rPr lang="en-AU" kern="0" dirty="0"/>
              <a:t>IEEE 802.15.4-2020</a:t>
            </a:r>
            <a:endParaRPr lang="en-AU" dirty="0">
              <a:cs typeface="Arial" panose="020B0604020202020204" pitchFamily="34" charset="0"/>
            </a:endParaRPr>
          </a:p>
          <a:p>
            <a:pPr lvl="2">
              <a:defRPr/>
            </a:pPr>
            <a:r>
              <a:rPr lang="en-AU" kern="0" dirty="0"/>
              <a:t>IEEE 802.1Qcz</a:t>
            </a:r>
          </a:p>
          <a:p>
            <a:pPr lvl="2">
              <a:defRPr/>
            </a:pPr>
            <a:r>
              <a:rPr lang="en-AU" kern="0" dirty="0"/>
              <a:t>IEEE 802.1AEdk</a:t>
            </a:r>
            <a:endParaRPr lang="en-AU" dirty="0">
              <a:cs typeface="Arial" panose="020B0604020202020204" pitchFamily="34" charset="0"/>
            </a:endParaRPr>
          </a:p>
          <a:p>
            <a:pPr lvl="2">
              <a:defRPr/>
            </a:pPr>
            <a:r>
              <a:rPr lang="en-AU" dirty="0"/>
              <a:t>IEEE 802.15.9</a:t>
            </a:r>
          </a:p>
          <a:p>
            <a:pPr lvl="2">
              <a:defRPr/>
            </a:pPr>
            <a:r>
              <a:rPr lang="en-AU" kern="0" dirty="0"/>
              <a:t>IEEE 802.1Qcj</a:t>
            </a:r>
          </a:p>
          <a:p>
            <a:pPr lvl="1">
              <a:defRPr/>
            </a:pPr>
            <a:r>
              <a:rPr lang="en-AU" sz="1600" kern="0" dirty="0"/>
              <a:t>Published</a:t>
            </a:r>
          </a:p>
          <a:p>
            <a:pPr lvl="2">
              <a:defRPr/>
            </a:pPr>
            <a:r>
              <a:rPr lang="en-AU" kern="0" dirty="0"/>
              <a:t>IEEE 802f</a:t>
            </a:r>
          </a:p>
          <a:p>
            <a:pPr lvl="2">
              <a:defRPr/>
            </a:pPr>
            <a:r>
              <a:rPr lang="en-AU" kern="0" dirty="0"/>
              <a:t>IEEE 802.1Qcw</a:t>
            </a:r>
          </a:p>
          <a:p>
            <a:pPr lvl="2">
              <a:defRPr/>
            </a:pPr>
            <a:endParaRPr lang="en-AU" kern="0" dirty="0"/>
          </a:p>
          <a:p>
            <a:pPr lvl="2">
              <a:spcBef>
                <a:spcPts val="200"/>
              </a:spcBef>
              <a:defRPr/>
            </a:pPr>
            <a:endParaRPr lang="en-AU" kern="0" dirty="0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44E6D47F-3504-94A9-F942-33D843422342}"/>
              </a:ext>
            </a:extLst>
          </p:cNvPr>
          <p:cNvSpPr txBox="1">
            <a:spLocks/>
          </p:cNvSpPr>
          <p:nvPr/>
        </p:nvSpPr>
        <p:spPr bwMode="auto">
          <a:xfrm>
            <a:off x="2019300" y="2057399"/>
            <a:ext cx="2590800" cy="4114800"/>
          </a:xfrm>
          <a:prstGeom prst="rect">
            <a:avLst/>
          </a:prstGeom>
          <a:noFill/>
          <a:ln>
            <a:noFill/>
          </a:ln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>
              <a:defRPr/>
            </a:pPr>
            <a:r>
              <a:rPr lang="en-AU" sz="1800" kern="0" dirty="0"/>
              <a:t>Waiting for 60-day ballot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IEEE 802-REVc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>
                <a:solidFill>
                  <a:srgbClr val="FF0000"/>
                </a:solidFill>
              </a:rPr>
              <a:t>IEEE 802.11ba</a:t>
            </a:r>
            <a:endParaRPr lang="en-AU" dirty="0"/>
          </a:p>
          <a:p>
            <a:pPr lvl="1">
              <a:defRPr/>
            </a:pPr>
            <a:r>
              <a:rPr lang="en-AU" sz="1800" kern="0" dirty="0"/>
              <a:t>In 60-day ballot</a:t>
            </a:r>
          </a:p>
          <a:p>
            <a:pPr lvl="1">
              <a:spcBef>
                <a:spcPts val="800"/>
              </a:spcBef>
              <a:defRPr/>
            </a:pPr>
            <a:r>
              <a:rPr lang="en-AU" sz="1800" kern="0" dirty="0"/>
              <a:t>Passed 60-day ballot</a:t>
            </a:r>
            <a:br>
              <a:rPr lang="en-AU" sz="1800" kern="0" dirty="0"/>
            </a:br>
            <a:r>
              <a:rPr lang="en-AU" sz="1800" dirty="0"/>
              <a:t>(resolutions req)</a:t>
            </a:r>
            <a:endParaRPr lang="en-AU" sz="1800" kern="0" dirty="0"/>
          </a:p>
          <a:p>
            <a:pPr lvl="2">
              <a:spcBef>
                <a:spcPts val="200"/>
              </a:spcBef>
              <a:defRPr/>
            </a:pPr>
            <a:r>
              <a:rPr lang="en-AU" kern="0" dirty="0">
                <a:solidFill>
                  <a:srgbClr val="FF0000"/>
                </a:solidFill>
              </a:rPr>
              <a:t>IEEE 802.11ax</a:t>
            </a:r>
          </a:p>
          <a:p>
            <a:pPr lvl="2">
              <a:spcBef>
                <a:spcPts val="200"/>
              </a:spcBef>
              <a:defRPr/>
            </a:pPr>
            <a:r>
              <a:rPr lang="en-AU" kern="0" dirty="0"/>
              <a:t>IEEE 802.1Qdx</a:t>
            </a:r>
          </a:p>
          <a:p>
            <a:pPr lvl="2">
              <a:spcBef>
                <a:spcPts val="200"/>
              </a:spcBef>
              <a:defRPr/>
            </a:pPr>
            <a:r>
              <a:rPr lang="en-AU" kern="0" dirty="0"/>
              <a:t>IEEE 802.1ASdm</a:t>
            </a:r>
          </a:p>
          <a:p>
            <a:pPr lvl="2">
              <a:spcBef>
                <a:spcPts val="200"/>
              </a:spcBef>
              <a:defRPr/>
            </a:pPr>
            <a:r>
              <a:rPr lang="en-AU" kern="0" dirty="0"/>
              <a:t>IEEE 802.1ASdn</a:t>
            </a:r>
            <a:endParaRPr lang="en-AU" dirty="0"/>
          </a:p>
          <a:p>
            <a:pPr lvl="1">
              <a:spcBef>
                <a:spcPts val="800"/>
              </a:spcBef>
              <a:defRPr/>
            </a:pPr>
            <a:endParaRPr lang="en-AU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16CBB8C-2939-0FBC-DAEA-AE5C70C4EE71}"/>
              </a:ext>
            </a:extLst>
          </p:cNvPr>
          <p:cNvSpPr>
            <a:spLocks noGrp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Tuncer </a:t>
            </a:r>
            <a:r>
              <a:rPr lang="en-GB" dirty="0" err="1"/>
              <a:t>Baykas</a:t>
            </a:r>
            <a:r>
              <a:rPr lang="en-GB" dirty="0"/>
              <a:t>, Self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F071C30-1CEF-5F50-A3AC-A2D32A14D76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1F15F3A-2E9F-1A91-6B9A-6A6887201067}"/>
              </a:ext>
            </a:extLst>
          </p:cNvPr>
          <p:cNvSpPr>
            <a:spLocks noGrp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953365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BLE_ENDDRAG_ORIGIN_RECT" val="601*132"/>
  <p:tag name="TABLE_ENDDRAG_RECT" val="286*297*601*132"/>
</p:tagLst>
</file>

<file path=ppt/theme/theme1.xml><?xml version="1.0" encoding="utf-8"?>
<a:theme xmlns:a="http://schemas.openxmlformats.org/drawingml/2006/main" name="802-11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3" ma:contentTypeDescription="Create a new document." ma:contentTypeScope="" ma:versionID="016e7857fdb711c59c6a098e7e3cf67d">
  <xsd:schema xmlns:xsd="http://www.w3.org/2001/XMLSchema" xmlns:xs="http://www.w3.org/2001/XMLSchema" xmlns:p="http://schemas.microsoft.com/office/2006/metadata/properties" xmlns:ns3="cc9c437c-ae0c-4066-8d90-a0f7de786127" xmlns:ns4="ba37140e-f4c5-4a6c-a9b4-20a691ce6c8a" targetNamespace="http://schemas.microsoft.com/office/2006/metadata/properties" ma:root="true" ma:fieldsID="df51a22fee038379de0f5206ee405254" ns3:_="" ns4:_="">
    <xsd:import namespace="cc9c437c-ae0c-4066-8d90-a0f7de786127"/>
    <xsd:import namespace="ba37140e-f4c5-4a6c-a9b4-20a691ce6c8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7140e-f4c5-4a6c-a9b4-20a691ce6c8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89C679E-BCDB-4A5C-A38F-ECA97E9DDB64}">
  <ds:schemaRefs>
    <ds:schemaRef ds:uri="http://purl.org/dc/dcmitype/"/>
    <ds:schemaRef ds:uri="http://schemas.openxmlformats.org/package/2006/metadata/core-properties"/>
    <ds:schemaRef ds:uri="http://purl.org/dc/terms/"/>
    <ds:schemaRef ds:uri="ba37140e-f4c5-4a6c-a9b4-20a691ce6c8a"/>
    <ds:schemaRef ds:uri="http://schemas.microsoft.com/office/2006/documentManagement/types"/>
    <ds:schemaRef ds:uri="http://schemas.microsoft.com/office/2006/metadata/properties"/>
    <ds:schemaRef ds:uri="cc9c437c-ae0c-4066-8d90-a0f7de786127"/>
    <ds:schemaRef ds:uri="http://purl.org/dc/elements/1.1/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BD6226DE-9941-4687-A049-5E39BD53533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367D09A-A537-41F5-B62F-4C5A1FAF673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ba37140e-f4c5-4a6c-a9b4-20a691ce6c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36462</TotalTime>
  <Words>1821</Words>
  <Application>Microsoft Office PowerPoint</Application>
  <PresentationFormat>Geniş ekran</PresentationFormat>
  <Paragraphs>393</Paragraphs>
  <Slides>19</Slides>
  <Notes>11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Eklenmiş OLE Hizmet Programları</vt:lpstr>
      </vt:variant>
      <vt:variant>
        <vt:i4>1</vt:i4>
      </vt:variant>
      <vt:variant>
        <vt:lpstr>Slayt Başlıkları</vt:lpstr>
      </vt:variant>
      <vt:variant>
        <vt:i4>19</vt:i4>
      </vt:variant>
    </vt:vector>
  </HeadingPairs>
  <TitlesOfParts>
    <vt:vector size="27" baseType="lpstr">
      <vt:lpstr>ＭＳ Ｐゴシック</vt:lpstr>
      <vt:lpstr>Arial</vt:lpstr>
      <vt:lpstr>Courier New</vt:lpstr>
      <vt:lpstr>Times New Roman</vt:lpstr>
      <vt:lpstr>Verdana</vt:lpstr>
      <vt:lpstr>Wingdings</vt:lpstr>
      <vt:lpstr>802-11 Theme</vt:lpstr>
      <vt:lpstr>Document</vt:lpstr>
      <vt:lpstr>802.11 WG  March 2025 Liaison Report</vt:lpstr>
      <vt:lpstr>IEEE 802.11 Groups </vt:lpstr>
      <vt:lpstr>AIML SC – March 2025 Artificial Intelligence and Machine Learning </vt:lpstr>
      <vt:lpstr>ARC (Architecture) – March 2025</vt:lpstr>
      <vt:lpstr>Coex SC (Coexistence) – March 2025 </vt:lpstr>
      <vt:lpstr>PAR Review SC – Snapshot slide Chair: Jon Rosdahl</vt:lpstr>
      <vt:lpstr>WNG – March 2025</vt:lpstr>
      <vt:lpstr>IEEE 802 JTC1 SC will meet once on Tue, 11 March 2025 @ 4 pm EDT</vt:lpstr>
      <vt:lpstr>A large number of IEEE 802 submissions are in the PSDO balloting process – but…</vt:lpstr>
      <vt:lpstr>IEEE 802 has sent 110 standards through the PSDO adoption process, with 28 in-process</vt:lpstr>
      <vt:lpstr>TGmf (Maintenance) Summary </vt:lpstr>
      <vt:lpstr>TGbf (WLAN Sensing)– March 2025</vt:lpstr>
      <vt:lpstr>TGbk 320MHz Positioning</vt:lpstr>
      <vt:lpstr>TGbn (Ultra High Reliability)</vt:lpstr>
      <vt:lpstr>TGbp Snapshot for Mar 2025 IEEE 802 Plenary</vt:lpstr>
      <vt:lpstr>TGbp Timeline Mar 2025 plenary</vt:lpstr>
      <vt:lpstr>TGbq (Integrated mmWave) Summary </vt:lpstr>
      <vt:lpstr>ELC SG  Enhanced Light Communications </vt:lpstr>
      <vt:lpstr>Automotive TIG  </vt:lpstr>
    </vt:vector>
  </TitlesOfParts>
  <Company>Ofinno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January 2024 802.19 Liaison Report</dc:title>
  <dc:subject>January 2023</dc:subject>
  <dc:creator/>
  <dc:description>Tuncer Baykas (Ofinno)</dc:description>
  <cp:lastModifiedBy>Tunçer Baykaş</cp:lastModifiedBy>
  <cp:revision>77</cp:revision>
  <cp:lastPrinted>1601-01-01T00:00:00Z</cp:lastPrinted>
  <dcterms:created xsi:type="dcterms:W3CDTF">2020-01-12T14:48:27Z</dcterms:created>
  <dcterms:modified xsi:type="dcterms:W3CDTF">2025-03-13T22:11:50Z</dcterms:modified>
  <cp:category>Report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