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4"/>
  </p:notesMasterIdLst>
  <p:handoutMasterIdLst>
    <p:handoutMasterId r:id="rId25"/>
  </p:handoutMasterIdLst>
  <p:sldIdLst>
    <p:sldId id="256" r:id="rId5"/>
    <p:sldId id="2399" r:id="rId6"/>
    <p:sldId id="2383" r:id="rId7"/>
    <p:sldId id="258" r:id="rId8"/>
    <p:sldId id="262" r:id="rId9"/>
    <p:sldId id="287" r:id="rId10"/>
    <p:sldId id="274" r:id="rId11"/>
    <p:sldId id="2388" r:id="rId12"/>
    <p:sldId id="1722" r:id="rId13"/>
    <p:sldId id="2073" r:id="rId14"/>
    <p:sldId id="2389" r:id="rId15"/>
    <p:sldId id="288" r:id="rId16"/>
    <p:sldId id="2391" r:id="rId17"/>
    <p:sldId id="2393" r:id="rId18"/>
    <p:sldId id="1578" r:id="rId19"/>
    <p:sldId id="1579" r:id="rId20"/>
    <p:sldId id="2395" r:id="rId21"/>
    <p:sldId id="2398" r:id="rId22"/>
    <p:sldId id="267" r:id="rId2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93788" autoAdjust="0"/>
  </p:normalViewPr>
  <p:slideViewPr>
    <p:cSldViewPr>
      <p:cViewPr varScale="1">
        <p:scale>
          <a:sx n="69" d="100"/>
          <a:sy n="69" d="100"/>
        </p:scale>
        <p:origin x="44" y="1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069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9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30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802.11-25/0216r0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84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D5E9C-8508-4AA8-B0B2-5152880D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802.11-25/0216r0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147BA-2DF6-4A39-BC13-5568E64F4B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201424C8-98EF-4D9E-85AA-34F9E0A97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C8224F6-0F60-4005-9D65-DE7093028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B3F440B-0484-4FE3-B860-DE40816D92C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7692396-9051-4115-926E-D0800F7C8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53F7D09-ECD2-4CB4-9294-4F16CA8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7577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5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1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tr-TR" dirty="0" err="1"/>
              <a:t>March</a:t>
            </a:r>
            <a:r>
              <a:rPr lang="en-US" dirty="0"/>
              <a:t>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 (</a:t>
            </a:r>
            <a:r>
              <a:rPr lang="tr-TR" dirty="0"/>
              <a:t>Self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</a:t>
            </a:r>
            <a:r>
              <a:rPr lang="tr-TR" sz="1800" b="1" dirty="0">
                <a:solidFill>
                  <a:schemeClr val="tx1"/>
                </a:solidFill>
                <a:effectLst/>
              </a:rPr>
              <a:t>9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-25-0</a:t>
            </a:r>
            <a:r>
              <a:rPr lang="tr-TR" sz="1800" b="1" dirty="0">
                <a:solidFill>
                  <a:schemeClr val="tx1"/>
                </a:solidFill>
                <a:effectLst/>
              </a:rPr>
              <a:t>20r0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96-01-00bn-ieee-802-11bn-cc50-comments-on-d0-1.xlsx" TargetMode="External"/><Relationship Id="rId2" Type="http://schemas.openxmlformats.org/officeDocument/2006/relationships/hyperlink" Target="https://mentor.ieee.org/802.11/dcn/25/11-25-0207-11-00bn-jan-mar-tgbn-teleconference-agenda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221-01-00bn-tgbn-mar-2025-meeting-agenda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7-03-00bp-tg-bp-tc-agenda-till-mar-2025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5/11-25-0240-02-00bp-teleconference-minutes-february-march-2025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2-01-0arc-arc-sc-agenda-march-202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20-00-LMSC-draft-ieee-p802-3dp-par.pdf" TargetMode="External"/><Relationship Id="rId7" Type="http://schemas.openxmlformats.org/officeDocument/2006/relationships/hyperlink" Target="https://mentor.ieee.org/802.15/dcn/25/15-25-0054-01-0mag-par-for-802-15-4-2024-corrigendum-1.pdf" TargetMode="External"/><Relationship Id="rId2" Type="http://schemas.openxmlformats.org/officeDocument/2006/relationships/hyperlink" Target="https://www.ieee802.org/1/files/public/docs2025/as-draft-PAR-0125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600-03-0elc-csd-proposal-for-elc.docx" TargetMode="External"/><Relationship Id="rId5" Type="http://schemas.openxmlformats.org/officeDocument/2006/relationships/hyperlink" Target="https://mentor.ieee.org/802.11/dcn/25/11-25-0185-00-0elc-draft-p802-11br-par.pdf" TargetMode="External"/><Relationship Id="rId4" Type="http://schemas.openxmlformats.org/officeDocument/2006/relationships/hyperlink" Target="https://mentor.ieee.org/802-ec/dcn/25/ec-25-0021-00-LMSC-draft-ieee-p802-3dp-csd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</a:t>
            </a:r>
            <a:r>
              <a:rPr lang="tr-TR" i="0" dirty="0">
                <a:solidFill>
                  <a:srgbClr val="000000"/>
                </a:solidFill>
                <a:effectLst/>
              </a:rPr>
              <a:t>1</a:t>
            </a:r>
            <a:r>
              <a:rPr lang="en-US" i="0" dirty="0">
                <a:solidFill>
                  <a:srgbClr val="000000"/>
                </a:solidFill>
                <a:effectLst/>
              </a:rPr>
              <a:t> WG  </a:t>
            </a:r>
            <a:r>
              <a:rPr lang="tr-TR" i="0" dirty="0" err="1">
                <a:solidFill>
                  <a:srgbClr val="000000"/>
                </a:solidFill>
                <a:effectLst/>
              </a:rPr>
              <a:t>March</a:t>
            </a:r>
            <a:r>
              <a:rPr lang="en-US" i="0" dirty="0">
                <a:solidFill>
                  <a:srgbClr val="000000"/>
                </a:solidFill>
                <a:effectLst/>
              </a:rPr>
              <a:t> 2025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</a:t>
            </a:r>
            <a:r>
              <a:rPr lang="tr-TR" sz="2000" b="0" dirty="0"/>
              <a:t>3</a:t>
            </a:r>
            <a:r>
              <a:rPr lang="en-GB" sz="2000" b="0" dirty="0"/>
              <a:t>-1</a:t>
            </a:r>
            <a:r>
              <a:rPr lang="tr-TR" sz="2000" b="0" dirty="0"/>
              <a:t>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/>
              <a:t>March</a:t>
            </a:r>
            <a:r>
              <a:rPr lang="en-US" dirty="0"/>
              <a:t>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430408"/>
              </p:ext>
            </p:extLst>
          </p:nvPr>
        </p:nvGraphicFramePr>
        <p:xfrm>
          <a:off x="982663" y="2387600"/>
          <a:ext cx="9744075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2546213" progId="Word.Document.8">
                  <p:embed/>
                </p:oleObj>
              </mc:Choice>
              <mc:Fallback>
                <p:oleObj name="Document" r:id="rId3" imgW="8250056" imgH="2546213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87600"/>
                        <a:ext cx="9744075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 (</a:t>
            </a:r>
            <a:r>
              <a:rPr lang="tr-TR" dirty="0"/>
              <a:t>Self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IEEE 802 has sent 110 standards through the PSDO adoption process, with 28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264A-0654-CE3D-B05B-D71A3546F6CA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E1DEE-CE36-4DC2-F2A1-4A21793A1F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E71D98-AA46-35C2-D324-A21CA46AD4CA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62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TGmf</a:t>
            </a:r>
            <a:r>
              <a:rPr lang="en-US" altLang="en-US" dirty="0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15407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IEEE 802.11-2024 is in the process of publication – targeted for the end of March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P802.11bh and P802.11be are also in the process of being published as amendments – Targeted for April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Discuss contributions on modifications to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dirty="0">
                <a:ea typeface="ＭＳ Ｐゴシック" panose="020B0600070205080204" pitchFamily="34" charset="-128"/>
              </a:rPr>
              <a:t> D7.0 draft – for consideration in the initial </a:t>
            </a:r>
            <a:r>
              <a:rPr lang="en-US" altLang="en-US" dirty="0" err="1">
                <a:ea typeface="ＭＳ Ｐゴシック" panose="020B0600070205080204" pitchFamily="34" charset="-128"/>
              </a:rPr>
              <a:t>REVmf</a:t>
            </a:r>
            <a:r>
              <a:rPr lang="en-US" altLang="en-US" dirty="0">
                <a:ea typeface="ＭＳ Ｐゴシック" panose="020B0600070205080204" pitchFamily="34" charset="-128"/>
              </a:rPr>
              <a:t> draft.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Discuss contributions on topics involving other amendments under publication.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7AB5C4-E425-3C76-F3BC-0446D5C6902D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85ABEE-1321-1E42-EE82-E27B866780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DA80E-83BD-5BBC-90DA-028295A53A24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16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/>
              <a:t>2025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98614"/>
            <a:ext cx="10361083" cy="4802186"/>
          </a:xfrm>
          <a:ln/>
        </p:spPr>
        <p:txBody>
          <a:bodyPr/>
          <a:lstStyle/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Goals for </a:t>
            </a:r>
            <a:r>
              <a:rPr lang="en-US" altLang="zh-CN" sz="2000" dirty="0">
                <a:solidFill>
                  <a:srgbClr val="0000FF"/>
                </a:solidFill>
              </a:rPr>
              <a:t>March </a:t>
            </a:r>
            <a:r>
              <a:rPr lang="en-US" altLang="zh-CN" sz="2000" dirty="0"/>
              <a:t>2025 session</a:t>
            </a:r>
            <a:endParaRPr lang="en-US" sz="20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 slots scheduled for </a:t>
            </a:r>
            <a:r>
              <a:rPr lang="en-US" sz="1800" dirty="0" err="1"/>
              <a:t>TGbf</a:t>
            </a:r>
            <a:endParaRPr lang="en-US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Approve meeting minutes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P802.11bf report to 802 LMSC on Conditional approval to forward draft to </a:t>
            </a:r>
            <a:r>
              <a:rPr lang="en-US" altLang="zh-CN" sz="1800" dirty="0" err="1"/>
              <a:t>RevCom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Motion: P802.11bf fourth recirculation SA ballot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Motion: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CSD Re-affirmation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Motion: P802.11bf Conditional Forward to </a:t>
            </a:r>
            <a:r>
              <a:rPr lang="en-US" altLang="zh-CN" sz="1800" dirty="0" err="1"/>
              <a:t>REVcom</a:t>
            </a:r>
            <a:endParaRPr lang="tr-TR" altLang="zh-CN" sz="1800" dirty="0"/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tr-TR" altLang="zh-CN" sz="1600" dirty="0"/>
              <a:t>Motion </a:t>
            </a:r>
            <a:r>
              <a:rPr lang="tr-TR" altLang="zh-CN" sz="1600" dirty="0" err="1"/>
              <a:t>passed</a:t>
            </a:r>
            <a:endParaRPr lang="en-US" altLang="zh-CN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8C495-3710-4D2A-1D56-AB2FC2508D4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6BB25-3872-E3E0-C348-6F45654BE1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11C0B-2212-780C-0835-A8BB0BC230B4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09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TGbk</a:t>
            </a:r>
            <a:r>
              <a:rPr lang="en-GB" dirty="0"/>
              <a:t> 320MHz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348136"/>
            <a:ext cx="11198440" cy="251243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TG is charted to extend the Fine Timing Measurement (FTM) procedure to the 320MHz 802.11be waveforms and channelization.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1</a:t>
            </a:r>
            <a:r>
              <a:rPr lang="en-US" b="0" baseline="30000" dirty="0"/>
              <a:t>st</a:t>
            </a:r>
            <a:r>
              <a:rPr lang="en-US" b="0" dirty="0"/>
              <a:t> recirculation SA ballot completed Feb 7</a:t>
            </a:r>
            <a:r>
              <a:rPr lang="en-US" b="0" baseline="30000" dirty="0"/>
              <a:t>th</a:t>
            </a:r>
            <a:r>
              <a:rPr lang="en-US" b="0" dirty="0"/>
              <a:t> 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Approval rate: 96%.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Received 21 comments: 13 T / 8 E.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for the IEEE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Complete response to 1</a:t>
            </a:r>
            <a:r>
              <a:rPr lang="en-US" b="0" baseline="30000" dirty="0"/>
              <a:t>st</a:t>
            </a:r>
            <a:r>
              <a:rPr lang="en-US" b="0" dirty="0"/>
              <a:t> SA recirculation.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Approve 2</a:t>
            </a:r>
            <a:r>
              <a:rPr lang="en-US" baseline="30000" dirty="0"/>
              <a:t>nd</a:t>
            </a:r>
            <a:r>
              <a:rPr lang="en-US" dirty="0"/>
              <a:t> recirculation targeting unchanged draft.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Approve report to EC requesting conditional approval to forward draft to RevCom. </a:t>
            </a:r>
            <a:endParaRPr lang="tr-TR" b="0" dirty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tr-TR" dirty="0"/>
              <a:t>Motion </a:t>
            </a:r>
            <a:r>
              <a:rPr lang="tr-TR" dirty="0" err="1"/>
              <a:t>Passed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1C6A30-6753-9B63-BACA-50C161C6E082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011A82-8429-6C2B-1E78-CCE5DFA1C1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11A55-1B63-8278-E493-71A438811DCF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692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1613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Held 6 telcos between January 2025 and March 2025 (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11-25/0207r11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Discussed ~40 </a:t>
            </a:r>
            <a:r>
              <a:rPr lang="en-US" sz="1600" dirty="0"/>
              <a:t>submissions, 3 PDTs, ran ~ 5 straw polls covering a variety of topics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b="1" dirty="0">
                <a:solidFill>
                  <a:schemeClr val="tx1"/>
                </a:solidFill>
              </a:rPr>
              <a:t>oordinated spatial reuse (CSR)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b="1" dirty="0">
                <a:solidFill>
                  <a:schemeClr val="tx1"/>
                </a:solidFill>
              </a:rPr>
              <a:t>non-primary channel access (NPCA)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b="1" dirty="0">
                <a:solidFill>
                  <a:schemeClr val="tx1"/>
                </a:solidFill>
              </a:rPr>
              <a:t>multi-AP framework (MAP)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Distributed resource units (DRUs)</a:t>
            </a:r>
            <a:r>
              <a:rPr lang="en-US" sz="1400" dirty="0">
                <a:solidFill>
                  <a:schemeClr val="tx1"/>
                </a:solidFill>
              </a:rPr>
              <a:t>,  </a:t>
            </a:r>
            <a:r>
              <a:rPr lang="en-US" sz="1400" b="1" dirty="0">
                <a:solidFill>
                  <a:schemeClr val="tx1"/>
                </a:solidFill>
              </a:rPr>
              <a:t>coordinated RTWT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b="1" dirty="0">
                <a:solidFill>
                  <a:schemeClr val="tx1"/>
                </a:solidFill>
              </a:rPr>
              <a:t>coordinated TDMA (C-TDMA), roaming,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sounding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Coordinated beamforming (CBF)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b="1" dirty="0">
                <a:solidFill>
                  <a:schemeClr val="tx1"/>
                </a:solidFill>
              </a:rPr>
              <a:t>interference mitigation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b="1" dirty="0">
                <a:solidFill>
                  <a:schemeClr val="tx1"/>
                </a:solidFill>
              </a:rPr>
              <a:t>stream classification service (SCS), security,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TXOP sharing, coexistence, dynamic subchannel operation (DSO),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low latency, etc.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Started/closed comment collection (CC50) on TGbn D0.1 (</a:t>
            </a:r>
            <a:r>
              <a:rPr lang="en-US" dirty="0">
                <a:solidFill>
                  <a:schemeClr val="tx1"/>
                </a:solidFill>
              </a:rPr>
              <a:t>~4000 comments,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11-25/0296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Targets for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assignment of comments from CC50 and initiate comment resolution phase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Presentation of proposed draft texts (PDTs), comment resolution (CR), and technical submissions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~</a:t>
            </a:r>
            <a:r>
              <a:rPr lang="en-US" sz="1600" dirty="0">
                <a:solidFill>
                  <a:srgbClr val="FF0000"/>
                </a:solidFill>
              </a:rPr>
              <a:t>150</a:t>
            </a:r>
            <a:r>
              <a:rPr lang="en-US" sz="1600" dirty="0">
                <a:solidFill>
                  <a:schemeClr val="tx1"/>
                </a:solidFill>
              </a:rPr>
              <a:t> pending submissions and ~</a:t>
            </a:r>
            <a:r>
              <a:rPr lang="en-US" sz="1600" dirty="0">
                <a:solidFill>
                  <a:srgbClr val="FF0000"/>
                </a:solidFill>
              </a:rPr>
              <a:t>25</a:t>
            </a:r>
            <a:r>
              <a:rPr lang="en-US" sz="1600" dirty="0">
                <a:solidFill>
                  <a:schemeClr val="tx1"/>
                </a:solidFill>
              </a:rPr>
              <a:t> pending SPs on presented submissions,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Continue populating the TGbn SFD with approved concepts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Work towards delivering TGbn D1.0.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solidFill>
                  <a:srgbClr val="CCCC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11-25/0221r1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2E9FB5-20D7-465B-72EE-709B96F3622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9FEC1A-240C-5464-77D7-011A8846C8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720423E-13E5-2419-73B0-6AE5E8CFEBDB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34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for Mar 2025 IEEE 802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764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/>
              <a:t>3 TGbp teleconfrences were held since Jan interim session, focusing on review of updatd SFD and open tech discussion, with agenda included in </a:t>
            </a:r>
            <a:r>
              <a:rPr lang="en-US" altLang="en-GB" sz="1800" dirty="0">
                <a:hlinkClick r:id="rId3" action="ppaction://hlinkfile"/>
              </a:rPr>
              <a:t>11-25/0227r3</a:t>
            </a:r>
            <a:r>
              <a:rPr lang="en-US" altLang="en-GB" sz="1800" dirty="0"/>
              <a:t> and meeting minutes included in </a:t>
            </a:r>
            <a:r>
              <a:rPr lang="en-US" altLang="en-GB" sz="1800" dirty="0">
                <a:hlinkClick r:id="rId4" action="ppaction://hlinkfile"/>
              </a:rPr>
              <a:t>11-25/0240r2</a:t>
            </a:r>
            <a:r>
              <a:rPr lang="en-US" altLang="en-GB" sz="1800" dirty="0"/>
              <a:t> . </a:t>
            </a:r>
          </a:p>
          <a:p>
            <a:pPr marL="0" indent="0"/>
            <a:r>
              <a:rPr lang="en-US" altLang="en-GB" sz="1800" dirty="0"/>
              <a:t>8 TGbp meetings are planned during the IEEE 802 Mar plenary session, with a full meeting agenda included in the latest revision of 11-24/0228.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600" dirty="0">
                <a:cs typeface="+mn-ea"/>
                <a:sym typeface="+mn-ea"/>
              </a:rPr>
              <a:t>Notes, all TGbp meetings will be in conference room 3.</a:t>
            </a: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>
              <a:cs typeface="+mn-ea"/>
              <a:sym typeface="+mn-ea"/>
            </a:endParaRPr>
          </a:p>
          <a:p>
            <a:pPr marL="0" indent="0"/>
            <a:r>
              <a:rPr lang="en-US" altLang="en-GB" sz="1800" dirty="0"/>
              <a:t>Goal for TGbp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600" dirty="0"/>
              <a:t>open technical discussion and improve FRD/SFD documents based on consensus</a:t>
            </a:r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2118995" y="3276600"/>
          <a:ext cx="76327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9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+mn-ea"/>
                        </a:rPr>
                        <a:t>802.11 Opening Plenary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 (Opening)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r>
                        <a:rPr lang="en-US" altLang="zh-CN" sz="1200" dirty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>
                          <a:sym typeface="+mn-ea"/>
                        </a:rPr>
                        <a:t>TGbp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052D061-C5C7-B067-01D2-A448FA77CAFA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101F306-B0D0-94FA-D463-DE72960ABC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D6E43CA-3816-F6B0-B71B-ABB2123B672C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96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Timeline Mar 2025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D0.1 (ready for CC)						Mar, 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2026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Initial SA Ballot (D4.0)					Aug, 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2028</a:t>
            </a:r>
            <a:endParaRPr lang="en-US" altLang="en-GB" sz="15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AF360A-F28B-71DC-AFD6-E923EB1498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5806BA-FB56-3BB4-48D7-BA2A6CEA0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FE05170-4D54-B75E-1F48-26F7F261DFA6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923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TGbq</a:t>
            </a:r>
            <a:r>
              <a:rPr lang="en-US" altLang="en-US" dirty="0"/>
              <a:t> (Integrated </a:t>
            </a:r>
            <a:r>
              <a:rPr lang="en-US" altLang="en-US" dirty="0" err="1"/>
              <a:t>mmWave</a:t>
            </a:r>
            <a:r>
              <a:rPr lang="en-US" altLang="en-US" dirty="0"/>
              <a:t>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15407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Jonghoe</a:t>
            </a:r>
            <a:r>
              <a:rPr lang="en-US" altLang="en-US" sz="1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Koo is appointed as secretary 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Editor appointment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Vice chair election and confirmation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Discuss contributions on scope, timeline, and operation aspect of the project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Discuss technical contributions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6F4D77-5126-9AB9-100F-EBBBD6C0AFA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B08590-FA48-BB2C-FFDB-A523A85900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19743-BC80-DBC4-7F93-39F789B20E38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037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ELC SG </a:t>
            </a:r>
            <a:br>
              <a:rPr lang="en-US" dirty="0"/>
            </a:br>
            <a:r>
              <a:rPr lang="en-US" b="0" dirty="0"/>
              <a:t>Enhanced Light Communications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 marL="457200" lvl="1" indent="0"/>
            <a:endParaRPr lang="en-US" sz="100" dirty="0"/>
          </a:p>
          <a:p>
            <a:pPr>
              <a:buFont typeface="Arial"/>
              <a:buChar char="•"/>
            </a:pPr>
            <a:r>
              <a:rPr lang="tr-TR" sz="2000" dirty="0"/>
              <a:t>ELC PAR </a:t>
            </a:r>
            <a:r>
              <a:rPr lang="tr-TR" sz="2000" dirty="0" err="1"/>
              <a:t>and</a:t>
            </a:r>
            <a:r>
              <a:rPr lang="tr-TR" sz="2000" dirty="0"/>
              <a:t> CSD is </a:t>
            </a:r>
            <a:r>
              <a:rPr lang="tr-TR" sz="2000" dirty="0" err="1"/>
              <a:t>approved</a:t>
            </a:r>
            <a:endParaRPr lang="tr-TR" sz="2000" dirty="0"/>
          </a:p>
          <a:p>
            <a:pPr>
              <a:buFont typeface="Arial"/>
              <a:buChar char="•"/>
            </a:pPr>
            <a:r>
              <a:rPr lang="tr-TR" altLang="en-US" sz="2000" dirty="0"/>
              <a:t>New TG </a:t>
            </a:r>
            <a:r>
              <a:rPr lang="tr-TR" altLang="en-US" sz="2000" dirty="0" err="1"/>
              <a:t>will</a:t>
            </a:r>
            <a:r>
              <a:rPr lang="tr-TR" altLang="en-US" sz="2000" dirty="0"/>
              <a:t> </a:t>
            </a:r>
            <a:r>
              <a:rPr lang="tr-TR" altLang="en-US" sz="2000" dirty="0" err="1"/>
              <a:t>prepare</a:t>
            </a:r>
            <a:r>
              <a:rPr lang="tr-TR" altLang="en-US" sz="2000" dirty="0"/>
              <a:t> a CAD.</a:t>
            </a:r>
            <a:endParaRPr lang="en-US" altLang="en-US" sz="1800" dirty="0"/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6">
            <a:extLst>
              <a:ext uri="{FF2B5EF4-FFF2-40B4-BE49-F238E27FC236}">
                <a16:creationId xmlns:a16="http://schemas.microsoft.com/office/drawing/2014/main" id="{45837CE2-ED8C-6B5F-9EAB-DDA06C34E53A}"/>
              </a:ext>
            </a:extLst>
          </p:cNvPr>
          <p:cNvSpPr txBox="1">
            <a:spLocks/>
          </p:cNvSpPr>
          <p:nvPr/>
        </p:nvSpPr>
        <p:spPr>
          <a:xfrm>
            <a:off x="7239000" y="6440300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/>
              <a:t>Tuncer </a:t>
            </a:r>
            <a:r>
              <a:rPr lang="en-GB" sz="1200" dirty="0" err="1"/>
              <a:t>Baykas</a:t>
            </a:r>
            <a:r>
              <a:rPr lang="en-GB" sz="1200" dirty="0"/>
              <a:t>, Self</a:t>
            </a:r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3455"/>
            <a:ext cx="10361084" cy="1065213"/>
          </a:xfrm>
        </p:spPr>
        <p:txBody>
          <a:bodyPr/>
          <a:lstStyle/>
          <a:p>
            <a:r>
              <a:rPr lang="en-US" dirty="0">
                <a:latin typeface="+mn-lt"/>
              </a:rPr>
              <a:t>Automotive TIG 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978" y="1749365"/>
            <a:ext cx="8845495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“IEEE 802.11ai and IEEE 802.11bc for Automotive Use”, Hitoshi Morioka (SRC Software)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“Hybrid MLD for Automotive”, Federico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Lovison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(Cisco)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“Automotive-TIG-Thoughts on PHY improvements”, Azin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Neishaboori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(General Motors)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“Proposed IEEE802.11 Automotive TIG Technical Report Text on Regional HD Map Updates use case,” Jing Ma (Toyota)</a:t>
            </a:r>
          </a:p>
          <a:p>
            <a:pPr marL="0" indent="0">
              <a:spcBef>
                <a:spcPts val="0"/>
              </a:spcBef>
            </a:pP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C7583-E64A-2B3F-9EDF-D8DA14AB595A}"/>
              </a:ext>
            </a:extLst>
          </p:cNvPr>
          <p:cNvSpPr txBox="1"/>
          <p:nvPr/>
        </p:nvSpPr>
        <p:spPr>
          <a:xfrm>
            <a:off x="4143736" y="5923276"/>
            <a:ext cx="4325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Current agenda is </a:t>
            </a:r>
            <a:r>
              <a:rPr lang="en-US" altLang="en-US" sz="2400" b="1" dirty="0"/>
              <a:t>11-25/0213r0</a:t>
            </a:r>
            <a:endParaRPr lang="en-US" sz="2400" b="1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67D1A-F694-AAA0-2B58-0518DE52F59A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B07AC-C2BB-C07D-2548-AC05F208AC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2C0889C-4E27-96C6-F9F7-0EFFC29F20E6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83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D32FDE-7596-09C6-DF53-918BE17316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/>
              <a:t>March</a:t>
            </a:r>
            <a:r>
              <a:rPr lang="tr-TR" dirty="0"/>
              <a:t> 2025</a:t>
            </a:r>
            <a:endParaRPr lang="en-GB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8C08E-CAC0-BC05-051D-9BA8460A9B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tr-TR" dirty="0"/>
              <a:t>, Self</a:t>
            </a:r>
            <a:endParaRPr lang="en-GB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158377-A733-C1EA-52B7-2A7DA1A46E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AB3485-4861-866A-0574-C06D51CD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/>
              <a:t>IEEE 802.11 Groups </a:t>
            </a:r>
          </a:p>
        </p:txBody>
      </p:sp>
      <p:graphicFrame>
        <p:nvGraphicFramePr>
          <p:cNvPr id="8" name="Group 148">
            <a:extLst>
              <a:ext uri="{FF2B5EF4-FFF2-40B4-BE49-F238E27FC236}">
                <a16:creationId xmlns:a16="http://schemas.microsoft.com/office/drawing/2014/main" id="{17F493F2-BADF-8C59-4FA3-806A1CEFF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614665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EB68669F-2A35-4D6A-B2EF-34200E1360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643085"/>
              </p:ext>
            </p:extLst>
          </p:nvPr>
        </p:nvGraphicFramePr>
        <p:xfrm>
          <a:off x="533401" y="3962400"/>
          <a:ext cx="5181600" cy="1634495"/>
        </p:xfrm>
        <a:graphic>
          <a:graphicData uri="http://schemas.openxmlformats.org/drawingml/2006/table">
            <a:tbl>
              <a:tblPr/>
              <a:tblGrid>
                <a:gridCol w="97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AIML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AI/ML in 802.11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Light Communications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562802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Automotive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688914"/>
                  </a:ext>
                </a:extLst>
              </a:tr>
            </a:tbl>
          </a:graphicData>
        </a:graphic>
      </p:graphicFrame>
      <p:graphicFrame>
        <p:nvGraphicFramePr>
          <p:cNvPr id="10" name="Group 148">
            <a:extLst>
              <a:ext uri="{FF2B5EF4-FFF2-40B4-BE49-F238E27FC236}">
                <a16:creationId xmlns:a16="http://schemas.microsoft.com/office/drawing/2014/main" id="{BE3E5692-523E-FD78-C21F-CF8D0CFA9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62547"/>
              </p:ext>
            </p:extLst>
          </p:nvPr>
        </p:nvGraphicFramePr>
        <p:xfrm>
          <a:off x="6248400" y="1719575"/>
          <a:ext cx="5744499" cy="2591750"/>
        </p:xfrm>
        <a:graphic>
          <a:graphicData uri="http://schemas.openxmlformats.org/drawingml/2006/table">
            <a:tbl>
              <a:tblPr/>
              <a:tblGrid>
                <a:gridCol w="83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320 MHz Positioning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Ultra High Reliability (UHR)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BP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 Power (AMP)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426363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Integrated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mmWave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(IMMW)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349671"/>
                  </a:ext>
                </a:extLst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31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AIML SC </a:t>
            </a:r>
            <a:r>
              <a:rPr lang="en-US" altLang="ja-JP" dirty="0"/>
              <a:t>– March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191000"/>
          </a:xfrm>
        </p:spPr>
        <p:txBody>
          <a:bodyPr/>
          <a:lstStyle/>
          <a:p>
            <a:pPr marL="457200" lvl="1" indent="0"/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March 2025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contribution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report proposal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March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ET (Atlanta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Wednesday March 12: </a:t>
            </a:r>
            <a:r>
              <a:rPr lang="en-US" altLang="en-US" sz="1600" b="1" dirty="0"/>
              <a:t>	AM2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11-25/188r0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BC6092-2A55-BDDA-5A7A-E754400FD021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C80A0A-94FF-665F-A2D9-DF711E7AB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5A6A1-FCE8-74A5-0496-A02F4B233AE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39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2025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50976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Tuesday PM1; Wednesday AM1; Thursday PM1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endParaRPr lang="en-US" altLang="en-US" sz="2400" b="1" i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11-25/0222r1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 update effects on 802.11 – Tuesday</a:t>
            </a:r>
            <a:endParaRPr lang="en-US" altLang="en-US" sz="2400" dirty="0"/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b="1" dirty="0"/>
              <a:t>Continue technical discussions on next slide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 – Wednesday and Thursday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i="1" dirty="0"/>
              <a:t>Liaison from WBA on QoS, and L4S – </a:t>
            </a:r>
            <a:r>
              <a:rPr lang="en-US" altLang="en-US" sz="2400" b="1" dirty="0"/>
              <a:t>Deferred</a:t>
            </a:r>
            <a:r>
              <a:rPr lang="en-US" altLang="en-US" sz="2400" i="1" dirty="0"/>
              <a:t> until TGbn and REVmf consider this topic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On hold, pending contribution: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endParaRPr lang="en-US" sz="2000" b="1" kern="0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0F3182-224B-C3FA-34CE-7BE27D92DF17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0A7DB9-EDAA-7CA5-870D-6E123D3DED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E9EA6-77DC-96D8-C963-6412C4489266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6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2025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492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11-25/0208)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10:30 – 12:30h (</a:t>
            </a:r>
            <a:r>
              <a:rPr lang="en-GB" sz="1800" dirty="0">
                <a:solidFill>
                  <a:srgbClr val="FF0000"/>
                </a:solidFill>
              </a:rPr>
              <a:t>AM 2</a:t>
            </a:r>
            <a:r>
              <a:rPr lang="en-GB" sz="1800" dirty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Thursday</a:t>
            </a:r>
            <a:r>
              <a:rPr lang="en-GB" sz="1800" dirty="0"/>
              <a:t> 08:00 – 10:00h (</a:t>
            </a:r>
            <a:r>
              <a:rPr lang="en-GB" sz="1800" dirty="0">
                <a:solidFill>
                  <a:srgbClr val="FF0000"/>
                </a:solidFill>
              </a:rPr>
              <a:t>AM 1</a:t>
            </a:r>
            <a:r>
              <a:rPr lang="en-GB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Topics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ETSI BRAN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BT SIG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802.15.4ab NB Status Update</a:t>
            </a:r>
            <a:endParaRPr lang="en-GB" sz="1800" dirty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sym typeface="Wingdings" pitchFamily="2" charset="2"/>
              </a:rPr>
              <a:t>Other topics – please respond to the call for submissions / contact the chair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57271-4CFF-E6A6-BFEF-25AE75F6B23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5A1D4-561D-DE49-57A3-75633BAC33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1DB192F-AAB6-D8C9-A51B-26D913BAB63F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95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8359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Mar 10-15, 2025 Atlanta, Georgia, USA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P802.1AS - Standard - timing and Synchronization for Time-Sensitive Applications - Revision to IEEE Standard 802.1AS-2020,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P802.3dp - Amendment - Cabling Restrictions for Single Pair Power over Ethernet (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SPoE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P802.11br - Amendment - Enhanced Light Communications,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P802.15 - Standard  for Low Rate Wireless Networks - Corrigendum to IEEE Standard 802.15.4-2024,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PAR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/>
            <a:endParaRPr lang="en-US" sz="2000" dirty="0"/>
          </a:p>
          <a:p>
            <a:r>
              <a:rPr lang="en-US" altLang="en-US" sz="2000" dirty="0"/>
              <a:t>Review the 3 marked (4 dots) PARs on Monday 13:30-15:30 and then post feedback to 802 LMSC Reflector by Tuesday 18:30.</a:t>
            </a:r>
          </a:p>
          <a:p>
            <a:r>
              <a:rPr lang="en-US" altLang="en-US" sz="2000" dirty="0"/>
              <a:t>Feedback to be reviewed on Thursda</a:t>
            </a:r>
            <a:r>
              <a:rPr lang="en-US" sz="2000" dirty="0"/>
              <a:t>y, </a:t>
            </a:r>
            <a:r>
              <a:rPr lang="en-US" altLang="en-US" sz="2000" dirty="0"/>
              <a:t>10:30-12:30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5CB8B70-37C0-50FF-AF01-9A3E700DCEC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224775-1E45-E518-650F-95D914A59C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F79DD06-73F8-682C-9814-77F9F5E9B4DA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2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WNG – March 2025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00" y="1323976"/>
            <a:ext cx="11734800" cy="4162424"/>
          </a:xfrm>
        </p:spPr>
        <p:txBody>
          <a:bodyPr/>
          <a:lstStyle/>
          <a:p>
            <a:pPr marL="438150" indent="-381000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dirty="0"/>
              <a:t>Presentations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“Intrinsic vulnerabilities of the MIMO channel sounding procedure”, Francesca </a:t>
            </a:r>
            <a:r>
              <a:rPr lang="en-US" sz="200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Meneghello</a:t>
            </a: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(Northeastern University)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802.11”, Dan Harkins (HPE)</a:t>
            </a:r>
            <a:endParaRPr lang="en-US" sz="2000" b="0" i="0" dirty="0">
              <a:solidFill>
                <a:srgbClr val="222222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Opportunistic Wireless Encryption (OWE)”, Alex Lungu (Samsung)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</a:t>
            </a:r>
            <a:r>
              <a:rPr lang="en-US" sz="2000" b="0" i="0" dirty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802.11 Support of VLANs</a:t>
            </a:r>
            <a:r>
              <a:rPr lang="en-U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”, Donald Eastlake (Independent)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defRPr/>
            </a:pPr>
            <a:endParaRPr lang="tr-TR" altLang="en-US" sz="2000" b="0" dirty="0">
              <a:solidFill>
                <a:srgbClr val="222222"/>
              </a:solidFill>
              <a:highlight>
                <a:srgbClr val="FFFFFF"/>
              </a:highlight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tr-TR" altLang="en-US" sz="2000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A </a:t>
            </a:r>
            <a:r>
              <a:rPr lang="tr-TR" altLang="en-US" sz="2000" b="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motion</a:t>
            </a:r>
            <a:r>
              <a:rPr lang="tr-TR" altLang="en-US" sz="2000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r>
              <a:rPr lang="tr-TR" altLang="en-US" sz="2000" b="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for</a:t>
            </a:r>
            <a:r>
              <a:rPr lang="tr-TR" altLang="en-US" sz="2000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a </a:t>
            </a:r>
            <a:r>
              <a:rPr lang="tr-TR" altLang="en-US" sz="2000" b="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new</a:t>
            </a:r>
            <a:r>
              <a:rPr lang="tr-TR" altLang="en-US" sz="2000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SG is </a:t>
            </a:r>
            <a:r>
              <a:rPr lang="tr-TR" altLang="en-US" sz="2000" b="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expected</a:t>
            </a:r>
            <a:r>
              <a:rPr lang="tr-TR" altLang="en-US" sz="2000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. </a:t>
            </a:r>
            <a:endParaRPr lang="tr-TR" altLang="en-US" dirty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11 March 2025, 0800-1000 Eastern Daylight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B7ADB9-D3DB-3FAE-85B9-F64D34D8C827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9B048-4810-EFE6-2D34-EF95CA594F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16509-E4BB-894B-C198-BF4F8E895857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52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D760D47-1541-450F-A9F4-3EE3A4E58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11 March 2025 @ 4 pm EDT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627ED99F-55AC-42D4-9A6E-D9C9BEC370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(ec-25-0017r01) will include “the usual”:</a:t>
            </a:r>
          </a:p>
          <a:p>
            <a:pPr marL="0" indent="0">
              <a:defRPr/>
            </a:pPr>
            <a:endParaRPr lang="en-AU" altLang="en-US" dirty="0"/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 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BF9FF-0AEB-8BF2-BD6D-8BD57CD971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64FB-151A-CE85-1FAF-83E4600BCD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0F344-758C-1F9C-0ACB-7FECEE0608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8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process – but…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2391341" y="599519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4867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8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802.15.7-2018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defRPr/>
            </a:pPr>
            <a:r>
              <a:rPr lang="en-AU" kern="0" dirty="0"/>
              <a:t>IEEE 802.1ASdr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</a:p>
          <a:p>
            <a:pPr lvl="2">
              <a:defRPr/>
            </a:pPr>
            <a:r>
              <a:rPr lang="en-AU" kern="0" dirty="0"/>
              <a:t>IEEE 802.15.4-2020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kern="0" dirty="0"/>
              <a:t>IEEE 802.1Qcz</a:t>
            </a:r>
          </a:p>
          <a:p>
            <a:pPr lvl="2">
              <a:defRPr/>
            </a:pPr>
            <a:r>
              <a:rPr lang="en-AU" kern="0" dirty="0"/>
              <a:t>IEEE 802.1AEdk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dirty="0"/>
              <a:t>IEEE 802.15.9</a:t>
            </a:r>
          </a:p>
          <a:p>
            <a:pPr lvl="2">
              <a:defRPr/>
            </a:pPr>
            <a:r>
              <a:rPr lang="en-AU" kern="0" dirty="0"/>
              <a:t>IEEE 802.1Qcj</a:t>
            </a:r>
          </a:p>
          <a:p>
            <a:pPr lvl="1">
              <a:defRPr/>
            </a:pPr>
            <a:r>
              <a:rPr lang="en-AU" sz="1600" kern="0" dirty="0"/>
              <a:t>Published</a:t>
            </a:r>
          </a:p>
          <a:p>
            <a:pPr lvl="2">
              <a:defRPr/>
            </a:pPr>
            <a:r>
              <a:rPr lang="en-AU" kern="0" dirty="0"/>
              <a:t>IEEE 802f</a:t>
            </a:r>
          </a:p>
          <a:p>
            <a:pPr lvl="2">
              <a:defRPr/>
            </a:pPr>
            <a:r>
              <a:rPr lang="en-AU" kern="0" dirty="0"/>
              <a:t>IEEE 802.1Qcw</a:t>
            </a:r>
          </a:p>
          <a:p>
            <a:pPr lvl="2">
              <a:defRPr/>
            </a:pPr>
            <a:endParaRPr lang="en-AU" kern="0" dirty="0"/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2019300" y="2057399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1">
              <a:defRPr/>
            </a:pPr>
            <a:r>
              <a:rPr lang="en-AU" sz="1800" kern="0" dirty="0"/>
              <a:t>In 60-day ballot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802.1ASdm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802.1ASdn</a:t>
            </a:r>
            <a:endParaRPr lang="en-AU" dirty="0"/>
          </a:p>
          <a:p>
            <a:pPr lvl="1">
              <a:spcBef>
                <a:spcPts val="800"/>
              </a:spcBef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6CBB8C-2939-0FBC-DAEA-AE5C70C4EE71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</a:t>
            </a:r>
            <a:r>
              <a:rPr lang="en-GB" dirty="0" err="1"/>
              <a:t>Baykas</a:t>
            </a:r>
            <a:r>
              <a:rPr lang="en-GB" dirty="0"/>
              <a:t>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071C30-1CEF-5F50-A3AC-A2D32A14D7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F15F3A-2E9F-1A91-6B9A-6A6887201067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533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01*132"/>
  <p:tag name="TABLE_ENDDRAG_RECT" val="286*297*601*132"/>
</p:tagLst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36462</TotalTime>
  <Words>1821</Words>
  <Application>Microsoft Office PowerPoint</Application>
  <PresentationFormat>Geniş ekran</PresentationFormat>
  <Paragraphs>393</Paragraphs>
  <Slides>19</Slides>
  <Notes>11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Courier New</vt:lpstr>
      <vt:lpstr>Times New Roman</vt:lpstr>
      <vt:lpstr>Verdana</vt:lpstr>
      <vt:lpstr>Wingdings</vt:lpstr>
      <vt:lpstr>802-11 Theme</vt:lpstr>
      <vt:lpstr>Document</vt:lpstr>
      <vt:lpstr>802.11 WG  March 2025 Liaison Report</vt:lpstr>
      <vt:lpstr>IEEE 802.11 Groups </vt:lpstr>
      <vt:lpstr>AIML SC – March 2025 Artificial Intelligence and Machine Learning </vt:lpstr>
      <vt:lpstr>ARC (Architecture) – March 2025</vt:lpstr>
      <vt:lpstr>Coex SC (Coexistence) – March 2025 </vt:lpstr>
      <vt:lpstr>PAR Review SC – Snapshot slide Chair: Jon Rosdahl</vt:lpstr>
      <vt:lpstr>WNG – March 2025</vt:lpstr>
      <vt:lpstr>IEEE 802 JTC1 SC will meet once on Tue, 11 March 2025 @ 4 pm EDT</vt:lpstr>
      <vt:lpstr>A large number of IEEE 802 submissions are in the PSDO balloting process – but…</vt:lpstr>
      <vt:lpstr>IEEE 802 has sent 110 standards through the PSDO adoption process, with 28 in-process</vt:lpstr>
      <vt:lpstr>TGmf (Maintenance) Summary </vt:lpstr>
      <vt:lpstr>TGbf (WLAN Sensing)– March 2025</vt:lpstr>
      <vt:lpstr>TGbk 320MHz Positioning</vt:lpstr>
      <vt:lpstr>TGbn (Ultra High Reliability)</vt:lpstr>
      <vt:lpstr>TGbp Snapshot for Mar 2025 IEEE 802 Plenary</vt:lpstr>
      <vt:lpstr>TGbp Timeline Mar 2025 plenary</vt:lpstr>
      <vt:lpstr>TGbq (Integrated mmWave) Summary </vt:lpstr>
      <vt:lpstr>ELC SG  Enhanced Light Communications </vt:lpstr>
      <vt:lpstr>Automotive TIG  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/>
  <dc:description>Tuncer Baykas (Ofinno)</dc:description>
  <cp:lastModifiedBy>Tunçer Baykaş</cp:lastModifiedBy>
  <cp:revision>77</cp:revision>
  <cp:lastPrinted>1601-01-01T00:00:00Z</cp:lastPrinted>
  <dcterms:created xsi:type="dcterms:W3CDTF">2020-01-12T14:48:27Z</dcterms:created>
  <dcterms:modified xsi:type="dcterms:W3CDTF">2025-03-13T22:11:50Z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