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
  </p:notesMasterIdLst>
  <p:handoutMasterIdLst>
    <p:handoutMasterId r:id="rId10"/>
  </p:handoutMasterIdLst>
  <p:sldIdLst>
    <p:sldId id="256" r:id="rId2"/>
    <p:sldId id="333" r:id="rId3"/>
    <p:sldId id="334" r:id="rId4"/>
    <p:sldId id="330" r:id="rId5"/>
    <p:sldId id="332" r:id="rId6"/>
    <p:sldId id="331" r:id="rId7"/>
    <p:sldId id="275" r:id="rId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D700-E63F-4252-9735-504491B8236D}" v="831" dt="2025-01-16T04:15:46.530"/>
    <p1510:client id="{FCEAAF10-3C0C-42DE-87C1-30E7A15DE7A5}" v="61" dt="2025-01-16T07:57:29.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1948" autoAdjust="0"/>
  </p:normalViewPr>
  <p:slideViewPr>
    <p:cSldViewPr>
      <p:cViewPr varScale="1">
        <p:scale>
          <a:sx n="128" d="100"/>
          <a:sy n="128" d="100"/>
        </p:scale>
        <p:origin x="1210" y="7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871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56824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38435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116766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85051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March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802.19-25/0019r0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silabs.com/wireless/proprietary/efr32fg25-sub-ghz-wireless-soc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silex.jp/products/bridge/list/br100ah" TargetMode="External"/><Relationship Id="rId5" Type="http://schemas.openxmlformats.org/officeDocument/2006/relationships/hyperlink" Target="https://www.silex.jp/products/accesspoint/list/ap100ah"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a:t>Experimental results of coexistence between </a:t>
            </a:r>
            <a:br>
              <a:rPr lang="en-US" sz="2800" dirty="0"/>
            </a:br>
            <a:r>
              <a:rPr lang="en-US" sz="2800" dirty="0"/>
              <a:t>IEEE 802.11ah and IEEE 802.15.4g using actual devices</a:t>
            </a:r>
            <a:endParaRPr lang="en-GB" sz="2800" dirty="0"/>
          </a:p>
        </p:txBody>
      </p:sp>
      <p:sp>
        <p:nvSpPr>
          <p:cNvPr id="3074" name="Rectangle 2"/>
          <p:cNvSpPr>
            <a:spLocks noGrp="1" noChangeArrowheads="1"/>
          </p:cNvSpPr>
          <p:nvPr>
            <p:ph idx="1"/>
          </p:nvPr>
        </p:nvSpPr>
        <p:spPr>
          <a:xfrm>
            <a:off x="731520" y="197412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2025-03-13</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March 2025</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333646972"/>
              </p:ext>
            </p:extLst>
          </p:nvPr>
        </p:nvGraphicFramePr>
        <p:xfrm>
          <a:off x="566738" y="2720975"/>
          <a:ext cx="8794750" cy="3789363"/>
        </p:xfrm>
        <a:graphic>
          <a:graphicData uri="http://schemas.openxmlformats.org/presentationml/2006/ole">
            <mc:AlternateContent xmlns:mc="http://schemas.openxmlformats.org/markup-compatibility/2006">
              <mc:Choice xmlns:v="urn:schemas-microsoft-com:vml" Requires="v">
                <p:oleObj name="Document" r:id="rId3" imgW="7328270" imgH="3161818" progId="Word.Document.8">
                  <p:embed/>
                </p:oleObj>
              </mc:Choice>
              <mc:Fallback>
                <p:oleObj name="Document" r:id="rId3" imgW="7328270" imgH="3161818" progId="Word.Document.8">
                  <p:embed/>
                  <p:pic>
                    <p:nvPicPr>
                      <p:cNvPr id="3075" name="Object 3"/>
                      <p:cNvPicPr>
                        <a:picLocks noChangeAspect="1" noChangeArrowheads="1"/>
                      </p:cNvPicPr>
                      <p:nvPr/>
                    </p:nvPicPr>
                    <p:blipFill>
                      <a:blip r:embed="rId4"/>
                      <a:srcRect/>
                      <a:stretch>
                        <a:fillRect/>
                      </a:stretch>
                    </p:blipFill>
                    <p:spPr bwMode="auto">
                      <a:xfrm>
                        <a:off x="566738" y="2720975"/>
                        <a:ext cx="8794750" cy="3789363"/>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Introduction</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We have conducted coexistence evaluations of IEEE 802.11ah and IEEE 802.15.4g through computer simulations.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In this document, we report the results of evaluating the impact of coexistence through experiments using actual IEEE 802.11ah and IEEE 802.15.4g devices.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This time, we are presenting the preliminary evaluation results. We are planning additional experiments for the May meeting. If you have any comments on the measurement items or conditions that should be obtained, please let us know.</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March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3658589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545747"/>
          </a:xfrm>
        </p:spPr>
        <p:txBody>
          <a:bodyPr/>
          <a:lstStyle/>
          <a:p>
            <a:r>
              <a:rPr lang="en-US" sz="3200" dirty="0">
                <a:solidFill>
                  <a:schemeClr val="tx1"/>
                </a:solidFill>
              </a:rPr>
              <a:t>Measurement Equipment</a:t>
            </a:r>
            <a:endParaRPr lang="en-US" sz="44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5" name="図 4" descr="電子機器とコード&#10;&#10;AI によって生成されたコンテンツは間違っている可能性があります。">
            <a:extLst>
              <a:ext uri="{FF2B5EF4-FFF2-40B4-BE49-F238E27FC236}">
                <a16:creationId xmlns:a16="http://schemas.microsoft.com/office/drawing/2014/main" id="{C8172E97-E15B-AF2D-9B54-674D2065F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92" y="2397460"/>
            <a:ext cx="3204356" cy="2136654"/>
          </a:xfrm>
          <a:prstGeom prst="rect">
            <a:avLst/>
          </a:prstGeom>
        </p:spPr>
      </p:pic>
      <p:pic>
        <p:nvPicPr>
          <p:cNvPr id="9" name="図 8" descr="電子機器の部品&#10;&#10;AI によって生成されたコンテンツは間違っている可能性があります。">
            <a:extLst>
              <a:ext uri="{FF2B5EF4-FFF2-40B4-BE49-F238E27FC236}">
                <a16:creationId xmlns:a16="http://schemas.microsoft.com/office/drawing/2014/main" id="{24D2DE4E-D1E2-F41D-B8F2-6D25B9A332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868" y="2397460"/>
            <a:ext cx="3204356" cy="2136654"/>
          </a:xfrm>
          <a:prstGeom prst="rect">
            <a:avLst/>
          </a:prstGeom>
        </p:spPr>
      </p:pic>
      <p:sp>
        <p:nvSpPr>
          <p:cNvPr id="10" name="テキスト ボックス 9">
            <a:extLst>
              <a:ext uri="{FF2B5EF4-FFF2-40B4-BE49-F238E27FC236}">
                <a16:creationId xmlns:a16="http://schemas.microsoft.com/office/drawing/2014/main" id="{EBF04108-5948-CB15-0E79-3B69B6103468}"/>
              </a:ext>
            </a:extLst>
          </p:cNvPr>
          <p:cNvSpPr txBox="1"/>
          <p:nvPr/>
        </p:nvSpPr>
        <p:spPr>
          <a:xfrm>
            <a:off x="1195644" y="1914699"/>
            <a:ext cx="2988333" cy="482761"/>
          </a:xfrm>
          <a:prstGeom prst="rect">
            <a:avLst/>
          </a:prstGeom>
          <a:noFill/>
        </p:spPr>
        <p:txBody>
          <a:bodyPr wrap="square" rtlCol="0">
            <a:spAutoFit/>
          </a:bodyPr>
          <a:lstStyle/>
          <a:p>
            <a:r>
              <a:rPr kumimoji="1" lang="en-US" altLang="ja-JP" dirty="0">
                <a:solidFill>
                  <a:schemeClr val="tx1"/>
                </a:solidFill>
                <a:latin typeface="Calibri" panose="020F0502020204030204" pitchFamily="34" charset="0"/>
                <a:cs typeface="Calibri" panose="020F0502020204030204" pitchFamily="34" charset="0"/>
              </a:rPr>
              <a:t>IEEE 802.11ah</a:t>
            </a:r>
            <a:endParaRPr kumimoji="1" lang="ja-JP" altLang="en-US" dirty="0">
              <a:solidFill>
                <a:schemeClr val="tx1"/>
              </a:solidFill>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6916199F-3E0E-7B33-808E-E929586C4E8C}"/>
              </a:ext>
            </a:extLst>
          </p:cNvPr>
          <p:cNvSpPr txBox="1"/>
          <p:nvPr/>
        </p:nvSpPr>
        <p:spPr>
          <a:xfrm>
            <a:off x="5416860" y="1933829"/>
            <a:ext cx="2988333" cy="482761"/>
          </a:xfrm>
          <a:prstGeom prst="rect">
            <a:avLst/>
          </a:prstGeom>
          <a:noFill/>
        </p:spPr>
        <p:txBody>
          <a:bodyPr wrap="square" rtlCol="0">
            <a:spAutoFit/>
          </a:bodyPr>
          <a:lstStyle/>
          <a:p>
            <a:r>
              <a:rPr kumimoji="1" lang="en-US" altLang="ja-JP" dirty="0">
                <a:solidFill>
                  <a:schemeClr val="tx1"/>
                </a:solidFill>
                <a:latin typeface="Calibri" panose="020F0502020204030204" pitchFamily="34" charset="0"/>
                <a:cs typeface="Calibri" panose="020F0502020204030204" pitchFamily="34" charset="0"/>
              </a:rPr>
              <a:t>IEEE 802.15.4g</a:t>
            </a:r>
            <a:endParaRPr kumimoji="1" lang="ja-JP" altLang="en-US" dirty="0">
              <a:solidFill>
                <a:schemeClr val="tx1"/>
              </a:solidFill>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6A2A306E-5FC3-8B56-193C-73A96BDE02ED}"/>
              </a:ext>
            </a:extLst>
          </p:cNvPr>
          <p:cNvSpPr txBox="1"/>
          <p:nvPr/>
        </p:nvSpPr>
        <p:spPr>
          <a:xfrm>
            <a:off x="1140953" y="4593704"/>
            <a:ext cx="3331233" cy="873188"/>
          </a:xfrm>
          <a:prstGeom prst="rect">
            <a:avLst/>
          </a:prstGeom>
          <a:noFill/>
        </p:spPr>
        <p:txBody>
          <a:bodyPr wrap="none" rtlCol="0">
            <a:spAutoFit/>
          </a:bodyPr>
          <a:lstStyle/>
          <a:p>
            <a:r>
              <a:rPr kumimoji="1" lang="en-US" altLang="ja-JP" dirty="0">
                <a:solidFill>
                  <a:schemeClr val="tx1"/>
                </a:solidFill>
                <a:latin typeface="Calibri" panose="020F0502020204030204" pitchFamily="34" charset="0"/>
                <a:cs typeface="Calibri" panose="020F0502020204030204" pitchFamily="34" charset="0"/>
              </a:rPr>
              <a:t>AP : Silex AP-100AH(JP)</a:t>
            </a:r>
          </a:p>
          <a:p>
            <a:r>
              <a:rPr kumimoji="1" lang="en-US" altLang="ja-JP" dirty="0">
                <a:solidFill>
                  <a:schemeClr val="tx1"/>
                </a:solidFill>
                <a:latin typeface="Calibri" panose="020F0502020204030204" pitchFamily="34" charset="0"/>
                <a:cs typeface="Calibri" panose="020F0502020204030204" pitchFamily="34" charset="0"/>
              </a:rPr>
              <a:t>STA: Silex BR-100AH(JP)</a:t>
            </a:r>
            <a:endParaRPr kumimoji="1" lang="ja-JP" altLang="en-US" dirty="0">
              <a:solidFill>
                <a:schemeClr val="tx1"/>
              </a:solidFill>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FFD3D0E8-2CB5-6D99-C55F-6CED794E011C}"/>
              </a:ext>
            </a:extLst>
          </p:cNvPr>
          <p:cNvSpPr txBox="1"/>
          <p:nvPr/>
        </p:nvSpPr>
        <p:spPr>
          <a:xfrm>
            <a:off x="5416860" y="4593704"/>
            <a:ext cx="3269678" cy="482761"/>
          </a:xfrm>
          <a:prstGeom prst="rect">
            <a:avLst/>
          </a:prstGeom>
          <a:noFill/>
        </p:spPr>
        <p:txBody>
          <a:bodyPr wrap="none" rtlCol="0">
            <a:spAutoFit/>
          </a:bodyPr>
          <a:lstStyle/>
          <a:p>
            <a:r>
              <a:rPr kumimoji="1" lang="en-US" altLang="ja-JP" dirty="0">
                <a:solidFill>
                  <a:schemeClr val="tx1"/>
                </a:solidFill>
                <a:latin typeface="Calibri" panose="020F0502020204030204" pitchFamily="34" charset="0"/>
                <a:cs typeface="Calibri" panose="020F0502020204030204" pitchFamily="34" charset="0"/>
              </a:rPr>
              <a:t>Silicon Labs EFR32FG25</a:t>
            </a:r>
            <a:endParaRPr kumimoji="1" lang="ja-JP" altLang="en-US" dirty="0">
              <a:solidFill>
                <a:schemeClr val="tx1"/>
              </a:solidFill>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160322F4-3D96-F5BB-BDF7-08953523416C}"/>
              </a:ext>
            </a:extLst>
          </p:cNvPr>
          <p:cNvSpPr txBox="1"/>
          <p:nvPr/>
        </p:nvSpPr>
        <p:spPr>
          <a:xfrm>
            <a:off x="1140953" y="5637820"/>
            <a:ext cx="3124573" cy="400110"/>
          </a:xfrm>
          <a:prstGeom prst="rect">
            <a:avLst/>
          </a:prstGeom>
          <a:noFill/>
        </p:spPr>
        <p:txBody>
          <a:bodyPr wrap="none" rtlCol="0">
            <a:spAutoFit/>
          </a:bodyPr>
          <a:lstStyle/>
          <a:p>
            <a:r>
              <a:rPr kumimoji="1" lang="en-US" altLang="ja-JP" sz="10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https://www.silex.jp/products/accesspoint/list/ap100ah</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en-US" altLang="ja-JP" sz="10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https://www.silex.jp/products/bridge/list/br100ah</a:t>
            </a:r>
            <a:endParaRPr kumimoji="1" lang="en-US" altLang="ja-JP" sz="1000"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F9EF5741-1937-A21D-ECE1-878D44F08D0E}"/>
              </a:ext>
            </a:extLst>
          </p:cNvPr>
          <p:cNvSpPr txBox="1"/>
          <p:nvPr/>
        </p:nvSpPr>
        <p:spPr>
          <a:xfrm>
            <a:off x="5416860" y="5622455"/>
            <a:ext cx="4269117" cy="246221"/>
          </a:xfrm>
          <a:prstGeom prst="rect">
            <a:avLst/>
          </a:prstGeom>
          <a:noFill/>
        </p:spPr>
        <p:txBody>
          <a:bodyPr wrap="none" rtlCol="0">
            <a:spAutoFit/>
          </a:bodyPr>
          <a:lstStyle/>
          <a:p>
            <a:r>
              <a:rPr kumimoji="1" lang="en-US" altLang="ja-JP" sz="1000"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https://www.silabs.com/wireless/proprietary/efr32fg25-sub-ghz-wireless-socs</a:t>
            </a:r>
            <a:endParaRPr kumimoji="1" lang="en-US" altLang="ja-JP" sz="1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53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539871"/>
          </a:xfrm>
        </p:spPr>
        <p:txBody>
          <a:bodyPr/>
          <a:lstStyle/>
          <a:p>
            <a:r>
              <a:rPr lang="en-US" sz="3200" dirty="0">
                <a:solidFill>
                  <a:schemeClr val="tx1"/>
                </a:solidFill>
              </a:rPr>
              <a:t>Measurement Environment</a:t>
            </a:r>
            <a:endParaRPr lang="en-US" sz="4400" dirty="0">
              <a:solidFill>
                <a:schemeClr val="tx1"/>
              </a:solidFill>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3" name="グループ化 32">
            <a:extLst>
              <a:ext uri="{FF2B5EF4-FFF2-40B4-BE49-F238E27FC236}">
                <a16:creationId xmlns:a16="http://schemas.microsoft.com/office/drawing/2014/main" id="{9195EED7-20D1-494A-2015-BA263F447EE4}"/>
              </a:ext>
            </a:extLst>
          </p:cNvPr>
          <p:cNvGrpSpPr>
            <a:grpSpLocks noChangeAspect="1"/>
          </p:cNvGrpSpPr>
          <p:nvPr/>
        </p:nvGrpSpPr>
        <p:grpSpPr>
          <a:xfrm>
            <a:off x="952364" y="1425352"/>
            <a:ext cx="7974524" cy="4763179"/>
            <a:chOff x="358660" y="1430401"/>
            <a:chExt cx="9083657" cy="5425663"/>
          </a:xfrm>
        </p:grpSpPr>
        <p:pic>
          <p:nvPicPr>
            <p:cNvPr id="14" name="図 13" descr="テーブル, 建物, フェンス, 椅子 が含まれている画像&#10;&#10;AI によって生成されたコンテンツは間違っている可能性があります。">
              <a:extLst>
                <a:ext uri="{FF2B5EF4-FFF2-40B4-BE49-F238E27FC236}">
                  <a16:creationId xmlns:a16="http://schemas.microsoft.com/office/drawing/2014/main" id="{CBBC6540-927D-1938-0624-9EA7C227F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057" y="1430401"/>
              <a:ext cx="8136904" cy="5425663"/>
            </a:xfrm>
            <a:prstGeom prst="rect">
              <a:avLst/>
            </a:prstGeom>
          </p:spPr>
        </p:pic>
        <p:sp>
          <p:nvSpPr>
            <p:cNvPr id="8" name="吹き出し: 四角形 7">
              <a:extLst>
                <a:ext uri="{FF2B5EF4-FFF2-40B4-BE49-F238E27FC236}">
                  <a16:creationId xmlns:a16="http://schemas.microsoft.com/office/drawing/2014/main" id="{03325907-B11D-574C-4961-8E2AD9569D7B}"/>
                </a:ext>
              </a:extLst>
            </p:cNvPr>
            <p:cNvSpPr/>
            <p:nvPr/>
          </p:nvSpPr>
          <p:spPr bwMode="auto">
            <a:xfrm>
              <a:off x="358660" y="2333898"/>
              <a:ext cx="2707336" cy="1809335"/>
            </a:xfrm>
            <a:prstGeom prst="wedgeRectCallout">
              <a:avLst>
                <a:gd name="adj1" fmla="val 8529"/>
                <a:gd name="adj2" fmla="val 999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a:ln>
                  <a:noFill/>
                </a:ln>
                <a:solidFill>
                  <a:schemeClr val="tx1"/>
                </a:solidFill>
                <a:effectLst/>
                <a:latin typeface="Times New Roman" pitchFamily="16" charset="0"/>
                <a:ea typeface="MS Gothic" charset="-128"/>
              </a:endParaRPr>
            </a:p>
          </p:txBody>
        </p:sp>
        <p:pic>
          <p:nvPicPr>
            <p:cNvPr id="16" name="図 15" descr="屋内, テーブル, 部屋, ピアノ が含まれている画像&#10;&#10;AI によって生成されたコンテンツは間違っている可能性があります。">
              <a:extLst>
                <a:ext uri="{FF2B5EF4-FFF2-40B4-BE49-F238E27FC236}">
                  <a16:creationId xmlns:a16="http://schemas.microsoft.com/office/drawing/2014/main" id="{EDA5BDA9-E025-38F1-75FA-0574D85F7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85" y="2362454"/>
              <a:ext cx="2672211" cy="1780779"/>
            </a:xfrm>
            <a:prstGeom prst="rect">
              <a:avLst/>
            </a:prstGeom>
          </p:spPr>
        </p:pic>
        <p:sp>
          <p:nvSpPr>
            <p:cNvPr id="18" name="吹き出し: 折線 (枠なし) 17">
              <a:extLst>
                <a:ext uri="{FF2B5EF4-FFF2-40B4-BE49-F238E27FC236}">
                  <a16:creationId xmlns:a16="http://schemas.microsoft.com/office/drawing/2014/main" id="{67DEC707-158D-FF21-4A81-B713C4FD7C86}"/>
                </a:ext>
              </a:extLst>
            </p:cNvPr>
            <p:cNvSpPr/>
            <p:nvPr/>
          </p:nvSpPr>
          <p:spPr bwMode="auto">
            <a:xfrm>
              <a:off x="2057005" y="3513584"/>
              <a:ext cx="1044116" cy="424109"/>
            </a:xfrm>
            <a:prstGeom prst="callout2">
              <a:avLst>
                <a:gd name="adj1" fmla="val 38214"/>
                <a:gd name="adj2" fmla="val 4975"/>
                <a:gd name="adj3" fmla="val 39711"/>
                <a:gd name="adj4" fmla="val -5417"/>
                <a:gd name="adj5" fmla="val 69080"/>
                <a:gd name="adj6" fmla="val -20622"/>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bg1"/>
                  </a:solidFill>
                  <a:effectLst/>
                  <a:latin typeface="Times New Roman" pitchFamily="16" charset="0"/>
                  <a:ea typeface="MS Gothic" charset="-128"/>
                </a:rPr>
                <a:t>802.11ah</a:t>
              </a:r>
              <a:br>
                <a:rPr kumimoji="0" lang="en-US" altLang="ja-JP" sz="1400" b="1" i="0" u="none" strike="noStrike" cap="none" normalizeH="0" baseline="0" dirty="0">
                  <a:ln>
                    <a:noFill/>
                  </a:ln>
                  <a:solidFill>
                    <a:schemeClr val="bg1"/>
                  </a:solidFill>
                  <a:effectLst/>
                  <a:latin typeface="Times New Roman" pitchFamily="16" charset="0"/>
                  <a:ea typeface="MS Gothic" charset="-128"/>
                </a:rPr>
              </a:br>
              <a:r>
                <a:rPr kumimoji="0" lang="en-US" altLang="ja-JP" sz="1400" b="1" i="0" u="none" strike="noStrike" cap="none" normalizeH="0" baseline="0" dirty="0">
                  <a:ln>
                    <a:noFill/>
                  </a:ln>
                  <a:solidFill>
                    <a:schemeClr val="bg1"/>
                  </a:solidFill>
                  <a:effectLst/>
                  <a:latin typeface="Times New Roman" pitchFamily="16" charset="0"/>
                  <a:ea typeface="MS Gothic" charset="-128"/>
                </a:rPr>
                <a:t>AP</a:t>
              </a:r>
              <a:endParaRPr kumimoji="0" lang="ja-JP" altLang="en-US" sz="1400" b="1" i="0" u="none" strike="noStrike" cap="none" normalizeH="0" baseline="0" dirty="0">
                <a:ln>
                  <a:noFill/>
                </a:ln>
                <a:solidFill>
                  <a:schemeClr val="bg1"/>
                </a:solidFill>
                <a:effectLst/>
                <a:latin typeface="Times New Roman" pitchFamily="16" charset="0"/>
                <a:ea typeface="MS Gothic" charset="-128"/>
              </a:endParaRPr>
            </a:p>
          </p:txBody>
        </p:sp>
        <p:sp>
          <p:nvSpPr>
            <p:cNvPr id="19" name="吹き出し: 折線 (枠なし) 18">
              <a:extLst>
                <a:ext uri="{FF2B5EF4-FFF2-40B4-BE49-F238E27FC236}">
                  <a16:creationId xmlns:a16="http://schemas.microsoft.com/office/drawing/2014/main" id="{975F5D09-97FF-EE23-CADB-2CCC335CFC66}"/>
                </a:ext>
              </a:extLst>
            </p:cNvPr>
            <p:cNvSpPr/>
            <p:nvPr/>
          </p:nvSpPr>
          <p:spPr bwMode="auto">
            <a:xfrm>
              <a:off x="2135807" y="2835086"/>
              <a:ext cx="1044116" cy="424109"/>
            </a:xfrm>
            <a:prstGeom prst="callout2">
              <a:avLst>
                <a:gd name="adj1" fmla="val 38214"/>
                <a:gd name="adj2" fmla="val 4975"/>
                <a:gd name="adj3" fmla="val 39711"/>
                <a:gd name="adj4" fmla="val -5417"/>
                <a:gd name="adj5" fmla="val 69080"/>
                <a:gd name="adj6" fmla="val -20622"/>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bg1"/>
                  </a:solidFill>
                  <a:effectLst/>
                  <a:latin typeface="Times New Roman" pitchFamily="16" charset="0"/>
                  <a:ea typeface="MS Gothic" charset="-128"/>
                </a:rPr>
                <a:t>802.15.4g</a:t>
              </a:r>
              <a:br>
                <a:rPr kumimoji="0" lang="en-US" altLang="ja-JP" sz="1400" b="1" i="0" u="none" strike="noStrike" cap="none" normalizeH="0" baseline="0" dirty="0">
                  <a:ln>
                    <a:noFill/>
                  </a:ln>
                  <a:solidFill>
                    <a:schemeClr val="bg1"/>
                  </a:solidFill>
                  <a:effectLst/>
                  <a:latin typeface="Times New Roman" pitchFamily="16" charset="0"/>
                  <a:ea typeface="MS Gothic" charset="-128"/>
                </a:rPr>
              </a:br>
              <a:r>
                <a:rPr kumimoji="0" lang="en-US" altLang="ja-JP" sz="1400" b="1" i="0" u="none" strike="noStrike" cap="none" normalizeH="0" baseline="0" dirty="0">
                  <a:ln>
                    <a:noFill/>
                  </a:ln>
                  <a:solidFill>
                    <a:schemeClr val="bg1"/>
                  </a:solidFill>
                  <a:effectLst/>
                  <a:latin typeface="Times New Roman" pitchFamily="16" charset="0"/>
                  <a:ea typeface="MS Gothic" charset="-128"/>
                </a:rPr>
                <a:t>PANC</a:t>
              </a:r>
              <a:endParaRPr kumimoji="0" lang="ja-JP" altLang="en-US" sz="1400" b="1" i="0" u="none" strike="noStrike" cap="none" normalizeH="0" baseline="0" dirty="0">
                <a:ln>
                  <a:noFill/>
                </a:ln>
                <a:solidFill>
                  <a:schemeClr val="bg1"/>
                </a:solidFill>
                <a:effectLst/>
                <a:latin typeface="Times New Roman" pitchFamily="16" charset="0"/>
                <a:ea typeface="MS Gothic" charset="-128"/>
              </a:endParaRPr>
            </a:p>
          </p:txBody>
        </p:sp>
        <p:sp>
          <p:nvSpPr>
            <p:cNvPr id="20" name="吹き出し: 四角形 19">
              <a:extLst>
                <a:ext uri="{FF2B5EF4-FFF2-40B4-BE49-F238E27FC236}">
                  <a16:creationId xmlns:a16="http://schemas.microsoft.com/office/drawing/2014/main" id="{F6D56FE6-3FF1-D533-D4B3-12E7CD8CDEEC}"/>
                </a:ext>
              </a:extLst>
            </p:cNvPr>
            <p:cNvSpPr/>
            <p:nvPr/>
          </p:nvSpPr>
          <p:spPr bwMode="auto">
            <a:xfrm>
              <a:off x="5935096" y="1549601"/>
              <a:ext cx="3507221" cy="2367617"/>
            </a:xfrm>
            <a:prstGeom prst="wedgeRectCallout">
              <a:avLst>
                <a:gd name="adj1" fmla="val -26904"/>
                <a:gd name="adj2" fmla="val 7227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a:ln>
                  <a:noFill/>
                </a:ln>
                <a:solidFill>
                  <a:schemeClr val="tx1"/>
                </a:solidFill>
                <a:effectLst/>
                <a:latin typeface="Times New Roman" pitchFamily="16" charset="0"/>
                <a:ea typeface="MS Gothic" charset="-128"/>
              </a:endParaRPr>
            </a:p>
          </p:txBody>
        </p:sp>
        <p:pic>
          <p:nvPicPr>
            <p:cNvPr id="23" name="図 22" descr="テーブル, 座る, 椅子, 机 が含まれている画像&#10;&#10;AI によって生成されたコンテンツは間違っている可能性があります。">
              <a:extLst>
                <a:ext uri="{FF2B5EF4-FFF2-40B4-BE49-F238E27FC236}">
                  <a16:creationId xmlns:a16="http://schemas.microsoft.com/office/drawing/2014/main" id="{723BF143-8E5F-D436-B0D4-59D571291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872" y="1569368"/>
              <a:ext cx="3491445" cy="2328085"/>
            </a:xfrm>
            <a:prstGeom prst="rect">
              <a:avLst/>
            </a:prstGeom>
          </p:spPr>
        </p:pic>
        <p:sp>
          <p:nvSpPr>
            <p:cNvPr id="25" name="吹き出し: 折線 (枠なし) 24">
              <a:extLst>
                <a:ext uri="{FF2B5EF4-FFF2-40B4-BE49-F238E27FC236}">
                  <a16:creationId xmlns:a16="http://schemas.microsoft.com/office/drawing/2014/main" id="{F86A926D-5D9E-EE70-C711-3A7C3BEB121C}"/>
                </a:ext>
              </a:extLst>
            </p:cNvPr>
            <p:cNvSpPr/>
            <p:nvPr/>
          </p:nvSpPr>
          <p:spPr bwMode="auto">
            <a:xfrm>
              <a:off x="6952261" y="1926400"/>
              <a:ext cx="1044116" cy="424109"/>
            </a:xfrm>
            <a:prstGeom prst="callout2">
              <a:avLst>
                <a:gd name="adj1" fmla="val 38214"/>
                <a:gd name="adj2" fmla="val 4975"/>
                <a:gd name="adj3" fmla="val 39711"/>
                <a:gd name="adj4" fmla="val -5417"/>
                <a:gd name="adj5" fmla="val 128970"/>
                <a:gd name="adj6" fmla="val -18798"/>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bg1"/>
                  </a:solidFill>
                  <a:effectLst/>
                  <a:latin typeface="Times New Roman" pitchFamily="16" charset="0"/>
                  <a:ea typeface="MS Gothic" charset="-128"/>
                </a:rPr>
                <a:t>802.15.4g</a:t>
              </a:r>
              <a:br>
                <a:rPr kumimoji="0" lang="en-US" altLang="ja-JP" sz="1400" b="1" i="0" u="none" strike="noStrike" cap="none" normalizeH="0" baseline="0" dirty="0">
                  <a:ln>
                    <a:noFill/>
                  </a:ln>
                  <a:solidFill>
                    <a:schemeClr val="bg1"/>
                  </a:solidFill>
                  <a:effectLst/>
                  <a:latin typeface="Times New Roman" pitchFamily="16" charset="0"/>
                  <a:ea typeface="MS Gothic" charset="-128"/>
                </a:rPr>
              </a:br>
              <a:r>
                <a:rPr kumimoji="0" lang="en-US" altLang="ja-JP" sz="1400" b="1" i="0" u="none" strike="noStrike" cap="none" normalizeH="0" baseline="0" dirty="0">
                  <a:ln>
                    <a:noFill/>
                  </a:ln>
                  <a:solidFill>
                    <a:schemeClr val="bg1"/>
                  </a:solidFill>
                  <a:effectLst/>
                  <a:latin typeface="Times New Roman" pitchFamily="16" charset="0"/>
                  <a:ea typeface="MS Gothic" charset="-128"/>
                </a:rPr>
                <a:t>Node#1</a:t>
              </a:r>
              <a:endParaRPr kumimoji="0" lang="ja-JP" altLang="en-US" sz="1400" b="1" i="0" u="none" strike="noStrike" cap="none" normalizeH="0" baseline="0" dirty="0">
                <a:ln>
                  <a:noFill/>
                </a:ln>
                <a:solidFill>
                  <a:schemeClr val="bg1"/>
                </a:solidFill>
                <a:effectLst/>
                <a:latin typeface="Times New Roman" pitchFamily="16" charset="0"/>
                <a:ea typeface="MS Gothic" charset="-128"/>
              </a:endParaRPr>
            </a:p>
          </p:txBody>
        </p:sp>
        <p:sp>
          <p:nvSpPr>
            <p:cNvPr id="26" name="吹き出し: 折線 (枠なし) 25">
              <a:extLst>
                <a:ext uri="{FF2B5EF4-FFF2-40B4-BE49-F238E27FC236}">
                  <a16:creationId xmlns:a16="http://schemas.microsoft.com/office/drawing/2014/main" id="{727E25A2-9E99-81A8-4BCD-6593E62D300F}"/>
                </a:ext>
              </a:extLst>
            </p:cNvPr>
            <p:cNvSpPr/>
            <p:nvPr/>
          </p:nvSpPr>
          <p:spPr bwMode="auto">
            <a:xfrm>
              <a:off x="8372677" y="1714345"/>
              <a:ext cx="1044116" cy="424109"/>
            </a:xfrm>
            <a:prstGeom prst="callout2">
              <a:avLst>
                <a:gd name="adj1" fmla="val 102597"/>
                <a:gd name="adj2" fmla="val 3150"/>
                <a:gd name="adj3" fmla="val 101099"/>
                <a:gd name="adj4" fmla="val -13931"/>
                <a:gd name="adj5" fmla="val 167899"/>
                <a:gd name="adj6" fmla="val 36545"/>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bg1"/>
                  </a:solidFill>
                  <a:effectLst/>
                  <a:latin typeface="Times New Roman" pitchFamily="16" charset="0"/>
                  <a:ea typeface="MS Gothic" charset="-128"/>
                </a:rPr>
                <a:t>802.15.4g</a:t>
              </a:r>
              <a:br>
                <a:rPr kumimoji="0" lang="en-US" altLang="ja-JP" sz="1400" b="1" i="0" u="none" strike="noStrike" cap="none" normalizeH="0" baseline="0" dirty="0">
                  <a:ln>
                    <a:noFill/>
                  </a:ln>
                  <a:solidFill>
                    <a:schemeClr val="bg1"/>
                  </a:solidFill>
                  <a:effectLst/>
                  <a:latin typeface="Times New Roman" pitchFamily="16" charset="0"/>
                  <a:ea typeface="MS Gothic" charset="-128"/>
                </a:rPr>
              </a:br>
              <a:r>
                <a:rPr kumimoji="0" lang="en-US" altLang="ja-JP" sz="1400" b="1" i="0" u="none" strike="noStrike" cap="none" normalizeH="0" baseline="0" dirty="0">
                  <a:ln>
                    <a:noFill/>
                  </a:ln>
                  <a:solidFill>
                    <a:schemeClr val="bg1"/>
                  </a:solidFill>
                  <a:effectLst/>
                  <a:latin typeface="Times New Roman" pitchFamily="16" charset="0"/>
                  <a:ea typeface="MS Gothic" charset="-128"/>
                </a:rPr>
                <a:t>Node#2</a:t>
              </a:r>
              <a:endParaRPr kumimoji="0" lang="ja-JP" altLang="en-US" sz="1400" b="1" i="0" u="none" strike="noStrike" cap="none" normalizeH="0" baseline="0" dirty="0">
                <a:ln>
                  <a:noFill/>
                </a:ln>
                <a:solidFill>
                  <a:schemeClr val="bg1"/>
                </a:solidFill>
                <a:effectLst/>
                <a:latin typeface="Times New Roman" pitchFamily="16" charset="0"/>
                <a:ea typeface="MS Gothic" charset="-128"/>
              </a:endParaRPr>
            </a:p>
          </p:txBody>
        </p:sp>
        <p:grpSp>
          <p:nvGrpSpPr>
            <p:cNvPr id="29" name="グループ化 28">
              <a:extLst>
                <a:ext uri="{FF2B5EF4-FFF2-40B4-BE49-F238E27FC236}">
                  <a16:creationId xmlns:a16="http://schemas.microsoft.com/office/drawing/2014/main" id="{C8F4B4EA-7B75-5E50-E779-5C176FFC466A}"/>
                </a:ext>
              </a:extLst>
            </p:cNvPr>
            <p:cNvGrpSpPr/>
            <p:nvPr/>
          </p:nvGrpSpPr>
          <p:grpSpPr>
            <a:xfrm>
              <a:off x="7996377" y="2805747"/>
              <a:ext cx="1050584" cy="544137"/>
              <a:chOff x="7856387" y="2607443"/>
              <a:chExt cx="1050584" cy="544137"/>
            </a:xfrm>
          </p:grpSpPr>
          <p:sp>
            <p:nvSpPr>
              <p:cNvPr id="27" name="吹き出し: 折線 (枠なし) 26">
                <a:extLst>
                  <a:ext uri="{FF2B5EF4-FFF2-40B4-BE49-F238E27FC236}">
                    <a16:creationId xmlns:a16="http://schemas.microsoft.com/office/drawing/2014/main" id="{5EB4AFEA-2F34-BED2-9D35-E0C1D558726D}"/>
                  </a:ext>
                </a:extLst>
              </p:cNvPr>
              <p:cNvSpPr/>
              <p:nvPr/>
            </p:nvSpPr>
            <p:spPr bwMode="auto">
              <a:xfrm>
                <a:off x="7862855" y="2607443"/>
                <a:ext cx="1044116" cy="544137"/>
              </a:xfrm>
              <a:prstGeom prst="callout2">
                <a:avLst>
                  <a:gd name="adj1" fmla="val -1464"/>
                  <a:gd name="adj2" fmla="val 39641"/>
                  <a:gd name="adj3" fmla="val -34975"/>
                  <a:gd name="adj4" fmla="val 65131"/>
                  <a:gd name="adj5" fmla="val -37114"/>
                  <a:gd name="adj6" fmla="val 76686"/>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tx1"/>
                    </a:solidFill>
                    <a:effectLst/>
                    <a:latin typeface="Times New Roman" pitchFamily="16" charset="0"/>
                    <a:ea typeface="MS Gothic" charset="-128"/>
                  </a:rPr>
                  <a:t>802.11ah</a:t>
                </a:r>
                <a:br>
                  <a:rPr kumimoji="0" lang="en-US" altLang="ja-JP" sz="1400" b="1" i="0" u="none" strike="noStrike" cap="none" normalizeH="0" baseline="0" dirty="0">
                    <a:ln>
                      <a:noFill/>
                    </a:ln>
                    <a:solidFill>
                      <a:schemeClr val="tx1"/>
                    </a:solidFill>
                    <a:effectLst/>
                    <a:latin typeface="Times New Roman" pitchFamily="16" charset="0"/>
                    <a:ea typeface="MS Gothic" charset="-128"/>
                  </a:rPr>
                </a:br>
                <a:r>
                  <a:rPr kumimoji="0" lang="en-US" altLang="ja-JP" sz="1400" b="1" i="0" u="none" strike="noStrike" cap="none" normalizeH="0" baseline="0" dirty="0">
                    <a:ln>
                      <a:noFill/>
                    </a:ln>
                    <a:solidFill>
                      <a:schemeClr val="tx1"/>
                    </a:solidFill>
                    <a:effectLst/>
                    <a:latin typeface="Times New Roman" pitchFamily="16" charset="0"/>
                    <a:ea typeface="MS Gothic" charset="-128"/>
                  </a:rPr>
                  <a:t>STA#2</a:t>
                </a:r>
                <a:endParaRPr kumimoji="0" lang="ja-JP" altLang="en-US" sz="1400" b="1" i="0" u="none" strike="noStrike" cap="none" normalizeH="0" baseline="0" dirty="0">
                  <a:ln>
                    <a:noFill/>
                  </a:ln>
                  <a:solidFill>
                    <a:schemeClr val="tx1"/>
                  </a:solidFill>
                  <a:effectLst/>
                  <a:latin typeface="Times New Roman" pitchFamily="16" charset="0"/>
                  <a:ea typeface="MS Gothic" charset="-128"/>
                </a:endParaRPr>
              </a:p>
            </p:txBody>
          </p:sp>
          <p:sp>
            <p:nvSpPr>
              <p:cNvPr id="28" name="正方形/長方形 27">
                <a:extLst>
                  <a:ext uri="{FF2B5EF4-FFF2-40B4-BE49-F238E27FC236}">
                    <a16:creationId xmlns:a16="http://schemas.microsoft.com/office/drawing/2014/main" id="{F9317598-1BDC-D330-7DBF-86866A96129F}"/>
                  </a:ext>
                </a:extLst>
              </p:cNvPr>
              <p:cNvSpPr/>
              <p:nvPr/>
            </p:nvSpPr>
            <p:spPr bwMode="auto">
              <a:xfrm>
                <a:off x="7856387" y="2611520"/>
                <a:ext cx="1044115" cy="54006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000" b="0" i="0" u="none" strike="noStrike" cap="none" normalizeH="0" baseline="0">
                  <a:ln>
                    <a:noFill/>
                  </a:ln>
                  <a:solidFill>
                    <a:schemeClr val="bg1"/>
                  </a:solidFill>
                  <a:effectLst/>
                  <a:latin typeface="Times New Roman" pitchFamily="16" charset="0"/>
                  <a:ea typeface="MS Gothic" charset="-128"/>
                </a:endParaRPr>
              </a:p>
            </p:txBody>
          </p:sp>
        </p:grpSp>
        <p:grpSp>
          <p:nvGrpSpPr>
            <p:cNvPr id="30" name="グループ化 29">
              <a:extLst>
                <a:ext uri="{FF2B5EF4-FFF2-40B4-BE49-F238E27FC236}">
                  <a16:creationId xmlns:a16="http://schemas.microsoft.com/office/drawing/2014/main" id="{47E6387C-2BD8-0F25-E25C-9DB118997409}"/>
                </a:ext>
              </a:extLst>
            </p:cNvPr>
            <p:cNvGrpSpPr/>
            <p:nvPr/>
          </p:nvGrpSpPr>
          <p:grpSpPr>
            <a:xfrm>
              <a:off x="6238904" y="2946886"/>
              <a:ext cx="1050584" cy="544137"/>
              <a:chOff x="7856387" y="2607443"/>
              <a:chExt cx="1050584" cy="544137"/>
            </a:xfrm>
          </p:grpSpPr>
          <p:sp>
            <p:nvSpPr>
              <p:cNvPr id="31" name="吹き出し: 折線 (枠なし) 30">
                <a:extLst>
                  <a:ext uri="{FF2B5EF4-FFF2-40B4-BE49-F238E27FC236}">
                    <a16:creationId xmlns:a16="http://schemas.microsoft.com/office/drawing/2014/main" id="{803244CB-1D8E-8651-71D3-19D7C15414AD}"/>
                  </a:ext>
                </a:extLst>
              </p:cNvPr>
              <p:cNvSpPr/>
              <p:nvPr/>
            </p:nvSpPr>
            <p:spPr bwMode="auto">
              <a:xfrm>
                <a:off x="7862855" y="2607443"/>
                <a:ext cx="1044116" cy="544137"/>
              </a:xfrm>
              <a:prstGeom prst="callout2">
                <a:avLst>
                  <a:gd name="adj1" fmla="val -1464"/>
                  <a:gd name="adj2" fmla="val 39641"/>
                  <a:gd name="adj3" fmla="val -34975"/>
                  <a:gd name="adj4" fmla="val 24384"/>
                  <a:gd name="adj5" fmla="val -39448"/>
                  <a:gd name="adj6" fmla="val 14045"/>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a:ln>
                      <a:noFill/>
                    </a:ln>
                    <a:solidFill>
                      <a:schemeClr val="tx1"/>
                    </a:solidFill>
                    <a:effectLst/>
                    <a:latin typeface="Times New Roman" pitchFamily="16" charset="0"/>
                    <a:ea typeface="MS Gothic" charset="-128"/>
                  </a:rPr>
                  <a:t>802.11ah</a:t>
                </a:r>
                <a:br>
                  <a:rPr kumimoji="0" lang="en-US" altLang="ja-JP" sz="1400" b="1" i="0" u="none" strike="noStrike" cap="none" normalizeH="0" baseline="0" dirty="0">
                    <a:ln>
                      <a:noFill/>
                    </a:ln>
                    <a:solidFill>
                      <a:schemeClr val="tx1"/>
                    </a:solidFill>
                    <a:effectLst/>
                    <a:latin typeface="Times New Roman" pitchFamily="16" charset="0"/>
                    <a:ea typeface="MS Gothic" charset="-128"/>
                  </a:rPr>
                </a:br>
                <a:r>
                  <a:rPr kumimoji="0" lang="en-US" altLang="ja-JP" sz="1400" b="1" i="0" u="none" strike="noStrike" cap="none" normalizeH="0" baseline="0" dirty="0">
                    <a:ln>
                      <a:noFill/>
                    </a:ln>
                    <a:solidFill>
                      <a:schemeClr val="tx1"/>
                    </a:solidFill>
                    <a:effectLst/>
                    <a:latin typeface="Times New Roman" pitchFamily="16" charset="0"/>
                    <a:ea typeface="MS Gothic" charset="-128"/>
                  </a:rPr>
                  <a:t>STA#1</a:t>
                </a:r>
                <a:endParaRPr kumimoji="0" lang="ja-JP" altLang="en-US" sz="1400" b="1" i="0" u="none" strike="noStrike" cap="none" normalizeH="0" baseline="0" dirty="0">
                  <a:ln>
                    <a:noFill/>
                  </a:ln>
                  <a:solidFill>
                    <a:schemeClr val="tx1"/>
                  </a:solidFill>
                  <a:effectLst/>
                  <a:latin typeface="Times New Roman" pitchFamily="16" charset="0"/>
                  <a:ea typeface="MS Gothic" charset="-128"/>
                </a:endParaRPr>
              </a:p>
            </p:txBody>
          </p:sp>
          <p:sp>
            <p:nvSpPr>
              <p:cNvPr id="32" name="正方形/長方形 31">
                <a:extLst>
                  <a:ext uri="{FF2B5EF4-FFF2-40B4-BE49-F238E27FC236}">
                    <a16:creationId xmlns:a16="http://schemas.microsoft.com/office/drawing/2014/main" id="{54F056BC-76E9-13DF-51D0-D9DDE361AA9D}"/>
                  </a:ext>
                </a:extLst>
              </p:cNvPr>
              <p:cNvSpPr/>
              <p:nvPr/>
            </p:nvSpPr>
            <p:spPr bwMode="auto">
              <a:xfrm>
                <a:off x="7856387" y="2611520"/>
                <a:ext cx="1044115" cy="54006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000" b="0" i="0" u="none" strike="noStrike" cap="none" normalizeH="0" baseline="0">
                  <a:ln>
                    <a:noFill/>
                  </a:ln>
                  <a:solidFill>
                    <a:schemeClr val="bg1"/>
                  </a:solidFill>
                  <a:effectLst/>
                  <a:latin typeface="Times New Roman" pitchFamily="16" charset="0"/>
                  <a:ea typeface="MS Gothic" charset="-128"/>
                </a:endParaRPr>
              </a:p>
            </p:txBody>
          </p:sp>
        </p:grpSp>
      </p:grpSp>
      <p:sp>
        <p:nvSpPr>
          <p:cNvPr id="3" name="Rectangle 2">
            <a:extLst>
              <a:ext uri="{FF2B5EF4-FFF2-40B4-BE49-F238E27FC236}">
                <a16:creationId xmlns:a16="http://schemas.microsoft.com/office/drawing/2014/main" id="{4FE43AEA-FF56-7B21-2BFA-AB60F51331CD}"/>
              </a:ext>
            </a:extLst>
          </p:cNvPr>
          <p:cNvSpPr>
            <a:spLocks noGrp="1" noChangeArrowheads="1"/>
          </p:cNvSpPr>
          <p:nvPr>
            <p:ph idx="1"/>
          </p:nvPr>
        </p:nvSpPr>
        <p:spPr>
          <a:xfrm>
            <a:off x="821267" y="6153101"/>
            <a:ext cx="8290560" cy="71445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2000" b="0" dirty="0">
                <a:solidFill>
                  <a:schemeClr val="tx1"/>
                </a:solidFill>
              </a:rPr>
              <a:t>Uplink traffic is transmitted from both IEEE 802.11ah STAs and IEEE 802.15.4g nodes.</a:t>
            </a:r>
          </a:p>
        </p:txBody>
      </p:sp>
      <p:sp>
        <p:nvSpPr>
          <p:cNvPr id="5" name="矢印: 左 4">
            <a:extLst>
              <a:ext uri="{FF2B5EF4-FFF2-40B4-BE49-F238E27FC236}">
                <a16:creationId xmlns:a16="http://schemas.microsoft.com/office/drawing/2014/main" id="{4A2A0795-5D51-42E7-4A59-0658E56A65CC}"/>
              </a:ext>
            </a:extLst>
          </p:cNvPr>
          <p:cNvSpPr/>
          <p:nvPr/>
        </p:nvSpPr>
        <p:spPr bwMode="auto">
          <a:xfrm rot="21088166">
            <a:off x="2741168" y="4516544"/>
            <a:ext cx="3100716" cy="31244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矢印: 左 6">
            <a:extLst>
              <a:ext uri="{FF2B5EF4-FFF2-40B4-BE49-F238E27FC236}">
                <a16:creationId xmlns:a16="http://schemas.microsoft.com/office/drawing/2014/main" id="{44B0ABBE-BB50-0147-5377-56A769D40739}"/>
              </a:ext>
            </a:extLst>
          </p:cNvPr>
          <p:cNvSpPr/>
          <p:nvPr/>
        </p:nvSpPr>
        <p:spPr bwMode="auto">
          <a:xfrm rot="21088166">
            <a:off x="2772879" y="4727725"/>
            <a:ext cx="4206151" cy="31244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テキスト ボックス 8">
            <a:extLst>
              <a:ext uri="{FF2B5EF4-FFF2-40B4-BE49-F238E27FC236}">
                <a16:creationId xmlns:a16="http://schemas.microsoft.com/office/drawing/2014/main" id="{7E0239B2-D293-2FC3-DBD7-52E7DEE58CF6}"/>
              </a:ext>
            </a:extLst>
          </p:cNvPr>
          <p:cNvSpPr txBox="1"/>
          <p:nvPr/>
        </p:nvSpPr>
        <p:spPr>
          <a:xfrm>
            <a:off x="3580656" y="4485692"/>
            <a:ext cx="2122504" cy="523220"/>
          </a:xfrm>
          <a:prstGeom prst="rect">
            <a:avLst/>
          </a:prstGeom>
          <a:noFill/>
        </p:spPr>
        <p:txBody>
          <a:bodyPr wrap="none" rtlCol="0">
            <a:spAutoFit/>
          </a:bodyPr>
          <a:lstStyle/>
          <a:p>
            <a:r>
              <a:rPr kumimoji="1" lang="en-US" altLang="ja-JP" sz="2800" b="1" dirty="0">
                <a:latin typeface="Calibri" panose="020F0502020204030204" pitchFamily="34" charset="0"/>
                <a:cs typeface="Calibri" panose="020F0502020204030204" pitchFamily="34" charset="0"/>
              </a:rPr>
              <a:t>Uplink traffic</a:t>
            </a:r>
            <a:endParaRPr kumimoji="1" lang="ja-JP"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570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585817"/>
          </a:xfrm>
        </p:spPr>
        <p:txBody>
          <a:bodyPr/>
          <a:lstStyle/>
          <a:p>
            <a:r>
              <a:rPr lang="en-US" sz="3200" dirty="0">
                <a:solidFill>
                  <a:schemeClr val="tx1"/>
                </a:solidFill>
              </a:rPr>
              <a:t>Evaluation Specifications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aphicFrame>
        <p:nvGraphicFramePr>
          <p:cNvPr id="9" name="表 8">
            <a:extLst>
              <a:ext uri="{FF2B5EF4-FFF2-40B4-BE49-F238E27FC236}">
                <a16:creationId xmlns:a16="http://schemas.microsoft.com/office/drawing/2014/main" id="{9B544ABE-8751-5E48-B84C-E5CDA399CB8C}"/>
              </a:ext>
            </a:extLst>
          </p:cNvPr>
          <p:cNvGraphicFramePr>
            <a:graphicFrameLocks noGrp="1"/>
          </p:cNvGraphicFramePr>
          <p:nvPr>
            <p:extLst>
              <p:ext uri="{D42A27DB-BD31-4B8C-83A1-F6EECF244321}">
                <p14:modId xmlns:p14="http://schemas.microsoft.com/office/powerpoint/2010/main" val="1332139324"/>
              </p:ext>
            </p:extLst>
          </p:nvPr>
        </p:nvGraphicFramePr>
        <p:xfrm>
          <a:off x="988368" y="1785392"/>
          <a:ext cx="7776864" cy="3950208"/>
        </p:xfrm>
        <a:graphic>
          <a:graphicData uri="http://schemas.openxmlformats.org/drawingml/2006/table">
            <a:tbl>
              <a:tblPr firstRow="1" bandRow="1">
                <a:tableStyleId>{5940675A-B579-460E-94D1-54222C63F5DA}</a:tableStyleId>
              </a:tblPr>
              <a:tblGrid>
                <a:gridCol w="4294402">
                  <a:extLst>
                    <a:ext uri="{9D8B030D-6E8A-4147-A177-3AD203B41FA5}">
                      <a16:colId xmlns:a16="http://schemas.microsoft.com/office/drawing/2014/main" val="4185901159"/>
                    </a:ext>
                  </a:extLst>
                </a:gridCol>
                <a:gridCol w="3482462">
                  <a:extLst>
                    <a:ext uri="{9D8B030D-6E8A-4147-A177-3AD203B41FA5}">
                      <a16:colId xmlns:a16="http://schemas.microsoft.com/office/drawing/2014/main" val="3610190624"/>
                    </a:ext>
                  </a:extLst>
                </a:gridCol>
              </a:tblGrid>
              <a:tr h="370840">
                <a:tc>
                  <a:txBody>
                    <a:bodyPr/>
                    <a:lstStyle/>
                    <a:p>
                      <a:r>
                        <a:rPr lang="en-US" altLang="ja-JP" dirty="0"/>
                        <a:t>802.11ah uplink data rate/STA[kbps]</a:t>
                      </a:r>
                      <a:endParaRPr lang="ja-JP" altLang="en-US" dirty="0"/>
                    </a:p>
                  </a:txBody>
                  <a:tcPr>
                    <a:solidFill>
                      <a:schemeClr val="accent2">
                        <a:lumMod val="20000"/>
                        <a:lumOff val="80000"/>
                      </a:schemeClr>
                    </a:solidFill>
                  </a:tcPr>
                </a:tc>
                <a:tc>
                  <a:txBody>
                    <a:bodyPr/>
                    <a:lstStyle/>
                    <a:p>
                      <a:r>
                        <a:rPr lang="en-US" altLang="ja-JP" dirty="0"/>
                        <a:t>10 – 60</a:t>
                      </a:r>
                      <a:endParaRPr lang="ja-JP" altLang="en-US" dirty="0"/>
                    </a:p>
                  </a:txBody>
                  <a:tcPr/>
                </a:tc>
                <a:extLst>
                  <a:ext uri="{0D108BD9-81ED-4DB2-BD59-A6C34878D82A}">
                    <a16:rowId xmlns:a16="http://schemas.microsoft.com/office/drawing/2014/main" val="7436986"/>
                  </a:ext>
                </a:extLst>
              </a:tr>
              <a:tr h="370840">
                <a:tc>
                  <a:txBody>
                    <a:bodyPr/>
                    <a:lstStyle/>
                    <a:p>
                      <a:r>
                        <a:rPr lang="en-US" altLang="ja-JP" dirty="0"/>
                        <a:t>802.11ah packet size[Byte]</a:t>
                      </a:r>
                      <a:endParaRPr lang="ja-JP" altLang="en-US" dirty="0"/>
                    </a:p>
                  </a:txBody>
                  <a:tcPr>
                    <a:solidFill>
                      <a:schemeClr val="accent2">
                        <a:lumMod val="20000"/>
                        <a:lumOff val="80000"/>
                      </a:schemeClr>
                    </a:solidFill>
                  </a:tcPr>
                </a:tc>
                <a:tc>
                  <a:txBody>
                    <a:bodyPr/>
                    <a:lstStyle/>
                    <a:p>
                      <a:r>
                        <a:rPr lang="en-US" altLang="ja-JP" dirty="0"/>
                        <a:t>100</a:t>
                      </a:r>
                      <a:endParaRPr lang="ja-JP" altLang="en-US" dirty="0"/>
                    </a:p>
                  </a:txBody>
                  <a:tcPr/>
                </a:tc>
                <a:extLst>
                  <a:ext uri="{0D108BD9-81ED-4DB2-BD59-A6C34878D82A}">
                    <a16:rowId xmlns:a16="http://schemas.microsoft.com/office/drawing/2014/main" val="2436798413"/>
                  </a:ext>
                </a:extLst>
              </a:tr>
              <a:tr h="370840">
                <a:tc>
                  <a:txBody>
                    <a:bodyPr/>
                    <a:lstStyle/>
                    <a:p>
                      <a:r>
                        <a:rPr lang="en-US" altLang="ja-JP" dirty="0"/>
                        <a:t>802.11ah MCS</a:t>
                      </a:r>
                      <a:endParaRPr lang="ja-JP" altLang="en-US" dirty="0"/>
                    </a:p>
                  </a:txBody>
                  <a:tcPr>
                    <a:solidFill>
                      <a:schemeClr val="accent2">
                        <a:lumMod val="20000"/>
                        <a:lumOff val="80000"/>
                      </a:schemeClr>
                    </a:solidFill>
                  </a:tcPr>
                </a:tc>
                <a:tc>
                  <a:txBody>
                    <a:bodyPr/>
                    <a:lstStyle/>
                    <a:p>
                      <a:r>
                        <a:rPr lang="en-US" altLang="ja-JP" dirty="0"/>
                        <a:t>0 (333 kbps),</a:t>
                      </a:r>
                      <a:br>
                        <a:rPr lang="en-US" altLang="ja-JP" dirty="0"/>
                      </a:br>
                      <a:r>
                        <a:rPr lang="en-US" altLang="ja-JP" dirty="0"/>
                        <a:t>3 (1333 kbps),</a:t>
                      </a:r>
                      <a:br>
                        <a:rPr lang="en-US" altLang="ja-JP" dirty="0"/>
                      </a:br>
                      <a:r>
                        <a:rPr lang="en-US" altLang="ja-JP" dirty="0"/>
                        <a:t>7 (3333kbps)</a:t>
                      </a:r>
                      <a:endParaRPr lang="ja-JP" altLang="en-US" dirty="0"/>
                    </a:p>
                  </a:txBody>
                  <a:tcPr/>
                </a:tc>
                <a:extLst>
                  <a:ext uri="{0D108BD9-81ED-4DB2-BD59-A6C34878D82A}">
                    <a16:rowId xmlns:a16="http://schemas.microsoft.com/office/drawing/2014/main" val="1188215056"/>
                  </a:ext>
                </a:extLst>
              </a:tr>
              <a:tr h="370840">
                <a:tc>
                  <a:txBody>
                    <a:bodyPr/>
                    <a:lstStyle/>
                    <a:p>
                      <a:r>
                        <a:rPr lang="en-US" altLang="ja-JP" dirty="0"/>
                        <a:t>802.11ah bandwidth[MHz]</a:t>
                      </a:r>
                      <a:endParaRPr lang="ja-JP" altLang="en-US" dirty="0"/>
                    </a:p>
                  </a:txBody>
                  <a:tcPr>
                    <a:solidFill>
                      <a:schemeClr val="accent2">
                        <a:lumMod val="20000"/>
                        <a:lumOff val="80000"/>
                      </a:schemeClr>
                    </a:solidFill>
                  </a:tcPr>
                </a:tc>
                <a:tc>
                  <a:txBody>
                    <a:bodyPr/>
                    <a:lstStyle/>
                    <a:p>
                      <a:r>
                        <a:rPr lang="en-US" altLang="ja-JP" dirty="0"/>
                        <a:t>1</a:t>
                      </a:r>
                      <a:endParaRPr lang="ja-JP" altLang="en-US" dirty="0"/>
                    </a:p>
                  </a:txBody>
                  <a:tcPr/>
                </a:tc>
                <a:extLst>
                  <a:ext uri="{0D108BD9-81ED-4DB2-BD59-A6C34878D82A}">
                    <a16:rowId xmlns:a16="http://schemas.microsoft.com/office/drawing/2014/main" val="3950429612"/>
                  </a:ext>
                </a:extLst>
              </a:tr>
              <a:tr h="370840">
                <a:tc>
                  <a:txBody>
                    <a:bodyPr/>
                    <a:lstStyle/>
                    <a:p>
                      <a:r>
                        <a:rPr lang="en-US" altLang="ja-JP" dirty="0"/>
                        <a:t>802.15.4g uplink data rate/node[kbps]</a:t>
                      </a:r>
                      <a:endParaRPr lang="ja-JP" altLang="en-US" dirty="0"/>
                    </a:p>
                  </a:txBody>
                  <a:tcPr>
                    <a:solidFill>
                      <a:schemeClr val="accent1">
                        <a:lumMod val="20000"/>
                        <a:lumOff val="80000"/>
                      </a:schemeClr>
                    </a:solidFill>
                  </a:tcPr>
                </a:tc>
                <a:tc>
                  <a:txBody>
                    <a:bodyPr/>
                    <a:lstStyle/>
                    <a:p>
                      <a:r>
                        <a:rPr lang="en-US" altLang="ja-JP" dirty="0"/>
                        <a:t>1.6</a:t>
                      </a:r>
                      <a:endParaRPr lang="ja-JP" altLang="en-US" dirty="0"/>
                    </a:p>
                  </a:txBody>
                  <a:tcPr/>
                </a:tc>
                <a:extLst>
                  <a:ext uri="{0D108BD9-81ED-4DB2-BD59-A6C34878D82A}">
                    <a16:rowId xmlns:a16="http://schemas.microsoft.com/office/drawing/2014/main" val="3464848968"/>
                  </a:ext>
                </a:extLst>
              </a:tr>
              <a:tr h="370840">
                <a:tc>
                  <a:txBody>
                    <a:bodyPr/>
                    <a:lstStyle/>
                    <a:p>
                      <a:r>
                        <a:rPr lang="en-US" altLang="ja-JP" dirty="0"/>
                        <a:t>802.15.4g packet size[Byte]</a:t>
                      </a:r>
                      <a:endParaRPr lang="ja-JP" altLang="en-US" dirty="0"/>
                    </a:p>
                  </a:txBody>
                  <a:tcPr>
                    <a:solidFill>
                      <a:schemeClr val="accent1">
                        <a:lumMod val="20000"/>
                        <a:lumOff val="80000"/>
                      </a:schemeClr>
                    </a:solidFill>
                  </a:tcPr>
                </a:tc>
                <a:tc>
                  <a:txBody>
                    <a:bodyPr/>
                    <a:lstStyle/>
                    <a:p>
                      <a:r>
                        <a:rPr lang="en-US" altLang="ja-JP" dirty="0"/>
                        <a:t>100</a:t>
                      </a:r>
                      <a:endParaRPr lang="ja-JP" altLang="en-US" dirty="0"/>
                    </a:p>
                  </a:txBody>
                  <a:tcPr/>
                </a:tc>
                <a:extLst>
                  <a:ext uri="{0D108BD9-81ED-4DB2-BD59-A6C34878D82A}">
                    <a16:rowId xmlns:a16="http://schemas.microsoft.com/office/drawing/2014/main" val="983051825"/>
                  </a:ext>
                </a:extLst>
              </a:tr>
              <a:tr h="370840">
                <a:tc>
                  <a:txBody>
                    <a:bodyPr/>
                    <a:lstStyle/>
                    <a:p>
                      <a:r>
                        <a:rPr lang="en-US" altLang="ja-JP" dirty="0"/>
                        <a:t>802.15.4g MCS</a:t>
                      </a:r>
                      <a:endParaRPr lang="ja-JP" altLang="en-US" dirty="0"/>
                    </a:p>
                  </a:txBody>
                  <a:tcPr>
                    <a:solidFill>
                      <a:schemeClr val="accent1">
                        <a:lumMod val="20000"/>
                        <a:lumOff val="80000"/>
                      </a:schemeClr>
                    </a:solidFill>
                  </a:tcPr>
                </a:tc>
                <a:tc>
                  <a:txBody>
                    <a:bodyPr/>
                    <a:lstStyle/>
                    <a:p>
                      <a:r>
                        <a:rPr lang="en-US" altLang="ja-JP" dirty="0"/>
                        <a:t>Option3 MCS 4 (300 kbps),</a:t>
                      </a:r>
                    </a:p>
                    <a:p>
                      <a:r>
                        <a:rPr lang="en-US" altLang="ja-JP" dirty="0"/>
                        <a:t>Option3 MCS 5 (400 kbps)</a:t>
                      </a:r>
                      <a:endParaRPr lang="ja-JP" altLang="en-US" dirty="0"/>
                    </a:p>
                  </a:txBody>
                  <a:tcPr/>
                </a:tc>
                <a:extLst>
                  <a:ext uri="{0D108BD9-81ED-4DB2-BD59-A6C34878D82A}">
                    <a16:rowId xmlns:a16="http://schemas.microsoft.com/office/drawing/2014/main" val="183000210"/>
                  </a:ext>
                </a:extLst>
              </a:tr>
              <a:tr h="370840">
                <a:tc>
                  <a:txBody>
                    <a:bodyPr/>
                    <a:lstStyle/>
                    <a:p>
                      <a:r>
                        <a:rPr lang="en-US" altLang="ja-JP" dirty="0"/>
                        <a:t>802.15.4g bandwidth[kHz]</a:t>
                      </a:r>
                      <a:endParaRPr lang="ja-JP" altLang="en-US" dirty="0"/>
                    </a:p>
                  </a:txBody>
                  <a:tcPr>
                    <a:solidFill>
                      <a:schemeClr val="accent1">
                        <a:lumMod val="20000"/>
                        <a:lumOff val="80000"/>
                      </a:schemeClr>
                    </a:solidFill>
                  </a:tcPr>
                </a:tc>
                <a:tc>
                  <a:txBody>
                    <a:bodyPr/>
                    <a:lstStyle/>
                    <a:p>
                      <a:r>
                        <a:rPr lang="en-US" altLang="ja-JP" dirty="0"/>
                        <a:t>400</a:t>
                      </a:r>
                      <a:endParaRPr lang="ja-JP" altLang="en-US" dirty="0"/>
                    </a:p>
                  </a:txBody>
                  <a:tcPr/>
                </a:tc>
                <a:extLst>
                  <a:ext uri="{0D108BD9-81ED-4DB2-BD59-A6C34878D82A}">
                    <a16:rowId xmlns:a16="http://schemas.microsoft.com/office/drawing/2014/main" val="726277095"/>
                  </a:ext>
                </a:extLst>
              </a:tr>
            </a:tbl>
          </a:graphicData>
        </a:graphic>
      </p:graphicFrame>
      <p:sp>
        <p:nvSpPr>
          <p:cNvPr id="3" name="Rectangle 2">
            <a:extLst>
              <a:ext uri="{FF2B5EF4-FFF2-40B4-BE49-F238E27FC236}">
                <a16:creationId xmlns:a16="http://schemas.microsoft.com/office/drawing/2014/main" id="{CAF4BFF1-100D-9225-ED4E-61D7BC20E124}"/>
              </a:ext>
            </a:extLst>
          </p:cNvPr>
          <p:cNvSpPr>
            <a:spLocks noGrp="1" noChangeArrowheads="1"/>
          </p:cNvSpPr>
          <p:nvPr>
            <p:ph idx="1"/>
          </p:nvPr>
        </p:nvSpPr>
        <p:spPr>
          <a:xfrm>
            <a:off x="821267" y="5931472"/>
            <a:ext cx="8290560" cy="71445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2000" b="0" dirty="0">
                <a:solidFill>
                  <a:schemeClr val="tx1"/>
                </a:solidFill>
              </a:rPr>
              <a:t>Both IEEE 802.11ah and IEEE 802.15.4g perform transmissions to maintain a duty cycle of less than 10%.</a:t>
            </a:r>
            <a:endParaRPr lang="en-GB" altLang="ja-JP" sz="2000" b="0" dirty="0">
              <a:solidFill>
                <a:schemeClr val="tx1"/>
              </a:solidFill>
            </a:endParaRPr>
          </a:p>
        </p:txBody>
      </p:sp>
    </p:spTree>
    <p:extLst>
      <p:ext uri="{BB962C8B-B14F-4D97-AF65-F5344CB8AC3E}">
        <p14:creationId xmlns:p14="http://schemas.microsoft.com/office/powerpoint/2010/main" val="86951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528695"/>
          </a:xfrm>
        </p:spPr>
        <p:txBody>
          <a:bodyPr/>
          <a:lstStyle/>
          <a:p>
            <a:r>
              <a:rPr lang="en-US" sz="3200" dirty="0">
                <a:solidFill>
                  <a:schemeClr val="tx1"/>
                </a:solidFill>
              </a:rPr>
              <a:t>Evaluation Results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4" name="図 13">
            <a:extLst>
              <a:ext uri="{FF2B5EF4-FFF2-40B4-BE49-F238E27FC236}">
                <a16:creationId xmlns:a16="http://schemas.microsoft.com/office/drawing/2014/main" id="{AFC18259-4A07-D25E-FD72-EC96CB0AE8CE}"/>
              </a:ext>
            </a:extLst>
          </p:cNvPr>
          <p:cNvPicPr>
            <a:picLocks noChangeAspect="1"/>
          </p:cNvPicPr>
          <p:nvPr/>
        </p:nvPicPr>
        <p:blipFill>
          <a:blip r:embed="rId3"/>
          <a:stretch>
            <a:fillRect/>
          </a:stretch>
        </p:blipFill>
        <p:spPr>
          <a:xfrm>
            <a:off x="4967843" y="2050746"/>
            <a:ext cx="4664795" cy="3070897"/>
          </a:xfrm>
          <a:prstGeom prst="rect">
            <a:avLst/>
          </a:prstGeom>
        </p:spPr>
      </p:pic>
      <p:sp>
        <p:nvSpPr>
          <p:cNvPr id="15" name="テキスト ボックス 14">
            <a:extLst>
              <a:ext uri="{FF2B5EF4-FFF2-40B4-BE49-F238E27FC236}">
                <a16:creationId xmlns:a16="http://schemas.microsoft.com/office/drawing/2014/main" id="{FBD53C80-719C-BCF8-EE2D-B4FE43FE8B04}"/>
              </a:ext>
            </a:extLst>
          </p:cNvPr>
          <p:cNvSpPr txBox="1"/>
          <p:nvPr/>
        </p:nvSpPr>
        <p:spPr>
          <a:xfrm>
            <a:off x="1276974" y="1173325"/>
            <a:ext cx="2642390" cy="461665"/>
          </a:xfrm>
          <a:prstGeom prst="rect">
            <a:avLst/>
          </a:prstGeom>
          <a:noFill/>
        </p:spPr>
        <p:txBody>
          <a:bodyPr wrap="none" rtlCol="0">
            <a:spAutoFit/>
          </a:bodyPr>
          <a:lstStyle/>
          <a:p>
            <a:r>
              <a:rPr kumimoji="1" lang="en-US" altLang="ja-JP" sz="2400" dirty="0">
                <a:solidFill>
                  <a:schemeClr val="tx1"/>
                </a:solidFill>
                <a:latin typeface="Calibri" panose="020F0502020204030204" pitchFamily="34" charset="0"/>
                <a:cs typeface="Calibri" panose="020F0502020204030204" pitchFamily="34" charset="0"/>
              </a:rPr>
              <a:t>IEEE 802.11ah Jitter</a:t>
            </a:r>
            <a:endParaRPr kumimoji="1" lang="ja-JP" altLang="en-US" sz="2400" dirty="0">
              <a:solidFill>
                <a:schemeClr val="tx1"/>
              </a:solidFill>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20AF1FBD-D0AD-4D51-3D08-7F28BCAF9028}"/>
              </a:ext>
            </a:extLst>
          </p:cNvPr>
          <p:cNvSpPr txBox="1"/>
          <p:nvPr/>
        </p:nvSpPr>
        <p:spPr>
          <a:xfrm>
            <a:off x="5134564" y="1173324"/>
            <a:ext cx="4203587" cy="461665"/>
          </a:xfrm>
          <a:prstGeom prst="rect">
            <a:avLst/>
          </a:prstGeom>
          <a:noFill/>
        </p:spPr>
        <p:txBody>
          <a:bodyPr wrap="none" rtlCol="0">
            <a:spAutoFit/>
          </a:bodyPr>
          <a:lstStyle/>
          <a:p>
            <a:r>
              <a:rPr kumimoji="1" lang="en-US" altLang="ja-JP" sz="2400" dirty="0">
                <a:solidFill>
                  <a:schemeClr val="tx1"/>
                </a:solidFill>
                <a:latin typeface="Calibri" panose="020F0502020204030204" pitchFamily="34" charset="0"/>
                <a:cs typeface="Calibri" panose="020F0502020204030204" pitchFamily="34" charset="0"/>
              </a:rPr>
              <a:t>IEEE 802.15.4g Frame Error Rate</a:t>
            </a:r>
            <a:endParaRPr kumimoji="1" lang="ja-JP" altLang="en-US" sz="2400" dirty="0">
              <a:solidFill>
                <a:schemeClr val="tx1"/>
              </a:solidFill>
              <a:latin typeface="Calibri" panose="020F0502020204030204" pitchFamily="34" charset="0"/>
              <a:cs typeface="Calibri" panose="020F0502020204030204" pitchFamily="34" charset="0"/>
            </a:endParaRPr>
          </a:p>
        </p:txBody>
      </p:sp>
      <p:pic>
        <p:nvPicPr>
          <p:cNvPr id="17" name="図 16">
            <a:extLst>
              <a:ext uri="{FF2B5EF4-FFF2-40B4-BE49-F238E27FC236}">
                <a16:creationId xmlns:a16="http://schemas.microsoft.com/office/drawing/2014/main" id="{BBFB96EB-7ABF-BC05-76C6-3543F1D14A5D}"/>
              </a:ext>
            </a:extLst>
          </p:cNvPr>
          <p:cNvPicPr>
            <a:picLocks noChangeAspect="1"/>
          </p:cNvPicPr>
          <p:nvPr/>
        </p:nvPicPr>
        <p:blipFill>
          <a:blip r:embed="rId4"/>
          <a:stretch>
            <a:fillRect/>
          </a:stretch>
        </p:blipFill>
        <p:spPr>
          <a:xfrm>
            <a:off x="126338" y="2059810"/>
            <a:ext cx="4664795" cy="3073954"/>
          </a:xfrm>
          <a:prstGeom prst="rect">
            <a:avLst/>
          </a:prstGeom>
        </p:spPr>
      </p:pic>
      <p:sp>
        <p:nvSpPr>
          <p:cNvPr id="18" name="テキスト ボックス 17">
            <a:extLst>
              <a:ext uri="{FF2B5EF4-FFF2-40B4-BE49-F238E27FC236}">
                <a16:creationId xmlns:a16="http://schemas.microsoft.com/office/drawing/2014/main" id="{B4B5D69B-0DB9-B2E9-9A9E-DFA2E4ECE969}"/>
              </a:ext>
            </a:extLst>
          </p:cNvPr>
          <p:cNvSpPr txBox="1"/>
          <p:nvPr/>
        </p:nvSpPr>
        <p:spPr>
          <a:xfrm>
            <a:off x="648198" y="2581496"/>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MCS0</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AA640663-0434-A2B3-56C4-9E62DD240FF7}"/>
              </a:ext>
            </a:extLst>
          </p:cNvPr>
          <p:cNvSpPr txBox="1"/>
          <p:nvPr/>
        </p:nvSpPr>
        <p:spPr>
          <a:xfrm>
            <a:off x="1786408" y="3516285"/>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MCS3</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20" name="テキスト ボックス 19">
            <a:extLst>
              <a:ext uri="{FF2B5EF4-FFF2-40B4-BE49-F238E27FC236}">
                <a16:creationId xmlns:a16="http://schemas.microsoft.com/office/drawing/2014/main" id="{7DFF716C-A673-79C4-AD46-DE549206BB89}"/>
              </a:ext>
            </a:extLst>
          </p:cNvPr>
          <p:cNvSpPr txBox="1"/>
          <p:nvPr/>
        </p:nvSpPr>
        <p:spPr>
          <a:xfrm>
            <a:off x="3675009" y="3938902"/>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MCS7</a:t>
            </a:r>
            <a:endParaRPr kumimoji="1" lang="ja-JP" altLang="en-US" sz="1400" dirty="0">
              <a:solidFill>
                <a:schemeClr val="tx1"/>
              </a:solidFill>
              <a:latin typeface="Calibri" panose="020F0502020204030204" pitchFamily="34" charset="0"/>
              <a:cs typeface="Calibri" panose="020F0502020204030204" pitchFamily="34" charset="0"/>
            </a:endParaRPr>
          </a:p>
        </p:txBody>
      </p:sp>
      <p:pic>
        <p:nvPicPr>
          <p:cNvPr id="21" name="図 20">
            <a:extLst>
              <a:ext uri="{FF2B5EF4-FFF2-40B4-BE49-F238E27FC236}">
                <a16:creationId xmlns:a16="http://schemas.microsoft.com/office/drawing/2014/main" id="{7D010AEC-2B0E-F541-EEC4-D46039758E12}"/>
              </a:ext>
            </a:extLst>
          </p:cNvPr>
          <p:cNvPicPr>
            <a:picLocks noChangeAspect="1"/>
          </p:cNvPicPr>
          <p:nvPr/>
        </p:nvPicPr>
        <p:blipFill>
          <a:blip r:embed="rId5"/>
          <a:srcRect l="79106" t="40031" b="40032"/>
          <a:stretch/>
        </p:blipFill>
        <p:spPr>
          <a:xfrm>
            <a:off x="8028183" y="2155742"/>
            <a:ext cx="1460438" cy="791194"/>
          </a:xfrm>
          <a:prstGeom prst="rect">
            <a:avLst/>
          </a:prstGeom>
          <a:ln w="12700"/>
        </p:spPr>
        <p:style>
          <a:lnRef idx="2">
            <a:schemeClr val="dk1"/>
          </a:lnRef>
          <a:fillRef idx="1">
            <a:schemeClr val="lt1"/>
          </a:fillRef>
          <a:effectRef idx="0">
            <a:schemeClr val="dk1"/>
          </a:effectRef>
          <a:fontRef idx="minor">
            <a:schemeClr val="dk1"/>
          </a:fontRef>
        </p:style>
      </p:pic>
      <p:pic>
        <p:nvPicPr>
          <p:cNvPr id="22" name="図 21">
            <a:extLst>
              <a:ext uri="{FF2B5EF4-FFF2-40B4-BE49-F238E27FC236}">
                <a16:creationId xmlns:a16="http://schemas.microsoft.com/office/drawing/2014/main" id="{571391CF-FB4A-3413-DC10-254A039F1340}"/>
              </a:ext>
            </a:extLst>
          </p:cNvPr>
          <p:cNvPicPr>
            <a:picLocks noChangeAspect="1"/>
          </p:cNvPicPr>
          <p:nvPr/>
        </p:nvPicPr>
        <p:blipFill>
          <a:blip r:embed="rId5"/>
          <a:srcRect l="79106" t="40031" b="40032"/>
          <a:stretch/>
        </p:blipFill>
        <p:spPr>
          <a:xfrm>
            <a:off x="3193688" y="2165789"/>
            <a:ext cx="1460438" cy="791194"/>
          </a:xfrm>
          <a:prstGeom prst="rect">
            <a:avLst/>
          </a:prstGeom>
          <a:ln w="12700"/>
        </p:spPr>
        <p:style>
          <a:lnRef idx="2">
            <a:schemeClr val="dk1"/>
          </a:lnRef>
          <a:fillRef idx="1">
            <a:schemeClr val="lt1"/>
          </a:fillRef>
          <a:effectRef idx="0">
            <a:schemeClr val="dk1"/>
          </a:effectRef>
          <a:fontRef idx="minor">
            <a:schemeClr val="dk1"/>
          </a:fontRef>
        </p:style>
      </p:pic>
      <p:sp>
        <p:nvSpPr>
          <p:cNvPr id="23" name="テキスト ボックス 22">
            <a:extLst>
              <a:ext uri="{FF2B5EF4-FFF2-40B4-BE49-F238E27FC236}">
                <a16:creationId xmlns:a16="http://schemas.microsoft.com/office/drawing/2014/main" id="{15070415-62A4-B109-4BB4-89319429CB05}"/>
              </a:ext>
            </a:extLst>
          </p:cNvPr>
          <p:cNvSpPr txBox="1"/>
          <p:nvPr/>
        </p:nvSpPr>
        <p:spPr>
          <a:xfrm>
            <a:off x="5543907" y="3608618"/>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MCS0</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24" name="テキスト ボックス 23">
            <a:extLst>
              <a:ext uri="{FF2B5EF4-FFF2-40B4-BE49-F238E27FC236}">
                <a16:creationId xmlns:a16="http://schemas.microsoft.com/office/drawing/2014/main" id="{0229D85F-D413-AE67-366C-D03520C26C07}"/>
              </a:ext>
            </a:extLst>
          </p:cNvPr>
          <p:cNvSpPr txBox="1"/>
          <p:nvPr/>
        </p:nvSpPr>
        <p:spPr>
          <a:xfrm>
            <a:off x="6817904" y="3454730"/>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MCS3</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F5C97043-6852-794D-A51D-F23E7E713990}"/>
              </a:ext>
            </a:extLst>
          </p:cNvPr>
          <p:cNvSpPr txBox="1"/>
          <p:nvPr/>
        </p:nvSpPr>
        <p:spPr>
          <a:xfrm>
            <a:off x="8660958" y="4035532"/>
            <a:ext cx="1011815" cy="307777"/>
          </a:xfrm>
          <a:prstGeom prst="rect">
            <a:avLst/>
          </a:prstGeom>
          <a:noFill/>
        </p:spPr>
        <p:txBody>
          <a:bodyPr wrap="none" rtlCol="0">
            <a:spAutoFit/>
          </a:bodyPr>
          <a:lstStyle/>
          <a:p>
            <a:r>
              <a:rPr kumimoji="1" lang="en-US" altLang="ja-JP" sz="1400" dirty="0">
                <a:solidFill>
                  <a:schemeClr val="tx1"/>
                </a:solidFill>
                <a:latin typeface="Calibri" panose="020F0502020204030204" pitchFamily="34" charset="0"/>
                <a:cs typeface="Calibri" panose="020F0502020204030204" pitchFamily="34" charset="0"/>
              </a:rPr>
              <a:t>11ah MCS7</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26" name="Rectangle 2">
            <a:extLst>
              <a:ext uri="{FF2B5EF4-FFF2-40B4-BE49-F238E27FC236}">
                <a16:creationId xmlns:a16="http://schemas.microsoft.com/office/drawing/2014/main" id="{551AF4A2-A4DC-CC5A-5835-EAB52D0779F2}"/>
              </a:ext>
            </a:extLst>
          </p:cNvPr>
          <p:cNvSpPr>
            <a:spLocks noGrp="1" noChangeArrowheads="1"/>
          </p:cNvSpPr>
          <p:nvPr>
            <p:ph idx="1"/>
          </p:nvPr>
        </p:nvSpPr>
        <p:spPr>
          <a:xfrm>
            <a:off x="194190" y="5020651"/>
            <a:ext cx="9363528" cy="189667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800" b="0" dirty="0">
                <a:solidFill>
                  <a:schemeClr val="tx1"/>
                </a:solidFill>
              </a:rPr>
              <a:t>As the PHY rate of IEEE 802.15.4g increases, the jitter of IEEE 802.11ah decreases.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800" b="0" dirty="0">
                <a:solidFill>
                  <a:schemeClr val="tx1"/>
                </a:solidFill>
              </a:rPr>
              <a:t>On the other hand, the frame error rate of IEEE 802.15.4g remains unchanged even if the PHY rate of IEEE 802.15.4g increases.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800" b="0" dirty="0">
                <a:solidFill>
                  <a:schemeClr val="tx1"/>
                </a:solidFill>
              </a:rPr>
              <a:t>Additionally, since there are cases where the frame error rate increases with MCS 3 compared to MCS 0 in IEEE 802.11ah, an increase in the PHY rate of IEEE 802.11ah does not necessarily result in a decrease in the frame error rate of IEEE 802.15.4g.</a:t>
            </a:r>
          </a:p>
        </p:txBody>
      </p:sp>
      <p:sp>
        <p:nvSpPr>
          <p:cNvPr id="27" name="Rectangle 2">
            <a:extLst>
              <a:ext uri="{FF2B5EF4-FFF2-40B4-BE49-F238E27FC236}">
                <a16:creationId xmlns:a16="http://schemas.microsoft.com/office/drawing/2014/main" id="{1076CF97-6042-DC78-3FD6-5120A33E9E04}"/>
              </a:ext>
            </a:extLst>
          </p:cNvPr>
          <p:cNvSpPr txBox="1">
            <a:spLocks noChangeArrowheads="1"/>
          </p:cNvSpPr>
          <p:nvPr/>
        </p:nvSpPr>
        <p:spPr bwMode="auto">
          <a:xfrm>
            <a:off x="4892958" y="1596377"/>
            <a:ext cx="4752672" cy="30777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400" b="0" i="0" u="sng" dirty="0">
                <a:solidFill>
                  <a:srgbClr val="373A3C"/>
                </a:solidFill>
                <a:effectLst/>
                <a:latin typeface="Source Sans Pro" panose="020B0503030403020204" pitchFamily="34" charset="0"/>
              </a:rPr>
              <a:t>* If the IEEE 802.11ah device is not activated, the frame error rate is 0.</a:t>
            </a:r>
            <a:endParaRPr lang="en-US" altLang="ja-JP" sz="1800" b="0" u="sng" kern="0" dirty="0">
              <a:solidFill>
                <a:schemeClr val="tx1"/>
              </a:solidFill>
            </a:endParaRPr>
          </a:p>
        </p:txBody>
      </p:sp>
    </p:spTree>
    <p:extLst>
      <p:ext uri="{BB962C8B-B14F-4D97-AF65-F5344CB8AC3E}">
        <p14:creationId xmlns:p14="http://schemas.microsoft.com/office/powerpoint/2010/main" val="176362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solidFill>
                  <a:schemeClr val="tx1"/>
                </a:solidFill>
              </a:rPr>
              <a:t>This contribution presents the results of a preliminary evaluation of coexistence between IEEE 802.11ah and IEEE 802.15.4g using actual devices.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solidFill>
                  <a:schemeClr val="tx1"/>
                </a:solidFill>
              </a:rPr>
              <a:t>When IEEE 802.11ah and IEEE 802.15.4g coexist, the jitter of IEEE 802.11ah can increase to around 70</a:t>
            </a:r>
            <a:r>
              <a:rPr lang="ja-JP" altLang="en-US" dirty="0">
                <a:solidFill>
                  <a:schemeClr val="tx1"/>
                </a:solidFill>
              </a:rPr>
              <a:t> </a:t>
            </a:r>
            <a:r>
              <a:rPr lang="en-US" dirty="0" err="1">
                <a:solidFill>
                  <a:schemeClr val="tx1"/>
                </a:solidFill>
              </a:rPr>
              <a:t>ms</a:t>
            </a:r>
            <a:r>
              <a:rPr lang="en-US" dirty="0">
                <a:solidFill>
                  <a:schemeClr val="tx1"/>
                </a:solidFill>
              </a:rPr>
              <a:t>, and the frame error rate of IEEE 802.15.4g can increase to around 30 %.</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We are presenting the preliminary evaluation results. We are planning additional experiments for the May meeting. If you have any comments on the measurement items or conditions that should be obtained, please let us know.</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March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792</Words>
  <Application>Microsoft Office PowerPoint</Application>
  <PresentationFormat>ユーザー設定</PresentationFormat>
  <Paragraphs>114</Paragraphs>
  <Slides>7</Slides>
  <Notes>7</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5" baseType="lpstr">
      <vt:lpstr>Arial Unicode MS</vt:lpstr>
      <vt:lpstr>Arial</vt:lpstr>
      <vt:lpstr>Calibri</vt:lpstr>
      <vt:lpstr>Courier New</vt:lpstr>
      <vt:lpstr>Source Sans Pro</vt:lpstr>
      <vt:lpstr>Times New Roman</vt:lpstr>
      <vt:lpstr>Office Theme</vt:lpstr>
      <vt:lpstr>Document</vt:lpstr>
      <vt:lpstr>Experimental results of coexistence between  IEEE 802.11ah and IEEE 802.15.4g using actual devices</vt:lpstr>
      <vt:lpstr>Introduction</vt:lpstr>
      <vt:lpstr>Measurement Equipment</vt:lpstr>
      <vt:lpstr>Measurement Environment</vt:lpstr>
      <vt:lpstr>Evaluation Specifications</vt:lpstr>
      <vt:lpstr>Evaluation Results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2025-03-13T20:59:03Z</dcterms:modified>
</cp:coreProperties>
</file>