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
  </p:notesMasterIdLst>
  <p:handoutMasterIdLst>
    <p:handoutMasterId r:id="rId20"/>
  </p:handoutMasterIdLst>
  <p:sldIdLst>
    <p:sldId id="256" r:id="rId2"/>
    <p:sldId id="275" r:id="rId3"/>
    <p:sldId id="298" r:id="rId4"/>
    <p:sldId id="297" r:id="rId5"/>
    <p:sldId id="316" r:id="rId6"/>
    <p:sldId id="300" r:id="rId7"/>
    <p:sldId id="303" r:id="rId8"/>
    <p:sldId id="302" r:id="rId9"/>
    <p:sldId id="304" r:id="rId10"/>
    <p:sldId id="317" r:id="rId11"/>
    <p:sldId id="318" r:id="rId12"/>
    <p:sldId id="320" r:id="rId13"/>
    <p:sldId id="321" r:id="rId14"/>
    <p:sldId id="322" r:id="rId15"/>
    <p:sldId id="323" r:id="rId16"/>
    <p:sldId id="324" r:id="rId17"/>
    <p:sldId id="268" r:id="rId18"/>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a:srgbClr val="FF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FCBE19-91B8-45EB-A6AD-86D4AF8A3B31}" v="1" dt="2025-03-13T20:47:03.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1948" autoAdjust="0"/>
  </p:normalViewPr>
  <p:slideViewPr>
    <p:cSldViewPr>
      <p:cViewPr varScale="1">
        <p:scale>
          <a:sx n="128" d="100"/>
          <a:sy n="128" d="100"/>
        </p:scale>
        <p:origin x="1210" y="72"/>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1" d="100"/>
          <a:sy n="111" d="100"/>
        </p:scale>
        <p:origin x="4046" y="65"/>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3/14/2025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843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11</a:t>
            </a:fld>
            <a:endParaRPr lang="en-US"/>
          </a:p>
        </p:txBody>
      </p:sp>
    </p:spTree>
    <p:extLst>
      <p:ext uri="{BB962C8B-B14F-4D97-AF65-F5344CB8AC3E}">
        <p14:creationId xmlns:p14="http://schemas.microsoft.com/office/powerpoint/2010/main" val="165460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12</a:t>
            </a:fld>
            <a:endParaRPr lang="en-US"/>
          </a:p>
        </p:txBody>
      </p:sp>
    </p:spTree>
    <p:extLst>
      <p:ext uri="{BB962C8B-B14F-4D97-AF65-F5344CB8AC3E}">
        <p14:creationId xmlns:p14="http://schemas.microsoft.com/office/powerpoint/2010/main" val="362057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13</a:t>
            </a:fld>
            <a:endParaRPr lang="en-US"/>
          </a:p>
        </p:txBody>
      </p:sp>
    </p:spTree>
    <p:extLst>
      <p:ext uri="{BB962C8B-B14F-4D97-AF65-F5344CB8AC3E}">
        <p14:creationId xmlns:p14="http://schemas.microsoft.com/office/powerpoint/2010/main" val="829163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3201175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33537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16</a:t>
            </a:fld>
            <a:endParaRPr lang="en-US"/>
          </a:p>
        </p:txBody>
      </p:sp>
    </p:spTree>
    <p:extLst>
      <p:ext uri="{BB962C8B-B14F-4D97-AF65-F5344CB8AC3E}">
        <p14:creationId xmlns:p14="http://schemas.microsoft.com/office/powerpoint/2010/main" val="273997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it-IT" dirty="0"/>
              <a:t>Takenori Sumi et al, Mitsubishi Electric</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a:t>March 2019</a:t>
            </a:r>
            <a:endParaRPr lang="en-GB" dirty="0"/>
          </a:p>
        </p:txBody>
      </p:sp>
    </p:spTree>
  </p:cSld>
  <p:clrMapOvr>
    <a:masterClrMapping/>
  </p:clrMapOvr>
  <p:extLst>
    <p:ext uri="{DCECCB84-F9BA-43D5-87BE-67443E8EF086}">
      <p15:sldGuideLst xmlns:p15="http://schemas.microsoft.com/office/powerpoint/2012/main">
        <p15:guide id="1" orient="horz" pos="2304" userDrawn="1">
          <p15:clr>
            <a:srgbClr val="FBAE40"/>
          </p15:clr>
        </p15:guide>
        <p15:guide id="2" pos="307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a:t>April 2019</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it-IT" dirty="0"/>
              <a:t>Takenori Sumi et al, Mitsubishi Electric</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802.19-25/0018r1</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4" userDrawn="1">
          <p15:clr>
            <a:srgbClr val="F26B43"/>
          </p15:clr>
        </p15:guide>
        <p15:guide id="2" pos="30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rib.or.jp/english/std_tr/telecommunications/std-t108.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2400" dirty="0"/>
              <a:t>Coexistence Simulation of IEEE 802.11ah and IEEE 802.15.4g SUN PHYs Compliant with Japanese Standard </a:t>
            </a:r>
            <a:br>
              <a:rPr lang="en-US" sz="2400" dirty="0"/>
            </a:br>
            <a:r>
              <a:rPr lang="en-US" sz="2400" dirty="0"/>
              <a:t>ARIB STD-T108 version 1.5</a:t>
            </a:r>
            <a:endParaRPr lang="en-GB" sz="2400" dirty="0"/>
          </a:p>
        </p:txBody>
      </p:sp>
      <p:sp>
        <p:nvSpPr>
          <p:cNvPr id="3074" name="Rectangle 2"/>
          <p:cNvSpPr>
            <a:spLocks noGrp="1" noChangeArrowheads="1"/>
          </p:cNvSpPr>
          <p:nvPr>
            <p:ph idx="1"/>
          </p:nvPr>
        </p:nvSpPr>
        <p:spPr>
          <a:xfrm>
            <a:off x="731520" y="1749388"/>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solidFill>
                  <a:schemeClr val="tx1"/>
                </a:solidFill>
              </a:rPr>
              <a:t>Date:</a:t>
            </a:r>
            <a:r>
              <a:rPr lang="en-GB" sz="2133" b="0" dirty="0">
                <a:solidFill>
                  <a:schemeClr val="tx1"/>
                </a:solidFill>
              </a:rPr>
              <a:t> 2025-03-13</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1</a:t>
            </a:fld>
            <a:endParaRPr lang="en-GB" dirty="0"/>
          </a:p>
        </p:txBody>
      </p:sp>
      <p:sp>
        <p:nvSpPr>
          <p:cNvPr id="6" name="Date Placeholder 3"/>
          <p:cNvSpPr>
            <a:spLocks noGrp="1"/>
          </p:cNvSpPr>
          <p:nvPr>
            <p:ph type="dt" idx="15"/>
          </p:nvPr>
        </p:nvSpPr>
        <p:spPr>
          <a:xfrm>
            <a:off x="743373" y="355601"/>
            <a:ext cx="2457015" cy="291254"/>
          </a:xfrm>
        </p:spPr>
        <p:txBody>
          <a:bodyPr/>
          <a:lstStyle/>
          <a:p>
            <a:r>
              <a:rPr lang="en-US" dirty="0"/>
              <a:t>March 2025</a:t>
            </a:r>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88066066"/>
              </p:ext>
            </p:extLst>
          </p:nvPr>
        </p:nvGraphicFramePr>
        <p:xfrm>
          <a:off x="568960" y="2696773"/>
          <a:ext cx="8796845" cy="4172886"/>
        </p:xfrm>
        <a:graphic>
          <a:graphicData uri="http://schemas.openxmlformats.org/presentationml/2006/ole">
            <mc:AlternateContent xmlns:mc="http://schemas.openxmlformats.org/markup-compatibility/2006">
              <mc:Choice xmlns:v="urn:schemas-microsoft-com:vml" Requires="v">
                <p:oleObj name="Document" r:id="rId3" imgW="7330223" imgH="3136958" progId="Word.Document.8">
                  <p:embed/>
                </p:oleObj>
              </mc:Choice>
              <mc:Fallback>
                <p:oleObj name="Document" r:id="rId3" imgW="7330223" imgH="3136958" progId="Word.Document.8">
                  <p:embed/>
                  <p:pic>
                    <p:nvPicPr>
                      <p:cNvPr id="3075" name="Object 3"/>
                      <p:cNvPicPr>
                        <a:picLocks noChangeAspect="1" noChangeArrowheads="1"/>
                      </p:cNvPicPr>
                      <p:nvPr/>
                    </p:nvPicPr>
                    <p:blipFill>
                      <a:blip r:embed="rId4"/>
                      <a:srcRect/>
                      <a:stretch>
                        <a:fillRect/>
                      </a:stretch>
                    </p:blipFill>
                    <p:spPr bwMode="auto">
                      <a:xfrm>
                        <a:off x="568960" y="2696773"/>
                        <a:ext cx="8796845" cy="4172886"/>
                      </a:xfrm>
                      <a:prstGeom prst="rect">
                        <a:avLst/>
                      </a:prstGeom>
                      <a:noFill/>
                    </p:spPr>
                  </p:pic>
                </p:oleObj>
              </mc:Fallback>
            </mc:AlternateContent>
          </a:graphicData>
        </a:graphic>
      </p:graphicFrame>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
        <p:nvSpPr>
          <p:cNvPr id="2" name="Footer Placeholder 4">
            <a:extLst>
              <a:ext uri="{FF2B5EF4-FFF2-40B4-BE49-F238E27FC236}">
                <a16:creationId xmlns:a16="http://schemas.microsoft.com/office/drawing/2014/main" id="{CBCE6CE4-B2DF-6731-BB6A-145D56B3A4F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a:xfrm>
            <a:off x="556320" y="731522"/>
            <a:ext cx="8640960" cy="1136227"/>
          </a:xfrm>
        </p:spPr>
        <p:txBody>
          <a:bodyPr/>
          <a:lstStyle/>
          <a:p>
            <a:r>
              <a:rPr lang="en-US" altLang="ja-JP" sz="2800" dirty="0"/>
              <a:t>Simulation parameters updated in TG3a May meeting*</a:t>
            </a:r>
            <a:endParaRPr lang="ja-JP" altLang="en-US" sz="2800" dirty="0"/>
          </a:p>
        </p:txBody>
      </p:sp>
      <p:sp>
        <p:nvSpPr>
          <p:cNvPr id="10" name="テキスト ボックス 9">
            <a:extLst>
              <a:ext uri="{FF2B5EF4-FFF2-40B4-BE49-F238E27FC236}">
                <a16:creationId xmlns:a16="http://schemas.microsoft.com/office/drawing/2014/main" id="{933E7764-41C2-A933-27BD-F71F1FFB6768}"/>
              </a:ext>
            </a:extLst>
          </p:cNvPr>
          <p:cNvSpPr txBox="1"/>
          <p:nvPr/>
        </p:nvSpPr>
        <p:spPr>
          <a:xfrm>
            <a:off x="7685112" y="6105872"/>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19-24/0018r0</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15" name="図 14">
            <a:extLst>
              <a:ext uri="{FF2B5EF4-FFF2-40B4-BE49-F238E27FC236}">
                <a16:creationId xmlns:a16="http://schemas.microsoft.com/office/drawing/2014/main" id="{8323DE53-9653-1FFF-8273-D44B57D1CA4C}"/>
              </a:ext>
            </a:extLst>
          </p:cNvPr>
          <p:cNvPicPr>
            <a:picLocks noChangeAspect="1"/>
          </p:cNvPicPr>
          <p:nvPr/>
        </p:nvPicPr>
        <p:blipFill>
          <a:blip r:embed="rId2"/>
          <a:stretch>
            <a:fillRect/>
          </a:stretch>
        </p:blipFill>
        <p:spPr>
          <a:xfrm>
            <a:off x="1888468" y="1647227"/>
            <a:ext cx="6014735" cy="4507102"/>
          </a:xfrm>
          <a:prstGeom prst="rect">
            <a:avLst/>
          </a:prstGeom>
          <a:ln>
            <a:solidFill>
              <a:schemeClr val="tx1"/>
            </a:solidFill>
          </a:ln>
        </p:spPr>
      </p:pic>
      <p:sp>
        <p:nvSpPr>
          <p:cNvPr id="2" name="Content Placeholder 2">
            <a:extLst>
              <a:ext uri="{FF2B5EF4-FFF2-40B4-BE49-F238E27FC236}">
                <a16:creationId xmlns:a16="http://schemas.microsoft.com/office/drawing/2014/main" id="{C9C00832-6A72-2215-7380-F53F891468BD}"/>
              </a:ext>
            </a:extLst>
          </p:cNvPr>
          <p:cNvSpPr>
            <a:spLocks noGrp="1"/>
          </p:cNvSpPr>
          <p:nvPr>
            <p:ph idx="1"/>
          </p:nvPr>
        </p:nvSpPr>
        <p:spPr>
          <a:xfrm>
            <a:off x="743373" y="6228562"/>
            <a:ext cx="7866874" cy="661500"/>
          </a:xfrm>
        </p:spPr>
        <p:txBody>
          <a:bodyPr/>
          <a:lstStyle/>
          <a:p>
            <a:r>
              <a:rPr lang="en-US" sz="2000" b="0" dirty="0"/>
              <a:t>From the next page, simulation results are shown for each combination of the simulation matrix.</a:t>
            </a:r>
          </a:p>
        </p:txBody>
      </p:sp>
      <p:sp>
        <p:nvSpPr>
          <p:cNvPr id="3" name="四角形: 角を丸くする 2">
            <a:extLst>
              <a:ext uri="{FF2B5EF4-FFF2-40B4-BE49-F238E27FC236}">
                <a16:creationId xmlns:a16="http://schemas.microsoft.com/office/drawing/2014/main" id="{E43E8010-B904-B1CF-2B91-3406CE67B840}"/>
              </a:ext>
            </a:extLst>
          </p:cNvPr>
          <p:cNvSpPr/>
          <p:nvPr/>
        </p:nvSpPr>
        <p:spPr bwMode="auto">
          <a:xfrm>
            <a:off x="5776900" y="4125652"/>
            <a:ext cx="1728192" cy="900100"/>
          </a:xfrm>
          <a:prstGeom prst="roundRect">
            <a:avLst>
              <a:gd name="adj" fmla="val 5968"/>
            </a:avLst>
          </a:prstGeom>
          <a:noFill/>
          <a:ln w="38100">
            <a:prstDash val="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四角形: 角を丸くする 6">
            <a:extLst>
              <a:ext uri="{FF2B5EF4-FFF2-40B4-BE49-F238E27FC236}">
                <a16:creationId xmlns:a16="http://schemas.microsoft.com/office/drawing/2014/main" id="{0BB06C3C-D259-C4DF-A4E6-2667E0F8D531}"/>
              </a:ext>
            </a:extLst>
          </p:cNvPr>
          <p:cNvSpPr/>
          <p:nvPr/>
        </p:nvSpPr>
        <p:spPr bwMode="auto">
          <a:xfrm>
            <a:off x="4084712" y="4125652"/>
            <a:ext cx="1620180" cy="917146"/>
          </a:xfrm>
          <a:prstGeom prst="roundRect">
            <a:avLst>
              <a:gd name="adj" fmla="val 5968"/>
            </a:avLst>
          </a:prstGeom>
          <a:noFill/>
          <a:ln w="38100">
            <a:solidFill>
              <a:schemeClr val="accent2"/>
            </a:solidFill>
            <a:prstDash val="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テキスト ボックス 7">
            <a:extLst>
              <a:ext uri="{FF2B5EF4-FFF2-40B4-BE49-F238E27FC236}">
                <a16:creationId xmlns:a16="http://schemas.microsoft.com/office/drawing/2014/main" id="{36D6D6E7-3156-7A37-B81D-209637EBC11B}"/>
              </a:ext>
            </a:extLst>
          </p:cNvPr>
          <p:cNvSpPr txBox="1"/>
          <p:nvPr/>
        </p:nvSpPr>
        <p:spPr>
          <a:xfrm>
            <a:off x="1815749" y="6944707"/>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674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890966"/>
          </a:xfrm>
        </p:spPr>
        <p:txBody>
          <a:bodyPr/>
          <a:lstStyle/>
          <a:p>
            <a:r>
              <a:rPr lang="en-US" sz="2400" dirty="0"/>
              <a:t>Simulation Results</a:t>
            </a:r>
            <a:br>
              <a:rPr lang="en-US" sz="2800" dirty="0"/>
            </a:br>
            <a:r>
              <a:rPr lang="en-US" altLang="ja-JP" sz="2000" kern="0" dirty="0"/>
              <a:t>IEEE 802.15.4g offered load: </a:t>
            </a:r>
            <a:r>
              <a:rPr lang="en-US" altLang="ja-JP" sz="2000" dirty="0">
                <a:solidFill>
                  <a:schemeClr val="tx1"/>
                </a:solidFill>
              </a:rPr>
              <a:t>2</a:t>
            </a:r>
            <a:r>
              <a:rPr lang="en-US" altLang="ja-JP" sz="2000" kern="0" dirty="0">
                <a:solidFill>
                  <a:schemeClr val="tx1"/>
                </a:solidFill>
              </a:rPr>
              <a:t>0 kbps</a:t>
            </a:r>
            <a:br>
              <a:rPr lang="en-US" altLang="ja-JP" sz="2000" dirty="0">
                <a:solidFill>
                  <a:srgbClr val="FF0000"/>
                </a:solidFill>
              </a:rPr>
            </a:br>
            <a:r>
              <a:rPr lang="en-US" altLang="ja-JP" sz="2000" dirty="0">
                <a:solidFill>
                  <a:schemeClr val="tx1"/>
                </a:solidFill>
              </a:rPr>
              <a:t>IEEE 802.11ah: </a:t>
            </a:r>
            <a:r>
              <a:rPr lang="en-US" altLang="ja-JP" sz="2000" dirty="0">
                <a:solidFill>
                  <a:srgbClr val="FF0000"/>
                </a:solidFill>
              </a:rPr>
              <a:t>1MHz PHY</a:t>
            </a:r>
            <a:r>
              <a:rPr lang="en-US" altLang="ja-JP" sz="2000" dirty="0">
                <a:solidFill>
                  <a:schemeClr val="tx1"/>
                </a:solidFill>
              </a:rPr>
              <a:t>, IEEE 802.15.4g: </a:t>
            </a:r>
            <a:r>
              <a:rPr lang="en-US" altLang="ja-JP" sz="2000" dirty="0">
                <a:solidFill>
                  <a:srgbClr val="FF0000"/>
                </a:solidFill>
              </a:rPr>
              <a:t>2-FSK</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3" name="図 2">
            <a:extLst>
              <a:ext uri="{FF2B5EF4-FFF2-40B4-BE49-F238E27FC236}">
                <a16:creationId xmlns:a16="http://schemas.microsoft.com/office/drawing/2014/main" id="{3EF37462-2E09-6367-C92F-626C8140E090}"/>
              </a:ext>
            </a:extLst>
          </p:cNvPr>
          <p:cNvPicPr>
            <a:picLocks noChangeAspect="1"/>
          </p:cNvPicPr>
          <p:nvPr/>
        </p:nvPicPr>
        <p:blipFill>
          <a:blip r:embed="rId3"/>
          <a:stretch>
            <a:fillRect/>
          </a:stretch>
        </p:blipFill>
        <p:spPr>
          <a:xfrm>
            <a:off x="79314" y="2145432"/>
            <a:ext cx="4712818" cy="3249320"/>
          </a:xfrm>
          <a:prstGeom prst="rect">
            <a:avLst/>
          </a:prstGeom>
        </p:spPr>
      </p:pic>
      <p:pic>
        <p:nvPicPr>
          <p:cNvPr id="7" name="図 6">
            <a:extLst>
              <a:ext uri="{FF2B5EF4-FFF2-40B4-BE49-F238E27FC236}">
                <a16:creationId xmlns:a16="http://schemas.microsoft.com/office/drawing/2014/main" id="{DF070B6B-1108-AA08-B1CA-021B2866A7FE}"/>
              </a:ext>
            </a:extLst>
          </p:cNvPr>
          <p:cNvPicPr>
            <a:picLocks noChangeAspect="1"/>
          </p:cNvPicPr>
          <p:nvPr/>
        </p:nvPicPr>
        <p:blipFill>
          <a:blip r:embed="rId4"/>
          <a:stretch>
            <a:fillRect/>
          </a:stretch>
        </p:blipFill>
        <p:spPr>
          <a:xfrm>
            <a:off x="4876800" y="2145432"/>
            <a:ext cx="4719676" cy="3249320"/>
          </a:xfrm>
          <a:prstGeom prst="rect">
            <a:avLst/>
          </a:prstGeom>
        </p:spPr>
      </p:pic>
      <p:pic>
        <p:nvPicPr>
          <p:cNvPr id="26" name="図 25">
            <a:extLst>
              <a:ext uri="{FF2B5EF4-FFF2-40B4-BE49-F238E27FC236}">
                <a16:creationId xmlns:a16="http://schemas.microsoft.com/office/drawing/2014/main" id="{655BAA02-5BEC-F348-CDCB-B2B6959FDB96}"/>
              </a:ext>
            </a:extLst>
          </p:cNvPr>
          <p:cNvPicPr>
            <a:picLocks noChangeAspect="1"/>
          </p:cNvPicPr>
          <p:nvPr/>
        </p:nvPicPr>
        <p:blipFill>
          <a:blip r:embed="rId5"/>
          <a:srcRect l="65818" t="34044" r="1374" b="35430"/>
          <a:stretch/>
        </p:blipFill>
        <p:spPr>
          <a:xfrm>
            <a:off x="7685112" y="5493804"/>
            <a:ext cx="1820029" cy="1167903"/>
          </a:xfrm>
          <a:prstGeom prst="rect">
            <a:avLst/>
          </a:prstGeom>
          <a:noFill/>
          <a:ln w="12700">
            <a:solidFill>
              <a:schemeClr val="dk1"/>
            </a:solidFill>
          </a:ln>
        </p:spPr>
      </p:pic>
      <p:sp>
        <p:nvSpPr>
          <p:cNvPr id="27" name="テキスト ボックス 26">
            <a:extLst>
              <a:ext uri="{FF2B5EF4-FFF2-40B4-BE49-F238E27FC236}">
                <a16:creationId xmlns:a16="http://schemas.microsoft.com/office/drawing/2014/main" id="{D9195B93-4A28-7122-B378-CAD9AE176760}"/>
              </a:ext>
            </a:extLst>
          </p:cNvPr>
          <p:cNvSpPr txBox="1"/>
          <p:nvPr/>
        </p:nvSpPr>
        <p:spPr>
          <a:xfrm>
            <a:off x="1528428" y="1723856"/>
            <a:ext cx="2306401"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Packet Delivery Rate</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1" name="テキスト ボックス 30">
            <a:extLst>
              <a:ext uri="{FF2B5EF4-FFF2-40B4-BE49-F238E27FC236}">
                <a16:creationId xmlns:a16="http://schemas.microsoft.com/office/drawing/2014/main" id="{976B892A-5F7C-3DFF-3912-686215565059}"/>
              </a:ext>
            </a:extLst>
          </p:cNvPr>
          <p:cNvSpPr txBox="1"/>
          <p:nvPr/>
        </p:nvSpPr>
        <p:spPr>
          <a:xfrm>
            <a:off x="6568988" y="1741277"/>
            <a:ext cx="1881734"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Average Latency</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6" name="テキスト ボックス 35">
            <a:extLst>
              <a:ext uri="{FF2B5EF4-FFF2-40B4-BE49-F238E27FC236}">
                <a16:creationId xmlns:a16="http://schemas.microsoft.com/office/drawing/2014/main" id="{A32270DD-2B24-2090-EA7C-519168DA3361}"/>
              </a:ext>
            </a:extLst>
          </p:cNvPr>
          <p:cNvSpPr txBox="1"/>
          <p:nvPr/>
        </p:nvSpPr>
        <p:spPr>
          <a:xfrm>
            <a:off x="664332" y="5738377"/>
            <a:ext cx="7020780" cy="923330"/>
          </a:xfrm>
          <a:prstGeom prst="rect">
            <a:avLst/>
          </a:prstGeom>
          <a:noFill/>
        </p:spPr>
        <p:txBody>
          <a:bodyPr wrap="square" rtlCol="0">
            <a:spAutoFit/>
          </a:bodyPr>
          <a:lstStyle/>
          <a:p>
            <a:r>
              <a:rPr kumimoji="1" lang="en-US" altLang="ja-JP" sz="1800" dirty="0">
                <a:solidFill>
                  <a:schemeClr val="tx1"/>
                </a:solidFill>
                <a:latin typeface="Calibri" panose="020F0502020204030204" pitchFamily="34" charset="0"/>
                <a:cs typeface="Calibri" panose="020F0502020204030204" pitchFamily="34" charset="0"/>
              </a:rPr>
              <a:t>The Packet Delivery Rate of IEEE 802.15.4g slightly improves by applying the energy detection threshold of -80 dBm specified in ARIB STD-T108. There is no impact on the latency.</a:t>
            </a:r>
          </a:p>
        </p:txBody>
      </p:sp>
    </p:spTree>
    <p:extLst>
      <p:ext uri="{BB962C8B-B14F-4D97-AF65-F5344CB8AC3E}">
        <p14:creationId xmlns:p14="http://schemas.microsoft.com/office/powerpoint/2010/main" val="170346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5CC6777-86F8-C38E-3627-BF9BC81B2714}"/>
              </a:ext>
            </a:extLst>
          </p:cNvPr>
          <p:cNvPicPr>
            <a:picLocks noChangeAspect="1"/>
          </p:cNvPicPr>
          <p:nvPr/>
        </p:nvPicPr>
        <p:blipFill>
          <a:blip r:embed="rId3"/>
          <a:stretch>
            <a:fillRect/>
          </a:stretch>
        </p:blipFill>
        <p:spPr>
          <a:xfrm>
            <a:off x="4875954" y="2137766"/>
            <a:ext cx="4719676" cy="3250692"/>
          </a:xfrm>
          <a:prstGeom prst="rect">
            <a:avLst/>
          </a:prstGeom>
        </p:spPr>
      </p:pic>
      <p:pic>
        <p:nvPicPr>
          <p:cNvPr id="8" name="図 7">
            <a:extLst>
              <a:ext uri="{FF2B5EF4-FFF2-40B4-BE49-F238E27FC236}">
                <a16:creationId xmlns:a16="http://schemas.microsoft.com/office/drawing/2014/main" id="{DADBB7C1-BAA7-B517-A89C-8FD08D0A4AB1}"/>
              </a:ext>
            </a:extLst>
          </p:cNvPr>
          <p:cNvPicPr>
            <a:picLocks noChangeAspect="1"/>
          </p:cNvPicPr>
          <p:nvPr/>
        </p:nvPicPr>
        <p:blipFill>
          <a:blip r:embed="rId4"/>
          <a:stretch>
            <a:fillRect/>
          </a:stretch>
        </p:blipFill>
        <p:spPr>
          <a:xfrm>
            <a:off x="79314" y="2141387"/>
            <a:ext cx="4712818" cy="3249320"/>
          </a:xfrm>
          <a:prstGeom prst="rect">
            <a:avLst/>
          </a:prstGeom>
        </p:spPr>
      </p:pic>
      <p:sp>
        <p:nvSpPr>
          <p:cNvPr id="2" name="Title 1"/>
          <p:cNvSpPr>
            <a:spLocks noGrp="1"/>
          </p:cNvSpPr>
          <p:nvPr>
            <p:ph type="title"/>
          </p:nvPr>
        </p:nvSpPr>
        <p:spPr>
          <a:xfrm>
            <a:off x="731520" y="731523"/>
            <a:ext cx="8288868" cy="890966"/>
          </a:xfrm>
        </p:spPr>
        <p:txBody>
          <a:bodyPr/>
          <a:lstStyle/>
          <a:p>
            <a:r>
              <a:rPr lang="en-US" sz="2400" dirty="0"/>
              <a:t>Simulation Results</a:t>
            </a:r>
            <a:br>
              <a:rPr lang="en-US" sz="2800" dirty="0"/>
            </a:br>
            <a:r>
              <a:rPr lang="en-US" altLang="ja-JP" sz="2000" kern="0" dirty="0"/>
              <a:t>IEEE 802.15.4g offered load: </a:t>
            </a:r>
            <a:r>
              <a:rPr lang="en-US" altLang="ja-JP" sz="2000" dirty="0">
                <a:solidFill>
                  <a:schemeClr val="tx1"/>
                </a:solidFill>
              </a:rPr>
              <a:t>2</a:t>
            </a:r>
            <a:r>
              <a:rPr lang="en-US" altLang="ja-JP" sz="2000" kern="0" dirty="0">
                <a:solidFill>
                  <a:schemeClr val="tx1"/>
                </a:solidFill>
              </a:rPr>
              <a:t>0 kbps</a:t>
            </a:r>
            <a:br>
              <a:rPr lang="en-US" altLang="ja-JP" sz="2000" dirty="0">
                <a:solidFill>
                  <a:srgbClr val="FF0000"/>
                </a:solidFill>
              </a:rPr>
            </a:br>
            <a:r>
              <a:rPr lang="en-US" altLang="ja-JP" sz="2000" dirty="0">
                <a:solidFill>
                  <a:schemeClr val="tx1"/>
                </a:solidFill>
              </a:rPr>
              <a:t>IEEE 802.11ah: </a:t>
            </a:r>
            <a:r>
              <a:rPr lang="en-US" altLang="ja-JP" sz="2000" dirty="0">
                <a:solidFill>
                  <a:srgbClr val="FF0000"/>
                </a:solidFill>
              </a:rPr>
              <a:t>1MHz PHY</a:t>
            </a:r>
            <a:r>
              <a:rPr lang="en-US" altLang="ja-JP" sz="2000" dirty="0">
                <a:solidFill>
                  <a:schemeClr val="tx1"/>
                </a:solidFill>
              </a:rPr>
              <a:t>, IEEE 802.15.4g: </a:t>
            </a:r>
            <a:r>
              <a:rPr lang="en-US" altLang="ja-JP" sz="2000" dirty="0">
                <a:solidFill>
                  <a:srgbClr val="FF0000"/>
                </a:solidFill>
              </a:rPr>
              <a:t>OFDM MCS 4</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26" name="図 25">
            <a:extLst>
              <a:ext uri="{FF2B5EF4-FFF2-40B4-BE49-F238E27FC236}">
                <a16:creationId xmlns:a16="http://schemas.microsoft.com/office/drawing/2014/main" id="{655BAA02-5BEC-F348-CDCB-B2B6959FDB96}"/>
              </a:ext>
            </a:extLst>
          </p:cNvPr>
          <p:cNvPicPr>
            <a:picLocks noChangeAspect="1"/>
          </p:cNvPicPr>
          <p:nvPr/>
        </p:nvPicPr>
        <p:blipFill>
          <a:blip r:embed="rId5"/>
          <a:srcRect l="65818" t="34044" r="1374" b="35430"/>
          <a:stretch/>
        </p:blipFill>
        <p:spPr>
          <a:xfrm>
            <a:off x="7685112" y="5493804"/>
            <a:ext cx="1820029" cy="1167903"/>
          </a:xfrm>
          <a:prstGeom prst="rect">
            <a:avLst/>
          </a:prstGeom>
          <a:noFill/>
          <a:ln w="12700">
            <a:solidFill>
              <a:schemeClr val="dk1"/>
            </a:solidFill>
          </a:ln>
        </p:spPr>
      </p:pic>
      <p:sp>
        <p:nvSpPr>
          <p:cNvPr id="27" name="テキスト ボックス 26">
            <a:extLst>
              <a:ext uri="{FF2B5EF4-FFF2-40B4-BE49-F238E27FC236}">
                <a16:creationId xmlns:a16="http://schemas.microsoft.com/office/drawing/2014/main" id="{D9195B93-4A28-7122-B378-CAD9AE176760}"/>
              </a:ext>
            </a:extLst>
          </p:cNvPr>
          <p:cNvSpPr txBox="1"/>
          <p:nvPr/>
        </p:nvSpPr>
        <p:spPr>
          <a:xfrm>
            <a:off x="1528428" y="1723856"/>
            <a:ext cx="2306401"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Packet Delivery Rate</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1" name="テキスト ボックス 30">
            <a:extLst>
              <a:ext uri="{FF2B5EF4-FFF2-40B4-BE49-F238E27FC236}">
                <a16:creationId xmlns:a16="http://schemas.microsoft.com/office/drawing/2014/main" id="{976B892A-5F7C-3DFF-3912-686215565059}"/>
              </a:ext>
            </a:extLst>
          </p:cNvPr>
          <p:cNvSpPr txBox="1"/>
          <p:nvPr/>
        </p:nvSpPr>
        <p:spPr>
          <a:xfrm>
            <a:off x="6568988" y="1741277"/>
            <a:ext cx="1881734"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Average Latency</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6" name="テキスト ボックス 35">
            <a:extLst>
              <a:ext uri="{FF2B5EF4-FFF2-40B4-BE49-F238E27FC236}">
                <a16:creationId xmlns:a16="http://schemas.microsoft.com/office/drawing/2014/main" id="{A32270DD-2B24-2090-EA7C-519168DA3361}"/>
              </a:ext>
            </a:extLst>
          </p:cNvPr>
          <p:cNvSpPr txBox="1"/>
          <p:nvPr/>
        </p:nvSpPr>
        <p:spPr>
          <a:xfrm>
            <a:off x="664332" y="5738377"/>
            <a:ext cx="7020780" cy="923330"/>
          </a:xfrm>
          <a:prstGeom prst="rect">
            <a:avLst/>
          </a:prstGeom>
          <a:noFill/>
        </p:spPr>
        <p:txBody>
          <a:bodyPr wrap="square" rtlCol="0">
            <a:spAutoFit/>
          </a:bodyPr>
          <a:lstStyle/>
          <a:p>
            <a:r>
              <a:rPr kumimoji="1" lang="en-US" altLang="ja-JP" sz="1800" dirty="0">
                <a:solidFill>
                  <a:schemeClr val="tx1"/>
                </a:solidFill>
                <a:latin typeface="Calibri" panose="020F0502020204030204" pitchFamily="34" charset="0"/>
                <a:cs typeface="Calibri" panose="020F0502020204030204" pitchFamily="34" charset="0"/>
              </a:rPr>
              <a:t>Even when applying the energy detection threshold of -80 dBm specified in ARIB STD-T108, the simulation results were almost equivalent to those obtained with the energy detection threshold specified by TG3.</a:t>
            </a:r>
          </a:p>
        </p:txBody>
      </p:sp>
    </p:spTree>
    <p:extLst>
      <p:ext uri="{BB962C8B-B14F-4D97-AF65-F5344CB8AC3E}">
        <p14:creationId xmlns:p14="http://schemas.microsoft.com/office/powerpoint/2010/main" val="116167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5452D91-A016-ACF5-A9DF-4ADC8BDC55F8}"/>
              </a:ext>
            </a:extLst>
          </p:cNvPr>
          <p:cNvPicPr>
            <a:picLocks noChangeAspect="1"/>
          </p:cNvPicPr>
          <p:nvPr/>
        </p:nvPicPr>
        <p:blipFill>
          <a:blip r:embed="rId3"/>
          <a:stretch>
            <a:fillRect/>
          </a:stretch>
        </p:blipFill>
        <p:spPr>
          <a:xfrm>
            <a:off x="4875954" y="2137766"/>
            <a:ext cx="4719676" cy="3250692"/>
          </a:xfrm>
          <a:prstGeom prst="rect">
            <a:avLst/>
          </a:prstGeom>
        </p:spPr>
      </p:pic>
      <p:pic>
        <p:nvPicPr>
          <p:cNvPr id="3" name="図 2">
            <a:extLst>
              <a:ext uri="{FF2B5EF4-FFF2-40B4-BE49-F238E27FC236}">
                <a16:creationId xmlns:a16="http://schemas.microsoft.com/office/drawing/2014/main" id="{AECF9ADE-2DF7-4AD9-E121-7E838A8AEC39}"/>
              </a:ext>
            </a:extLst>
          </p:cNvPr>
          <p:cNvPicPr>
            <a:picLocks noChangeAspect="1"/>
          </p:cNvPicPr>
          <p:nvPr/>
        </p:nvPicPr>
        <p:blipFill>
          <a:blip r:embed="rId4"/>
          <a:stretch>
            <a:fillRect/>
          </a:stretch>
        </p:blipFill>
        <p:spPr>
          <a:xfrm>
            <a:off x="79314" y="2139138"/>
            <a:ext cx="4712818" cy="3249320"/>
          </a:xfrm>
          <a:prstGeom prst="rect">
            <a:avLst/>
          </a:prstGeom>
        </p:spPr>
      </p:pic>
      <p:sp>
        <p:nvSpPr>
          <p:cNvPr id="2" name="Title 1"/>
          <p:cNvSpPr>
            <a:spLocks noGrp="1"/>
          </p:cNvSpPr>
          <p:nvPr>
            <p:ph type="title"/>
          </p:nvPr>
        </p:nvSpPr>
        <p:spPr>
          <a:xfrm>
            <a:off x="731520" y="731523"/>
            <a:ext cx="8288868" cy="890966"/>
          </a:xfrm>
        </p:spPr>
        <p:txBody>
          <a:bodyPr/>
          <a:lstStyle/>
          <a:p>
            <a:r>
              <a:rPr lang="en-US" sz="2400" dirty="0"/>
              <a:t>Simulation Results</a:t>
            </a:r>
            <a:br>
              <a:rPr lang="en-US" sz="2800" dirty="0"/>
            </a:br>
            <a:r>
              <a:rPr lang="en-US" altLang="ja-JP" sz="2000" kern="0" dirty="0"/>
              <a:t>IEEE 802.15.4g offered load: </a:t>
            </a:r>
            <a:r>
              <a:rPr lang="en-US" altLang="ja-JP" sz="2000" dirty="0">
                <a:solidFill>
                  <a:schemeClr val="tx1"/>
                </a:solidFill>
              </a:rPr>
              <a:t>2</a:t>
            </a:r>
            <a:r>
              <a:rPr lang="en-US" altLang="ja-JP" sz="2000" kern="0" dirty="0">
                <a:solidFill>
                  <a:schemeClr val="tx1"/>
                </a:solidFill>
              </a:rPr>
              <a:t>0 kbps</a:t>
            </a:r>
            <a:br>
              <a:rPr lang="en-US" altLang="ja-JP" sz="2000" dirty="0">
                <a:solidFill>
                  <a:srgbClr val="FF0000"/>
                </a:solidFill>
              </a:rPr>
            </a:br>
            <a:r>
              <a:rPr lang="en-US" altLang="ja-JP" sz="2000" dirty="0">
                <a:solidFill>
                  <a:schemeClr val="tx1"/>
                </a:solidFill>
              </a:rPr>
              <a:t>IEEE 802.11ah: </a:t>
            </a:r>
            <a:r>
              <a:rPr lang="en-US" altLang="ja-JP" sz="2000" dirty="0">
                <a:solidFill>
                  <a:srgbClr val="FF0000"/>
                </a:solidFill>
              </a:rPr>
              <a:t>1MHz PHY</a:t>
            </a:r>
            <a:r>
              <a:rPr lang="en-US" altLang="ja-JP" sz="2000" dirty="0">
                <a:solidFill>
                  <a:schemeClr val="tx1"/>
                </a:solidFill>
              </a:rPr>
              <a:t>, IEEE 802.15.4g: </a:t>
            </a:r>
            <a:r>
              <a:rPr lang="en-US" altLang="ja-JP" sz="2000" dirty="0">
                <a:solidFill>
                  <a:srgbClr val="FF0000"/>
                </a:solidFill>
              </a:rPr>
              <a:t>OFDM MCS 5</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26" name="図 25">
            <a:extLst>
              <a:ext uri="{FF2B5EF4-FFF2-40B4-BE49-F238E27FC236}">
                <a16:creationId xmlns:a16="http://schemas.microsoft.com/office/drawing/2014/main" id="{655BAA02-5BEC-F348-CDCB-B2B6959FDB96}"/>
              </a:ext>
            </a:extLst>
          </p:cNvPr>
          <p:cNvPicPr>
            <a:picLocks noChangeAspect="1"/>
          </p:cNvPicPr>
          <p:nvPr/>
        </p:nvPicPr>
        <p:blipFill>
          <a:blip r:embed="rId5"/>
          <a:srcRect l="65818" t="34044" r="1374" b="35430"/>
          <a:stretch/>
        </p:blipFill>
        <p:spPr>
          <a:xfrm>
            <a:off x="7685112" y="5493804"/>
            <a:ext cx="1820029" cy="1167903"/>
          </a:xfrm>
          <a:prstGeom prst="rect">
            <a:avLst/>
          </a:prstGeom>
          <a:noFill/>
          <a:ln w="12700">
            <a:solidFill>
              <a:schemeClr val="dk1"/>
            </a:solidFill>
          </a:ln>
        </p:spPr>
      </p:pic>
      <p:sp>
        <p:nvSpPr>
          <p:cNvPr id="27" name="テキスト ボックス 26">
            <a:extLst>
              <a:ext uri="{FF2B5EF4-FFF2-40B4-BE49-F238E27FC236}">
                <a16:creationId xmlns:a16="http://schemas.microsoft.com/office/drawing/2014/main" id="{D9195B93-4A28-7122-B378-CAD9AE176760}"/>
              </a:ext>
            </a:extLst>
          </p:cNvPr>
          <p:cNvSpPr txBox="1"/>
          <p:nvPr/>
        </p:nvSpPr>
        <p:spPr>
          <a:xfrm>
            <a:off x="1528428" y="1723856"/>
            <a:ext cx="2306401"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Packet Delivery Rate</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1" name="テキスト ボックス 30">
            <a:extLst>
              <a:ext uri="{FF2B5EF4-FFF2-40B4-BE49-F238E27FC236}">
                <a16:creationId xmlns:a16="http://schemas.microsoft.com/office/drawing/2014/main" id="{976B892A-5F7C-3DFF-3912-686215565059}"/>
              </a:ext>
            </a:extLst>
          </p:cNvPr>
          <p:cNvSpPr txBox="1"/>
          <p:nvPr/>
        </p:nvSpPr>
        <p:spPr>
          <a:xfrm>
            <a:off x="6568988" y="1741277"/>
            <a:ext cx="1881734"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Average Latency</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6" name="テキスト ボックス 35">
            <a:extLst>
              <a:ext uri="{FF2B5EF4-FFF2-40B4-BE49-F238E27FC236}">
                <a16:creationId xmlns:a16="http://schemas.microsoft.com/office/drawing/2014/main" id="{A32270DD-2B24-2090-EA7C-519168DA3361}"/>
              </a:ext>
            </a:extLst>
          </p:cNvPr>
          <p:cNvSpPr txBox="1"/>
          <p:nvPr/>
        </p:nvSpPr>
        <p:spPr>
          <a:xfrm>
            <a:off x="664332" y="5738377"/>
            <a:ext cx="7020780" cy="923330"/>
          </a:xfrm>
          <a:prstGeom prst="rect">
            <a:avLst/>
          </a:prstGeom>
          <a:noFill/>
        </p:spPr>
        <p:txBody>
          <a:bodyPr wrap="square" rtlCol="0">
            <a:spAutoFit/>
          </a:bodyPr>
          <a:lstStyle/>
          <a:p>
            <a:r>
              <a:rPr kumimoji="1" lang="en-US" altLang="ja-JP" sz="1800" dirty="0">
                <a:solidFill>
                  <a:schemeClr val="tx1"/>
                </a:solidFill>
                <a:latin typeface="Calibri" panose="020F0502020204030204" pitchFamily="34" charset="0"/>
                <a:cs typeface="Calibri" panose="020F0502020204030204" pitchFamily="34" charset="0"/>
              </a:rPr>
              <a:t>Even when applying the energy detection threshold of -80 dBm specified in ARIB STD-T108, the simulation results were almost equivalent to those obtained with the energy detection threshold specified by TG3.</a:t>
            </a:r>
          </a:p>
        </p:txBody>
      </p:sp>
    </p:spTree>
    <p:extLst>
      <p:ext uri="{BB962C8B-B14F-4D97-AF65-F5344CB8AC3E}">
        <p14:creationId xmlns:p14="http://schemas.microsoft.com/office/powerpoint/2010/main" val="2617697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76F1EB3-9CDA-4301-98DB-C38952F01D9A}"/>
              </a:ext>
            </a:extLst>
          </p:cNvPr>
          <p:cNvPicPr>
            <a:picLocks noChangeAspect="1"/>
          </p:cNvPicPr>
          <p:nvPr/>
        </p:nvPicPr>
        <p:blipFill>
          <a:blip r:embed="rId3"/>
          <a:stretch>
            <a:fillRect/>
          </a:stretch>
        </p:blipFill>
        <p:spPr>
          <a:xfrm>
            <a:off x="4883658" y="2145935"/>
            <a:ext cx="4712818" cy="3249320"/>
          </a:xfrm>
          <a:prstGeom prst="rect">
            <a:avLst/>
          </a:prstGeom>
        </p:spPr>
      </p:pic>
      <p:pic>
        <p:nvPicPr>
          <p:cNvPr id="5" name="図 4">
            <a:extLst>
              <a:ext uri="{FF2B5EF4-FFF2-40B4-BE49-F238E27FC236}">
                <a16:creationId xmlns:a16="http://schemas.microsoft.com/office/drawing/2014/main" id="{71347BA9-F6A7-89F2-A68B-E6CA9E53D0EE}"/>
              </a:ext>
            </a:extLst>
          </p:cNvPr>
          <p:cNvPicPr>
            <a:picLocks noChangeAspect="1"/>
          </p:cNvPicPr>
          <p:nvPr/>
        </p:nvPicPr>
        <p:blipFill>
          <a:blip r:embed="rId4"/>
          <a:stretch>
            <a:fillRect/>
          </a:stretch>
        </p:blipFill>
        <p:spPr>
          <a:xfrm>
            <a:off x="57812" y="2144908"/>
            <a:ext cx="4732020" cy="3249320"/>
          </a:xfrm>
          <a:prstGeom prst="rect">
            <a:avLst/>
          </a:prstGeom>
        </p:spPr>
      </p:pic>
      <p:sp>
        <p:nvSpPr>
          <p:cNvPr id="2" name="Title 1"/>
          <p:cNvSpPr>
            <a:spLocks noGrp="1"/>
          </p:cNvSpPr>
          <p:nvPr>
            <p:ph type="title"/>
          </p:nvPr>
        </p:nvSpPr>
        <p:spPr>
          <a:xfrm>
            <a:off x="731520" y="731523"/>
            <a:ext cx="8288868" cy="890966"/>
          </a:xfrm>
        </p:spPr>
        <p:txBody>
          <a:bodyPr/>
          <a:lstStyle/>
          <a:p>
            <a:r>
              <a:rPr lang="en-US" sz="2400" dirty="0"/>
              <a:t>Simulation Results</a:t>
            </a:r>
            <a:br>
              <a:rPr lang="en-US" sz="2800" dirty="0"/>
            </a:br>
            <a:r>
              <a:rPr lang="en-US" altLang="ja-JP" sz="2000" kern="0" dirty="0"/>
              <a:t>IEEE 802.15.4g offered load: </a:t>
            </a:r>
            <a:r>
              <a:rPr lang="en-US" altLang="ja-JP" sz="2000" dirty="0">
                <a:solidFill>
                  <a:schemeClr val="tx1"/>
                </a:solidFill>
              </a:rPr>
              <a:t>2</a:t>
            </a:r>
            <a:r>
              <a:rPr lang="en-US" altLang="ja-JP" sz="2000" kern="0" dirty="0">
                <a:solidFill>
                  <a:schemeClr val="tx1"/>
                </a:solidFill>
              </a:rPr>
              <a:t>0 kbps</a:t>
            </a:r>
            <a:br>
              <a:rPr lang="en-US" altLang="ja-JP" sz="2000" dirty="0">
                <a:solidFill>
                  <a:srgbClr val="FF0000"/>
                </a:solidFill>
              </a:rPr>
            </a:br>
            <a:r>
              <a:rPr lang="en-US" altLang="ja-JP" sz="2000" dirty="0">
                <a:solidFill>
                  <a:schemeClr val="tx1"/>
                </a:solidFill>
              </a:rPr>
              <a:t>IEEE 802.11ah: </a:t>
            </a:r>
            <a:r>
              <a:rPr lang="en-US" altLang="ja-JP" sz="2000" dirty="0">
                <a:solidFill>
                  <a:srgbClr val="FF0000"/>
                </a:solidFill>
              </a:rPr>
              <a:t>4MHz PHY</a:t>
            </a:r>
            <a:r>
              <a:rPr lang="en-US" altLang="ja-JP" sz="2000" dirty="0">
                <a:solidFill>
                  <a:schemeClr val="tx1"/>
                </a:solidFill>
              </a:rPr>
              <a:t>, IEEE 802.15.4g: </a:t>
            </a:r>
            <a:r>
              <a:rPr lang="en-US" altLang="ja-JP" sz="2000" dirty="0">
                <a:solidFill>
                  <a:srgbClr val="FF0000"/>
                </a:solidFill>
              </a:rPr>
              <a:t>2-FSK</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26" name="図 25">
            <a:extLst>
              <a:ext uri="{FF2B5EF4-FFF2-40B4-BE49-F238E27FC236}">
                <a16:creationId xmlns:a16="http://schemas.microsoft.com/office/drawing/2014/main" id="{655BAA02-5BEC-F348-CDCB-B2B6959FDB96}"/>
              </a:ext>
            </a:extLst>
          </p:cNvPr>
          <p:cNvPicPr>
            <a:picLocks noChangeAspect="1"/>
          </p:cNvPicPr>
          <p:nvPr/>
        </p:nvPicPr>
        <p:blipFill>
          <a:blip r:embed="rId5"/>
          <a:srcRect l="65818" t="34044" r="1374" b="35430"/>
          <a:stretch/>
        </p:blipFill>
        <p:spPr>
          <a:xfrm>
            <a:off x="7685112" y="5493804"/>
            <a:ext cx="1820029" cy="1167903"/>
          </a:xfrm>
          <a:prstGeom prst="rect">
            <a:avLst/>
          </a:prstGeom>
          <a:noFill/>
          <a:ln w="12700">
            <a:solidFill>
              <a:schemeClr val="dk1"/>
            </a:solidFill>
          </a:ln>
        </p:spPr>
      </p:pic>
      <p:sp>
        <p:nvSpPr>
          <p:cNvPr id="27" name="テキスト ボックス 26">
            <a:extLst>
              <a:ext uri="{FF2B5EF4-FFF2-40B4-BE49-F238E27FC236}">
                <a16:creationId xmlns:a16="http://schemas.microsoft.com/office/drawing/2014/main" id="{D9195B93-4A28-7122-B378-CAD9AE176760}"/>
              </a:ext>
            </a:extLst>
          </p:cNvPr>
          <p:cNvSpPr txBox="1"/>
          <p:nvPr/>
        </p:nvSpPr>
        <p:spPr>
          <a:xfrm>
            <a:off x="1528428" y="1723856"/>
            <a:ext cx="2306401"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Packet Delivery Rate</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1" name="テキスト ボックス 30">
            <a:extLst>
              <a:ext uri="{FF2B5EF4-FFF2-40B4-BE49-F238E27FC236}">
                <a16:creationId xmlns:a16="http://schemas.microsoft.com/office/drawing/2014/main" id="{976B892A-5F7C-3DFF-3912-686215565059}"/>
              </a:ext>
            </a:extLst>
          </p:cNvPr>
          <p:cNvSpPr txBox="1"/>
          <p:nvPr/>
        </p:nvSpPr>
        <p:spPr>
          <a:xfrm>
            <a:off x="6568988" y="1741277"/>
            <a:ext cx="1881734"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Average Latency</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6" name="テキスト ボックス 35">
            <a:extLst>
              <a:ext uri="{FF2B5EF4-FFF2-40B4-BE49-F238E27FC236}">
                <a16:creationId xmlns:a16="http://schemas.microsoft.com/office/drawing/2014/main" id="{A32270DD-2B24-2090-EA7C-519168DA3361}"/>
              </a:ext>
            </a:extLst>
          </p:cNvPr>
          <p:cNvSpPr txBox="1"/>
          <p:nvPr/>
        </p:nvSpPr>
        <p:spPr>
          <a:xfrm>
            <a:off x="664332" y="5738377"/>
            <a:ext cx="7020780" cy="923330"/>
          </a:xfrm>
          <a:prstGeom prst="rect">
            <a:avLst/>
          </a:prstGeom>
          <a:noFill/>
        </p:spPr>
        <p:txBody>
          <a:bodyPr wrap="square" rtlCol="0">
            <a:spAutoFit/>
          </a:bodyPr>
          <a:lstStyle/>
          <a:p>
            <a:r>
              <a:rPr kumimoji="1" lang="en-US" altLang="ja-JP" sz="1800" dirty="0">
                <a:solidFill>
                  <a:schemeClr val="tx1"/>
                </a:solidFill>
                <a:latin typeface="Calibri" panose="020F0502020204030204" pitchFamily="34" charset="0"/>
                <a:cs typeface="Calibri" panose="020F0502020204030204" pitchFamily="34" charset="0"/>
              </a:rPr>
              <a:t>The Packet Delivery Rate of IEEE 802.15.4g slightly improves by applying the energy detection threshold of -80 dBm specified in ARIB STD-T108. There is no impact on the latency.</a:t>
            </a:r>
          </a:p>
        </p:txBody>
      </p:sp>
    </p:spTree>
    <p:extLst>
      <p:ext uri="{BB962C8B-B14F-4D97-AF65-F5344CB8AC3E}">
        <p14:creationId xmlns:p14="http://schemas.microsoft.com/office/powerpoint/2010/main" val="2094453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1453C6B-4946-4B64-CCC0-CA4500C58D88}"/>
              </a:ext>
            </a:extLst>
          </p:cNvPr>
          <p:cNvPicPr>
            <a:picLocks noChangeAspect="1"/>
          </p:cNvPicPr>
          <p:nvPr/>
        </p:nvPicPr>
        <p:blipFill>
          <a:blip r:embed="rId3"/>
          <a:stretch>
            <a:fillRect/>
          </a:stretch>
        </p:blipFill>
        <p:spPr>
          <a:xfrm>
            <a:off x="4885030" y="2146375"/>
            <a:ext cx="4711446" cy="3249320"/>
          </a:xfrm>
          <a:prstGeom prst="rect">
            <a:avLst/>
          </a:prstGeom>
        </p:spPr>
      </p:pic>
      <p:pic>
        <p:nvPicPr>
          <p:cNvPr id="3" name="図 2">
            <a:extLst>
              <a:ext uri="{FF2B5EF4-FFF2-40B4-BE49-F238E27FC236}">
                <a16:creationId xmlns:a16="http://schemas.microsoft.com/office/drawing/2014/main" id="{FB4F52F9-12EC-68F2-4970-40159EC49D1D}"/>
              </a:ext>
            </a:extLst>
          </p:cNvPr>
          <p:cNvPicPr>
            <a:picLocks noChangeAspect="1"/>
          </p:cNvPicPr>
          <p:nvPr/>
        </p:nvPicPr>
        <p:blipFill>
          <a:blip r:embed="rId4"/>
          <a:stretch>
            <a:fillRect/>
          </a:stretch>
        </p:blipFill>
        <p:spPr>
          <a:xfrm>
            <a:off x="57812" y="2144908"/>
            <a:ext cx="4732020" cy="3249320"/>
          </a:xfrm>
          <a:prstGeom prst="rect">
            <a:avLst/>
          </a:prstGeom>
        </p:spPr>
      </p:pic>
      <p:sp>
        <p:nvSpPr>
          <p:cNvPr id="2" name="Title 1"/>
          <p:cNvSpPr>
            <a:spLocks noGrp="1"/>
          </p:cNvSpPr>
          <p:nvPr>
            <p:ph type="title"/>
          </p:nvPr>
        </p:nvSpPr>
        <p:spPr>
          <a:xfrm>
            <a:off x="731520" y="731523"/>
            <a:ext cx="8288868" cy="890966"/>
          </a:xfrm>
        </p:spPr>
        <p:txBody>
          <a:bodyPr/>
          <a:lstStyle/>
          <a:p>
            <a:r>
              <a:rPr lang="en-US" sz="2400" dirty="0"/>
              <a:t>Simulation Results</a:t>
            </a:r>
            <a:br>
              <a:rPr lang="en-US" sz="2800" dirty="0"/>
            </a:br>
            <a:r>
              <a:rPr lang="en-US" altLang="ja-JP" sz="2000" kern="0" dirty="0"/>
              <a:t>IEEE 802.15.4g offered load: </a:t>
            </a:r>
            <a:r>
              <a:rPr lang="en-US" altLang="ja-JP" sz="2000" dirty="0">
                <a:solidFill>
                  <a:schemeClr val="tx1"/>
                </a:solidFill>
              </a:rPr>
              <a:t>2</a:t>
            </a:r>
            <a:r>
              <a:rPr lang="en-US" altLang="ja-JP" sz="2000" kern="0" dirty="0">
                <a:solidFill>
                  <a:schemeClr val="tx1"/>
                </a:solidFill>
              </a:rPr>
              <a:t>0 kbps</a:t>
            </a:r>
            <a:br>
              <a:rPr lang="en-US" altLang="ja-JP" sz="2000" dirty="0">
                <a:solidFill>
                  <a:srgbClr val="FF0000"/>
                </a:solidFill>
              </a:rPr>
            </a:br>
            <a:r>
              <a:rPr lang="en-US" altLang="ja-JP" sz="2000" dirty="0">
                <a:solidFill>
                  <a:schemeClr val="tx1"/>
                </a:solidFill>
              </a:rPr>
              <a:t>IEEE 802.11ah: </a:t>
            </a:r>
            <a:r>
              <a:rPr lang="en-US" altLang="ja-JP" sz="2000" dirty="0">
                <a:solidFill>
                  <a:srgbClr val="FF0000"/>
                </a:solidFill>
              </a:rPr>
              <a:t>4MHz PHY</a:t>
            </a:r>
            <a:r>
              <a:rPr lang="en-US" altLang="ja-JP" sz="2000" dirty="0">
                <a:solidFill>
                  <a:schemeClr val="tx1"/>
                </a:solidFill>
              </a:rPr>
              <a:t>, IEEE 802.15.4g: </a:t>
            </a:r>
            <a:r>
              <a:rPr lang="en-US" altLang="ja-JP" sz="2000" dirty="0">
                <a:solidFill>
                  <a:srgbClr val="FF0000"/>
                </a:solidFill>
              </a:rPr>
              <a:t>OFDM MCS 4</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26" name="図 25">
            <a:extLst>
              <a:ext uri="{FF2B5EF4-FFF2-40B4-BE49-F238E27FC236}">
                <a16:creationId xmlns:a16="http://schemas.microsoft.com/office/drawing/2014/main" id="{655BAA02-5BEC-F348-CDCB-B2B6959FDB96}"/>
              </a:ext>
            </a:extLst>
          </p:cNvPr>
          <p:cNvPicPr>
            <a:picLocks noChangeAspect="1"/>
          </p:cNvPicPr>
          <p:nvPr/>
        </p:nvPicPr>
        <p:blipFill>
          <a:blip r:embed="rId5"/>
          <a:srcRect l="65818" t="34044" r="1374" b="35430"/>
          <a:stretch/>
        </p:blipFill>
        <p:spPr>
          <a:xfrm>
            <a:off x="7685112" y="5493804"/>
            <a:ext cx="1820029" cy="1167903"/>
          </a:xfrm>
          <a:prstGeom prst="rect">
            <a:avLst/>
          </a:prstGeom>
          <a:noFill/>
          <a:ln w="12700">
            <a:solidFill>
              <a:schemeClr val="dk1"/>
            </a:solidFill>
          </a:ln>
        </p:spPr>
      </p:pic>
      <p:sp>
        <p:nvSpPr>
          <p:cNvPr id="27" name="テキスト ボックス 26">
            <a:extLst>
              <a:ext uri="{FF2B5EF4-FFF2-40B4-BE49-F238E27FC236}">
                <a16:creationId xmlns:a16="http://schemas.microsoft.com/office/drawing/2014/main" id="{D9195B93-4A28-7122-B378-CAD9AE176760}"/>
              </a:ext>
            </a:extLst>
          </p:cNvPr>
          <p:cNvSpPr txBox="1"/>
          <p:nvPr/>
        </p:nvSpPr>
        <p:spPr>
          <a:xfrm>
            <a:off x="1528428" y="1723856"/>
            <a:ext cx="2306401"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Packet Delivery Rate</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1" name="テキスト ボックス 30">
            <a:extLst>
              <a:ext uri="{FF2B5EF4-FFF2-40B4-BE49-F238E27FC236}">
                <a16:creationId xmlns:a16="http://schemas.microsoft.com/office/drawing/2014/main" id="{976B892A-5F7C-3DFF-3912-686215565059}"/>
              </a:ext>
            </a:extLst>
          </p:cNvPr>
          <p:cNvSpPr txBox="1"/>
          <p:nvPr/>
        </p:nvSpPr>
        <p:spPr>
          <a:xfrm>
            <a:off x="6568988" y="1741277"/>
            <a:ext cx="1881734"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Average Latency</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6" name="テキスト ボックス 35">
            <a:extLst>
              <a:ext uri="{FF2B5EF4-FFF2-40B4-BE49-F238E27FC236}">
                <a16:creationId xmlns:a16="http://schemas.microsoft.com/office/drawing/2014/main" id="{A32270DD-2B24-2090-EA7C-519168DA3361}"/>
              </a:ext>
            </a:extLst>
          </p:cNvPr>
          <p:cNvSpPr txBox="1"/>
          <p:nvPr/>
        </p:nvSpPr>
        <p:spPr>
          <a:xfrm>
            <a:off x="664332" y="5738377"/>
            <a:ext cx="7020780" cy="923330"/>
          </a:xfrm>
          <a:prstGeom prst="rect">
            <a:avLst/>
          </a:prstGeom>
          <a:noFill/>
        </p:spPr>
        <p:txBody>
          <a:bodyPr wrap="square" rtlCol="0">
            <a:spAutoFit/>
          </a:bodyPr>
          <a:lstStyle/>
          <a:p>
            <a:r>
              <a:rPr kumimoji="1" lang="en-US" altLang="ja-JP" sz="1800" dirty="0">
                <a:solidFill>
                  <a:schemeClr val="tx1"/>
                </a:solidFill>
                <a:latin typeface="Calibri" panose="020F0502020204030204" pitchFamily="34" charset="0"/>
                <a:cs typeface="Calibri" panose="020F0502020204030204" pitchFamily="34" charset="0"/>
              </a:rPr>
              <a:t>The Packet Delivery Rate of IEEE 802.15.4g slightly improves by applying the energy detection threshold of -80 dBm specified in ARIB STD-T108. There is no impact on the latency.</a:t>
            </a:r>
          </a:p>
        </p:txBody>
      </p:sp>
    </p:spTree>
    <p:extLst>
      <p:ext uri="{BB962C8B-B14F-4D97-AF65-F5344CB8AC3E}">
        <p14:creationId xmlns:p14="http://schemas.microsoft.com/office/powerpoint/2010/main" val="408754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03F1DCC-2986-BF6B-16E7-86130C408A24}"/>
              </a:ext>
            </a:extLst>
          </p:cNvPr>
          <p:cNvPicPr>
            <a:picLocks noChangeAspect="1"/>
          </p:cNvPicPr>
          <p:nvPr/>
        </p:nvPicPr>
        <p:blipFill>
          <a:blip r:embed="rId3"/>
          <a:stretch>
            <a:fillRect/>
          </a:stretch>
        </p:blipFill>
        <p:spPr>
          <a:xfrm>
            <a:off x="4885030" y="2151363"/>
            <a:ext cx="4712818" cy="3249320"/>
          </a:xfrm>
          <a:prstGeom prst="rect">
            <a:avLst/>
          </a:prstGeom>
        </p:spPr>
      </p:pic>
      <p:pic>
        <p:nvPicPr>
          <p:cNvPr id="5" name="図 4">
            <a:extLst>
              <a:ext uri="{FF2B5EF4-FFF2-40B4-BE49-F238E27FC236}">
                <a16:creationId xmlns:a16="http://schemas.microsoft.com/office/drawing/2014/main" id="{E3178B93-EAA5-50A2-DEC7-1139BCF8F723}"/>
              </a:ext>
            </a:extLst>
          </p:cNvPr>
          <p:cNvPicPr>
            <a:picLocks noChangeAspect="1"/>
          </p:cNvPicPr>
          <p:nvPr/>
        </p:nvPicPr>
        <p:blipFill>
          <a:blip r:embed="rId4"/>
          <a:stretch>
            <a:fillRect/>
          </a:stretch>
        </p:blipFill>
        <p:spPr>
          <a:xfrm>
            <a:off x="57812" y="2141387"/>
            <a:ext cx="4732020" cy="3249320"/>
          </a:xfrm>
          <a:prstGeom prst="rect">
            <a:avLst/>
          </a:prstGeom>
        </p:spPr>
      </p:pic>
      <p:sp>
        <p:nvSpPr>
          <p:cNvPr id="2" name="Title 1"/>
          <p:cNvSpPr>
            <a:spLocks noGrp="1"/>
          </p:cNvSpPr>
          <p:nvPr>
            <p:ph type="title"/>
          </p:nvPr>
        </p:nvSpPr>
        <p:spPr>
          <a:xfrm>
            <a:off x="731520" y="731523"/>
            <a:ext cx="8288868" cy="890966"/>
          </a:xfrm>
        </p:spPr>
        <p:txBody>
          <a:bodyPr/>
          <a:lstStyle/>
          <a:p>
            <a:r>
              <a:rPr lang="en-US" sz="2400" dirty="0"/>
              <a:t>Simulation Results</a:t>
            </a:r>
            <a:br>
              <a:rPr lang="en-US" sz="2800" dirty="0"/>
            </a:br>
            <a:r>
              <a:rPr lang="en-US" altLang="ja-JP" sz="2000" kern="0" dirty="0"/>
              <a:t>IEEE 802.15.4g offered load: </a:t>
            </a:r>
            <a:r>
              <a:rPr lang="en-US" altLang="ja-JP" sz="2000" dirty="0">
                <a:solidFill>
                  <a:schemeClr val="tx1"/>
                </a:solidFill>
              </a:rPr>
              <a:t>2</a:t>
            </a:r>
            <a:r>
              <a:rPr lang="en-US" altLang="ja-JP" sz="2000" kern="0" dirty="0">
                <a:solidFill>
                  <a:schemeClr val="tx1"/>
                </a:solidFill>
              </a:rPr>
              <a:t>0 kbps</a:t>
            </a:r>
            <a:br>
              <a:rPr lang="en-US" altLang="ja-JP" sz="2000" dirty="0">
                <a:solidFill>
                  <a:srgbClr val="FF0000"/>
                </a:solidFill>
              </a:rPr>
            </a:br>
            <a:r>
              <a:rPr lang="en-US" altLang="ja-JP" sz="2000" dirty="0">
                <a:solidFill>
                  <a:schemeClr val="tx1"/>
                </a:solidFill>
              </a:rPr>
              <a:t>IEEE 802.11ah: </a:t>
            </a:r>
            <a:r>
              <a:rPr lang="en-US" altLang="ja-JP" sz="2000" dirty="0">
                <a:solidFill>
                  <a:srgbClr val="FF0000"/>
                </a:solidFill>
              </a:rPr>
              <a:t>4MHz PHY</a:t>
            </a:r>
            <a:r>
              <a:rPr lang="en-US" altLang="ja-JP" sz="2000" dirty="0">
                <a:solidFill>
                  <a:schemeClr val="tx1"/>
                </a:solidFill>
              </a:rPr>
              <a:t>, IEEE 802.15.4g: </a:t>
            </a:r>
            <a:r>
              <a:rPr lang="en-US" altLang="ja-JP" sz="2000" dirty="0">
                <a:solidFill>
                  <a:srgbClr val="FF0000"/>
                </a:solidFill>
              </a:rPr>
              <a:t>OFDM MCS 5</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26" name="図 25">
            <a:extLst>
              <a:ext uri="{FF2B5EF4-FFF2-40B4-BE49-F238E27FC236}">
                <a16:creationId xmlns:a16="http://schemas.microsoft.com/office/drawing/2014/main" id="{655BAA02-5BEC-F348-CDCB-B2B6959FDB96}"/>
              </a:ext>
            </a:extLst>
          </p:cNvPr>
          <p:cNvPicPr>
            <a:picLocks noChangeAspect="1"/>
          </p:cNvPicPr>
          <p:nvPr/>
        </p:nvPicPr>
        <p:blipFill>
          <a:blip r:embed="rId5"/>
          <a:srcRect l="65818" t="34044" r="1374" b="35430"/>
          <a:stretch/>
        </p:blipFill>
        <p:spPr>
          <a:xfrm>
            <a:off x="7685112" y="5493804"/>
            <a:ext cx="1820029" cy="1167903"/>
          </a:xfrm>
          <a:prstGeom prst="rect">
            <a:avLst/>
          </a:prstGeom>
          <a:noFill/>
          <a:ln w="12700">
            <a:solidFill>
              <a:schemeClr val="dk1"/>
            </a:solidFill>
          </a:ln>
        </p:spPr>
      </p:pic>
      <p:sp>
        <p:nvSpPr>
          <p:cNvPr id="27" name="テキスト ボックス 26">
            <a:extLst>
              <a:ext uri="{FF2B5EF4-FFF2-40B4-BE49-F238E27FC236}">
                <a16:creationId xmlns:a16="http://schemas.microsoft.com/office/drawing/2014/main" id="{D9195B93-4A28-7122-B378-CAD9AE176760}"/>
              </a:ext>
            </a:extLst>
          </p:cNvPr>
          <p:cNvSpPr txBox="1"/>
          <p:nvPr/>
        </p:nvSpPr>
        <p:spPr>
          <a:xfrm>
            <a:off x="1528428" y="1723856"/>
            <a:ext cx="2306401"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Packet Delivery Rate</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1" name="テキスト ボックス 30">
            <a:extLst>
              <a:ext uri="{FF2B5EF4-FFF2-40B4-BE49-F238E27FC236}">
                <a16:creationId xmlns:a16="http://schemas.microsoft.com/office/drawing/2014/main" id="{976B892A-5F7C-3DFF-3912-686215565059}"/>
              </a:ext>
            </a:extLst>
          </p:cNvPr>
          <p:cNvSpPr txBox="1"/>
          <p:nvPr/>
        </p:nvSpPr>
        <p:spPr>
          <a:xfrm>
            <a:off x="6568988" y="1741277"/>
            <a:ext cx="1881734"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Average Latency</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6" name="テキスト ボックス 35">
            <a:extLst>
              <a:ext uri="{FF2B5EF4-FFF2-40B4-BE49-F238E27FC236}">
                <a16:creationId xmlns:a16="http://schemas.microsoft.com/office/drawing/2014/main" id="{A32270DD-2B24-2090-EA7C-519168DA3361}"/>
              </a:ext>
            </a:extLst>
          </p:cNvPr>
          <p:cNvSpPr txBox="1"/>
          <p:nvPr/>
        </p:nvSpPr>
        <p:spPr>
          <a:xfrm>
            <a:off x="664332" y="5738377"/>
            <a:ext cx="7020780" cy="923330"/>
          </a:xfrm>
          <a:prstGeom prst="rect">
            <a:avLst/>
          </a:prstGeom>
          <a:noFill/>
        </p:spPr>
        <p:txBody>
          <a:bodyPr wrap="square" rtlCol="0">
            <a:spAutoFit/>
          </a:bodyPr>
          <a:lstStyle/>
          <a:p>
            <a:r>
              <a:rPr kumimoji="1" lang="en-US" altLang="ja-JP" sz="1800" dirty="0">
                <a:solidFill>
                  <a:schemeClr val="tx1"/>
                </a:solidFill>
                <a:latin typeface="Calibri" panose="020F0502020204030204" pitchFamily="34" charset="0"/>
                <a:cs typeface="Calibri" panose="020F0502020204030204" pitchFamily="34" charset="0"/>
              </a:rPr>
              <a:t>The Packet Delivery Rate of IEEE 802.15.4g slightly improves by applying the energy detection threshold of -80 dBm specified in ARIB STD-T108. There is no impact on the latency.</a:t>
            </a:r>
          </a:p>
        </p:txBody>
      </p:sp>
    </p:spTree>
    <p:extLst>
      <p:ext uri="{BB962C8B-B14F-4D97-AF65-F5344CB8AC3E}">
        <p14:creationId xmlns:p14="http://schemas.microsoft.com/office/powerpoint/2010/main" val="261081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dirty="0"/>
              <a:t>Summary</a:t>
            </a:r>
          </a:p>
        </p:txBody>
      </p:sp>
      <p:sp>
        <p:nvSpPr>
          <p:cNvPr id="3" name="Content Placeholder 2"/>
          <p:cNvSpPr>
            <a:spLocks noGrp="1"/>
          </p:cNvSpPr>
          <p:nvPr>
            <p:ph idx="1"/>
          </p:nvPr>
        </p:nvSpPr>
        <p:spPr>
          <a:xfrm>
            <a:off x="556320" y="1497361"/>
            <a:ext cx="8640960" cy="5409747"/>
          </a:xfrm>
        </p:spPr>
        <p:txBody>
          <a:bodyPr/>
          <a:lstStyle/>
          <a:p>
            <a:r>
              <a:rPr lang="en-US" altLang="ja-JP" dirty="0"/>
              <a:t>By applying the energy detection threshold of -80 dBm specified in ARIB STD-T108, the packet delivery rate of IEEE 802.15.4g slightly improves when coexisting with the 4 MHz PHY of IEEE 802.11ah or when using 2-FSK.</a:t>
            </a:r>
          </a:p>
          <a:p>
            <a:endParaRPr lang="en-US" altLang="ja-JP" dirty="0"/>
          </a:p>
          <a:p>
            <a:r>
              <a:rPr lang="en-US" dirty="0"/>
              <a:t>In the Japanese region, it is advisable to consider ARIB STD-T108. We would like to reflect the contents of ARIB STD-T108 in the recommended practice.</a:t>
            </a:r>
            <a:endParaRPr lang="en-US" sz="2000" dirty="0"/>
          </a:p>
          <a:p>
            <a:pPr marL="0" indent="0">
              <a:buNone/>
            </a:pPr>
            <a:endParaRPr lang="en-US" sz="2000" dirty="0"/>
          </a:p>
          <a:p>
            <a:endParaRPr lang="en-US" sz="20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6" name="Date Placeholder 5"/>
          <p:cNvSpPr>
            <a:spLocks noGrp="1"/>
          </p:cNvSpPr>
          <p:nvPr>
            <p:ph type="dt" idx="15"/>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6F9F21D6-CAE4-8FF7-40B3-C91C63BDEDB1}"/>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extLst>
      <p:ext uri="{BB962C8B-B14F-4D97-AF65-F5344CB8AC3E}">
        <p14:creationId xmlns:p14="http://schemas.microsoft.com/office/powerpoint/2010/main" val="210237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76584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Summary</a:t>
            </a:r>
          </a:p>
        </p:txBody>
      </p:sp>
      <p:sp>
        <p:nvSpPr>
          <p:cNvPr id="4098" name="Rectangle 2"/>
          <p:cNvSpPr>
            <a:spLocks noGrp="1" noChangeArrowheads="1"/>
          </p:cNvSpPr>
          <p:nvPr>
            <p:ph idx="1"/>
          </p:nvPr>
        </p:nvSpPr>
        <p:spPr>
          <a:xfrm>
            <a:off x="731520" y="1497360"/>
            <a:ext cx="8290560" cy="500504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altLang="ja-JP" dirty="0">
                <a:solidFill>
                  <a:schemeClr val="tx1"/>
                </a:solidFill>
              </a:rPr>
              <a:t>Presentation to TG3a of simulation update for coexistence of IEEE 802.15.4g and IEEE </a:t>
            </a:r>
            <a:r>
              <a:rPr lang="en-US" altLang="ja-JP" sz="2400" dirty="0"/>
              <a:t>with the Japanese Standard </a:t>
            </a:r>
            <a:br>
              <a:rPr lang="en-US" altLang="ja-JP" sz="2400" dirty="0"/>
            </a:br>
            <a:r>
              <a:rPr lang="en-US" altLang="ja-JP" sz="2400" dirty="0"/>
              <a:t>ARIB STD-T108 Version 1.5[1]</a:t>
            </a:r>
            <a:r>
              <a:rPr lang="en-GB" altLang="ja-JP" dirty="0">
                <a:solidFill>
                  <a:schemeClr val="tx1"/>
                </a:solidFill>
              </a:rPr>
              <a:t>.</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altLang="ja-JP" dirty="0">
              <a:solidFill>
                <a:schemeClr val="tx1"/>
              </a:solidFill>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altLang="ja-JP" dirty="0">
                <a:solidFill>
                  <a:schemeClr val="tx1"/>
                </a:solidFill>
              </a:rPr>
              <a:t>In ARIB STD-T108 Version 1.5 revisions have been made for IEEE 802.11ah. ARIB STD-T108 Version 1.5 was released in March 2023 and was not considered by the IEEE 802.19.3 TG.</a:t>
            </a: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dirty="0">
              <a:solidFill>
                <a:schemeClr val="tx1"/>
              </a:solidFill>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solidFill>
                  <a:schemeClr val="tx1"/>
                </a:solidFill>
              </a:rPr>
              <a:t>This document gathers relevant material from 19-24/0018r0, 19-19/0019r1, 19-18/0056r3, 19-18/0039r1 and 19-19/0021r2</a:t>
            </a:r>
            <a:r>
              <a:rPr lang="ja-JP" altLang="en-US" dirty="0">
                <a:solidFill>
                  <a:schemeClr val="tx1"/>
                </a:solidFill>
              </a:rPr>
              <a:t> </a:t>
            </a:r>
            <a:r>
              <a:rPr lang="en-US" altLang="ja-JP" dirty="0">
                <a:solidFill>
                  <a:schemeClr val="tx1"/>
                </a:solidFill>
              </a:rPr>
              <a:t>for</a:t>
            </a:r>
            <a:r>
              <a:rPr lang="ja-JP" altLang="en-US" dirty="0">
                <a:solidFill>
                  <a:schemeClr val="tx1"/>
                </a:solidFill>
              </a:rPr>
              <a:t> </a:t>
            </a:r>
            <a:r>
              <a:rPr lang="en-US" altLang="ja-JP" dirty="0">
                <a:solidFill>
                  <a:schemeClr val="tx1"/>
                </a:solidFill>
              </a:rPr>
              <a:t>simulation</a:t>
            </a:r>
            <a:r>
              <a:rPr lang="ja-JP" altLang="en-US" dirty="0">
                <a:solidFill>
                  <a:schemeClr val="tx1"/>
                </a:solidFill>
              </a:rPr>
              <a:t> </a:t>
            </a:r>
            <a:r>
              <a:rPr lang="en-US" altLang="ja-JP" dirty="0">
                <a:solidFill>
                  <a:schemeClr val="tx1"/>
                </a:solidFill>
              </a:rPr>
              <a:t>conditions</a:t>
            </a:r>
            <a:r>
              <a:rPr lang="ja-JP" altLang="en-US" dirty="0">
                <a:solidFill>
                  <a:schemeClr val="tx1"/>
                </a:solidFill>
              </a:rPr>
              <a:t> </a:t>
            </a:r>
            <a:r>
              <a:rPr lang="en-US" altLang="ja-JP" dirty="0">
                <a:solidFill>
                  <a:schemeClr val="tx1"/>
                </a:solidFill>
              </a:rPr>
              <a:t>and</a:t>
            </a:r>
            <a:r>
              <a:rPr lang="ja-JP" altLang="en-US" dirty="0">
                <a:solidFill>
                  <a:schemeClr val="tx1"/>
                </a:solidFill>
              </a:rPr>
              <a:t> </a:t>
            </a:r>
            <a:r>
              <a:rPr lang="en-US" altLang="ja-JP" dirty="0">
                <a:solidFill>
                  <a:schemeClr val="tx1"/>
                </a:solidFill>
              </a:rPr>
              <a:t>use</a:t>
            </a:r>
            <a:r>
              <a:rPr lang="ja-JP" altLang="en-US" dirty="0">
                <a:solidFill>
                  <a:schemeClr val="tx1"/>
                </a:solidFill>
              </a:rPr>
              <a:t> </a:t>
            </a:r>
            <a:r>
              <a:rPr lang="en-US" altLang="ja-JP" dirty="0">
                <a:solidFill>
                  <a:schemeClr val="tx1"/>
                </a:solidFill>
              </a:rPr>
              <a:t>cases.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altLang="ja-JP" dirty="0">
              <a:solidFill>
                <a:schemeClr val="tx1"/>
              </a:solidFill>
            </a:endParaRP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altLang="ja-JP" sz="1400" dirty="0">
                <a:solidFill>
                  <a:schemeClr val="tx1"/>
                </a:solidFill>
              </a:rPr>
              <a:t>[1] </a:t>
            </a:r>
            <a:r>
              <a:rPr lang="en-US" altLang="ja-JP" sz="1400" dirty="0">
                <a:solidFill>
                  <a:schemeClr val="tx1"/>
                </a:solidFill>
                <a:hlinkClick r:id="rId3">
                  <a:extLst>
                    <a:ext uri="{A12FA001-AC4F-418D-AE19-62706E023703}">
                      <ahyp:hlinkClr xmlns:ahyp="http://schemas.microsoft.com/office/drawing/2018/hyperlinkcolor" val="tx"/>
                    </a:ext>
                  </a:extLst>
                </a:hlinkClick>
              </a:rPr>
              <a:t>https://www.arib.or.jp/english/std_tr/telecommunications/std-t108.html</a:t>
            </a:r>
            <a:endParaRPr lang="en-US" altLang="ja-JP" sz="1400" dirty="0">
              <a:solidFill>
                <a:schemeClr val="tx1"/>
              </a:solidFill>
            </a:endParaRP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altLang="ja-JP" sz="1400" dirty="0">
              <a:solidFill>
                <a:schemeClr val="tx1"/>
              </a:solidFill>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altLang="ja-JP" dirty="0">
              <a:solidFill>
                <a:schemeClr val="tx1"/>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 name="Date Placeholder 3"/>
          <p:cNvSpPr>
            <a:spLocks noGrp="1"/>
          </p:cNvSpPr>
          <p:nvPr>
            <p:ph type="dt" idx="15"/>
          </p:nvPr>
        </p:nvSpPr>
        <p:spPr>
          <a:xfrm>
            <a:off x="743374" y="355601"/>
            <a:ext cx="2761816" cy="291254"/>
          </a:xfrm>
        </p:spPr>
        <p:txBody>
          <a:bodyPr/>
          <a:lstStyle/>
          <a:p>
            <a:r>
              <a:rPr lang="en-US" altLang="ja-JP" dirty="0"/>
              <a:t>March 2025</a:t>
            </a:r>
            <a:endParaRPr lang="en-GB" altLang="ja-JP" dirty="0"/>
          </a:p>
        </p:txBody>
      </p:sp>
      <p:sp>
        <p:nvSpPr>
          <p:cNvPr id="2" name="Footer Placeholder 4">
            <a:extLst>
              <a:ext uri="{FF2B5EF4-FFF2-40B4-BE49-F238E27FC236}">
                <a16:creationId xmlns:a16="http://schemas.microsoft.com/office/drawing/2014/main" id="{1CD8069C-961A-4372-E605-020C9537CA93}"/>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extLst>
      <p:ext uri="{BB962C8B-B14F-4D97-AF65-F5344CB8AC3E}">
        <p14:creationId xmlns:p14="http://schemas.microsoft.com/office/powerpoint/2010/main" val="28156152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altLang="ja-JP" sz="2800" dirty="0"/>
              <a:t>Background: S1G Coexistence Simulations in TG3</a:t>
            </a:r>
            <a:endParaRPr lang="en-US" sz="2800" dirty="0"/>
          </a:p>
        </p:txBody>
      </p:sp>
      <p:sp>
        <p:nvSpPr>
          <p:cNvPr id="3" name="Content Placeholder 2"/>
          <p:cNvSpPr>
            <a:spLocks noGrp="1"/>
          </p:cNvSpPr>
          <p:nvPr>
            <p:ph idx="1"/>
          </p:nvPr>
        </p:nvSpPr>
        <p:spPr>
          <a:xfrm>
            <a:off x="556320" y="1497361"/>
            <a:ext cx="8640960" cy="5292587"/>
          </a:xfrm>
        </p:spPr>
        <p:txBody>
          <a:bodyPr/>
          <a:lstStyle/>
          <a:p>
            <a:pPr>
              <a:spcBef>
                <a:spcPts val="300"/>
              </a:spcBef>
            </a:pPr>
            <a:r>
              <a:rPr lang="en-US" sz="1800" dirty="0"/>
              <a:t>Developed the coexistence simulator based on NS-3.23, which support IEEE 802.15.4g-FSK (400 </a:t>
            </a:r>
            <a:r>
              <a:rPr lang="en-US" sz="1800" dirty="0" err="1"/>
              <a:t>KHz</a:t>
            </a:r>
            <a:r>
              <a:rPr lang="en-US" sz="1800" dirty="0"/>
              <a:t> bandwidth) and IEEE 802.11ah (1 MHz bandwidth) for IEEE 802.19.3. </a:t>
            </a:r>
          </a:p>
          <a:p>
            <a:pPr>
              <a:spcBef>
                <a:spcPts val="300"/>
              </a:spcBef>
            </a:pPr>
            <a:r>
              <a:rPr lang="en-US" altLang="ja-JP" sz="1800" dirty="0"/>
              <a:t>Extended this simulator to support IEEE 802.15.4-OFDM (400 </a:t>
            </a:r>
            <a:r>
              <a:rPr lang="en-US" altLang="ja-JP" sz="1800" dirty="0" err="1"/>
              <a:t>KHz</a:t>
            </a:r>
            <a:r>
              <a:rPr lang="en-US" altLang="ja-JP" sz="1800" dirty="0"/>
              <a:t> bandwidth) to evaluate IEEE 802.19.3a.</a:t>
            </a:r>
            <a:endParaRPr lang="en-US" sz="1800" dirty="0"/>
          </a:p>
          <a:p>
            <a:pPr>
              <a:spcBef>
                <a:spcPts val="300"/>
              </a:spcBef>
            </a:pPr>
            <a:r>
              <a:rPr lang="en-US" sz="1800" dirty="0"/>
              <a:t>Simulation parameters and simulator deployment were discussed in TG3.</a:t>
            </a:r>
          </a:p>
          <a:p>
            <a:pPr lvl="1">
              <a:spcBef>
                <a:spcPts val="300"/>
              </a:spcBef>
            </a:pPr>
            <a:r>
              <a:rPr lang="en-US" sz="1600" dirty="0"/>
              <a:t>[19-18/0039r1] </a:t>
            </a:r>
            <a:r>
              <a:rPr lang="en-GB" altLang="ja-JP" sz="1600" dirty="0"/>
              <a:t>Steve </a:t>
            </a:r>
            <a:r>
              <a:rPr lang="en-GB" altLang="ja-JP" sz="1600" dirty="0" err="1"/>
              <a:t>Shellhammer</a:t>
            </a:r>
            <a:r>
              <a:rPr lang="en-GB" altLang="ja-JP" sz="1600" dirty="0"/>
              <a:t>, “Sub-1GHz Coexistence Simulation Parameters”</a:t>
            </a:r>
          </a:p>
          <a:p>
            <a:pPr lvl="1">
              <a:spcBef>
                <a:spcPts val="300"/>
              </a:spcBef>
            </a:pPr>
            <a:r>
              <a:rPr lang="en-US" sz="1600" dirty="0"/>
              <a:t>[19-19/0021r2] Yukimasa Nagai, “</a:t>
            </a:r>
            <a:r>
              <a:rPr lang="en-GB" altLang="ja-JP" sz="1600" dirty="0"/>
              <a:t>S1G Coexistence Simulation Profile</a:t>
            </a:r>
            <a:r>
              <a:rPr lang="en-US" altLang="ja-JP" sz="1600" dirty="0"/>
              <a:t>”</a:t>
            </a:r>
          </a:p>
          <a:p>
            <a:pPr lvl="1">
              <a:spcBef>
                <a:spcPts val="300"/>
              </a:spcBef>
            </a:pPr>
            <a:r>
              <a:rPr lang="en-US" sz="1600" dirty="0"/>
              <a:t>[19-18/0071r0] </a:t>
            </a:r>
            <a:r>
              <a:rPr lang="en-US" sz="1600" dirty="0" err="1"/>
              <a:t>Takenori</a:t>
            </a:r>
            <a:r>
              <a:rPr lang="en-US" sz="1600" dirty="0"/>
              <a:t> Sumi, “</a:t>
            </a:r>
            <a:r>
              <a:rPr lang="en-GB" altLang="ja-JP" sz="1600" dirty="0"/>
              <a:t>Sub-1GHz Coexistence Simulation Models Update”</a:t>
            </a:r>
          </a:p>
          <a:p>
            <a:pPr>
              <a:spcBef>
                <a:spcPts val="300"/>
              </a:spcBef>
            </a:pPr>
            <a:r>
              <a:rPr lang="en-US" sz="1800" dirty="0"/>
              <a:t>Simulation parameters were updated in TG3a.</a:t>
            </a:r>
          </a:p>
          <a:p>
            <a:pPr lvl="1">
              <a:spcBef>
                <a:spcPts val="300"/>
              </a:spcBef>
            </a:pPr>
            <a:r>
              <a:rPr lang="en-US" sz="1600" dirty="0"/>
              <a:t>[19-24/0018r0] Yukimasa Nagai, “</a:t>
            </a:r>
            <a:r>
              <a:rPr lang="en-GB" altLang="ja-JP" sz="1600" dirty="0"/>
              <a:t>Simulation Parameter Update for S1G Bands OFDM systems”</a:t>
            </a:r>
            <a:endParaRPr lang="en-US" sz="1600" dirty="0"/>
          </a:p>
          <a:p>
            <a:pPr>
              <a:spcBef>
                <a:spcPts val="300"/>
              </a:spcBef>
            </a:pPr>
            <a:r>
              <a:rPr lang="en-US" sz="1800" dirty="0"/>
              <a:t>Simulation results were also shared in TG3.</a:t>
            </a:r>
          </a:p>
          <a:p>
            <a:pPr lvl="1">
              <a:spcBef>
                <a:spcPts val="300"/>
              </a:spcBef>
            </a:pPr>
            <a:r>
              <a:rPr lang="en-US" sz="1600" dirty="0"/>
              <a:t>19-19/0019r1, 19-18/0056r3</a:t>
            </a:r>
          </a:p>
          <a:p>
            <a:pPr>
              <a:spcBef>
                <a:spcPts val="300"/>
              </a:spcBef>
            </a:pPr>
            <a:endParaRPr lang="en-US" sz="2000" dirty="0"/>
          </a:p>
          <a:p>
            <a:pPr marL="0" indent="0">
              <a:spcBef>
                <a:spcPts val="300"/>
              </a:spcBef>
              <a:buNone/>
            </a:pPr>
            <a:endParaRPr lang="en-US" sz="1800" dirty="0"/>
          </a:p>
          <a:p>
            <a:pPr lvl="2">
              <a:spcBef>
                <a:spcPts val="300"/>
              </a:spcBef>
            </a:pP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extLst>
      <p:ext uri="{BB962C8B-B14F-4D97-AF65-F5344CB8AC3E}">
        <p14:creationId xmlns:p14="http://schemas.microsoft.com/office/powerpoint/2010/main" val="197612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10" name="図 9">
            <a:extLst>
              <a:ext uri="{FF2B5EF4-FFF2-40B4-BE49-F238E27FC236}">
                <a16:creationId xmlns:a16="http://schemas.microsoft.com/office/drawing/2014/main" id="{A1238EED-8DC0-F8EC-DF71-39702FD88F71}"/>
              </a:ext>
            </a:extLst>
          </p:cNvPr>
          <p:cNvPicPr>
            <a:picLocks noChangeAspect="1"/>
          </p:cNvPicPr>
          <p:nvPr/>
        </p:nvPicPr>
        <p:blipFill>
          <a:blip r:embed="rId2"/>
          <a:stretch>
            <a:fillRect/>
          </a:stretch>
        </p:blipFill>
        <p:spPr>
          <a:xfrm>
            <a:off x="33633" y="1819487"/>
            <a:ext cx="4847580" cy="3627965"/>
          </a:xfrm>
          <a:prstGeom prst="rect">
            <a:avLst/>
          </a:prstGeom>
          <a:ln>
            <a:solidFill>
              <a:schemeClr val="tx1"/>
            </a:solidFill>
          </a:ln>
        </p:spPr>
      </p:pic>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pic>
        <p:nvPicPr>
          <p:cNvPr id="14" name="図 13">
            <a:extLst>
              <a:ext uri="{FF2B5EF4-FFF2-40B4-BE49-F238E27FC236}">
                <a16:creationId xmlns:a16="http://schemas.microsoft.com/office/drawing/2014/main" id="{BBF2BFDD-1581-B132-614B-88FE0C81E981}"/>
              </a:ext>
            </a:extLst>
          </p:cNvPr>
          <p:cNvPicPr>
            <a:picLocks noChangeAspect="1"/>
          </p:cNvPicPr>
          <p:nvPr/>
        </p:nvPicPr>
        <p:blipFill>
          <a:blip r:embed="rId3"/>
          <a:stretch>
            <a:fillRect/>
          </a:stretch>
        </p:blipFill>
        <p:spPr>
          <a:xfrm>
            <a:off x="4912818" y="1823491"/>
            <a:ext cx="4822298" cy="3623961"/>
          </a:xfrm>
          <a:prstGeom prst="rect">
            <a:avLst/>
          </a:prstGeom>
          <a:noFill/>
          <a:ln>
            <a:solidFill>
              <a:schemeClr val="tx1"/>
            </a:solidFill>
          </a:ln>
        </p:spPr>
      </p:pic>
      <p:sp>
        <p:nvSpPr>
          <p:cNvPr id="15" name="テキスト ボックス 14">
            <a:extLst>
              <a:ext uri="{FF2B5EF4-FFF2-40B4-BE49-F238E27FC236}">
                <a16:creationId xmlns:a16="http://schemas.microsoft.com/office/drawing/2014/main" id="{3FC6E1D6-845C-C86B-71E7-5C2047F757DD}"/>
              </a:ext>
            </a:extLst>
          </p:cNvPr>
          <p:cNvSpPr txBox="1"/>
          <p:nvPr/>
        </p:nvSpPr>
        <p:spPr>
          <a:xfrm>
            <a:off x="7739587" y="5529808"/>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19-18/0039r1</a:t>
            </a:r>
            <a:endParaRPr kumimoji="1" lang="ja-JP" altLang="en-US" sz="1600" dirty="0">
              <a:solidFill>
                <a:schemeClr val="tx1"/>
              </a:solidFill>
              <a:latin typeface="Calibri" panose="020F0502020204030204" pitchFamily="34" charset="0"/>
              <a:cs typeface="Calibri" panose="020F0502020204030204" pitchFamily="34" charset="0"/>
            </a:endParaRPr>
          </a:p>
        </p:txBody>
      </p:sp>
      <p:sp>
        <p:nvSpPr>
          <p:cNvPr id="2" name="四角形: 角を丸くする 1">
            <a:extLst>
              <a:ext uri="{FF2B5EF4-FFF2-40B4-BE49-F238E27FC236}">
                <a16:creationId xmlns:a16="http://schemas.microsoft.com/office/drawing/2014/main" id="{F9E6AED1-3116-74A6-7C01-873FD5560888}"/>
              </a:ext>
            </a:extLst>
          </p:cNvPr>
          <p:cNvSpPr/>
          <p:nvPr/>
        </p:nvSpPr>
        <p:spPr bwMode="auto">
          <a:xfrm>
            <a:off x="5198534" y="3441576"/>
            <a:ext cx="4214770" cy="288032"/>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 name="矢印: 右 2">
            <a:extLst>
              <a:ext uri="{FF2B5EF4-FFF2-40B4-BE49-F238E27FC236}">
                <a16:creationId xmlns:a16="http://schemas.microsoft.com/office/drawing/2014/main" id="{EB306CED-D11E-3C3D-8CDF-E5D02C524A88}"/>
              </a:ext>
            </a:extLst>
          </p:cNvPr>
          <p:cNvSpPr/>
          <p:nvPr/>
        </p:nvSpPr>
        <p:spPr bwMode="auto">
          <a:xfrm rot="16200000">
            <a:off x="7829128" y="3909628"/>
            <a:ext cx="720080" cy="432048"/>
          </a:xfrm>
          <a:prstGeom prst="rightArrow">
            <a:avLst/>
          </a:prstGeom>
          <a:ln w="25400">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テキスト ボックス 6">
            <a:extLst>
              <a:ext uri="{FF2B5EF4-FFF2-40B4-BE49-F238E27FC236}">
                <a16:creationId xmlns:a16="http://schemas.microsoft.com/office/drawing/2014/main" id="{FF24FD7C-AC06-E504-92D5-920AD86FA815}"/>
              </a:ext>
            </a:extLst>
          </p:cNvPr>
          <p:cNvSpPr txBox="1"/>
          <p:nvPr/>
        </p:nvSpPr>
        <p:spPr>
          <a:xfrm>
            <a:off x="5092824" y="4521696"/>
            <a:ext cx="4587789" cy="584775"/>
          </a:xfrm>
          <a:prstGeom prst="rect">
            <a:avLst/>
          </a:prstGeom>
          <a:noFill/>
        </p:spPr>
        <p:txBody>
          <a:bodyPr wrap="square" rtlCol="0">
            <a:spAutoFit/>
          </a:bodyPr>
          <a:lstStyle/>
          <a:p>
            <a:r>
              <a:rPr lang="en-US" altLang="ja-JP" sz="1600" b="0" i="0" dirty="0">
                <a:solidFill>
                  <a:srgbClr val="FF0000"/>
                </a:solidFill>
                <a:effectLst/>
                <a:latin typeface="Source Sans Pro" panose="020B0503030403020204" pitchFamily="34" charset="0"/>
              </a:rPr>
              <a:t>Energy detection level </a:t>
            </a:r>
            <a:r>
              <a:rPr lang="en-US" altLang="ja-JP" sz="1600" dirty="0">
                <a:solidFill>
                  <a:srgbClr val="FF0000"/>
                </a:solidFill>
                <a:latin typeface="Source Sans Pro" panose="020B0503030403020204" pitchFamily="34" charset="0"/>
              </a:rPr>
              <a:t>is specified as</a:t>
            </a:r>
            <a:r>
              <a:rPr lang="en-US" altLang="ja-JP" sz="1600" b="0" i="0" dirty="0">
                <a:solidFill>
                  <a:srgbClr val="FF0000"/>
                </a:solidFill>
                <a:effectLst/>
                <a:latin typeface="Source Sans Pro" panose="020B0503030403020204" pitchFamily="34" charset="0"/>
              </a:rPr>
              <a:t> -80 dBm in ARIB STD-T108 Version 1.5.</a:t>
            </a:r>
            <a:endParaRPr kumimoji="1" lang="ja-JP" altLang="en-US" sz="1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197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pic>
        <p:nvPicPr>
          <p:cNvPr id="11" name="図 10">
            <a:extLst>
              <a:ext uri="{FF2B5EF4-FFF2-40B4-BE49-F238E27FC236}">
                <a16:creationId xmlns:a16="http://schemas.microsoft.com/office/drawing/2014/main" id="{D1B59BAE-3DE2-6FC3-D5D9-BD32992A5A43}"/>
              </a:ext>
            </a:extLst>
          </p:cNvPr>
          <p:cNvPicPr>
            <a:picLocks noChangeAspect="1"/>
          </p:cNvPicPr>
          <p:nvPr/>
        </p:nvPicPr>
        <p:blipFill>
          <a:blip r:embed="rId2"/>
          <a:stretch>
            <a:fillRect/>
          </a:stretch>
        </p:blipFill>
        <p:spPr>
          <a:xfrm>
            <a:off x="35516" y="1818000"/>
            <a:ext cx="4849200" cy="3641263"/>
          </a:xfrm>
          <a:prstGeom prst="rect">
            <a:avLst/>
          </a:prstGeom>
          <a:ln>
            <a:solidFill>
              <a:schemeClr val="tx1"/>
            </a:solidFill>
          </a:ln>
        </p:spPr>
      </p:pic>
      <p:pic>
        <p:nvPicPr>
          <p:cNvPr id="15" name="図 14">
            <a:extLst>
              <a:ext uri="{FF2B5EF4-FFF2-40B4-BE49-F238E27FC236}">
                <a16:creationId xmlns:a16="http://schemas.microsoft.com/office/drawing/2014/main" id="{7FB008BE-7299-ACAA-1689-60C2CF4F51F3}"/>
              </a:ext>
            </a:extLst>
          </p:cNvPr>
          <p:cNvPicPr>
            <a:picLocks noChangeAspect="1"/>
          </p:cNvPicPr>
          <p:nvPr/>
        </p:nvPicPr>
        <p:blipFill>
          <a:blip r:embed="rId3"/>
          <a:stretch>
            <a:fillRect/>
          </a:stretch>
        </p:blipFill>
        <p:spPr>
          <a:xfrm>
            <a:off x="4905832" y="1818000"/>
            <a:ext cx="4849200" cy="3636416"/>
          </a:xfrm>
          <a:prstGeom prst="rect">
            <a:avLst/>
          </a:prstGeom>
          <a:ln>
            <a:solidFill>
              <a:schemeClr val="tx1"/>
            </a:solidFill>
          </a:ln>
        </p:spPr>
      </p:pic>
      <p:sp>
        <p:nvSpPr>
          <p:cNvPr id="16" name="テキスト ボックス 15">
            <a:extLst>
              <a:ext uri="{FF2B5EF4-FFF2-40B4-BE49-F238E27FC236}">
                <a16:creationId xmlns:a16="http://schemas.microsoft.com/office/drawing/2014/main" id="{752432B5-D8A2-6091-0B80-C537F478DC52}"/>
              </a:ext>
            </a:extLst>
          </p:cNvPr>
          <p:cNvSpPr txBox="1"/>
          <p:nvPr/>
        </p:nvSpPr>
        <p:spPr>
          <a:xfrm>
            <a:off x="7739587" y="5529808"/>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19-18/0039r1</a:t>
            </a:r>
            <a:endParaRPr kumimoji="1" lang="ja-JP" altLang="en-US" sz="1600" dirty="0">
              <a:solidFill>
                <a:schemeClr val="tx1"/>
              </a:solidFill>
              <a:latin typeface="Calibri" panose="020F0502020204030204" pitchFamily="34" charset="0"/>
              <a:cs typeface="Calibri" panose="020F0502020204030204" pitchFamily="34" charset="0"/>
            </a:endParaRPr>
          </a:p>
        </p:txBody>
      </p:sp>
      <p:sp>
        <p:nvSpPr>
          <p:cNvPr id="2" name="テキスト ボックス 1">
            <a:extLst>
              <a:ext uri="{FF2B5EF4-FFF2-40B4-BE49-F238E27FC236}">
                <a16:creationId xmlns:a16="http://schemas.microsoft.com/office/drawing/2014/main" id="{0C3A0620-36DC-339D-AE53-F9A33BDECBC9}"/>
              </a:ext>
            </a:extLst>
          </p:cNvPr>
          <p:cNvSpPr txBox="1"/>
          <p:nvPr/>
        </p:nvSpPr>
        <p:spPr>
          <a:xfrm>
            <a:off x="606588" y="6509974"/>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108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sp>
        <p:nvSpPr>
          <p:cNvPr id="2" name="テキスト ボックス 1">
            <a:extLst>
              <a:ext uri="{FF2B5EF4-FFF2-40B4-BE49-F238E27FC236}">
                <a16:creationId xmlns:a16="http://schemas.microsoft.com/office/drawing/2014/main" id="{EB637E11-D0CF-583C-FB82-E7EE4A4C6923}"/>
              </a:ext>
            </a:extLst>
          </p:cNvPr>
          <p:cNvSpPr txBox="1"/>
          <p:nvPr/>
        </p:nvSpPr>
        <p:spPr>
          <a:xfrm>
            <a:off x="2852077" y="5334439"/>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19-19/0021r2</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7" name="図 6">
            <a:extLst>
              <a:ext uri="{FF2B5EF4-FFF2-40B4-BE49-F238E27FC236}">
                <a16:creationId xmlns:a16="http://schemas.microsoft.com/office/drawing/2014/main" id="{84BF4E6B-9C1F-37B2-3C72-CFD4BAA6A55C}"/>
              </a:ext>
            </a:extLst>
          </p:cNvPr>
          <p:cNvPicPr>
            <a:picLocks noChangeAspect="1"/>
          </p:cNvPicPr>
          <p:nvPr/>
        </p:nvPicPr>
        <p:blipFill>
          <a:blip r:embed="rId2"/>
          <a:stretch>
            <a:fillRect/>
          </a:stretch>
        </p:blipFill>
        <p:spPr>
          <a:xfrm>
            <a:off x="3184" y="1680206"/>
            <a:ext cx="4849200" cy="3627867"/>
          </a:xfrm>
          <a:prstGeom prst="rect">
            <a:avLst/>
          </a:prstGeom>
          <a:ln>
            <a:solidFill>
              <a:schemeClr val="tx1"/>
            </a:solidFill>
          </a:ln>
        </p:spPr>
      </p:pic>
      <p:pic>
        <p:nvPicPr>
          <p:cNvPr id="9" name="図 8">
            <a:extLst>
              <a:ext uri="{FF2B5EF4-FFF2-40B4-BE49-F238E27FC236}">
                <a16:creationId xmlns:a16="http://schemas.microsoft.com/office/drawing/2014/main" id="{C7A65F86-F9A3-3532-AE20-13B077BD4093}"/>
              </a:ext>
            </a:extLst>
          </p:cNvPr>
          <p:cNvPicPr>
            <a:picLocks noChangeAspect="1"/>
          </p:cNvPicPr>
          <p:nvPr/>
        </p:nvPicPr>
        <p:blipFill>
          <a:blip r:embed="rId3"/>
          <a:stretch>
            <a:fillRect/>
          </a:stretch>
        </p:blipFill>
        <p:spPr>
          <a:xfrm>
            <a:off x="4879796" y="1673824"/>
            <a:ext cx="4849200" cy="3655998"/>
          </a:xfrm>
          <a:prstGeom prst="rect">
            <a:avLst/>
          </a:prstGeom>
          <a:ln>
            <a:solidFill>
              <a:schemeClr val="tx1"/>
            </a:solidFill>
          </a:ln>
        </p:spPr>
      </p:pic>
      <p:sp>
        <p:nvSpPr>
          <p:cNvPr id="10" name="テキスト ボックス 9">
            <a:extLst>
              <a:ext uri="{FF2B5EF4-FFF2-40B4-BE49-F238E27FC236}">
                <a16:creationId xmlns:a16="http://schemas.microsoft.com/office/drawing/2014/main" id="{933E7764-41C2-A933-27BD-F71F1FFB6768}"/>
              </a:ext>
            </a:extLst>
          </p:cNvPr>
          <p:cNvSpPr txBox="1"/>
          <p:nvPr/>
        </p:nvSpPr>
        <p:spPr>
          <a:xfrm>
            <a:off x="7726682" y="5329822"/>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19-19/0019r1</a:t>
            </a:r>
            <a:endParaRPr kumimoji="1" lang="ja-JP" altLang="en-US" sz="1600" dirty="0">
              <a:solidFill>
                <a:schemeClr val="tx1"/>
              </a:solidFill>
              <a:latin typeface="Calibri" panose="020F0502020204030204" pitchFamily="34" charset="0"/>
              <a:cs typeface="Calibri" panose="020F0502020204030204" pitchFamily="34" charset="0"/>
            </a:endParaRPr>
          </a:p>
        </p:txBody>
      </p:sp>
      <p:sp>
        <p:nvSpPr>
          <p:cNvPr id="3" name="テキスト ボックス 2">
            <a:extLst>
              <a:ext uri="{FF2B5EF4-FFF2-40B4-BE49-F238E27FC236}">
                <a16:creationId xmlns:a16="http://schemas.microsoft.com/office/drawing/2014/main" id="{3B8E0315-303F-9D23-33C2-510E4240FE34}"/>
              </a:ext>
            </a:extLst>
          </p:cNvPr>
          <p:cNvSpPr txBox="1"/>
          <p:nvPr/>
        </p:nvSpPr>
        <p:spPr>
          <a:xfrm>
            <a:off x="606588" y="6509974"/>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87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sp>
        <p:nvSpPr>
          <p:cNvPr id="2" name="テキスト ボックス 1">
            <a:extLst>
              <a:ext uri="{FF2B5EF4-FFF2-40B4-BE49-F238E27FC236}">
                <a16:creationId xmlns:a16="http://schemas.microsoft.com/office/drawing/2014/main" id="{EB637E11-D0CF-583C-FB82-E7EE4A4C6923}"/>
              </a:ext>
            </a:extLst>
          </p:cNvPr>
          <p:cNvSpPr txBox="1"/>
          <p:nvPr/>
        </p:nvSpPr>
        <p:spPr>
          <a:xfrm>
            <a:off x="7477551" y="6568554"/>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19-19/0021r2</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8" name="図 7">
            <a:extLst>
              <a:ext uri="{FF2B5EF4-FFF2-40B4-BE49-F238E27FC236}">
                <a16:creationId xmlns:a16="http://schemas.microsoft.com/office/drawing/2014/main" id="{D2EB11CF-8D10-58FD-0B6B-E8E15551B8B9}"/>
              </a:ext>
            </a:extLst>
          </p:cNvPr>
          <p:cNvPicPr>
            <a:picLocks noChangeAspect="1"/>
          </p:cNvPicPr>
          <p:nvPr/>
        </p:nvPicPr>
        <p:blipFill>
          <a:blip r:embed="rId2"/>
          <a:stretch>
            <a:fillRect/>
          </a:stretch>
        </p:blipFill>
        <p:spPr>
          <a:xfrm>
            <a:off x="1430952" y="1476724"/>
            <a:ext cx="6913164" cy="5170653"/>
          </a:xfrm>
          <a:prstGeom prst="rect">
            <a:avLst/>
          </a:prstGeom>
          <a:ln>
            <a:solidFill>
              <a:schemeClr val="tx1"/>
            </a:solidFill>
          </a:ln>
        </p:spPr>
      </p:pic>
      <p:sp>
        <p:nvSpPr>
          <p:cNvPr id="3" name="テキスト ボックス 2">
            <a:extLst>
              <a:ext uri="{FF2B5EF4-FFF2-40B4-BE49-F238E27FC236}">
                <a16:creationId xmlns:a16="http://schemas.microsoft.com/office/drawing/2014/main" id="{1F58580E-366B-B212-3756-20D39C2195EC}"/>
              </a:ext>
            </a:extLst>
          </p:cNvPr>
          <p:cNvSpPr txBox="1"/>
          <p:nvPr/>
        </p:nvSpPr>
        <p:spPr>
          <a:xfrm>
            <a:off x="606588" y="6609928"/>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5889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models discussed in TG3*</a:t>
            </a:r>
            <a:endParaRPr lang="ja-JP" altLang="en-US" sz="3200" dirty="0"/>
          </a:p>
        </p:txBody>
      </p:sp>
      <p:sp>
        <p:nvSpPr>
          <p:cNvPr id="16" name="テキスト ボックス 15">
            <a:extLst>
              <a:ext uri="{FF2B5EF4-FFF2-40B4-BE49-F238E27FC236}">
                <a16:creationId xmlns:a16="http://schemas.microsoft.com/office/drawing/2014/main" id="{752432B5-D8A2-6091-0B80-C537F478DC52}"/>
              </a:ext>
            </a:extLst>
          </p:cNvPr>
          <p:cNvSpPr txBox="1"/>
          <p:nvPr/>
        </p:nvSpPr>
        <p:spPr>
          <a:xfrm>
            <a:off x="7739587" y="5529808"/>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19-18/0071r0</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3" name="図 2">
            <a:extLst>
              <a:ext uri="{FF2B5EF4-FFF2-40B4-BE49-F238E27FC236}">
                <a16:creationId xmlns:a16="http://schemas.microsoft.com/office/drawing/2014/main" id="{0724A178-61DD-17CB-906E-DE68787BBBBD}"/>
              </a:ext>
            </a:extLst>
          </p:cNvPr>
          <p:cNvPicPr>
            <a:picLocks noChangeAspect="1"/>
          </p:cNvPicPr>
          <p:nvPr/>
        </p:nvPicPr>
        <p:blipFill>
          <a:blip r:embed="rId2"/>
          <a:stretch>
            <a:fillRect/>
          </a:stretch>
        </p:blipFill>
        <p:spPr>
          <a:xfrm>
            <a:off x="0" y="1830891"/>
            <a:ext cx="4849200" cy="3621554"/>
          </a:xfrm>
          <a:prstGeom prst="rect">
            <a:avLst/>
          </a:prstGeom>
          <a:ln>
            <a:solidFill>
              <a:schemeClr val="tx1"/>
            </a:solidFill>
          </a:ln>
        </p:spPr>
      </p:pic>
      <p:pic>
        <p:nvPicPr>
          <p:cNvPr id="8" name="図 7">
            <a:extLst>
              <a:ext uri="{FF2B5EF4-FFF2-40B4-BE49-F238E27FC236}">
                <a16:creationId xmlns:a16="http://schemas.microsoft.com/office/drawing/2014/main" id="{B5F28B81-A19C-9D9C-3929-BF96C854BDC4}"/>
              </a:ext>
            </a:extLst>
          </p:cNvPr>
          <p:cNvPicPr>
            <a:picLocks noChangeAspect="1"/>
          </p:cNvPicPr>
          <p:nvPr/>
        </p:nvPicPr>
        <p:blipFill>
          <a:blip r:embed="rId3"/>
          <a:stretch>
            <a:fillRect/>
          </a:stretch>
        </p:blipFill>
        <p:spPr>
          <a:xfrm>
            <a:off x="4875954" y="1830891"/>
            <a:ext cx="4849200" cy="3631000"/>
          </a:xfrm>
          <a:prstGeom prst="rect">
            <a:avLst/>
          </a:prstGeom>
          <a:ln>
            <a:solidFill>
              <a:schemeClr val="tx1"/>
            </a:solidFill>
          </a:ln>
        </p:spPr>
      </p:pic>
      <p:sp>
        <p:nvSpPr>
          <p:cNvPr id="2" name="テキスト ボックス 1">
            <a:extLst>
              <a:ext uri="{FF2B5EF4-FFF2-40B4-BE49-F238E27FC236}">
                <a16:creationId xmlns:a16="http://schemas.microsoft.com/office/drawing/2014/main" id="{E303B027-E1F1-1820-52FD-D26BDFC62CFC}"/>
              </a:ext>
            </a:extLst>
          </p:cNvPr>
          <p:cNvSpPr txBox="1"/>
          <p:nvPr/>
        </p:nvSpPr>
        <p:spPr>
          <a:xfrm>
            <a:off x="606588" y="6509974"/>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536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a:xfrm>
            <a:off x="556320" y="731522"/>
            <a:ext cx="8676964" cy="1136227"/>
          </a:xfrm>
        </p:spPr>
        <p:txBody>
          <a:bodyPr/>
          <a:lstStyle/>
          <a:p>
            <a:r>
              <a:rPr lang="en-US" altLang="ja-JP" sz="2800" dirty="0"/>
              <a:t>Simulation parameters updated in TG3a May meeting*</a:t>
            </a:r>
            <a:endParaRPr lang="ja-JP" altLang="en-US" sz="2800" dirty="0"/>
          </a:p>
        </p:txBody>
      </p:sp>
      <p:sp>
        <p:nvSpPr>
          <p:cNvPr id="10" name="テキスト ボックス 9">
            <a:extLst>
              <a:ext uri="{FF2B5EF4-FFF2-40B4-BE49-F238E27FC236}">
                <a16:creationId xmlns:a16="http://schemas.microsoft.com/office/drawing/2014/main" id="{933E7764-41C2-A933-27BD-F71F1FFB6768}"/>
              </a:ext>
            </a:extLst>
          </p:cNvPr>
          <p:cNvSpPr txBox="1"/>
          <p:nvPr/>
        </p:nvSpPr>
        <p:spPr>
          <a:xfrm>
            <a:off x="7649108" y="6346322"/>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19-24/0018r0</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13" name="図 12">
            <a:extLst>
              <a:ext uri="{FF2B5EF4-FFF2-40B4-BE49-F238E27FC236}">
                <a16:creationId xmlns:a16="http://schemas.microsoft.com/office/drawing/2014/main" id="{F35369B9-5462-93C3-EB13-6D5BCA5FF19E}"/>
              </a:ext>
            </a:extLst>
          </p:cNvPr>
          <p:cNvPicPr>
            <a:picLocks noChangeAspect="1"/>
          </p:cNvPicPr>
          <p:nvPr/>
        </p:nvPicPr>
        <p:blipFill>
          <a:blip r:embed="rId2"/>
          <a:stretch>
            <a:fillRect/>
          </a:stretch>
        </p:blipFill>
        <p:spPr>
          <a:xfrm>
            <a:off x="1564432" y="1646197"/>
            <a:ext cx="6315803" cy="4696184"/>
          </a:xfrm>
          <a:prstGeom prst="rect">
            <a:avLst/>
          </a:prstGeom>
          <a:ln>
            <a:solidFill>
              <a:schemeClr val="tx1"/>
            </a:solidFill>
          </a:ln>
        </p:spPr>
      </p:pic>
      <p:sp>
        <p:nvSpPr>
          <p:cNvPr id="2" name="テキスト ボックス 1">
            <a:extLst>
              <a:ext uri="{FF2B5EF4-FFF2-40B4-BE49-F238E27FC236}">
                <a16:creationId xmlns:a16="http://schemas.microsoft.com/office/drawing/2014/main" id="{3F692125-4F87-353E-748D-96D3B865F042}"/>
              </a:ext>
            </a:extLst>
          </p:cNvPr>
          <p:cNvSpPr txBox="1"/>
          <p:nvPr/>
        </p:nvSpPr>
        <p:spPr>
          <a:xfrm>
            <a:off x="606588" y="6509974"/>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6700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dirty="0" smtClean="0">
            <a:solidFill>
              <a:schemeClr val="tx1"/>
            </a:solidFill>
            <a:latin typeface="Calibri" panose="020F0502020204030204" pitchFamily="34" charset="0"/>
            <a:cs typeface="Calibri" panose="020F0502020204030204" pitchFamily="34" charset="0"/>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1195</Words>
  <Application>Microsoft Office PowerPoint</Application>
  <PresentationFormat>ユーザー設定</PresentationFormat>
  <Paragraphs>158</Paragraphs>
  <Slides>17</Slides>
  <Notes>8</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25" baseType="lpstr">
      <vt:lpstr>Arial Unicode MS</vt:lpstr>
      <vt:lpstr>Arial</vt:lpstr>
      <vt:lpstr>Calibri</vt:lpstr>
      <vt:lpstr>Courier New</vt:lpstr>
      <vt:lpstr>Source Sans Pro</vt:lpstr>
      <vt:lpstr>Times New Roman</vt:lpstr>
      <vt:lpstr>Office Theme</vt:lpstr>
      <vt:lpstr>Document</vt:lpstr>
      <vt:lpstr>Coexistence Simulation of IEEE 802.11ah and IEEE 802.15.4g SUN PHYs Compliant with Japanese Standard  ARIB STD-T108 version 1.5</vt:lpstr>
      <vt:lpstr>Summary</vt:lpstr>
      <vt:lpstr>Background: S1G Coexistence Simulations in TG3</vt:lpstr>
      <vt:lpstr>Simulation parameters discussed in TG3</vt:lpstr>
      <vt:lpstr>Simulation parameters discussed in TG3*</vt:lpstr>
      <vt:lpstr>Simulation parameters discussed in TG3*</vt:lpstr>
      <vt:lpstr>Simulation parameters discussed in TG3*</vt:lpstr>
      <vt:lpstr>Simulation models discussed in TG3*</vt:lpstr>
      <vt:lpstr>Simulation parameters updated in TG3a May meeting*</vt:lpstr>
      <vt:lpstr>Simulation parameters updated in TG3a May meeting*</vt:lpstr>
      <vt:lpstr>Simulation Results IEEE 802.15.4g offered load: 20 kbps IEEE 802.11ah: 1MHz PHY, IEEE 802.15.4g: 2-FSK</vt:lpstr>
      <vt:lpstr>Simulation Results IEEE 802.15.4g offered load: 20 kbps IEEE 802.11ah: 1MHz PHY, IEEE 802.15.4g: OFDM MCS 4</vt:lpstr>
      <vt:lpstr>Simulation Results IEEE 802.15.4g offered load: 20 kbps IEEE 802.11ah: 1MHz PHY, IEEE 802.15.4g: OFDM MCS 5</vt:lpstr>
      <vt:lpstr>Simulation Results IEEE 802.15.4g offered load: 20 kbps IEEE 802.11ah: 4MHz PHY, IEEE 802.15.4g: 2-FSK</vt:lpstr>
      <vt:lpstr>Simulation Results IEEE 802.15.4g offered load: 20 kbps IEEE 802.11ah: 4MHz PHY, IEEE 802.15.4g: OFDM MCS 4</vt:lpstr>
      <vt:lpstr>Simulation Results IEEE 802.15.4g offered load: 20 kbps IEEE 802.11ah: 4MHz PHY, IEEE 802.15.4g: OFDM MCS 5</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2024-09-10T03:22:33Z</dcterms:created>
  <dcterms:modified xsi:type="dcterms:W3CDTF">2025-03-13T20:57:08Z</dcterms:modified>
</cp:coreProperties>
</file>