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4" r:id="rId3"/>
    <p:sldId id="312" r:id="rId4"/>
    <p:sldId id="313" r:id="rId5"/>
    <p:sldId id="316" r:id="rId6"/>
    <p:sldId id="348" r:id="rId7"/>
    <p:sldId id="349" r:id="rId8"/>
    <p:sldId id="347"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911" autoAdjust="0"/>
    <p:restoredTop sz="94127" autoAdjust="0"/>
  </p:normalViewPr>
  <p:slideViewPr>
    <p:cSldViewPr>
      <p:cViewPr varScale="1">
        <p:scale>
          <a:sx n="69" d="100"/>
          <a:sy n="69" d="100"/>
        </p:scale>
        <p:origin x="616" y="4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3/13/2025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a:t>
            </a:r>
            <a:r>
              <a:rPr lang="en-GB" dirty="0" err="1"/>
              <a:t>Baykas</a:t>
            </a:r>
            <a:r>
              <a:rPr lang="en-GB" dirty="0"/>
              <a:t>, </a:t>
            </a:r>
            <a:r>
              <a:rPr lang="tr-TR" dirty="0"/>
              <a:t>Self</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tr-TR" dirty="0" err="1"/>
              <a:t>March</a:t>
            </a:r>
            <a:r>
              <a:rPr lang="en-US" dirty="0"/>
              <a:t>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tr-TR" dirty="0" err="1"/>
              <a:t>March</a:t>
            </a:r>
            <a:r>
              <a:rPr lang="en-US" dirty="0"/>
              <a:t>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a:t>
            </a:r>
            <a:r>
              <a:rPr lang="en-GB" dirty="0" err="1"/>
              <a:t>Baykas</a:t>
            </a:r>
            <a:r>
              <a:rPr lang="en-GB" dirty="0"/>
              <a:t>, </a:t>
            </a:r>
            <a:r>
              <a:rPr lang="tr-TR" dirty="0"/>
              <a:t>Self</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17</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tr-TR" dirty="0" err="1"/>
              <a:t>March</a:t>
            </a:r>
            <a:r>
              <a:rPr lang="en-US" dirty="0"/>
              <a:t>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a:t>
            </a:r>
            <a:r>
              <a:rPr lang="en-GB" dirty="0" err="1"/>
              <a:t>Baykas</a:t>
            </a:r>
            <a:r>
              <a:rPr lang="en-GB" dirty="0"/>
              <a:t>, Self</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tr-TR" sz="3600" dirty="0" err="1"/>
              <a:t>March</a:t>
            </a:r>
            <a:r>
              <a:rPr lang="en-GB" sz="3600" dirty="0"/>
              <a:t> 2025 WG Closing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a:t>
            </a:r>
            <a:r>
              <a:rPr lang="tr-TR" sz="2200" b="0" dirty="0"/>
              <a:t>3</a:t>
            </a:r>
            <a:r>
              <a:rPr lang="en-GB" sz="2200" b="0" dirty="0"/>
              <a:t>-1</a:t>
            </a:r>
            <a:r>
              <a:rPr lang="tr-TR" sz="2200" b="0" dirty="0"/>
              <a:t>3</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a:t>
            </a:r>
            <a:r>
              <a:rPr lang="tr-TR" sz="2800" dirty="0"/>
              <a:t>60</a:t>
            </a:r>
            <a:r>
              <a:rPr lang="en-US" sz="2800" dirty="0"/>
              <a:t>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p:cNvSpPr>
            <a:spLocks noGrp="1"/>
          </p:cNvSpPr>
          <p:nvPr>
            <p:ph type="dt" idx="15"/>
          </p:nvPr>
        </p:nvSpPr>
        <p:spPr/>
        <p:txBody>
          <a:bodyPr/>
          <a:lstStyle/>
          <a:p>
            <a:r>
              <a:rPr lang="tr-TR" dirty="0" err="1"/>
              <a:t>March</a:t>
            </a:r>
            <a:r>
              <a:rPr lang="en-US" dirty="0"/>
              <a:t> 2025</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tr-TR" dirty="0" err="1"/>
              <a:t>March</a:t>
            </a:r>
            <a:r>
              <a:rPr lang="en-US" dirty="0"/>
              <a:t> 2025</a:t>
            </a:r>
            <a:endParaRPr lang="en-GB" dirty="0"/>
          </a:p>
        </p:txBody>
      </p:sp>
      <p:graphicFrame>
        <p:nvGraphicFramePr>
          <p:cNvPr id="9" name="Table 7">
            <a:extLst>
              <a:ext uri="{FF2B5EF4-FFF2-40B4-BE49-F238E27FC236}">
                <a16:creationId xmlns:a16="http://schemas.microsoft.com/office/drawing/2014/main" id="{2BEAB534-A83B-732D-AA9F-7CBAB468672C}"/>
              </a:ext>
            </a:extLst>
          </p:cNvPr>
          <p:cNvGraphicFramePr>
            <a:graphicFrameLocks/>
          </p:cNvGraphicFramePr>
          <p:nvPr>
            <p:extLst>
              <p:ext uri="{D42A27DB-BD31-4B8C-83A1-F6EECF244321}">
                <p14:modId xmlns:p14="http://schemas.microsoft.com/office/powerpoint/2010/main" val="2421564592"/>
              </p:ext>
            </p:extLst>
          </p:nvPr>
        </p:nvGraphicFramePr>
        <p:xfrm>
          <a:off x="914400" y="2286000"/>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tr-TR" dirty="0" err="1"/>
              <a:t>March</a:t>
            </a:r>
            <a:r>
              <a:rPr lang="en-US" dirty="0"/>
              <a:t> 2025</a:t>
            </a:r>
            <a:endParaRPr lang="en-GB" dirty="0"/>
          </a:p>
        </p:txBody>
      </p:sp>
      <p:sp>
        <p:nvSpPr>
          <p:cNvPr id="11" name="Title 1">
            <a:extLst>
              <a:ext uri="{FF2B5EF4-FFF2-40B4-BE49-F238E27FC236}">
                <a16:creationId xmlns:a16="http://schemas.microsoft.com/office/drawing/2014/main" id="{8855B0B2-E93F-2E13-4332-7C4CEB8315CA}"/>
              </a:ext>
            </a:extLst>
          </p:cNvPr>
          <p:cNvSpPr>
            <a:spLocks noGrp="1"/>
          </p:cNvSpPr>
          <p:nvPr>
            <p:ph type="title"/>
          </p:nvPr>
        </p:nvSpPr>
        <p:spPr>
          <a:xfrm>
            <a:off x="-350655" y="744116"/>
            <a:ext cx="10454909" cy="1136227"/>
          </a:xfrm>
        </p:spPr>
        <p:txBody>
          <a:bodyPr/>
          <a:lstStyle/>
          <a:p>
            <a:r>
              <a:rPr lang="en-US" sz="3200" dirty="0"/>
              <a:t>Coexistence Assessment Documents</a:t>
            </a:r>
          </a:p>
        </p:txBody>
      </p:sp>
      <p:sp>
        <p:nvSpPr>
          <p:cNvPr id="12" name="Content Placeholder 2">
            <a:extLst>
              <a:ext uri="{FF2B5EF4-FFF2-40B4-BE49-F238E27FC236}">
                <a16:creationId xmlns:a16="http://schemas.microsoft.com/office/drawing/2014/main" id="{13911E09-D802-25F4-933C-CE8F3B27AE18}"/>
              </a:ext>
            </a:extLst>
          </p:cNvPr>
          <p:cNvSpPr txBox="1">
            <a:spLocks/>
          </p:cNvSpPr>
          <p:nvPr/>
        </p:nvSpPr>
        <p:spPr bwMode="auto">
          <a:xfrm>
            <a:off x="1001475" y="1977606"/>
            <a:ext cx="7837725" cy="362892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pPr>
            <a:r>
              <a:rPr lang="tr-TR" i="0" dirty="0" err="1">
                <a:solidFill>
                  <a:srgbClr val="000000"/>
                </a:solidFill>
                <a:effectLst/>
                <a:latin typeface="+mj-lt"/>
              </a:rPr>
              <a:t>Letterballot</a:t>
            </a:r>
            <a:r>
              <a:rPr lang="tr-TR" i="0" dirty="0">
                <a:solidFill>
                  <a:srgbClr val="000000"/>
                </a:solidFill>
                <a:effectLst/>
                <a:latin typeface="+mj-lt"/>
              </a:rPr>
              <a:t> </a:t>
            </a:r>
            <a:r>
              <a:rPr lang="tr-TR" i="0" dirty="0" err="1">
                <a:solidFill>
                  <a:srgbClr val="000000"/>
                </a:solidFill>
                <a:effectLst/>
                <a:latin typeface="+mj-lt"/>
              </a:rPr>
              <a:t>for</a:t>
            </a:r>
            <a:r>
              <a:rPr lang="tr-TR" i="0" dirty="0">
                <a:solidFill>
                  <a:srgbClr val="000000"/>
                </a:solidFill>
                <a:effectLst/>
                <a:latin typeface="+mj-lt"/>
              </a:rPr>
              <a:t> </a:t>
            </a:r>
            <a:r>
              <a:rPr lang="fr-FR" i="0" dirty="0">
                <a:solidFill>
                  <a:srgbClr val="000000"/>
                </a:solidFill>
                <a:effectLst/>
                <a:latin typeface="+mj-lt"/>
              </a:rPr>
              <a:t>IEEE P802.15.4ab Coexistence </a:t>
            </a:r>
            <a:r>
              <a:rPr lang="fr-FR" i="0" dirty="0" err="1">
                <a:solidFill>
                  <a:srgbClr val="000000"/>
                </a:solidFill>
                <a:effectLst/>
                <a:latin typeface="+mj-lt"/>
              </a:rPr>
              <a:t>Assessment</a:t>
            </a:r>
            <a:r>
              <a:rPr lang="fr-FR" i="0" dirty="0">
                <a:solidFill>
                  <a:srgbClr val="000000"/>
                </a:solidFill>
                <a:effectLst/>
                <a:latin typeface="+mj-lt"/>
              </a:rPr>
              <a:t> Document</a:t>
            </a:r>
            <a:r>
              <a:rPr lang="en-US" kern="0" dirty="0">
                <a:solidFill>
                  <a:srgbClr val="222222"/>
                </a:solidFill>
                <a:highlight>
                  <a:srgbClr val="FFFFFF"/>
                </a:highlight>
                <a:latin typeface="+mj-lt"/>
              </a:rPr>
              <a:t> </a:t>
            </a:r>
            <a:r>
              <a:rPr lang="tr-TR" kern="0" dirty="0" err="1">
                <a:solidFill>
                  <a:srgbClr val="222222"/>
                </a:solidFill>
                <a:highlight>
                  <a:srgbClr val="FFFFFF"/>
                </a:highlight>
                <a:latin typeface="+mj-lt"/>
              </a:rPr>
              <a:t>started</a:t>
            </a:r>
            <a:r>
              <a:rPr lang="tr-TR" kern="0" dirty="0">
                <a:solidFill>
                  <a:srgbClr val="222222"/>
                </a:solidFill>
                <a:highlight>
                  <a:srgbClr val="FFFFFF"/>
                </a:highlight>
                <a:latin typeface="+mj-lt"/>
              </a:rPr>
              <a:t>.</a:t>
            </a:r>
            <a:r>
              <a:rPr lang="en-US" kern="0" dirty="0">
                <a:solidFill>
                  <a:srgbClr val="222222"/>
                </a:solidFill>
                <a:highlight>
                  <a:srgbClr val="FFFFFF"/>
                </a:highlight>
                <a:latin typeface="+mj-lt"/>
              </a:rPr>
              <a:t>   </a:t>
            </a:r>
            <a:endParaRPr lang="tr-TR" kern="0" dirty="0">
              <a:solidFill>
                <a:srgbClr val="222222"/>
              </a:solidFill>
              <a:highlight>
                <a:srgbClr val="FFFFFF"/>
              </a:highlight>
              <a:latin typeface="+mj-lt"/>
            </a:endParaRPr>
          </a:p>
          <a:p>
            <a:pPr>
              <a:spcAft>
                <a:spcPts val="0"/>
              </a:spcAft>
            </a:pPr>
            <a:endParaRPr lang="tr-TR" kern="0" dirty="0">
              <a:solidFill>
                <a:srgbClr val="222222"/>
              </a:solidFill>
              <a:highlight>
                <a:srgbClr val="FFFFFF"/>
              </a:highlight>
              <a:latin typeface="+mj-lt"/>
            </a:endParaRPr>
          </a:p>
          <a:p>
            <a:pPr>
              <a:spcAft>
                <a:spcPts val="0"/>
              </a:spcAft>
            </a:pPr>
            <a:r>
              <a:rPr lang="tr-TR" kern="0" dirty="0" err="1">
                <a:solidFill>
                  <a:srgbClr val="222222"/>
                </a:solidFill>
                <a:highlight>
                  <a:srgbClr val="FFFFFF"/>
                </a:highlight>
                <a:latin typeface="+mj-lt"/>
              </a:rPr>
              <a:t>If</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you</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are</a:t>
            </a:r>
            <a:r>
              <a:rPr lang="tr-TR" kern="0" dirty="0">
                <a:solidFill>
                  <a:srgbClr val="222222"/>
                </a:solidFill>
                <a:highlight>
                  <a:srgbClr val="FFFFFF"/>
                </a:highlight>
                <a:latin typeface="+mj-lt"/>
              </a:rPr>
              <a:t> a </a:t>
            </a:r>
            <a:r>
              <a:rPr lang="tr-TR" kern="0" dirty="0" err="1">
                <a:solidFill>
                  <a:srgbClr val="222222"/>
                </a:solidFill>
                <a:highlight>
                  <a:srgbClr val="FFFFFF"/>
                </a:highlight>
                <a:latin typeface="+mj-lt"/>
              </a:rPr>
              <a:t>voter</a:t>
            </a:r>
            <a:r>
              <a:rPr lang="tr-TR" kern="0" dirty="0">
                <a:solidFill>
                  <a:srgbClr val="222222"/>
                </a:solidFill>
                <a:highlight>
                  <a:srgbClr val="FFFFFF"/>
                </a:highlight>
                <a:latin typeface="+mj-lt"/>
              </a:rPr>
              <a:t> of 802.19 WG, </a:t>
            </a:r>
            <a:r>
              <a:rPr lang="tr-TR" kern="0" dirty="0" err="1">
                <a:solidFill>
                  <a:srgbClr val="222222"/>
                </a:solidFill>
                <a:highlight>
                  <a:srgbClr val="FFFFFF"/>
                </a:highlight>
                <a:latin typeface="+mj-lt"/>
              </a:rPr>
              <a:t>the</a:t>
            </a:r>
            <a:r>
              <a:rPr lang="tr-TR" kern="0" dirty="0">
                <a:solidFill>
                  <a:srgbClr val="222222"/>
                </a:solidFill>
                <a:highlight>
                  <a:srgbClr val="FFFFFF"/>
                </a:highlight>
                <a:latin typeface="+mj-lt"/>
              </a:rPr>
              <a:t> link </a:t>
            </a:r>
            <a:r>
              <a:rPr lang="tr-TR" kern="0" dirty="0" err="1">
                <a:solidFill>
                  <a:srgbClr val="222222"/>
                </a:solidFill>
                <a:highlight>
                  <a:srgbClr val="FFFFFF"/>
                </a:highlight>
                <a:latin typeface="+mj-lt"/>
              </a:rPr>
              <a:t>for</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the</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letterballot</a:t>
            </a:r>
            <a:r>
              <a:rPr lang="tr-TR" kern="0" dirty="0">
                <a:solidFill>
                  <a:srgbClr val="222222"/>
                </a:solidFill>
                <a:highlight>
                  <a:srgbClr val="FFFFFF"/>
                </a:highlight>
                <a:latin typeface="+mj-lt"/>
              </a:rPr>
              <a:t> is</a:t>
            </a:r>
          </a:p>
          <a:p>
            <a:pPr>
              <a:spcAft>
                <a:spcPts val="0"/>
              </a:spcAft>
            </a:pPr>
            <a:r>
              <a:rPr lang="en-US" kern="0" dirty="0">
                <a:solidFill>
                  <a:srgbClr val="222222"/>
                </a:solidFill>
                <a:highlight>
                  <a:srgbClr val="FFFFFF"/>
                </a:highlight>
                <a:latin typeface="+mj-lt"/>
              </a:rPr>
              <a:t> https://mentor.ieee.org/802.19/polls </a:t>
            </a:r>
            <a:endParaRPr lang="tr-TR" kern="0" dirty="0">
              <a:solidFill>
                <a:srgbClr val="222222"/>
              </a:solidFill>
              <a:highlight>
                <a:srgbClr val="FFFFFF"/>
              </a:highlight>
              <a:latin typeface="+mj-lt"/>
            </a:endParaRPr>
          </a:p>
          <a:p>
            <a:pPr>
              <a:spcAft>
                <a:spcPts val="0"/>
              </a:spcAft>
            </a:pPr>
            <a:endParaRPr lang="tr-TR" kern="0" dirty="0">
              <a:solidFill>
                <a:srgbClr val="222222"/>
              </a:solidFill>
              <a:highlight>
                <a:srgbClr val="FFFFFF"/>
              </a:highlight>
              <a:latin typeface="+mj-lt"/>
            </a:endParaRPr>
          </a:p>
          <a:p>
            <a:pPr>
              <a:spcAft>
                <a:spcPts val="0"/>
              </a:spcAft>
            </a:pPr>
            <a:endParaRPr lang="en-US" kern="0" dirty="0">
              <a:solidFill>
                <a:srgbClr val="222222"/>
              </a:solidFill>
              <a:highlight>
                <a:srgbClr val="FFFFFF"/>
              </a:highlight>
              <a:latin typeface="+mj-lt"/>
            </a:endParaRPr>
          </a:p>
          <a:p>
            <a:endParaRPr lang="en-US" kern="0" dirty="0"/>
          </a:p>
        </p:txBody>
      </p:sp>
    </p:spTree>
    <p:extLst>
      <p:ext uri="{BB962C8B-B14F-4D97-AF65-F5344CB8AC3E}">
        <p14:creationId xmlns:p14="http://schemas.microsoft.com/office/powerpoint/2010/main" val="3685603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18696-6350-C8D7-B5FD-E29B622721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A13D45-2B59-ABAA-5982-3B526E21904E}"/>
              </a:ext>
            </a:extLst>
          </p:cNvPr>
          <p:cNvSpPr>
            <a:spLocks noGrp="1"/>
          </p:cNvSpPr>
          <p:nvPr>
            <p:ph type="title"/>
          </p:nvPr>
        </p:nvSpPr>
        <p:spPr/>
        <p:txBody>
          <a:bodyPr/>
          <a:lstStyle/>
          <a:p>
            <a:r>
              <a:rPr lang="tr-TR" dirty="0" err="1"/>
              <a:t>Discussion</a:t>
            </a:r>
            <a:endParaRPr lang="en-US" dirty="0"/>
          </a:p>
        </p:txBody>
      </p:sp>
      <p:sp>
        <p:nvSpPr>
          <p:cNvPr id="3" name="Content Placeholder 2">
            <a:extLst>
              <a:ext uri="{FF2B5EF4-FFF2-40B4-BE49-F238E27FC236}">
                <a16:creationId xmlns:a16="http://schemas.microsoft.com/office/drawing/2014/main" id="{C7FD78A4-DB13-7898-88C8-3D4DF5D4344A}"/>
              </a:ext>
            </a:extLst>
          </p:cNvPr>
          <p:cNvSpPr>
            <a:spLocks noGrp="1"/>
          </p:cNvSpPr>
          <p:nvPr>
            <p:ph idx="1"/>
          </p:nvPr>
        </p:nvSpPr>
        <p:spPr/>
        <p:txBody>
          <a:bodyPr>
            <a:normAutofit/>
          </a:bodyPr>
          <a:lstStyle/>
          <a:p>
            <a:pPr marL="0" marR="117475" indent="0" algn="just">
              <a:buNone/>
              <a:tabLst>
                <a:tab pos="230188" algn="l"/>
              </a:tabLst>
            </a:pPr>
            <a:r>
              <a:rPr kumimoji="0" lang="tr-TR" sz="2200" b="0" i="0" u="none" strike="noStrike" kern="0" cap="none" spc="0" normalizeH="0" baseline="0" noProof="0" dirty="0">
                <a:ln>
                  <a:noFill/>
                </a:ln>
                <a:solidFill>
                  <a:srgbClr val="222222"/>
                </a:solidFill>
                <a:effectLst/>
                <a:uLnTx/>
                <a:uFillTx/>
                <a:latin typeface="tahoma" panose="020B0604030504040204" pitchFamily="34" charset="0"/>
                <a:ea typeface="MS Gothic"/>
                <a:cs typeface="+mn-cs"/>
              </a:rPr>
              <a:t>A </a:t>
            </a:r>
            <a:r>
              <a:rPr kumimoji="0" lang="en-US" sz="2200" b="0" i="0" u="none" strike="noStrike" kern="0" cap="none" spc="0" normalizeH="0" baseline="0" noProof="0" dirty="0">
                <a:ln>
                  <a:noFill/>
                </a:ln>
                <a:solidFill>
                  <a:srgbClr val="222222"/>
                </a:solidFill>
                <a:effectLst/>
                <a:uLnTx/>
                <a:uFillTx/>
                <a:latin typeface="tahoma" panose="020B0604030504040204" pitchFamily="34" charset="0"/>
                <a:ea typeface="MS Gothic"/>
                <a:cs typeface="+mn-cs"/>
              </a:rPr>
              <a:t>teleconference call to discuss FCC Public Notice Discussion</a:t>
            </a:r>
            <a:r>
              <a:rPr lang="tr-TR" sz="2200" b="0" dirty="0">
                <a:solidFill>
                  <a:srgbClr val="222222"/>
                </a:solidFill>
                <a:latin typeface="tahoma" panose="020B0604030504040204" pitchFamily="34" charset="0"/>
                <a:ea typeface="MS Gothic"/>
              </a:rPr>
              <a:t>.</a:t>
            </a:r>
            <a:endParaRPr kumimoji="0" lang="tr-TR" sz="2200" b="0" i="0" u="none" strike="noStrike" kern="0" cap="none" spc="0" normalizeH="0" baseline="0" noProof="0" dirty="0">
              <a:ln>
                <a:noFill/>
              </a:ln>
              <a:solidFill>
                <a:srgbClr val="222222"/>
              </a:solidFill>
              <a:effectLst/>
              <a:uLnTx/>
              <a:uFillTx/>
              <a:latin typeface="tahoma" panose="020B0604030504040204" pitchFamily="34" charset="0"/>
              <a:ea typeface="MS Gothic"/>
              <a:cs typeface="+mn-cs"/>
            </a:endParaRPr>
          </a:p>
          <a:p>
            <a:pPr marL="0" marR="117475" indent="0" algn="just">
              <a:buNone/>
              <a:tabLst>
                <a:tab pos="230188" algn="l"/>
              </a:tabLst>
            </a:pPr>
            <a:endParaRPr lang="tr-TR" sz="2200" b="0" dirty="0">
              <a:solidFill>
                <a:srgbClr val="222222"/>
              </a:solidFill>
              <a:latin typeface="tahoma" panose="020B0604030504040204" pitchFamily="34" charset="0"/>
              <a:ea typeface="MS Gothic"/>
            </a:endParaRPr>
          </a:p>
          <a:p>
            <a:pPr marL="0" marR="117475" indent="0" algn="just">
              <a:buNone/>
              <a:tabLst>
                <a:tab pos="230188" algn="l"/>
              </a:tabLst>
            </a:pPr>
            <a:endParaRPr kumimoji="0" lang="en-US" sz="2200" b="0" i="0" u="none" strike="noStrike" kern="0" cap="none" spc="0" normalizeH="0" baseline="0" noProof="0" dirty="0">
              <a:ln>
                <a:noFill/>
              </a:ln>
              <a:solidFill>
                <a:srgbClr val="222222"/>
              </a:solidFill>
              <a:effectLst/>
              <a:uLnTx/>
              <a:uFillTx/>
              <a:latin typeface="tahoma" panose="020B0604030504040204" pitchFamily="34" charset="0"/>
              <a:ea typeface="MS Gothic"/>
              <a:cs typeface="+mn-cs"/>
            </a:endParaRPr>
          </a:p>
          <a:p>
            <a:pPr marL="0" marR="117475" indent="0" algn="just">
              <a:buNone/>
              <a:tabLst>
                <a:tab pos="230188" algn="l"/>
              </a:tabLst>
            </a:pPr>
            <a:r>
              <a:rPr kumimoji="0" lang="tr-TR" sz="2200" b="0" i="0" u="none" strike="noStrike" kern="0" cap="none" spc="0" normalizeH="0" baseline="0" noProof="0" dirty="0">
                <a:ln>
                  <a:noFill/>
                </a:ln>
                <a:solidFill>
                  <a:srgbClr val="222222"/>
                </a:solidFill>
                <a:effectLst/>
                <a:uLnTx/>
                <a:uFillTx/>
                <a:latin typeface="tahoma" panose="020B0604030504040204" pitchFamily="34" charset="0"/>
                <a:ea typeface="MS Gothic"/>
                <a:cs typeface="+mn-cs"/>
              </a:rPr>
              <a:t> </a:t>
            </a:r>
            <a:endParaRPr lang="en-US" sz="1400" spc="-5" dirty="0">
              <a:latin typeface="+mj-lt"/>
              <a:cs typeface="Arial"/>
            </a:endParaRPr>
          </a:p>
        </p:txBody>
      </p:sp>
      <p:sp>
        <p:nvSpPr>
          <p:cNvPr id="4" name="Slide Number Placeholder 3">
            <a:extLst>
              <a:ext uri="{FF2B5EF4-FFF2-40B4-BE49-F238E27FC236}">
                <a16:creationId xmlns:a16="http://schemas.microsoft.com/office/drawing/2014/main" id="{5F838C03-83CA-D5CE-58BF-9350A414D4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6AAD187-0603-16DB-FCAC-C25228046E91}"/>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FD792D9F-B6DB-E72B-1DAB-EE0898FE2DDF}"/>
              </a:ext>
            </a:extLst>
          </p:cNvPr>
          <p:cNvSpPr>
            <a:spLocks noGrp="1"/>
          </p:cNvSpPr>
          <p:nvPr>
            <p:ph type="dt" idx="15"/>
          </p:nvPr>
        </p:nvSpPr>
        <p:spPr/>
        <p:txBody>
          <a:bodyPr/>
          <a:lstStyle/>
          <a:p>
            <a:r>
              <a:rPr lang="tr-TR" dirty="0" err="1"/>
              <a:t>March</a:t>
            </a:r>
            <a:r>
              <a:rPr lang="en-US" dirty="0"/>
              <a:t> 2025</a:t>
            </a:r>
            <a:endParaRPr lang="en-GB" dirty="0"/>
          </a:p>
        </p:txBody>
      </p:sp>
    </p:spTree>
    <p:extLst>
      <p:ext uri="{BB962C8B-B14F-4D97-AF65-F5344CB8AC3E}">
        <p14:creationId xmlns:p14="http://schemas.microsoft.com/office/powerpoint/2010/main" val="3699918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C3FE39-EEFB-0E68-23BA-9D53808F19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2DE74B-3F21-7735-7FE9-BD3168C1693C}"/>
              </a:ext>
            </a:extLst>
          </p:cNvPr>
          <p:cNvSpPr>
            <a:spLocks noGrp="1"/>
          </p:cNvSpPr>
          <p:nvPr>
            <p:ph type="title"/>
          </p:nvPr>
        </p:nvSpPr>
        <p:spPr/>
        <p:txBody>
          <a:bodyPr/>
          <a:lstStyle/>
          <a:p>
            <a:r>
              <a:rPr lang="tr-TR" dirty="0" err="1"/>
              <a:t>Teleconference</a:t>
            </a:r>
            <a:r>
              <a:rPr lang="tr-TR" dirty="0"/>
              <a:t> Schedule</a:t>
            </a:r>
            <a:endParaRPr lang="en-US" dirty="0"/>
          </a:p>
        </p:txBody>
      </p:sp>
      <p:sp>
        <p:nvSpPr>
          <p:cNvPr id="3" name="Content Placeholder 2">
            <a:extLst>
              <a:ext uri="{FF2B5EF4-FFF2-40B4-BE49-F238E27FC236}">
                <a16:creationId xmlns:a16="http://schemas.microsoft.com/office/drawing/2014/main" id="{86377BE4-3EF5-1FDE-EA76-C0C627ED792D}"/>
              </a:ext>
            </a:extLst>
          </p:cNvPr>
          <p:cNvSpPr>
            <a:spLocks noGrp="1"/>
          </p:cNvSpPr>
          <p:nvPr>
            <p:ph idx="1"/>
          </p:nvPr>
        </p:nvSpPr>
        <p:spPr/>
        <p:txBody>
          <a:bodyPr>
            <a:normAutofit/>
          </a:bodyPr>
          <a:lstStyle/>
          <a:p>
            <a:pPr marL="230188" marR="117475" indent="-230188" algn="just">
              <a:buChar char="•"/>
              <a:tabLst>
                <a:tab pos="230188" algn="l"/>
              </a:tabLst>
            </a:pPr>
            <a:r>
              <a:rPr lang="en-US" sz="1800" spc="-5" dirty="0">
                <a:latin typeface="+mj-lt"/>
                <a:cs typeface="Arial"/>
              </a:rPr>
              <a:t>Motion </a:t>
            </a:r>
            <a:r>
              <a:rPr lang="en-US" sz="1800" dirty="0"/>
              <a:t>The 802.1</a:t>
            </a:r>
            <a:r>
              <a:rPr lang="tr-TR" sz="1800" dirty="0"/>
              <a:t>9</a:t>
            </a:r>
            <a:r>
              <a:rPr lang="en-US" sz="1800" dirty="0"/>
              <a:t> Chair or Chair designee is directed to conduct, the following teleconference call</a:t>
            </a:r>
            <a:r>
              <a:rPr lang="tr-TR" sz="1800" dirty="0"/>
              <a:t> </a:t>
            </a:r>
            <a:r>
              <a:rPr lang="tr-TR" sz="1800" dirty="0" err="1"/>
              <a:t>to</a:t>
            </a:r>
            <a:r>
              <a:rPr lang="tr-TR" sz="1800" dirty="0"/>
              <a:t> </a:t>
            </a:r>
            <a:r>
              <a:rPr lang="tr-TR" sz="1800" dirty="0" err="1"/>
              <a:t>discuss</a:t>
            </a:r>
            <a:r>
              <a:rPr lang="tr-TR" sz="1800" dirty="0"/>
              <a:t> FCC </a:t>
            </a:r>
            <a:r>
              <a:rPr lang="tr-TR" sz="1800" dirty="0" err="1"/>
              <a:t>Public</a:t>
            </a:r>
            <a:r>
              <a:rPr lang="tr-TR" sz="1800" dirty="0"/>
              <a:t> </a:t>
            </a:r>
            <a:r>
              <a:rPr lang="tr-TR" sz="1800" dirty="0" err="1"/>
              <a:t>Notice</a:t>
            </a:r>
            <a:r>
              <a:rPr lang="tr-TR" sz="1800" dirty="0"/>
              <a:t> </a:t>
            </a:r>
            <a:r>
              <a:rPr lang="tr-TR" sz="1800" dirty="0" err="1"/>
              <a:t>Discussion</a:t>
            </a:r>
            <a:endParaRPr lang="tr-TR" sz="1800" dirty="0"/>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endParaRPr lang="en-US" sz="1400" spc="-5" dirty="0">
              <a:latin typeface="+mj-lt"/>
              <a:cs typeface="Arial"/>
            </a:endParaRPr>
          </a:p>
        </p:txBody>
      </p:sp>
      <p:sp>
        <p:nvSpPr>
          <p:cNvPr id="4" name="Slide Number Placeholder 3">
            <a:extLst>
              <a:ext uri="{FF2B5EF4-FFF2-40B4-BE49-F238E27FC236}">
                <a16:creationId xmlns:a16="http://schemas.microsoft.com/office/drawing/2014/main" id="{464B722A-2559-1BD8-E3E5-9A059B0DCD5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98F2CC7-3CB6-0E57-B9E1-CC92316B3610}"/>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6EFB659F-A45A-BC62-8882-28673632833A}"/>
              </a:ext>
            </a:extLst>
          </p:cNvPr>
          <p:cNvSpPr>
            <a:spLocks noGrp="1"/>
          </p:cNvSpPr>
          <p:nvPr>
            <p:ph type="dt" idx="15"/>
          </p:nvPr>
        </p:nvSpPr>
        <p:spPr/>
        <p:txBody>
          <a:bodyPr/>
          <a:lstStyle/>
          <a:p>
            <a:r>
              <a:rPr lang="tr-TR" dirty="0" err="1"/>
              <a:t>March</a:t>
            </a:r>
            <a:r>
              <a:rPr lang="en-US" dirty="0"/>
              <a:t> 2025</a:t>
            </a:r>
            <a:endParaRPr lang="en-GB" dirty="0"/>
          </a:p>
        </p:txBody>
      </p:sp>
    </p:spTree>
    <p:extLst>
      <p:ext uri="{BB962C8B-B14F-4D97-AF65-F5344CB8AC3E}">
        <p14:creationId xmlns:p14="http://schemas.microsoft.com/office/powerpoint/2010/main" val="131448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7C8A2-F0E4-532D-6EB7-50B1A2249A9D}"/>
              </a:ext>
            </a:extLst>
          </p:cNvPr>
          <p:cNvSpPr>
            <a:spLocks noGrp="1"/>
          </p:cNvSpPr>
          <p:nvPr>
            <p:ph type="title"/>
          </p:nvPr>
        </p:nvSpPr>
        <p:spPr/>
        <p:txBody>
          <a:bodyPr/>
          <a:lstStyle/>
          <a:p>
            <a:r>
              <a:rPr lang="en-US" dirty="0"/>
              <a:t>SPs</a:t>
            </a:r>
          </a:p>
        </p:txBody>
      </p:sp>
      <p:sp>
        <p:nvSpPr>
          <p:cNvPr id="3" name="Content Placeholder 2">
            <a:extLst>
              <a:ext uri="{FF2B5EF4-FFF2-40B4-BE49-F238E27FC236}">
                <a16:creationId xmlns:a16="http://schemas.microsoft.com/office/drawing/2014/main" id="{F37A28A3-2897-17A8-104E-096ED3A59350}"/>
              </a:ext>
            </a:extLst>
          </p:cNvPr>
          <p:cNvSpPr>
            <a:spLocks noGrp="1"/>
          </p:cNvSpPr>
          <p:nvPr>
            <p:ph idx="1"/>
          </p:nvPr>
        </p:nvSpPr>
        <p:spPr/>
        <p:txBody>
          <a:bodyPr>
            <a:normAutofit fontScale="85000" lnSpcReduction="20000"/>
          </a:bodyPr>
          <a:lstStyle/>
          <a:p>
            <a:pPr algn="l"/>
            <a:r>
              <a:rPr lang="en-US" b="0" i="0" dirty="0">
                <a:solidFill>
                  <a:srgbClr val="222222"/>
                </a:solidFill>
                <a:effectLst/>
                <a:latin typeface="tahoma" panose="020B0604030504040204" pitchFamily="34" charset="0"/>
              </a:rPr>
              <a:t>1. How many people would like to come back to this venue?</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 </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2. Did you go to the social?</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3. If you attended the Social, did you like the social?</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a:t>
            </a:r>
            <a:endParaRPr lang="en-US" dirty="0"/>
          </a:p>
        </p:txBody>
      </p:sp>
      <p:sp>
        <p:nvSpPr>
          <p:cNvPr id="4" name="Slide Number Placeholder 3">
            <a:extLst>
              <a:ext uri="{FF2B5EF4-FFF2-40B4-BE49-F238E27FC236}">
                <a16:creationId xmlns:a16="http://schemas.microsoft.com/office/drawing/2014/main" id="{AFDD58CD-9010-C660-4C14-3BEEF9170AA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A79BA4C-53A4-ACE1-CC58-78389CA89B2A}"/>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E4F2DA44-8DAE-6E1E-56FA-3D19C62951E8}"/>
              </a:ext>
            </a:extLst>
          </p:cNvPr>
          <p:cNvSpPr>
            <a:spLocks noGrp="1"/>
          </p:cNvSpPr>
          <p:nvPr>
            <p:ph type="dt" idx="15"/>
          </p:nvPr>
        </p:nvSpPr>
        <p:spPr/>
        <p:txBody>
          <a:bodyPr/>
          <a:lstStyle/>
          <a:p>
            <a:r>
              <a:rPr lang="tr-TR" dirty="0" err="1"/>
              <a:t>March</a:t>
            </a:r>
            <a:r>
              <a:rPr lang="en-US" dirty="0"/>
              <a:t> 2025</a:t>
            </a:r>
            <a:endParaRPr lang="en-GB" dirty="0"/>
          </a:p>
        </p:txBody>
      </p:sp>
    </p:spTree>
    <p:extLst>
      <p:ext uri="{BB962C8B-B14F-4D97-AF65-F5344CB8AC3E}">
        <p14:creationId xmlns:p14="http://schemas.microsoft.com/office/powerpoint/2010/main" val="834440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10768</TotalTime>
  <Words>447</Words>
  <Application>Microsoft Office PowerPoint</Application>
  <PresentationFormat>Özel</PresentationFormat>
  <Paragraphs>82</Paragraphs>
  <Slides>8</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Arial Unicode MS</vt:lpstr>
      <vt:lpstr>Calibri</vt:lpstr>
      <vt:lpstr>Courier New</vt:lpstr>
      <vt:lpstr>tahoma</vt:lpstr>
      <vt:lpstr>Times New Roman</vt:lpstr>
      <vt:lpstr>Office Theme</vt:lpstr>
      <vt:lpstr>March 2025 WG Closing Report</vt:lpstr>
      <vt:lpstr>Voter Summary</vt:lpstr>
      <vt:lpstr>Working Group Leadership</vt:lpstr>
      <vt:lpstr>Coexistence Assessment Documents</vt:lpstr>
      <vt:lpstr>802.19.3a Task Group</vt:lpstr>
      <vt:lpstr>Discussion</vt:lpstr>
      <vt:lpstr>Teleconference Schedule</vt:lpstr>
      <vt:lpstr>SPs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183</cp:revision>
  <cp:lastPrinted>2015-01-08T23:35:49Z</cp:lastPrinted>
  <dcterms:created xsi:type="dcterms:W3CDTF">2014-10-30T17:06:39Z</dcterms:created>
  <dcterms:modified xsi:type="dcterms:W3CDTF">2025-03-13T21:10:15Z</dcterms:modified>
</cp:coreProperties>
</file>