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312" r:id="rId4"/>
    <p:sldId id="313" r:id="rId5"/>
    <p:sldId id="316" r:id="rId6"/>
    <p:sldId id="346" r:id="rId7"/>
    <p:sldId id="347"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11" autoAdjust="0"/>
    <p:restoredTop sz="94127" autoAdjust="0"/>
  </p:normalViewPr>
  <p:slideViewPr>
    <p:cSldViewPr>
      <p:cViewPr varScale="1">
        <p:scale>
          <a:sx n="72" d="100"/>
          <a:sy n="72" d="100"/>
        </p:scale>
        <p:origin x="552"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3/3/2025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802.19-25/0008r0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ken.ieice.org/ken/search/index.php?search_mode=form&amp;year=39&amp;psort=1&amp;pskey=aff%3A%22Wi-SUN+Alliance%22&amp;ps3=1&amp;layout=&amp;lang=eng&amp;term=AFFILIATION" TargetMode="External"/><Relationship Id="rId13" Type="http://schemas.openxmlformats.org/officeDocument/2006/relationships/hyperlink" Target="https://ken.ieice.org/ken/search/index.php?search_mode=form&amp;year=39&amp;psort=1&amp;pskey=author%3A%22Kazuto+Yano%22&amp;ps2=1&amp;layout=&amp;lang=eng&amp;term=AUTHOR" TargetMode="External"/><Relationship Id="rId3" Type="http://schemas.openxmlformats.org/officeDocument/2006/relationships/hyperlink" Target="https://ken.ieice.org/ken/paper/20250117Uc7P/eng/" TargetMode="External"/><Relationship Id="rId7" Type="http://schemas.openxmlformats.org/officeDocument/2006/relationships/hyperlink" Target="https://ken.ieice.org/ken/search/index.php?search_mode=form&amp;year=39&amp;psort=1&amp;pskey=author%3A%22Phil+Beecher%22&amp;ps2=1&amp;layout=&amp;lang=eng&amp;term=AUTHOR" TargetMode="External"/><Relationship Id="rId12" Type="http://schemas.openxmlformats.org/officeDocument/2006/relationships/hyperlink" Target="https://ken.ieice.org/ken/paper/20250117ac7p/eng/" TargetMode="External"/><Relationship Id="rId2" Type="http://schemas.openxmlformats.org/officeDocument/2006/relationships/hyperlink" Target="https://www.linkedin.com/company/ieee802" TargetMode="External"/><Relationship Id="rId1" Type="http://schemas.openxmlformats.org/officeDocument/2006/relationships/slideLayout" Target="../slideLayouts/slideLayout1.xml"/><Relationship Id="rId6" Type="http://schemas.openxmlformats.org/officeDocument/2006/relationships/hyperlink" Target="https://ken.ieice.org/ken/paper/20250117Zc7o/eng/" TargetMode="External"/><Relationship Id="rId11" Type="http://schemas.openxmlformats.org/officeDocument/2006/relationships/hyperlink" Target="https://ken.ieice.org/ken/search/index.php?search_mode=form&amp;year=39&amp;psort=1&amp;pskey=aff%3A%22Nagoya+Inst.+of+Tech.%22&amp;ps3=1&amp;layout=&amp;lang=eng&amp;term=AFFILIATION" TargetMode="External"/><Relationship Id="rId5" Type="http://schemas.openxmlformats.org/officeDocument/2006/relationships/hyperlink" Target="https://ken.ieice.org/ken/search/index.php?search_mode=form&amp;year=39&amp;psort=1&amp;pskey=aff%3A%22Ofinno%22&amp;ps3=1&amp;layout=&amp;lang=eng&amp;term=AFFILIATION" TargetMode="External"/><Relationship Id="rId10" Type="http://schemas.openxmlformats.org/officeDocument/2006/relationships/hyperlink" Target="https://ken.ieice.org/ken/search/index.php?search_mode=form&amp;year=39&amp;psort=1&amp;pskey=author%3A%22Daisuke+Anzai%22&amp;ps2=1&amp;layout=&amp;lang=eng&amp;term=AUTHOR" TargetMode="External"/><Relationship Id="rId4" Type="http://schemas.openxmlformats.org/officeDocument/2006/relationships/hyperlink" Target="https://ken.ieice.org/ken/search/index.php?search_mode=form&amp;year=39&amp;psort=1&amp;pskey=author%3A%22Tuncer+Baykas%22&amp;ps2=1&amp;layout=&amp;lang=eng&amp;term=AUTHOR" TargetMode="External"/><Relationship Id="rId9" Type="http://schemas.openxmlformats.org/officeDocument/2006/relationships/hyperlink" Target="https://ken.ieice.org/ken/paper/20250117nc7P/eng/" TargetMode="External"/><Relationship Id="rId14" Type="http://schemas.openxmlformats.org/officeDocument/2006/relationships/hyperlink" Target="https://ken.ieice.org/ken/search/index.php?search_mode=form&amp;year=39&amp;psort=1&amp;pskey=aff%3A%22ATR%22&amp;ps3=1&amp;layout=&amp;lang=eng&amp;term=AFFILIATIO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January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January 2025 WG Closing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2025-01-16</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January 2025</a:t>
            </a:r>
            <a:endParaRPr lang="en-GB" dirty="0"/>
          </a:p>
        </p:txBody>
      </p:sp>
      <p:graphicFrame>
        <p:nvGraphicFramePr>
          <p:cNvPr id="9" name="Table 7">
            <a:extLst>
              <a:ext uri="{FF2B5EF4-FFF2-40B4-BE49-F238E27FC236}">
                <a16:creationId xmlns:a16="http://schemas.microsoft.com/office/drawing/2014/main" id="{2BEAB534-A83B-732D-AA9F-7CBAB468672C}"/>
              </a:ext>
            </a:extLst>
          </p:cNvPr>
          <p:cNvGraphicFramePr>
            <a:graphicFrameLocks/>
          </p:cNvGraphicFramePr>
          <p:nvPr>
            <p:extLst>
              <p:ext uri="{D42A27DB-BD31-4B8C-83A1-F6EECF244321}">
                <p14:modId xmlns:p14="http://schemas.microsoft.com/office/powerpoint/2010/main" val="3118968746"/>
              </p:ext>
            </p:extLst>
          </p:nvPr>
        </p:nvGraphicFramePr>
        <p:xfrm>
          <a:off x="914400" y="228600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lgn="l">
              <a:spcAft>
                <a:spcPts val="0"/>
              </a:spcAft>
            </a:pPr>
            <a:r>
              <a:rPr lang="en-US" sz="1600" b="0" i="0" dirty="0">
                <a:solidFill>
                  <a:srgbClr val="222222"/>
                </a:solidFill>
                <a:effectLst/>
                <a:highlight>
                  <a:srgbClr val="FFFFFF"/>
                </a:highlight>
                <a:latin typeface="Arial" panose="020B0604020202020204" pitchFamily="34" charset="0"/>
              </a:rPr>
              <a:t>       No voting between November and January.</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2F356BF-EA60-1F41-42AD-B898606FE45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BD2CDB1-1A6A-3963-0E7C-6713EE09BC21}"/>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6DB79422-BAF5-FA48-848E-16EE6F3665DF}"/>
              </a:ext>
            </a:extLst>
          </p:cNvPr>
          <p:cNvSpPr>
            <a:spLocks noGrp="1"/>
          </p:cNvSpPr>
          <p:nvPr>
            <p:ph type="dt" idx="15"/>
          </p:nvPr>
        </p:nvSpPr>
        <p:spPr/>
        <p:txBody>
          <a:bodyPr/>
          <a:lstStyle/>
          <a:p>
            <a:r>
              <a:rPr lang="en-US" dirty="0"/>
              <a:t>January 2025</a:t>
            </a:r>
            <a:endParaRPr lang="en-GB" dirty="0"/>
          </a:p>
        </p:txBody>
      </p:sp>
      <p:sp>
        <p:nvSpPr>
          <p:cNvPr id="7" name="Title 1">
            <a:extLst>
              <a:ext uri="{FF2B5EF4-FFF2-40B4-BE49-F238E27FC236}">
                <a16:creationId xmlns:a16="http://schemas.microsoft.com/office/drawing/2014/main" id="{46836A59-DF9B-9BFC-BEAF-615D92C2D741}"/>
              </a:ext>
            </a:extLst>
          </p:cNvPr>
          <p:cNvSpPr>
            <a:spLocks noGrp="1"/>
          </p:cNvSpPr>
          <p:nvPr>
            <p:ph type="title"/>
          </p:nvPr>
        </p:nvSpPr>
        <p:spPr>
          <a:xfrm>
            <a:off x="577426" y="806019"/>
            <a:ext cx="8534400" cy="792162"/>
          </a:xfrm>
        </p:spPr>
        <p:txBody>
          <a:bodyPr/>
          <a:lstStyle/>
          <a:p>
            <a:r>
              <a:rPr lang="en-US" sz="2400" b="0" i="0" dirty="0">
                <a:solidFill>
                  <a:srgbClr val="000000"/>
                </a:solidFill>
                <a:effectLst/>
                <a:latin typeface="Verdana" panose="020B0604030504040204" pitchFamily="34" charset="0"/>
              </a:rPr>
              <a:t>Public Visibility SC Activities</a:t>
            </a:r>
            <a:endParaRPr lang="en-US" sz="4400" dirty="0"/>
          </a:p>
        </p:txBody>
      </p:sp>
      <p:sp>
        <p:nvSpPr>
          <p:cNvPr id="8" name="Content Placeholder 2">
            <a:extLst>
              <a:ext uri="{FF2B5EF4-FFF2-40B4-BE49-F238E27FC236}">
                <a16:creationId xmlns:a16="http://schemas.microsoft.com/office/drawing/2014/main" id="{74EFFE2A-936C-13B9-FD10-F882B891555C}"/>
              </a:ext>
            </a:extLst>
          </p:cNvPr>
          <p:cNvSpPr>
            <a:spLocks noGrp="1"/>
          </p:cNvSpPr>
          <p:nvPr>
            <p:ph idx="1"/>
          </p:nvPr>
        </p:nvSpPr>
        <p:spPr>
          <a:xfrm>
            <a:off x="0" y="1089819"/>
            <a:ext cx="8512176" cy="5135562"/>
          </a:xfrm>
        </p:spPr>
        <p:txBody>
          <a:bodyPr>
            <a:normAutofit/>
          </a:bodyPr>
          <a:lstStyle/>
          <a:p>
            <a:pPr marL="914400" lvl="2" indent="0">
              <a:buNone/>
            </a:pPr>
            <a:endParaRPr lang="en-US" altLang="en-US" sz="1600" b="1" dirty="0">
              <a:solidFill>
                <a:schemeClr val="tx1"/>
              </a:solidFill>
              <a:cs typeface="Calibri" panose="020F0502020204030204" pitchFamily="34" charset="0"/>
            </a:endParaRPr>
          </a:p>
          <a:p>
            <a:pPr marL="914400" lvl="2" indent="0">
              <a:buNone/>
            </a:pPr>
            <a:r>
              <a:rPr lang="en-US" altLang="en-US" sz="1600" b="1" dirty="0">
                <a:solidFill>
                  <a:schemeClr val="tx1"/>
                </a:solidFill>
                <a:cs typeface="Calibri" panose="020F0502020204030204" pitchFamily="34" charset="0"/>
              </a:rPr>
              <a:t>IEEE 802 has a LinkedIn page</a:t>
            </a:r>
          </a:p>
          <a:p>
            <a:pPr marL="914400" lvl="2" indent="0">
              <a:buNone/>
            </a:pPr>
            <a:r>
              <a:rPr lang="en-US" altLang="en-US" sz="1600" b="1" dirty="0">
                <a:solidFill>
                  <a:schemeClr val="tx1"/>
                </a:solidFill>
                <a:cs typeface="Calibri" panose="020F0502020204030204" pitchFamily="34" charset="0"/>
              </a:rPr>
              <a:t>LinkedIn – </a:t>
            </a:r>
            <a:r>
              <a:rPr lang="en-US" altLang="en-US" sz="1600" b="1" dirty="0">
                <a:solidFill>
                  <a:schemeClr val="tx1"/>
                </a:solidFill>
                <a:cs typeface="Calibri" panose="020F0502020204030204" pitchFamily="34" charset="0"/>
                <a:hlinkClick r:id="rId2">
                  <a:extLst>
                    <a:ext uri="{A12FA001-AC4F-418D-AE19-62706E023703}">
                      <ahyp:hlinkClr xmlns:ahyp="http://schemas.microsoft.com/office/drawing/2018/hyperlinkcolor" val="tx"/>
                    </a:ext>
                  </a:extLst>
                </a:hlinkClick>
              </a:rPr>
              <a:t>https://www.linkedin.com/company/ieee802</a:t>
            </a:r>
            <a:r>
              <a:rPr lang="en-US" altLang="en-US" sz="1600" b="1" dirty="0">
                <a:solidFill>
                  <a:schemeClr val="tx1"/>
                </a:solidFill>
                <a:cs typeface="Calibri" panose="020F0502020204030204" pitchFamily="34" charset="0"/>
              </a:rPr>
              <a:t> </a:t>
            </a:r>
          </a:p>
          <a:p>
            <a:pPr marL="914400" lvl="2" indent="0">
              <a:buNone/>
            </a:pPr>
            <a:endParaRPr lang="en-US" altLang="en-US" sz="1600" dirty="0">
              <a:cs typeface="Calibri" panose="020F0502020204030204" pitchFamily="34" charset="0"/>
            </a:endParaRPr>
          </a:p>
          <a:p>
            <a:pPr marL="0" indent="0">
              <a:buNone/>
            </a:pPr>
            <a:endParaRPr lang="en-US" sz="1600" u="sng" dirty="0"/>
          </a:p>
          <a:p>
            <a:pPr marL="0" indent="0">
              <a:buNone/>
            </a:pPr>
            <a:endParaRPr lang="en-US" sz="1600" dirty="0"/>
          </a:p>
        </p:txBody>
      </p:sp>
      <p:graphicFrame>
        <p:nvGraphicFramePr>
          <p:cNvPr id="10" name="Table 9">
            <a:extLst>
              <a:ext uri="{FF2B5EF4-FFF2-40B4-BE49-F238E27FC236}">
                <a16:creationId xmlns:a16="http://schemas.microsoft.com/office/drawing/2014/main" id="{F2B1B03C-9E21-4607-B8F4-66FE0984A9F3}"/>
              </a:ext>
            </a:extLst>
          </p:cNvPr>
          <p:cNvGraphicFramePr>
            <a:graphicFrameLocks noGrp="1"/>
          </p:cNvGraphicFramePr>
          <p:nvPr>
            <p:extLst>
              <p:ext uri="{D42A27DB-BD31-4B8C-83A1-F6EECF244321}">
                <p14:modId xmlns:p14="http://schemas.microsoft.com/office/powerpoint/2010/main" val="625886638"/>
              </p:ext>
            </p:extLst>
          </p:nvPr>
        </p:nvGraphicFramePr>
        <p:xfrm>
          <a:off x="743373" y="2279909"/>
          <a:ext cx="8486988" cy="4346138"/>
        </p:xfrm>
        <a:graphic>
          <a:graphicData uri="http://schemas.openxmlformats.org/drawingml/2006/table">
            <a:tbl>
              <a:tblPr/>
              <a:tblGrid>
                <a:gridCol w="663715">
                  <a:extLst>
                    <a:ext uri="{9D8B030D-6E8A-4147-A177-3AD203B41FA5}">
                      <a16:colId xmlns:a16="http://schemas.microsoft.com/office/drawing/2014/main" val="3451783588"/>
                    </a:ext>
                  </a:extLst>
                </a:gridCol>
                <a:gridCol w="862829">
                  <a:extLst>
                    <a:ext uri="{9D8B030D-6E8A-4147-A177-3AD203B41FA5}">
                      <a16:colId xmlns:a16="http://schemas.microsoft.com/office/drawing/2014/main" val="216226079"/>
                    </a:ext>
                  </a:extLst>
                </a:gridCol>
                <a:gridCol w="4838697">
                  <a:extLst>
                    <a:ext uri="{9D8B030D-6E8A-4147-A177-3AD203B41FA5}">
                      <a16:colId xmlns:a16="http://schemas.microsoft.com/office/drawing/2014/main" val="3316198348"/>
                    </a:ext>
                  </a:extLst>
                </a:gridCol>
                <a:gridCol w="2121747">
                  <a:extLst>
                    <a:ext uri="{9D8B030D-6E8A-4147-A177-3AD203B41FA5}">
                      <a16:colId xmlns:a16="http://schemas.microsoft.com/office/drawing/2014/main" val="970259893"/>
                    </a:ext>
                  </a:extLst>
                </a:gridCol>
              </a:tblGrid>
              <a:tr h="310243">
                <a:tc gridSpan="4">
                  <a:txBody>
                    <a:bodyPr/>
                    <a:lstStyle/>
                    <a:p>
                      <a:r>
                        <a:rPr lang="en-US" sz="1200" b="1" dirty="0">
                          <a:effectLst/>
                          <a:latin typeface="MS PGothic" panose="020B0600070205080204" pitchFamily="34" charset="-128"/>
                          <a:ea typeface="MS PGothic" panose="020B0600070205080204" pitchFamily="34" charset="-128"/>
                        </a:rPr>
                        <a:t>Fri, Jan 17 AM  Special Session on IEEE 802 Standardization (</a:t>
                      </a:r>
                      <a:r>
                        <a:rPr lang="en-US" sz="1200" b="1" dirty="0" err="1">
                          <a:effectLst/>
                          <a:latin typeface="MS PGothic" panose="020B0600070205080204" pitchFamily="34" charset="-128"/>
                          <a:ea typeface="MS PGothic" panose="020B0600070205080204" pitchFamily="34" charset="-128"/>
                        </a:rPr>
                        <a:t>Maskawa</a:t>
                      </a:r>
                      <a:r>
                        <a:rPr lang="en-US" sz="1200" b="1" dirty="0">
                          <a:effectLst/>
                          <a:latin typeface="MS PGothic" panose="020B0600070205080204" pitchFamily="34" charset="-128"/>
                          <a:ea typeface="MS PGothic" panose="020B0600070205080204" pitchFamily="34" charset="-128"/>
                        </a:rPr>
                        <a:t> Hall, Kyoto University) 11:00 - 17:30</a:t>
                      </a:r>
                    </a:p>
                  </a:txBody>
                  <a:tcPr marL="8164" marR="8164" marT="8164" marB="8164" anchor="ctr">
                    <a:lnL>
                      <a:noFill/>
                    </a:lnL>
                    <a:lnR>
                      <a:noFill/>
                    </a:lnR>
                    <a:lnT>
                      <a:noFill/>
                    </a:lnT>
                    <a:lnB>
                      <a:noFill/>
                    </a:lnB>
                    <a:solidFill>
                      <a:srgbClr val="FFEFD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18554161"/>
                  </a:ext>
                </a:extLst>
              </a:tr>
              <a:tr h="604157">
                <a:tc>
                  <a:txBody>
                    <a:bodyPr/>
                    <a:lstStyle/>
                    <a:p>
                      <a:pPr algn="ctr"/>
                      <a:r>
                        <a:rPr lang="en-US" sz="1200" b="1" dirty="0">
                          <a:solidFill>
                            <a:schemeClr val="tx1"/>
                          </a:solidFill>
                          <a:effectLst/>
                          <a:latin typeface="MS PGothic" panose="020B0600070205080204" pitchFamily="34" charset="-128"/>
                          <a:ea typeface="MS PGothic" panose="020B0600070205080204" pitchFamily="34" charset="-128"/>
                        </a:rPr>
                        <a:t>(1)</a:t>
                      </a:r>
                    </a:p>
                  </a:txBody>
                  <a:tcPr marL="8164" marR="8164" marT="8164" marB="8164" anchor="ctr">
                    <a:lnL>
                      <a:noFill/>
                    </a:lnL>
                    <a:lnR>
                      <a:noFill/>
                    </a:lnR>
                    <a:lnT>
                      <a:noFill/>
                    </a:lnT>
                    <a:lnB>
                      <a:noFill/>
                    </a:lnB>
                    <a:solidFill>
                      <a:srgbClr val="FFFFFF"/>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11:00-11:50</a:t>
                      </a:r>
                    </a:p>
                  </a:txBody>
                  <a:tcPr marL="8164" marR="8164" marT="8164" marB="8164" anchor="ctr">
                    <a:lnL>
                      <a:noFill/>
                    </a:lnL>
                    <a:lnR>
                      <a:noFill/>
                    </a:lnR>
                    <a:lnT>
                      <a:noFill/>
                    </a:lnT>
                    <a:lnB>
                      <a:noFill/>
                    </a:lnB>
                    <a:solidFill>
                      <a:srgbClr val="FFFFFF"/>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[Invited Talk]</a:t>
                      </a:r>
                      <a:br>
                        <a:rPr lang="en-US" sz="1200" b="1" dirty="0">
                          <a:solidFill>
                            <a:schemeClr val="tx1"/>
                          </a:solidFill>
                          <a:effectLst/>
                          <a:latin typeface="MS PGothic" panose="020B0600070205080204" pitchFamily="34" charset="-128"/>
                          <a:ea typeface="MS PGothic" panose="020B0600070205080204" pitchFamily="34" charset="-128"/>
                        </a:rPr>
                      </a:br>
                      <a:r>
                        <a:rPr lang="en-US" sz="1200" b="1" dirty="0">
                          <a:solidFill>
                            <a:schemeClr val="tx1"/>
                          </a:solidFill>
                          <a:effectLst/>
                          <a:latin typeface="MS PGothic" panose="020B0600070205080204" pitchFamily="34" charset="-128"/>
                          <a:ea typeface="MS PGothic" panose="020B0600070205080204" pitchFamily="34" charset="-128"/>
                          <a:hlinkClick r:id="rId3">
                            <a:extLst>
                              <a:ext uri="{A12FA001-AC4F-418D-AE19-62706E023703}">
                                <ahyp:hlinkClr xmlns:ahyp="http://schemas.microsoft.com/office/drawing/2018/hyperlinkcolor" val="tx"/>
                              </a:ext>
                            </a:extLst>
                          </a:hlinkClick>
                        </a:rPr>
                        <a:t>IEEE 802.19 Wireless Coexistence Working Group</a:t>
                      </a:r>
                      <a:r>
                        <a:rPr lang="en-US" sz="1200" b="1" dirty="0">
                          <a:solidFill>
                            <a:schemeClr val="tx1"/>
                          </a:solidFill>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200" b="1">
                          <a:solidFill>
                            <a:schemeClr val="tx1"/>
                          </a:solidFill>
                          <a:effectLst/>
                          <a:latin typeface="MS PGothic" panose="020B0600070205080204" pitchFamily="34" charset="-128"/>
                          <a:ea typeface="MS PGothic" panose="020B0600070205080204" pitchFamily="34" charset="-128"/>
                          <a:hlinkClick r:id="rId4">
                            <a:extLst>
                              <a:ext uri="{A12FA001-AC4F-418D-AE19-62706E023703}">
                                <ahyp:hlinkClr xmlns:ahyp="http://schemas.microsoft.com/office/drawing/2018/hyperlinkcolor" val="tx"/>
                              </a:ext>
                            </a:extLst>
                          </a:hlinkClick>
                        </a:rPr>
                        <a:t>Tuncer Baykas</a:t>
                      </a:r>
                      <a:r>
                        <a:rPr lang="en-US" sz="1200" b="1">
                          <a:solidFill>
                            <a:schemeClr val="tx1"/>
                          </a:solidFill>
                          <a:effectLst/>
                          <a:latin typeface="MS PGothic" panose="020B0600070205080204" pitchFamily="34" charset="-128"/>
                          <a:ea typeface="MS PGothic" panose="020B0600070205080204" pitchFamily="34" charset="-128"/>
                        </a:rPr>
                        <a:t> (</a:t>
                      </a:r>
                      <a:r>
                        <a:rPr lang="en-US" sz="1200" b="1">
                          <a:solidFill>
                            <a:schemeClr val="tx1"/>
                          </a:solidFill>
                          <a:effectLst/>
                          <a:latin typeface="MS PGothic" panose="020B0600070205080204" pitchFamily="34" charset="-128"/>
                          <a:ea typeface="MS PGothic" panose="020B0600070205080204" pitchFamily="34" charset="-128"/>
                          <a:hlinkClick r:id="rId5">
                            <a:extLst>
                              <a:ext uri="{A12FA001-AC4F-418D-AE19-62706E023703}">
                                <ahyp:hlinkClr xmlns:ahyp="http://schemas.microsoft.com/office/drawing/2018/hyperlinkcolor" val="tx"/>
                              </a:ext>
                            </a:extLst>
                          </a:hlinkClick>
                        </a:rPr>
                        <a:t>Ofinno</a:t>
                      </a:r>
                      <a:r>
                        <a:rPr lang="en-US" sz="1200" b="1">
                          <a:solidFill>
                            <a:schemeClr val="tx1"/>
                          </a:solidFill>
                          <a:effectLst/>
                          <a:latin typeface="MS PGothic" panose="020B0600070205080204" pitchFamily="34" charset="-128"/>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4047420154"/>
                  </a:ext>
                </a:extLst>
              </a:tr>
              <a:tr h="163286">
                <a:tc>
                  <a:txBody>
                    <a:bodyPr/>
                    <a:lstStyle/>
                    <a:p>
                      <a:r>
                        <a:rPr lang="en-US" sz="1200" b="1">
                          <a:solidFill>
                            <a:schemeClr val="tx1"/>
                          </a:solidFill>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CE0"/>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11:50-13:00</a:t>
                      </a:r>
                    </a:p>
                  </a:txBody>
                  <a:tcPr marL="8164" marR="8164" marT="8164" marB="8164" anchor="ctr">
                    <a:lnL>
                      <a:noFill/>
                    </a:lnL>
                    <a:lnR>
                      <a:noFill/>
                    </a:lnR>
                    <a:lnT>
                      <a:noFill/>
                    </a:lnT>
                    <a:lnB>
                      <a:noFill/>
                    </a:lnB>
                    <a:solidFill>
                      <a:srgbClr val="FFFCE0"/>
                    </a:solidFill>
                  </a:tcPr>
                </a:tc>
                <a:tc gridSpan="2">
                  <a:txBody>
                    <a:bodyPr/>
                    <a:lstStyle/>
                    <a:p>
                      <a:r>
                        <a:rPr lang="en-US" sz="1200" b="1">
                          <a:solidFill>
                            <a:schemeClr val="tx1"/>
                          </a:solidFill>
                          <a:effectLst/>
                          <a:latin typeface="MS PGothic" panose="020B0600070205080204" pitchFamily="34" charset="-128"/>
                          <a:ea typeface="MS PGothic" panose="020B0600070205080204" pitchFamily="34" charset="-128"/>
                        </a:rPr>
                        <a:t>Lunch Break ( 70 min. )</a:t>
                      </a:r>
                    </a:p>
                  </a:txBody>
                  <a:tcPr marL="8164" marR="8164" marT="8164" marB="8164" anchor="ctr">
                    <a:lnL>
                      <a:noFill/>
                    </a:lnL>
                    <a:lnR>
                      <a:noFill/>
                    </a:lnR>
                    <a:lnT>
                      <a:noFill/>
                    </a:lnT>
                    <a:lnB>
                      <a:noFill/>
                    </a:lnB>
                    <a:solidFill>
                      <a:srgbClr val="FFFCE0"/>
                    </a:solidFill>
                  </a:tcPr>
                </a:tc>
                <a:tc hMerge="1">
                  <a:txBody>
                    <a:bodyPr/>
                    <a:lstStyle/>
                    <a:p>
                      <a:endParaRPr lang="en-US"/>
                    </a:p>
                  </a:txBody>
                  <a:tcPr/>
                </a:tc>
                <a:extLst>
                  <a:ext uri="{0D108BD9-81ED-4DB2-BD59-A6C34878D82A}">
                    <a16:rowId xmlns:a16="http://schemas.microsoft.com/office/drawing/2014/main" val="2513456664"/>
                  </a:ext>
                </a:extLst>
              </a:tr>
              <a:tr h="604157">
                <a:tc>
                  <a:txBody>
                    <a:bodyPr/>
                    <a:lstStyle/>
                    <a:p>
                      <a:pPr algn="ctr"/>
                      <a:r>
                        <a:rPr lang="en-US" sz="1200" b="1" dirty="0">
                          <a:solidFill>
                            <a:schemeClr val="tx1"/>
                          </a:solidFill>
                          <a:effectLst/>
                          <a:latin typeface="MS PGothic" panose="020B0600070205080204" pitchFamily="34" charset="-128"/>
                          <a:ea typeface="MS PGothic" panose="020B0600070205080204" pitchFamily="34" charset="-128"/>
                        </a:rPr>
                        <a:t>(2)</a:t>
                      </a:r>
                    </a:p>
                  </a:txBody>
                  <a:tcPr marL="8164" marR="8164" marT="8164" marB="8164" anchor="ctr">
                    <a:lnL>
                      <a:noFill/>
                    </a:lnL>
                    <a:lnR>
                      <a:noFill/>
                    </a:lnR>
                    <a:lnT>
                      <a:noFill/>
                    </a:lnT>
                    <a:lnB>
                      <a:noFill/>
                    </a:lnB>
                    <a:solidFill>
                      <a:srgbClr val="FFFFFF"/>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13:00-13:50</a:t>
                      </a:r>
                    </a:p>
                  </a:txBody>
                  <a:tcPr marL="8164" marR="8164" marT="8164" marB="8164" anchor="ctr">
                    <a:lnL>
                      <a:noFill/>
                    </a:lnL>
                    <a:lnR>
                      <a:noFill/>
                    </a:lnR>
                    <a:lnT>
                      <a:noFill/>
                    </a:lnT>
                    <a:lnB>
                      <a:noFill/>
                    </a:lnB>
                    <a:solidFill>
                      <a:srgbClr val="FFFFFF"/>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[Invited Talk]</a:t>
                      </a:r>
                      <a:br>
                        <a:rPr lang="en-US" sz="1200" b="1" dirty="0">
                          <a:solidFill>
                            <a:schemeClr val="tx1"/>
                          </a:solidFill>
                          <a:effectLst/>
                          <a:latin typeface="MS PGothic" panose="020B0600070205080204" pitchFamily="34" charset="-128"/>
                          <a:ea typeface="MS PGothic" panose="020B0600070205080204" pitchFamily="34" charset="-128"/>
                        </a:rPr>
                      </a:br>
                      <a:r>
                        <a:rPr lang="en-US" sz="1200" b="1" dirty="0">
                          <a:solidFill>
                            <a:schemeClr val="tx1"/>
                          </a:solidFill>
                          <a:effectLst/>
                          <a:latin typeface="MS PGothic" panose="020B0600070205080204" pitchFamily="34" charset="-128"/>
                          <a:ea typeface="MS PGothic" panose="020B0600070205080204" pitchFamily="34" charset="-128"/>
                          <a:hlinkClick r:id="rId6">
                            <a:extLst>
                              <a:ext uri="{A12FA001-AC4F-418D-AE19-62706E023703}">
                                <ahyp:hlinkClr xmlns:ahyp="http://schemas.microsoft.com/office/drawing/2018/hyperlinkcolor" val="tx"/>
                              </a:ext>
                            </a:extLst>
                          </a:hlinkClick>
                        </a:rPr>
                        <a:t>Latest Trends in IEEE 802.15 and Wi-SUN Alliance</a:t>
                      </a:r>
                      <a:r>
                        <a:rPr lang="en-US" sz="1200" b="1" dirty="0">
                          <a:solidFill>
                            <a:schemeClr val="tx1"/>
                          </a:solidFill>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200" b="1">
                          <a:solidFill>
                            <a:schemeClr val="tx1"/>
                          </a:solidFill>
                          <a:effectLst/>
                          <a:latin typeface="MS PGothic" panose="020B0600070205080204" pitchFamily="34" charset="-128"/>
                          <a:ea typeface="MS PGothic" panose="020B0600070205080204" pitchFamily="34" charset="-128"/>
                          <a:hlinkClick r:id="rId7">
                            <a:extLst>
                              <a:ext uri="{A12FA001-AC4F-418D-AE19-62706E023703}">
                                <ahyp:hlinkClr xmlns:ahyp="http://schemas.microsoft.com/office/drawing/2018/hyperlinkcolor" val="tx"/>
                              </a:ext>
                            </a:extLst>
                          </a:hlinkClick>
                        </a:rPr>
                        <a:t>Phil Beecher</a:t>
                      </a:r>
                      <a:r>
                        <a:rPr lang="en-US" sz="1200" b="1">
                          <a:solidFill>
                            <a:schemeClr val="tx1"/>
                          </a:solidFill>
                          <a:effectLst/>
                          <a:latin typeface="MS PGothic" panose="020B0600070205080204" pitchFamily="34" charset="-128"/>
                          <a:ea typeface="MS PGothic" panose="020B0600070205080204" pitchFamily="34" charset="-128"/>
                        </a:rPr>
                        <a:t> (</a:t>
                      </a:r>
                      <a:r>
                        <a:rPr lang="en-US" sz="1200" b="1">
                          <a:solidFill>
                            <a:schemeClr val="tx1"/>
                          </a:solidFill>
                          <a:effectLst/>
                          <a:latin typeface="MS PGothic" panose="020B0600070205080204" pitchFamily="34" charset="-128"/>
                          <a:ea typeface="MS PGothic" panose="020B0600070205080204" pitchFamily="34" charset="-128"/>
                          <a:hlinkClick r:id="rId8">
                            <a:extLst>
                              <a:ext uri="{A12FA001-AC4F-418D-AE19-62706E023703}">
                                <ahyp:hlinkClr xmlns:ahyp="http://schemas.microsoft.com/office/drawing/2018/hyperlinkcolor" val="tx"/>
                              </a:ext>
                            </a:extLst>
                          </a:hlinkClick>
                        </a:rPr>
                        <a:t>Wi-SUN Alliance</a:t>
                      </a:r>
                      <a:r>
                        <a:rPr lang="en-US" sz="1200" b="1">
                          <a:solidFill>
                            <a:schemeClr val="tx1"/>
                          </a:solidFill>
                          <a:effectLst/>
                          <a:latin typeface="MS PGothic" panose="020B0600070205080204" pitchFamily="34" charset="-128"/>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250063195"/>
                  </a:ext>
                </a:extLst>
              </a:tr>
              <a:tr h="163286">
                <a:tc>
                  <a:txBody>
                    <a:bodyPr/>
                    <a:lstStyle/>
                    <a:p>
                      <a:r>
                        <a:rPr lang="en-US" sz="1200" b="1">
                          <a:solidFill>
                            <a:schemeClr val="tx1"/>
                          </a:solidFill>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CE0"/>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13:50-13:55</a:t>
                      </a:r>
                    </a:p>
                  </a:txBody>
                  <a:tcPr marL="8164" marR="8164" marT="8164" marB="8164" anchor="ctr">
                    <a:lnL>
                      <a:noFill/>
                    </a:lnL>
                    <a:lnR>
                      <a:noFill/>
                    </a:lnR>
                    <a:lnT>
                      <a:noFill/>
                    </a:lnT>
                    <a:lnB>
                      <a:noFill/>
                    </a:lnB>
                    <a:solidFill>
                      <a:srgbClr val="FFFCE0"/>
                    </a:solidFill>
                  </a:tcPr>
                </a:tc>
                <a:tc gridSpan="2">
                  <a:txBody>
                    <a:bodyPr/>
                    <a:lstStyle/>
                    <a:p>
                      <a:r>
                        <a:rPr lang="en-US" sz="1200" b="1" dirty="0">
                          <a:solidFill>
                            <a:schemeClr val="tx1"/>
                          </a:solidFill>
                          <a:effectLst/>
                          <a:latin typeface="MS PGothic" panose="020B0600070205080204" pitchFamily="34" charset="-128"/>
                          <a:ea typeface="MS PGothic" panose="020B0600070205080204" pitchFamily="34" charset="-128"/>
                        </a:rPr>
                        <a:t>Break ( 5 min. )</a:t>
                      </a:r>
                    </a:p>
                  </a:txBody>
                  <a:tcPr marL="8164" marR="8164" marT="8164" marB="8164" anchor="ctr">
                    <a:lnL>
                      <a:noFill/>
                    </a:lnL>
                    <a:lnR>
                      <a:noFill/>
                    </a:lnR>
                    <a:lnT>
                      <a:noFill/>
                    </a:lnT>
                    <a:lnB>
                      <a:noFill/>
                    </a:lnB>
                    <a:solidFill>
                      <a:srgbClr val="FFFCE0"/>
                    </a:solidFill>
                  </a:tcPr>
                </a:tc>
                <a:tc hMerge="1">
                  <a:txBody>
                    <a:bodyPr/>
                    <a:lstStyle/>
                    <a:p>
                      <a:endParaRPr lang="en-US"/>
                    </a:p>
                  </a:txBody>
                  <a:tcPr/>
                </a:tc>
                <a:extLst>
                  <a:ext uri="{0D108BD9-81ED-4DB2-BD59-A6C34878D82A}">
                    <a16:rowId xmlns:a16="http://schemas.microsoft.com/office/drawing/2014/main" val="3950733442"/>
                  </a:ext>
                </a:extLst>
              </a:tr>
              <a:tr h="731257">
                <a:tc>
                  <a:txBody>
                    <a:bodyPr/>
                    <a:lstStyle/>
                    <a:p>
                      <a:pPr algn="ctr"/>
                      <a:r>
                        <a:rPr lang="en-US" sz="1200" b="1">
                          <a:solidFill>
                            <a:schemeClr val="tx1"/>
                          </a:solidFill>
                          <a:effectLst/>
                          <a:latin typeface="MS PGothic" panose="020B0600070205080204" pitchFamily="34" charset="-128"/>
                          <a:ea typeface="MS PGothic" panose="020B0600070205080204" pitchFamily="34" charset="-128"/>
                        </a:rPr>
                        <a:t>(3)</a:t>
                      </a:r>
                    </a:p>
                  </a:txBody>
                  <a:tcPr marL="8164" marR="8164" marT="8164" marB="8164" anchor="ctr">
                    <a:lnL>
                      <a:noFill/>
                    </a:lnL>
                    <a:lnR>
                      <a:noFill/>
                    </a:lnR>
                    <a:lnT>
                      <a:noFill/>
                    </a:lnT>
                    <a:lnB>
                      <a:noFill/>
                    </a:lnB>
                    <a:solidFill>
                      <a:srgbClr val="FFFFFF"/>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13:55-14:45</a:t>
                      </a:r>
                    </a:p>
                  </a:txBody>
                  <a:tcPr marL="8164" marR="8164" marT="8164" marB="8164" anchor="ctr">
                    <a:lnL>
                      <a:noFill/>
                    </a:lnL>
                    <a:lnR>
                      <a:noFill/>
                    </a:lnR>
                    <a:lnT>
                      <a:noFill/>
                    </a:lnT>
                    <a:lnB>
                      <a:noFill/>
                    </a:lnB>
                    <a:solidFill>
                      <a:srgbClr val="FFFFFF"/>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[Invited Talk]</a:t>
                      </a:r>
                      <a:br>
                        <a:rPr lang="en-US" sz="1200" b="1" dirty="0">
                          <a:solidFill>
                            <a:schemeClr val="tx1"/>
                          </a:solidFill>
                          <a:effectLst/>
                          <a:latin typeface="MS PGothic" panose="020B0600070205080204" pitchFamily="34" charset="-128"/>
                          <a:ea typeface="MS PGothic" panose="020B0600070205080204" pitchFamily="34" charset="-128"/>
                        </a:rPr>
                      </a:br>
                      <a:r>
                        <a:rPr lang="en-US" sz="1200" b="1" dirty="0">
                          <a:solidFill>
                            <a:schemeClr val="tx1"/>
                          </a:solidFill>
                          <a:effectLst/>
                          <a:latin typeface="MS PGothic" panose="020B0600070205080204" pitchFamily="34" charset="-128"/>
                          <a:ea typeface="MS PGothic" panose="020B0600070205080204" pitchFamily="34" charset="-128"/>
                          <a:hlinkClick r:id="rId9">
                            <a:extLst>
                              <a:ext uri="{A12FA001-AC4F-418D-AE19-62706E023703}">
                                <ahyp:hlinkClr xmlns:ahyp="http://schemas.microsoft.com/office/drawing/2018/hyperlinkcolor" val="tx"/>
                              </a:ext>
                            </a:extLst>
                          </a:hlinkClick>
                        </a:rPr>
                        <a:t>Latest Trends in In-Body CA Localization and IEEE 802.15.6ma</a:t>
                      </a:r>
                      <a:r>
                        <a:rPr lang="en-US" sz="1200" b="1" dirty="0">
                          <a:solidFill>
                            <a:schemeClr val="tx1"/>
                          </a:solidFill>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200" b="1">
                          <a:solidFill>
                            <a:schemeClr val="tx1"/>
                          </a:solidFill>
                          <a:effectLst/>
                          <a:latin typeface="MS PGothic" panose="020B0600070205080204" pitchFamily="34" charset="-128"/>
                          <a:ea typeface="MS PGothic" panose="020B0600070205080204" pitchFamily="34" charset="-128"/>
                          <a:hlinkClick r:id="rId10">
                            <a:extLst>
                              <a:ext uri="{A12FA001-AC4F-418D-AE19-62706E023703}">
                                <ahyp:hlinkClr xmlns:ahyp="http://schemas.microsoft.com/office/drawing/2018/hyperlinkcolor" val="tx"/>
                              </a:ext>
                            </a:extLst>
                          </a:hlinkClick>
                        </a:rPr>
                        <a:t>Daisuke Anzai</a:t>
                      </a:r>
                      <a:r>
                        <a:rPr lang="en-US" sz="1200" b="1">
                          <a:solidFill>
                            <a:schemeClr val="tx1"/>
                          </a:solidFill>
                          <a:effectLst/>
                          <a:latin typeface="MS PGothic" panose="020B0600070205080204" pitchFamily="34" charset="-128"/>
                          <a:ea typeface="MS PGothic" panose="020B0600070205080204" pitchFamily="34" charset="-128"/>
                        </a:rPr>
                        <a:t> (</a:t>
                      </a:r>
                      <a:r>
                        <a:rPr lang="en-US" sz="1200" b="1">
                          <a:solidFill>
                            <a:schemeClr val="tx1"/>
                          </a:solidFill>
                          <a:effectLst/>
                          <a:latin typeface="MS PGothic" panose="020B0600070205080204" pitchFamily="34" charset="-128"/>
                          <a:ea typeface="MS PGothic" panose="020B0600070205080204" pitchFamily="34" charset="-128"/>
                          <a:hlinkClick r:id="rId11">
                            <a:extLst>
                              <a:ext uri="{A12FA001-AC4F-418D-AE19-62706E023703}">
                                <ahyp:hlinkClr xmlns:ahyp="http://schemas.microsoft.com/office/drawing/2018/hyperlinkcolor" val="tx"/>
                              </a:ext>
                            </a:extLst>
                          </a:hlinkClick>
                        </a:rPr>
                        <a:t>Nagoya Inst. of Tech.</a:t>
                      </a:r>
                      <a:r>
                        <a:rPr lang="en-US" sz="1200" b="1">
                          <a:solidFill>
                            <a:schemeClr val="tx1"/>
                          </a:solidFill>
                          <a:effectLst/>
                          <a:latin typeface="MS PGothic" panose="020B0600070205080204" pitchFamily="34" charset="-128"/>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2969089815"/>
                  </a:ext>
                </a:extLst>
              </a:tr>
              <a:tr h="163286">
                <a:tc>
                  <a:txBody>
                    <a:bodyPr/>
                    <a:lstStyle/>
                    <a:p>
                      <a:r>
                        <a:rPr lang="en-US" sz="1200" b="1" dirty="0">
                          <a:solidFill>
                            <a:schemeClr val="tx1"/>
                          </a:solidFill>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CE0"/>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14:45-15:00</a:t>
                      </a:r>
                    </a:p>
                  </a:txBody>
                  <a:tcPr marL="8164" marR="8164" marT="8164" marB="8164" anchor="ctr">
                    <a:lnL>
                      <a:noFill/>
                    </a:lnL>
                    <a:lnR>
                      <a:noFill/>
                    </a:lnR>
                    <a:lnT>
                      <a:noFill/>
                    </a:lnT>
                    <a:lnB>
                      <a:noFill/>
                    </a:lnB>
                    <a:solidFill>
                      <a:srgbClr val="FFFCE0"/>
                    </a:solidFill>
                  </a:tcPr>
                </a:tc>
                <a:tc gridSpan="2">
                  <a:txBody>
                    <a:bodyPr/>
                    <a:lstStyle/>
                    <a:p>
                      <a:r>
                        <a:rPr lang="en-US" sz="1200" b="1" dirty="0">
                          <a:solidFill>
                            <a:schemeClr val="tx1"/>
                          </a:solidFill>
                          <a:effectLst/>
                          <a:latin typeface="MS PGothic" panose="020B0600070205080204" pitchFamily="34" charset="-128"/>
                          <a:ea typeface="MS PGothic" panose="020B0600070205080204" pitchFamily="34" charset="-128"/>
                        </a:rPr>
                        <a:t>Break ( 15 min. )</a:t>
                      </a:r>
                    </a:p>
                  </a:txBody>
                  <a:tcPr marL="8164" marR="8164" marT="8164" marB="8164" anchor="ctr">
                    <a:lnL>
                      <a:noFill/>
                    </a:lnL>
                    <a:lnR>
                      <a:noFill/>
                    </a:lnR>
                    <a:lnT>
                      <a:noFill/>
                    </a:lnT>
                    <a:lnB>
                      <a:noFill/>
                    </a:lnB>
                    <a:solidFill>
                      <a:srgbClr val="FFFCE0"/>
                    </a:solidFill>
                  </a:tcPr>
                </a:tc>
                <a:tc hMerge="1">
                  <a:txBody>
                    <a:bodyPr/>
                    <a:lstStyle/>
                    <a:p>
                      <a:endParaRPr lang="en-US"/>
                    </a:p>
                  </a:txBody>
                  <a:tcPr/>
                </a:tc>
                <a:extLst>
                  <a:ext uri="{0D108BD9-81ED-4DB2-BD59-A6C34878D82A}">
                    <a16:rowId xmlns:a16="http://schemas.microsoft.com/office/drawing/2014/main" val="1987728312"/>
                  </a:ext>
                </a:extLst>
              </a:tr>
              <a:tr h="1299492">
                <a:tc>
                  <a:txBody>
                    <a:bodyPr/>
                    <a:lstStyle/>
                    <a:p>
                      <a:pPr algn="ctr"/>
                      <a:r>
                        <a:rPr lang="en-US" sz="1200" b="1">
                          <a:solidFill>
                            <a:schemeClr val="tx1"/>
                          </a:solidFill>
                          <a:effectLst/>
                          <a:latin typeface="MS PGothic" panose="020B0600070205080204" pitchFamily="34" charset="-128"/>
                          <a:ea typeface="MS PGothic" panose="020B0600070205080204" pitchFamily="34" charset="-128"/>
                        </a:rPr>
                        <a:t>(4)</a:t>
                      </a:r>
                    </a:p>
                  </a:txBody>
                  <a:tcPr marL="8164" marR="8164" marT="8164" marB="8164" anchor="ctr">
                    <a:lnL>
                      <a:noFill/>
                    </a:lnL>
                    <a:lnR>
                      <a:noFill/>
                    </a:lnR>
                    <a:lnT>
                      <a:noFill/>
                    </a:lnT>
                    <a:lnB>
                      <a:noFill/>
                    </a:lnB>
                    <a:solidFill>
                      <a:srgbClr val="FFFFFF"/>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15:00-15:50</a:t>
                      </a:r>
                    </a:p>
                  </a:txBody>
                  <a:tcPr marL="8164" marR="8164" marT="8164" marB="8164" anchor="ctr">
                    <a:lnL>
                      <a:noFill/>
                    </a:lnL>
                    <a:lnR>
                      <a:noFill/>
                    </a:lnR>
                    <a:lnT>
                      <a:noFill/>
                    </a:lnT>
                    <a:lnB>
                      <a:noFill/>
                    </a:lnB>
                    <a:solidFill>
                      <a:srgbClr val="FFFFFF"/>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[Invited Talk]</a:t>
                      </a:r>
                      <a:br>
                        <a:rPr lang="en-US" sz="1200" b="1" dirty="0">
                          <a:solidFill>
                            <a:schemeClr val="tx1"/>
                          </a:solidFill>
                          <a:effectLst/>
                          <a:latin typeface="MS PGothic" panose="020B0600070205080204" pitchFamily="34" charset="-128"/>
                          <a:ea typeface="MS PGothic" panose="020B0600070205080204" pitchFamily="34" charset="-128"/>
                        </a:rPr>
                      </a:br>
                      <a:r>
                        <a:rPr lang="en-US" sz="1200" b="1" dirty="0">
                          <a:solidFill>
                            <a:schemeClr val="tx1"/>
                          </a:solidFill>
                          <a:effectLst/>
                          <a:latin typeface="MS PGothic" panose="020B0600070205080204" pitchFamily="34" charset="-128"/>
                          <a:ea typeface="MS PGothic" panose="020B0600070205080204" pitchFamily="34" charset="-128"/>
                          <a:hlinkClick r:id="rId12">
                            <a:extLst>
                              <a:ext uri="{A12FA001-AC4F-418D-AE19-62706E023703}">
                                <ahyp:hlinkClr xmlns:ahyp="http://schemas.microsoft.com/office/drawing/2018/hyperlinkcolor" val="tx"/>
                              </a:ext>
                            </a:extLst>
                          </a:hlinkClick>
                        </a:rPr>
                        <a:t>Latest trend of wireless LAN standardization in IEEE 802.11, and development of system-level simulator for evaluating reliability of cybernetic avatar operation</a:t>
                      </a:r>
                      <a:r>
                        <a:rPr lang="en-US" sz="1200" b="1" dirty="0">
                          <a:solidFill>
                            <a:schemeClr val="tx1"/>
                          </a:solidFill>
                          <a:effectLst/>
                          <a:latin typeface="MS PGothic" panose="020B0600070205080204" pitchFamily="34" charset="-128"/>
                          <a:ea typeface="MS PGothic" panose="020B0600070205080204" pitchFamily="34" charset="-128"/>
                        </a:rPr>
                        <a:t> </a:t>
                      </a:r>
                    </a:p>
                  </a:txBody>
                  <a:tcPr marL="8164" marR="8164" marT="8164" marB="8164" anchor="ctr">
                    <a:lnL>
                      <a:noFill/>
                    </a:lnL>
                    <a:lnR>
                      <a:noFill/>
                    </a:lnR>
                    <a:lnT>
                      <a:noFill/>
                    </a:lnT>
                    <a:lnB>
                      <a:noFill/>
                    </a:lnB>
                    <a:solidFill>
                      <a:srgbClr val="FFFFFF"/>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hlinkClick r:id="rId13">
                            <a:extLst>
                              <a:ext uri="{A12FA001-AC4F-418D-AE19-62706E023703}">
                                <ahyp:hlinkClr xmlns:ahyp="http://schemas.microsoft.com/office/drawing/2018/hyperlinkcolor" val="tx"/>
                              </a:ext>
                            </a:extLst>
                          </a:hlinkClick>
                        </a:rPr>
                        <a:t>Kazuto Yano</a:t>
                      </a:r>
                      <a:r>
                        <a:rPr lang="en-US" sz="1200" b="1" dirty="0">
                          <a:solidFill>
                            <a:schemeClr val="tx1"/>
                          </a:solidFill>
                          <a:effectLst/>
                          <a:latin typeface="MS PGothic" panose="020B0600070205080204" pitchFamily="34" charset="-128"/>
                          <a:ea typeface="MS PGothic" panose="020B0600070205080204" pitchFamily="34" charset="-128"/>
                        </a:rPr>
                        <a:t> (</a:t>
                      </a:r>
                      <a:r>
                        <a:rPr lang="en-US" sz="1200" b="1" dirty="0">
                          <a:solidFill>
                            <a:schemeClr val="tx1"/>
                          </a:solidFill>
                          <a:effectLst/>
                          <a:latin typeface="MS PGothic" panose="020B0600070205080204" pitchFamily="34" charset="-128"/>
                          <a:ea typeface="MS PGothic" panose="020B0600070205080204" pitchFamily="34" charset="-128"/>
                          <a:hlinkClick r:id="rId14">
                            <a:extLst>
                              <a:ext uri="{A12FA001-AC4F-418D-AE19-62706E023703}">
                                <ahyp:hlinkClr xmlns:ahyp="http://schemas.microsoft.com/office/drawing/2018/hyperlinkcolor" val="tx"/>
                              </a:ext>
                            </a:extLst>
                          </a:hlinkClick>
                        </a:rPr>
                        <a:t>ATR</a:t>
                      </a:r>
                      <a:r>
                        <a:rPr lang="en-US" sz="1200" b="1" dirty="0">
                          <a:solidFill>
                            <a:schemeClr val="tx1"/>
                          </a:solidFill>
                          <a:effectLst/>
                          <a:latin typeface="MS PGothic" panose="020B0600070205080204" pitchFamily="34" charset="-128"/>
                          <a:ea typeface="MS PGothic" panose="020B0600070205080204" pitchFamily="34" charset="-128"/>
                        </a:rPr>
                        <a:t>)</a:t>
                      </a:r>
                    </a:p>
                  </a:txBody>
                  <a:tcPr marL="8164" marR="8164" marT="8164" marB="8164" anchor="ctr">
                    <a:lnL>
                      <a:noFill/>
                    </a:lnL>
                    <a:lnR>
                      <a:noFill/>
                    </a:lnR>
                    <a:lnT>
                      <a:noFill/>
                    </a:lnT>
                    <a:lnB>
                      <a:noFill/>
                    </a:lnB>
                    <a:solidFill>
                      <a:srgbClr val="FFFFFF"/>
                    </a:solidFill>
                  </a:tcPr>
                </a:tc>
                <a:extLst>
                  <a:ext uri="{0D108BD9-81ED-4DB2-BD59-A6C34878D82A}">
                    <a16:rowId xmlns:a16="http://schemas.microsoft.com/office/drawing/2014/main" val="394484192"/>
                  </a:ext>
                </a:extLst>
              </a:tr>
              <a:tr h="163286">
                <a:tc>
                  <a:txBody>
                    <a:bodyPr/>
                    <a:lstStyle/>
                    <a:p>
                      <a:pPr algn="ctr"/>
                      <a:r>
                        <a:rPr lang="en-US" sz="1200" b="1">
                          <a:solidFill>
                            <a:schemeClr val="tx1"/>
                          </a:solidFill>
                          <a:effectLst/>
                          <a:latin typeface="MS PGothic" panose="020B0600070205080204" pitchFamily="34" charset="-128"/>
                          <a:ea typeface="MS PGothic" panose="020B0600070205080204" pitchFamily="34" charset="-128"/>
                        </a:rPr>
                        <a:t>(5)</a:t>
                      </a:r>
                    </a:p>
                  </a:txBody>
                  <a:tcPr marL="8164" marR="8164" marT="8164" marB="8164" anchor="ctr">
                    <a:lnL>
                      <a:noFill/>
                    </a:lnL>
                    <a:lnR>
                      <a:noFill/>
                    </a:lnR>
                    <a:lnT>
                      <a:noFill/>
                    </a:lnT>
                    <a:lnB>
                      <a:noFill/>
                    </a:lnB>
                    <a:solidFill>
                      <a:srgbClr val="FFFFFF"/>
                    </a:solidFill>
                  </a:tcPr>
                </a:tc>
                <a:tc>
                  <a:txBody>
                    <a:bodyPr/>
                    <a:lstStyle/>
                    <a:p>
                      <a:r>
                        <a:rPr lang="en-US" sz="1200" b="1" dirty="0">
                          <a:solidFill>
                            <a:schemeClr val="tx1"/>
                          </a:solidFill>
                          <a:effectLst/>
                          <a:latin typeface="MS PGothic" panose="020B0600070205080204" pitchFamily="34" charset="-128"/>
                          <a:ea typeface="MS PGothic" panose="020B0600070205080204" pitchFamily="34" charset="-128"/>
                        </a:rPr>
                        <a:t>16:00-17:30</a:t>
                      </a:r>
                    </a:p>
                  </a:txBody>
                  <a:tcPr marL="8164" marR="8164" marT="8164" marB="8164" anchor="ctr">
                    <a:lnL>
                      <a:noFill/>
                    </a:lnL>
                    <a:lnR>
                      <a:noFill/>
                    </a:lnR>
                    <a:lnT>
                      <a:noFill/>
                    </a:lnT>
                    <a:lnB>
                      <a:noFill/>
                    </a:lnB>
                    <a:solidFill>
                      <a:srgbClr val="FFFFFF"/>
                    </a:solidFill>
                  </a:tcPr>
                </a:tc>
                <a:tc gridSpan="2">
                  <a:txBody>
                    <a:bodyPr/>
                    <a:lstStyle/>
                    <a:p>
                      <a:r>
                        <a:rPr lang="en-US" sz="1200" b="1" dirty="0">
                          <a:solidFill>
                            <a:schemeClr val="tx1"/>
                          </a:solidFill>
                          <a:effectLst/>
                          <a:latin typeface="MS PGothic" panose="020B0600070205080204" pitchFamily="34" charset="-128"/>
                          <a:ea typeface="MS PGothic" panose="020B0600070205080204" pitchFamily="34" charset="-128"/>
                        </a:rPr>
                        <a:t>Discussion session</a:t>
                      </a:r>
                    </a:p>
                  </a:txBody>
                  <a:tcPr marL="8164" marR="8164" marT="8164" marB="8164" anchor="ctr">
                    <a:lnL>
                      <a:noFill/>
                    </a:lnL>
                    <a:lnR>
                      <a:noFill/>
                    </a:lnR>
                    <a:lnT>
                      <a:noFill/>
                    </a:lnT>
                    <a:lnB>
                      <a:noFill/>
                    </a:lnB>
                    <a:solidFill>
                      <a:srgbClr val="FFFFFF"/>
                    </a:solidFill>
                  </a:tcPr>
                </a:tc>
                <a:tc hMerge="1">
                  <a:txBody>
                    <a:bodyPr/>
                    <a:lstStyle/>
                    <a:p>
                      <a:endParaRPr lang="en-US"/>
                    </a:p>
                  </a:txBody>
                  <a:tcPr/>
                </a:tc>
                <a:extLst>
                  <a:ext uri="{0D108BD9-81ED-4DB2-BD59-A6C34878D82A}">
                    <a16:rowId xmlns:a16="http://schemas.microsoft.com/office/drawing/2014/main" val="2802032223"/>
                  </a:ext>
                </a:extLst>
              </a:tr>
            </a:tbl>
          </a:graphicData>
        </a:graphic>
      </p:graphicFrame>
    </p:spTree>
    <p:extLst>
      <p:ext uri="{BB962C8B-B14F-4D97-AF65-F5344CB8AC3E}">
        <p14:creationId xmlns:p14="http://schemas.microsoft.com/office/powerpoint/2010/main" val="2870283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C8A2-F0E4-532D-6EB7-50B1A2249A9D}"/>
              </a:ext>
            </a:extLst>
          </p:cNvPr>
          <p:cNvSpPr>
            <a:spLocks noGrp="1"/>
          </p:cNvSpPr>
          <p:nvPr>
            <p:ph type="title"/>
          </p:nvPr>
        </p:nvSpPr>
        <p:spPr/>
        <p:txBody>
          <a:bodyPr/>
          <a:lstStyle/>
          <a:p>
            <a:r>
              <a:rPr lang="en-US" dirty="0"/>
              <a:t>SPs</a:t>
            </a:r>
          </a:p>
        </p:txBody>
      </p:sp>
      <p:sp>
        <p:nvSpPr>
          <p:cNvPr id="3" name="Content Placeholder 2">
            <a:extLst>
              <a:ext uri="{FF2B5EF4-FFF2-40B4-BE49-F238E27FC236}">
                <a16:creationId xmlns:a16="http://schemas.microsoft.com/office/drawing/2014/main" id="{F37A28A3-2897-17A8-104E-096ED3A59350}"/>
              </a:ext>
            </a:extLst>
          </p:cNvPr>
          <p:cNvSpPr>
            <a:spLocks noGrp="1"/>
          </p:cNvSpPr>
          <p:nvPr>
            <p:ph idx="1"/>
          </p:nvPr>
        </p:nvSpPr>
        <p:spPr/>
        <p:txBody>
          <a:bodyPr>
            <a:normAutofit fontScale="85000" lnSpcReduction="20000"/>
          </a:bodyPr>
          <a:lstStyle/>
          <a:p>
            <a:pPr algn="l"/>
            <a:r>
              <a:rPr lang="en-US" b="0" i="0" dirty="0">
                <a:solidFill>
                  <a:srgbClr val="222222"/>
                </a:solidFill>
                <a:effectLst/>
                <a:latin typeface="tahoma" panose="020B0604030504040204" pitchFamily="34" charset="0"/>
              </a:rPr>
              <a:t>1. How many people would like to come back to this venue?</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 14</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1</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2. Did you go to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–16</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0</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3. If you attended the Social, did you like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–16</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–0 </a:t>
            </a:r>
            <a:endParaRPr lang="en-US" dirty="0"/>
          </a:p>
        </p:txBody>
      </p:sp>
      <p:sp>
        <p:nvSpPr>
          <p:cNvPr id="4" name="Slide Number Placeholder 3">
            <a:extLst>
              <a:ext uri="{FF2B5EF4-FFF2-40B4-BE49-F238E27FC236}">
                <a16:creationId xmlns:a16="http://schemas.microsoft.com/office/drawing/2014/main" id="{AFDD58CD-9010-C660-4C14-3BEEF9170AA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A79BA4C-53A4-ACE1-CC58-78389CA89B2A}"/>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4F2DA44-8DAE-6E1E-56FA-3D19C62951E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34440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10736</TotalTime>
  <Words>550</Words>
  <Application>Microsoft Office PowerPoint</Application>
  <PresentationFormat>Custom</PresentationFormat>
  <Paragraphs>97</Paragraphs>
  <Slides>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MS PGothic</vt:lpstr>
      <vt:lpstr>Arial</vt:lpstr>
      <vt:lpstr>Arial Unicode MS</vt:lpstr>
      <vt:lpstr>Calibri</vt:lpstr>
      <vt:lpstr>Courier New</vt:lpstr>
      <vt:lpstr>tahoma</vt:lpstr>
      <vt:lpstr>Times New Roman</vt:lpstr>
      <vt:lpstr>Verdana</vt:lpstr>
      <vt:lpstr>Office Theme</vt:lpstr>
      <vt:lpstr>January 2025 WG Closing Report</vt:lpstr>
      <vt:lpstr>Voter Summary</vt:lpstr>
      <vt:lpstr>Working Group Leadership</vt:lpstr>
      <vt:lpstr>Coexistence Assessment Documents</vt:lpstr>
      <vt:lpstr>802.19.3a Task Group</vt:lpstr>
      <vt:lpstr>Public Visibility SC Activities</vt:lpstr>
      <vt:lpstr>SPs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182</cp:revision>
  <cp:lastPrinted>2015-01-08T23:35:49Z</cp:lastPrinted>
  <dcterms:created xsi:type="dcterms:W3CDTF">2014-10-30T17:06:39Z</dcterms:created>
  <dcterms:modified xsi:type="dcterms:W3CDTF">2025-03-03T13:30:04Z</dcterms:modified>
</cp:coreProperties>
</file>