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9"/>
  </p:notesMasterIdLst>
  <p:handoutMasterIdLst>
    <p:handoutMasterId r:id="rId10"/>
  </p:handoutMasterIdLst>
  <p:sldIdLst>
    <p:sldId id="256" r:id="rId2"/>
    <p:sldId id="264" r:id="rId3"/>
    <p:sldId id="312" r:id="rId4"/>
    <p:sldId id="313" r:id="rId5"/>
    <p:sldId id="316" r:id="rId6"/>
    <p:sldId id="346" r:id="rId7"/>
    <p:sldId id="347" r:id="rId8"/>
  </p:sldIdLst>
  <p:sldSz cx="9753600" cy="7315200"/>
  <p:notesSz cx="7315200" cy="9601200"/>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p15:guide id="1" orient="horz" pos="2980" userDrawn="1">
          <p15:clr>
            <a:srgbClr val="A4A3A4"/>
          </p15:clr>
        </p15:guide>
        <p15:guide id="2" pos="227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4911" autoAdjust="0"/>
    <p:restoredTop sz="94127" autoAdjust="0"/>
  </p:normalViewPr>
  <p:slideViewPr>
    <p:cSldViewPr>
      <p:cViewPr varScale="1">
        <p:scale>
          <a:sx n="72" d="100"/>
          <a:sy n="72" d="100"/>
        </p:scale>
        <p:origin x="552" y="62"/>
      </p:cViewPr>
      <p:guideLst>
        <p:guide orient="horz" pos="2304"/>
        <p:guide pos="3072"/>
      </p:guideLst>
    </p:cSldViewPr>
  </p:slideViewPr>
  <p:outlineViewPr>
    <p:cViewPr varScale="1">
      <p:scale>
        <a:sx n="170" d="200"/>
        <a:sy n="170" d="200"/>
      </p:scale>
      <p:origin x="0" y="-5499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3" d="100"/>
          <a:sy n="83" d="100"/>
        </p:scale>
        <p:origin x="3816" y="84"/>
      </p:cViewPr>
      <p:guideLst>
        <p:guide orient="horz" pos="2980"/>
        <p:guide pos="227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55" cy="479567"/>
          </a:xfrm>
          <a:prstGeom prst="rect">
            <a:avLst/>
          </a:prstGeom>
        </p:spPr>
        <p:txBody>
          <a:bodyPr vert="horz" lIns="95390" tIns="47695" rIns="95390" bIns="47695" rtlCol="0"/>
          <a:lstStyle>
            <a:lvl1pPr algn="l">
              <a:defRPr sz="1300"/>
            </a:lvl1pPr>
          </a:lstStyle>
          <a:p>
            <a:endParaRPr lang="en-US" dirty="0"/>
          </a:p>
        </p:txBody>
      </p:sp>
      <p:sp>
        <p:nvSpPr>
          <p:cNvPr id="3" name="Date Placeholder 2"/>
          <p:cNvSpPr>
            <a:spLocks noGrp="1"/>
          </p:cNvSpPr>
          <p:nvPr>
            <p:ph type="dt" sz="quarter" idx="1"/>
          </p:nvPr>
        </p:nvSpPr>
        <p:spPr>
          <a:xfrm>
            <a:off x="4143271" y="0"/>
            <a:ext cx="3170255" cy="479567"/>
          </a:xfrm>
          <a:prstGeom prst="rect">
            <a:avLst/>
          </a:prstGeom>
        </p:spPr>
        <p:txBody>
          <a:bodyPr vert="horz" lIns="95390" tIns="47695" rIns="95390" bIns="47695" rtlCol="0"/>
          <a:lstStyle>
            <a:lvl1pPr algn="r">
              <a:defRPr sz="1300"/>
            </a:lvl1pPr>
          </a:lstStyle>
          <a:p>
            <a:fld id="{B87CCAAF-252C-4847-8D16-EDD6B40E4912}" type="datetimeFigureOut">
              <a:rPr lang="en-US" smtClean="0"/>
              <a:pPr/>
              <a:t>3/3/2025</a:t>
            </a:fld>
            <a:endParaRPr lang="en-US" dirty="0"/>
          </a:p>
        </p:txBody>
      </p:sp>
      <p:sp>
        <p:nvSpPr>
          <p:cNvPr id="4" name="Footer Placeholder 3"/>
          <p:cNvSpPr>
            <a:spLocks noGrp="1"/>
          </p:cNvSpPr>
          <p:nvPr>
            <p:ph type="ftr" sz="quarter" idx="2"/>
          </p:nvPr>
        </p:nvSpPr>
        <p:spPr>
          <a:xfrm>
            <a:off x="0" y="9119991"/>
            <a:ext cx="3170255" cy="479567"/>
          </a:xfrm>
          <a:prstGeom prst="rect">
            <a:avLst/>
          </a:prstGeom>
        </p:spPr>
        <p:txBody>
          <a:bodyPr vert="horz" lIns="95390" tIns="47695" rIns="95390" bIns="47695" rtlCol="0" anchor="b"/>
          <a:lstStyle>
            <a:lvl1pPr algn="l">
              <a:defRPr sz="1300"/>
            </a:lvl1pPr>
          </a:lstStyle>
          <a:p>
            <a:endParaRPr lang="en-US" dirty="0"/>
          </a:p>
        </p:txBody>
      </p:sp>
      <p:sp>
        <p:nvSpPr>
          <p:cNvPr id="5" name="Slide Number Placeholder 4"/>
          <p:cNvSpPr>
            <a:spLocks noGrp="1"/>
          </p:cNvSpPr>
          <p:nvPr>
            <p:ph type="sldNum" sz="quarter" idx="3"/>
          </p:nvPr>
        </p:nvSpPr>
        <p:spPr>
          <a:xfrm>
            <a:off x="4143271" y="9119991"/>
            <a:ext cx="3170255" cy="479567"/>
          </a:xfrm>
          <a:prstGeom prst="rect">
            <a:avLst/>
          </a:prstGeom>
        </p:spPr>
        <p:txBody>
          <a:bodyPr vert="horz" lIns="95390" tIns="47695" rIns="95390" bIns="47695" rtlCol="0" anchor="b"/>
          <a:lstStyle>
            <a:lvl1pPr algn="r">
              <a:defRPr sz="13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1"/>
            <a:ext cx="7315200" cy="9601200"/>
          </a:xfrm>
          <a:prstGeom prst="roundRect">
            <a:avLst>
              <a:gd name="adj" fmla="val 19"/>
            </a:avLst>
          </a:prstGeom>
          <a:solidFill>
            <a:srgbClr val="FFFFFF"/>
          </a:solidFill>
          <a:ln w="9525">
            <a:noFill/>
            <a:round/>
            <a:headEnd/>
            <a:tailEnd/>
          </a:ln>
          <a:effectLst/>
        </p:spPr>
        <p:txBody>
          <a:bodyPr wrap="none" lIns="95390" tIns="47695" rIns="95390" bIns="47695" anchor="ctr"/>
          <a:lstStyle/>
          <a:p>
            <a:endParaRPr lang="en-GB" dirty="0"/>
          </a:p>
        </p:txBody>
      </p:sp>
      <p:sp>
        <p:nvSpPr>
          <p:cNvPr id="2050" name="Rectangle 2"/>
          <p:cNvSpPr>
            <a:spLocks noGrp="1" noChangeArrowheads="1"/>
          </p:cNvSpPr>
          <p:nvPr>
            <p:ph type="hdr"/>
          </p:nvPr>
        </p:nvSpPr>
        <p:spPr bwMode="auto">
          <a:xfrm>
            <a:off x="5950299" y="100184"/>
            <a:ext cx="674914"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89987" y="100184"/>
            <a:ext cx="870857"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265238" y="725488"/>
            <a:ext cx="4783137" cy="358775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74690" y="4560818"/>
            <a:ext cx="5364146" cy="4319390"/>
          </a:xfrm>
          <a:prstGeom prst="rect">
            <a:avLst/>
          </a:prstGeom>
          <a:noFill/>
          <a:ln w="9525">
            <a:noFill/>
            <a:round/>
            <a:headEnd/>
            <a:tailEnd/>
          </a:ln>
          <a:effectLst/>
        </p:spPr>
        <p:txBody>
          <a:bodyPr vert="horz" wrap="square" lIns="97644" tIns="48071" rIns="97644" bIns="48071"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652199" y="9295723"/>
            <a:ext cx="973015" cy="18722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76951" algn="l"/>
                <a:tab pos="1430853" algn="l"/>
                <a:tab pos="2384755" algn="l"/>
                <a:tab pos="3338657" algn="l"/>
                <a:tab pos="4292559" algn="l"/>
                <a:tab pos="5246461" algn="l"/>
                <a:tab pos="6200364" algn="l"/>
                <a:tab pos="7154266" algn="l"/>
                <a:tab pos="8108168" algn="l"/>
                <a:tab pos="9062070" algn="l"/>
                <a:tab pos="10015972" algn="l"/>
                <a:tab pos="10969874" algn="l"/>
              </a:tabLst>
              <a:defRPr sz="13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399693" y="9295722"/>
            <a:ext cx="539262" cy="37610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3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62001" y="9295723"/>
            <a:ext cx="777457" cy="200055"/>
          </a:xfrm>
          <a:prstGeom prst="rect">
            <a:avLst/>
          </a:prstGeom>
          <a:noFill/>
          <a:ln w="9525">
            <a:noFill/>
            <a:round/>
            <a:headEnd/>
            <a:tailEnd/>
          </a:ln>
          <a:effectLst/>
        </p:spPr>
        <p:txBody>
          <a:bodyPr wrap="none" lIns="0" tIns="0" rIns="0" bIns="0">
            <a:spAutoFit/>
          </a:bodyPr>
          <a:lstStyle/>
          <a:p>
            <a:pPr>
              <a:tabLst>
                <a:tab pos="0" algn="l"/>
                <a:tab pos="953902" algn="l"/>
                <a:tab pos="1907804" algn="l"/>
                <a:tab pos="2861706" algn="l"/>
                <a:tab pos="3815608" algn="l"/>
                <a:tab pos="4769510" algn="l"/>
                <a:tab pos="5723412" algn="l"/>
                <a:tab pos="6677315" algn="l"/>
                <a:tab pos="7631217" algn="l"/>
                <a:tab pos="8585119" algn="l"/>
                <a:tab pos="9539021" algn="l"/>
                <a:tab pos="10492923" algn="l"/>
              </a:tabLst>
            </a:pPr>
            <a:r>
              <a:rPr lang="en-US" sz="1300" dirty="0">
                <a:solidFill>
                  <a:srgbClr val="000000"/>
                </a:solidFill>
              </a:rPr>
              <a:t>Submission</a:t>
            </a:r>
          </a:p>
        </p:txBody>
      </p:sp>
      <p:sp>
        <p:nvSpPr>
          <p:cNvPr id="2057" name="Line 9"/>
          <p:cNvSpPr>
            <a:spLocks noChangeShapeType="1"/>
          </p:cNvSpPr>
          <p:nvPr/>
        </p:nvSpPr>
        <p:spPr bwMode="auto">
          <a:xfrm>
            <a:off x="763675" y="9294081"/>
            <a:ext cx="5787851"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
        <p:nvSpPr>
          <p:cNvPr id="2058" name="Line 10"/>
          <p:cNvSpPr>
            <a:spLocks noChangeShapeType="1"/>
          </p:cNvSpPr>
          <p:nvPr/>
        </p:nvSpPr>
        <p:spPr bwMode="auto">
          <a:xfrm>
            <a:off x="683288" y="307121"/>
            <a:ext cx="5948624"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217527" y="725921"/>
            <a:ext cx="4880149" cy="3588543"/>
          </a:xfrm>
          <a:prstGeom prst="rect">
            <a:avLst/>
          </a:prstGeom>
          <a:solidFill>
            <a:srgbClr val="FFFFFF"/>
          </a:solidFill>
          <a:ln w="9525">
            <a:solidFill>
              <a:srgbClr val="000000"/>
            </a:solidFill>
            <a:miter lim="800000"/>
            <a:headEnd/>
            <a:tailEnd/>
          </a:ln>
          <a:effectLst/>
        </p:spPr>
        <p:txBody>
          <a:bodyPr wrap="none" lIns="95390" tIns="47695" rIns="95390" bIns="47695" anchor="ctr"/>
          <a:lstStyle/>
          <a:p>
            <a:endParaRPr lang="en-GB" dirty="0"/>
          </a:p>
        </p:txBody>
      </p:sp>
      <p:sp>
        <p:nvSpPr>
          <p:cNvPr id="12290" name="Rectangle 2"/>
          <p:cNvSpPr txBox="1">
            <a:spLocks noGrp="1" noChangeArrowheads="1"/>
          </p:cNvSpPr>
          <p:nvPr>
            <p:ph type="body"/>
          </p:nvPr>
        </p:nvSpPr>
        <p:spPr bwMode="auto">
          <a:xfrm>
            <a:off x="974690" y="4560817"/>
            <a:ext cx="5365820" cy="4417932"/>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lvl1pPr>
              <a:buFont typeface="Arial" panose="020B0604020202020204" pitchFamily="34" charset="0"/>
              <a:buChar char="•"/>
              <a:defRPr/>
            </a:lvl1pPr>
            <a:lvl2pPr marL="853463" indent="-365770">
              <a:buFont typeface="Courier New" panose="02070309020205020404" pitchFamily="49" charset="0"/>
              <a:buChar char="o"/>
              <a:defRPr/>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a:t>Click to edit Master text styles</a:t>
            </a:r>
          </a:p>
          <a:p>
            <a:pPr lvl="1"/>
            <a:r>
              <a:rPr lang="en-US" dirty="0"/>
              <a:t>Second level</a:t>
            </a:r>
          </a:p>
          <a:p>
            <a:pPr lvl="2"/>
            <a:r>
              <a:rPr lang="en-US" dirty="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dirty="0"/>
              <a:t>Tuncer Baykas, </a:t>
            </a:r>
            <a:r>
              <a:rPr lang="en-GB" dirty="0" err="1"/>
              <a:t>Ofinno</a:t>
            </a:r>
            <a:endParaRPr lang="en-GB" dirty="0"/>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dirty="0"/>
              <a:t>January 2025</a:t>
            </a:r>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dirty="0"/>
              <a:t>January 2025</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a:t>Tuncer Baykas, </a:t>
            </a:r>
            <a:r>
              <a:rPr lang="en-GB" dirty="0" err="1"/>
              <a:t>Ofinno</a:t>
            </a:r>
            <a:endParaRPr lang="en-GB" dirty="0"/>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rPr>
              <a:t>doc.: IEEE 802.19-25/0008r0</a:t>
            </a:r>
          </a:p>
        </p:txBody>
      </p:sp>
    </p:spTree>
  </p:cSld>
  <p:clrMap bg1="lt1" tx1="dk1" bg2="lt2" tx2="dk2" accent1="accent1" accent2="accent2" accent3="accent3" accent4="accent4" accent5="accent5" accent6="accent6" hlink="hlink" folHlink="folHlink"/>
  <p:sldLayoutIdLst>
    <p:sldLayoutId id="2147483650" r:id="rId1"/>
  </p:sldLayoutIdLst>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8" Type="http://schemas.openxmlformats.org/officeDocument/2006/relationships/hyperlink" Target="https://ken.ieice.org/ken/search/index.php?search_mode=form&amp;year=39&amp;psort=1&amp;pskey=aff%3A%22Wi-SUN+Alliance%22&amp;ps3=1&amp;layout=&amp;lang=eng&amp;term=AFFILIATION" TargetMode="External"/><Relationship Id="rId13" Type="http://schemas.openxmlformats.org/officeDocument/2006/relationships/hyperlink" Target="https://ken.ieice.org/ken/search/index.php?search_mode=form&amp;year=39&amp;psort=1&amp;pskey=author%3A%22Kazuto+Yano%22&amp;ps2=1&amp;layout=&amp;lang=eng&amp;term=AUTHOR" TargetMode="External"/><Relationship Id="rId3" Type="http://schemas.openxmlformats.org/officeDocument/2006/relationships/hyperlink" Target="https://ken.ieice.org/ken/paper/20250117Uc7P/eng/" TargetMode="External"/><Relationship Id="rId7" Type="http://schemas.openxmlformats.org/officeDocument/2006/relationships/hyperlink" Target="https://ken.ieice.org/ken/search/index.php?search_mode=form&amp;year=39&amp;psort=1&amp;pskey=author%3A%22Phil+Beecher%22&amp;ps2=1&amp;layout=&amp;lang=eng&amp;term=AUTHOR" TargetMode="External"/><Relationship Id="rId12" Type="http://schemas.openxmlformats.org/officeDocument/2006/relationships/hyperlink" Target="https://ken.ieice.org/ken/paper/20250117ac7p/eng/" TargetMode="External"/><Relationship Id="rId2" Type="http://schemas.openxmlformats.org/officeDocument/2006/relationships/hyperlink" Target="https://www.linkedin.com/company/ieee802" TargetMode="External"/><Relationship Id="rId1" Type="http://schemas.openxmlformats.org/officeDocument/2006/relationships/slideLayout" Target="../slideLayouts/slideLayout1.xml"/><Relationship Id="rId6" Type="http://schemas.openxmlformats.org/officeDocument/2006/relationships/hyperlink" Target="https://ken.ieice.org/ken/paper/20250117Zc7o/eng/" TargetMode="External"/><Relationship Id="rId11" Type="http://schemas.openxmlformats.org/officeDocument/2006/relationships/hyperlink" Target="https://ken.ieice.org/ken/search/index.php?search_mode=form&amp;year=39&amp;psort=1&amp;pskey=aff%3A%22Nagoya+Inst.+of+Tech.%22&amp;ps3=1&amp;layout=&amp;lang=eng&amp;term=AFFILIATION" TargetMode="External"/><Relationship Id="rId5" Type="http://schemas.openxmlformats.org/officeDocument/2006/relationships/hyperlink" Target="https://ken.ieice.org/ken/search/index.php?search_mode=form&amp;year=39&amp;psort=1&amp;pskey=aff%3A%22Ofinno%22&amp;ps3=1&amp;layout=&amp;lang=eng&amp;term=AFFILIATION" TargetMode="External"/><Relationship Id="rId10" Type="http://schemas.openxmlformats.org/officeDocument/2006/relationships/hyperlink" Target="https://ken.ieice.org/ken/search/index.php?search_mode=form&amp;year=39&amp;psort=1&amp;pskey=author%3A%22Daisuke+Anzai%22&amp;ps2=1&amp;layout=&amp;lang=eng&amp;term=AUTHOR" TargetMode="External"/><Relationship Id="rId4" Type="http://schemas.openxmlformats.org/officeDocument/2006/relationships/hyperlink" Target="https://ken.ieice.org/ken/search/index.php?search_mode=form&amp;year=39&amp;psort=1&amp;pskey=author%3A%22Tuncer+Baykas%22&amp;ps2=1&amp;layout=&amp;lang=eng&amp;term=AUTHOR" TargetMode="External"/><Relationship Id="rId9" Type="http://schemas.openxmlformats.org/officeDocument/2006/relationships/hyperlink" Target="https://ken.ieice.org/ken/paper/20250117nc7P/eng/" TargetMode="External"/><Relationship Id="rId14" Type="http://schemas.openxmlformats.org/officeDocument/2006/relationships/hyperlink" Target="https://ken.ieice.org/ken/search/index.php?search_mode=form&amp;year=39&amp;psort=1&amp;pskey=aff%3A%22ATR%22&amp;ps3=1&amp;layout=&amp;lang=eng&amp;term=AFFILIATION"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43373" y="355601"/>
            <a:ext cx="2457015" cy="291254"/>
          </a:xfrm>
        </p:spPr>
        <p:txBody>
          <a:bodyPr/>
          <a:lstStyle/>
          <a:p>
            <a:r>
              <a:rPr lang="en-US" dirty="0"/>
              <a:t>January 2025</a:t>
            </a:r>
            <a:endParaRPr lang="en-GB" dirty="0"/>
          </a:p>
        </p:txBody>
      </p:sp>
      <p:sp>
        <p:nvSpPr>
          <p:cNvPr id="7" name="Footer Placeholder 4"/>
          <p:cNvSpPr>
            <a:spLocks noGrp="1"/>
          </p:cNvSpPr>
          <p:nvPr>
            <p:ph type="ftr" idx="14"/>
          </p:nvPr>
        </p:nvSpPr>
        <p:spPr>
          <a:xfrm>
            <a:off x="5867407" y="6907108"/>
            <a:ext cx="3244420" cy="193040"/>
          </a:xfrm>
        </p:spPr>
        <p:txBody>
          <a:bodyPr/>
          <a:lstStyle/>
          <a:p>
            <a:r>
              <a:rPr lang="en-GB" dirty="0"/>
              <a:t>Tuncer Baykas, </a:t>
            </a:r>
            <a:r>
              <a:rPr lang="en-GB" dirty="0" err="1"/>
              <a:t>Ofinno</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31520" y="731520"/>
            <a:ext cx="8290560" cy="89408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3600" dirty="0"/>
              <a:t>January 2025 WG Closing Report</a:t>
            </a:r>
          </a:p>
        </p:txBody>
      </p:sp>
      <p:sp>
        <p:nvSpPr>
          <p:cNvPr id="3074" name="Rectangle 2"/>
          <p:cNvSpPr>
            <a:spLocks noGrp="1" noChangeArrowheads="1"/>
          </p:cNvSpPr>
          <p:nvPr>
            <p:ph type="body" idx="1"/>
          </p:nvPr>
        </p:nvSpPr>
        <p:spPr>
          <a:xfrm>
            <a:off x="731520" y="1625600"/>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200" b="0" dirty="0"/>
              <a:t>Date: 2025-01-16</a:t>
            </a:r>
            <a:endParaRPr lang="en-GB" sz="2200" b="0" dirty="0">
              <a:highlight>
                <a:srgbClr val="FFFF00"/>
              </a:highlight>
            </a:endParaRP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dirty="0"/>
            </a:p>
          </p:txBody>
        </p:sp>
      </p:grpSp>
      <p:sp>
        <p:nvSpPr>
          <p:cNvPr id="13" name="Rectangle 4">
            <a:extLst>
              <a:ext uri="{FF2B5EF4-FFF2-40B4-BE49-F238E27FC236}">
                <a16:creationId xmlns:a16="http://schemas.microsoft.com/office/drawing/2014/main" id="{11DA9CE0-040E-4838-A418-077971D49C84}"/>
              </a:ext>
            </a:extLst>
          </p:cNvPr>
          <p:cNvSpPr>
            <a:spLocks noChangeArrowheads="1"/>
          </p:cNvSpPr>
          <p:nvPr/>
        </p:nvSpPr>
        <p:spPr bwMode="auto">
          <a:xfrm>
            <a:off x="497524" y="2171452"/>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200" dirty="0">
                <a:solidFill>
                  <a:srgbClr val="000000"/>
                </a:solidFill>
                <a:latin typeface="Calibri" panose="020F0502020204030204" pitchFamily="34" charset="0"/>
              </a:rPr>
              <a:t>Authors:</a:t>
            </a:r>
          </a:p>
        </p:txBody>
      </p:sp>
      <p:graphicFrame>
        <p:nvGraphicFramePr>
          <p:cNvPr id="14" name="Table 13">
            <a:extLst>
              <a:ext uri="{FF2B5EF4-FFF2-40B4-BE49-F238E27FC236}">
                <a16:creationId xmlns:a16="http://schemas.microsoft.com/office/drawing/2014/main" id="{EA28245D-D5A1-4C4C-87E9-81BA55C2B95A}"/>
              </a:ext>
            </a:extLst>
          </p:cNvPr>
          <p:cNvGraphicFramePr>
            <a:graphicFrameLocks noGrp="1"/>
          </p:cNvGraphicFramePr>
          <p:nvPr>
            <p:extLst>
              <p:ext uri="{D42A27DB-BD31-4B8C-83A1-F6EECF244321}">
                <p14:modId xmlns:p14="http://schemas.microsoft.com/office/powerpoint/2010/main" val="4065101915"/>
              </p:ext>
            </p:extLst>
          </p:nvPr>
        </p:nvGraphicFramePr>
        <p:xfrm>
          <a:off x="497524" y="2590800"/>
          <a:ext cx="8189276" cy="685800"/>
        </p:xfrm>
        <a:graphic>
          <a:graphicData uri="http://schemas.openxmlformats.org/drawingml/2006/table">
            <a:tbl>
              <a:tblPr>
                <a:tableStyleId>{5C22544A-7EE6-4342-B048-85BDC9FD1C3A}</a:tableStyleId>
              </a:tblPr>
              <a:tblGrid>
                <a:gridCol w="2626676">
                  <a:extLst>
                    <a:ext uri="{9D8B030D-6E8A-4147-A177-3AD203B41FA5}">
                      <a16:colId xmlns:a16="http://schemas.microsoft.com/office/drawing/2014/main" val="1982600515"/>
                    </a:ext>
                  </a:extLst>
                </a:gridCol>
                <a:gridCol w="1828800">
                  <a:extLst>
                    <a:ext uri="{9D8B030D-6E8A-4147-A177-3AD203B41FA5}">
                      <a16:colId xmlns:a16="http://schemas.microsoft.com/office/drawing/2014/main" val="2703258511"/>
                    </a:ext>
                  </a:extLst>
                </a:gridCol>
                <a:gridCol w="3733800">
                  <a:extLst>
                    <a:ext uri="{9D8B030D-6E8A-4147-A177-3AD203B41FA5}">
                      <a16:colId xmlns:a16="http://schemas.microsoft.com/office/drawing/2014/main" val="2006092477"/>
                    </a:ext>
                  </a:extLst>
                </a:gridCol>
              </a:tblGrid>
              <a:tr h="342900">
                <a:tc>
                  <a:txBody>
                    <a:bodyPr/>
                    <a:lstStyle/>
                    <a:p>
                      <a:pPr marL="0" marR="0">
                        <a:lnSpc>
                          <a:spcPct val="110000"/>
                        </a:lnSpc>
                        <a:spcBef>
                          <a:spcPts val="0"/>
                        </a:spcBef>
                        <a:spcAft>
                          <a:spcPts val="0"/>
                        </a:spcAft>
                      </a:pPr>
                      <a:r>
                        <a:rPr lang="en-US" sz="1800" b="1" kern="0" dirty="0">
                          <a:effectLst/>
                          <a:latin typeface="Calibri" panose="020F0502020204030204" pitchFamily="34" charset="0"/>
                          <a:cs typeface="Calibri" panose="020F0502020204030204" pitchFamily="34" charset="0"/>
                        </a:rPr>
                        <a:t>Name</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0"/>
                        </a:spcBef>
                        <a:spcAft>
                          <a:spcPts val="0"/>
                        </a:spcAft>
                      </a:pPr>
                      <a:r>
                        <a:rPr lang="en-US" sz="1800" b="1" dirty="0">
                          <a:effectLst/>
                          <a:latin typeface="Calibri" panose="020F0502020204030204" pitchFamily="34" charset="0"/>
                          <a:cs typeface="Calibri" panose="020F0502020204030204" pitchFamily="34" charset="0"/>
                        </a:rPr>
                        <a:t>Affiliations</a:t>
                      </a:r>
                      <a:endParaRPr lang="en-US" sz="1800" b="1"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0"/>
                        </a:spcBef>
                        <a:spcAft>
                          <a:spcPts val="0"/>
                        </a:spcAft>
                      </a:pPr>
                      <a:r>
                        <a:rPr lang="en-US" sz="1800" b="1" dirty="0">
                          <a:effectLst/>
                          <a:latin typeface="Calibri" panose="020F0502020204030204" pitchFamily="34" charset="0"/>
                          <a:cs typeface="Calibri" panose="020F0502020204030204" pitchFamily="34" charset="0"/>
                        </a:rPr>
                        <a:t>email</a:t>
                      </a:r>
                      <a:endParaRPr lang="en-US" sz="1800" b="1"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162973176"/>
                  </a:ext>
                </a:extLst>
              </a:tr>
              <a:tr h="342900">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800" dirty="0">
                          <a:effectLst/>
                          <a:latin typeface="Calibri" panose="020F0502020204030204" pitchFamily="34" charset="0"/>
                          <a:cs typeface="Calibri" panose="020F0502020204030204" pitchFamily="34" charset="0"/>
                        </a:rPr>
                        <a:t>Tuncer Baykas</a:t>
                      </a: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l">
                        <a:lnSpc>
                          <a:spcPct val="110000"/>
                        </a:lnSpc>
                        <a:spcBef>
                          <a:spcPts val="0"/>
                        </a:spcBef>
                        <a:spcAft>
                          <a:spcPts val="0"/>
                        </a:spcAft>
                      </a:pPr>
                      <a:r>
                        <a:rPr lang="en-US" sz="1800" dirty="0" err="1">
                          <a:effectLst/>
                          <a:latin typeface="Calibri" panose="020F0502020204030204" pitchFamily="34" charset="0"/>
                          <a:cs typeface="Calibri" panose="020F0502020204030204" pitchFamily="34" charset="0"/>
                        </a:rPr>
                        <a:t>Ofinno</a:t>
                      </a: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800" dirty="0">
                          <a:effectLst/>
                          <a:latin typeface="Calibri" panose="020F0502020204030204" pitchFamily="34" charset="0"/>
                          <a:cs typeface="Calibri" panose="020F0502020204030204" pitchFamily="34" charset="0"/>
                        </a:rPr>
                        <a:t>tbaykas@ieee.org</a:t>
                      </a: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49572813"/>
                  </a:ext>
                </a:extLst>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Voter Summary</a:t>
            </a:r>
          </a:p>
        </p:txBody>
      </p:sp>
      <p:sp>
        <p:nvSpPr>
          <p:cNvPr id="3" name="Content Placeholder 2"/>
          <p:cNvSpPr>
            <a:spLocks noGrp="1"/>
          </p:cNvSpPr>
          <p:nvPr>
            <p:ph idx="1"/>
          </p:nvPr>
        </p:nvSpPr>
        <p:spPr/>
        <p:txBody>
          <a:bodyPr/>
          <a:lstStyle/>
          <a:p>
            <a:r>
              <a:rPr lang="en-US" sz="2800" dirty="0"/>
              <a:t>IEEE 802.19 has 53 voting members</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dirty="0"/>
              <a:t>Tuncer Baykas, </a:t>
            </a:r>
            <a:r>
              <a:rPr lang="en-GB" dirty="0" err="1"/>
              <a:t>Ofinno</a:t>
            </a:r>
            <a:endParaRPr lang="en-GB" dirty="0"/>
          </a:p>
        </p:txBody>
      </p:sp>
      <p:sp>
        <p:nvSpPr>
          <p:cNvPr id="6" name="Date Placeholder 5"/>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37318956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634C6F-A3C2-4901-B0C9-0630E0486B1A}"/>
              </a:ext>
            </a:extLst>
          </p:cNvPr>
          <p:cNvSpPr>
            <a:spLocks noGrp="1"/>
          </p:cNvSpPr>
          <p:nvPr>
            <p:ph type="title"/>
          </p:nvPr>
        </p:nvSpPr>
        <p:spPr/>
        <p:txBody>
          <a:bodyPr/>
          <a:lstStyle/>
          <a:p>
            <a:r>
              <a:rPr lang="en-US" dirty="0"/>
              <a:t>Working Group Leadership</a:t>
            </a:r>
          </a:p>
        </p:txBody>
      </p:sp>
      <p:sp>
        <p:nvSpPr>
          <p:cNvPr id="4" name="Slide Number Placeholder 3">
            <a:extLst>
              <a:ext uri="{FF2B5EF4-FFF2-40B4-BE49-F238E27FC236}">
                <a16:creationId xmlns:a16="http://schemas.microsoft.com/office/drawing/2014/main" id="{65084C7E-844E-4904-941B-28B709F00C00}"/>
              </a:ext>
            </a:extLst>
          </p:cNvPr>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7EC77173-4E6C-4C89-8F9F-7446C07C75D1}"/>
              </a:ext>
            </a:extLst>
          </p:cNvPr>
          <p:cNvSpPr>
            <a:spLocks noGrp="1"/>
          </p:cNvSpPr>
          <p:nvPr>
            <p:ph type="ftr" idx="14"/>
          </p:nvPr>
        </p:nvSpPr>
        <p:spPr>
          <a:xfrm>
            <a:off x="6096000" y="6941268"/>
            <a:ext cx="3396821" cy="245533"/>
          </a:xfrm>
        </p:spPr>
        <p:txBody>
          <a:bodyPr/>
          <a:lstStyle/>
          <a:p>
            <a:r>
              <a:rPr lang="en-GB" dirty="0"/>
              <a:t>Tuncer Baykas, </a:t>
            </a:r>
            <a:r>
              <a:rPr lang="en-GB" dirty="0" err="1"/>
              <a:t>Ofinno</a:t>
            </a:r>
            <a:endParaRPr lang="en-GB" dirty="0"/>
          </a:p>
        </p:txBody>
      </p:sp>
      <p:sp>
        <p:nvSpPr>
          <p:cNvPr id="6" name="Date Placeholder 5">
            <a:extLst>
              <a:ext uri="{FF2B5EF4-FFF2-40B4-BE49-F238E27FC236}">
                <a16:creationId xmlns:a16="http://schemas.microsoft.com/office/drawing/2014/main" id="{3CA5FD41-C7F5-4DC0-91EC-7DE3A381BDAE}"/>
              </a:ext>
            </a:extLst>
          </p:cNvPr>
          <p:cNvSpPr>
            <a:spLocks noGrp="1"/>
          </p:cNvSpPr>
          <p:nvPr>
            <p:ph type="dt" idx="15"/>
          </p:nvPr>
        </p:nvSpPr>
        <p:spPr/>
        <p:txBody>
          <a:bodyPr/>
          <a:lstStyle/>
          <a:p>
            <a:r>
              <a:rPr lang="en-US" dirty="0"/>
              <a:t>January 2025</a:t>
            </a:r>
            <a:endParaRPr lang="en-GB" dirty="0"/>
          </a:p>
        </p:txBody>
      </p:sp>
      <p:graphicFrame>
        <p:nvGraphicFramePr>
          <p:cNvPr id="9" name="Table 7">
            <a:extLst>
              <a:ext uri="{FF2B5EF4-FFF2-40B4-BE49-F238E27FC236}">
                <a16:creationId xmlns:a16="http://schemas.microsoft.com/office/drawing/2014/main" id="{2BEAB534-A83B-732D-AA9F-7CBAB468672C}"/>
              </a:ext>
            </a:extLst>
          </p:cNvPr>
          <p:cNvGraphicFramePr>
            <a:graphicFrameLocks/>
          </p:cNvGraphicFramePr>
          <p:nvPr>
            <p:extLst>
              <p:ext uri="{D42A27DB-BD31-4B8C-83A1-F6EECF244321}">
                <p14:modId xmlns:p14="http://schemas.microsoft.com/office/powerpoint/2010/main" val="3118968746"/>
              </p:ext>
            </p:extLst>
          </p:nvPr>
        </p:nvGraphicFramePr>
        <p:xfrm>
          <a:off x="914400" y="2286000"/>
          <a:ext cx="8288336" cy="2377440"/>
        </p:xfrm>
        <a:graphic>
          <a:graphicData uri="http://schemas.openxmlformats.org/drawingml/2006/table">
            <a:tbl>
              <a:tblPr firstRow="1" bandRow="1">
                <a:tableStyleId>{21E4AEA4-8DFA-4A89-87EB-49C32662AFE0}</a:tableStyleId>
              </a:tblPr>
              <a:tblGrid>
                <a:gridCol w="4144168">
                  <a:extLst>
                    <a:ext uri="{9D8B030D-6E8A-4147-A177-3AD203B41FA5}">
                      <a16:colId xmlns:a16="http://schemas.microsoft.com/office/drawing/2014/main" val="189339927"/>
                    </a:ext>
                  </a:extLst>
                </a:gridCol>
                <a:gridCol w="4144168">
                  <a:extLst>
                    <a:ext uri="{9D8B030D-6E8A-4147-A177-3AD203B41FA5}">
                      <a16:colId xmlns:a16="http://schemas.microsoft.com/office/drawing/2014/main" val="1781321727"/>
                    </a:ext>
                  </a:extLst>
                </a:gridCol>
              </a:tblGrid>
              <a:tr h="370840">
                <a:tc>
                  <a:txBody>
                    <a:bodyPr/>
                    <a:lstStyle/>
                    <a:p>
                      <a:r>
                        <a:rPr lang="en-US" sz="2000" dirty="0">
                          <a:latin typeface="Calibri" panose="020F0502020204030204" pitchFamily="34" charset="0"/>
                          <a:cs typeface="Calibri" panose="020F0502020204030204" pitchFamily="34" charset="0"/>
                        </a:rPr>
                        <a:t>Position</a:t>
                      </a:r>
                    </a:p>
                  </a:txBody>
                  <a:tcPr/>
                </a:tc>
                <a:tc>
                  <a:txBody>
                    <a:bodyPr/>
                    <a:lstStyle/>
                    <a:p>
                      <a:r>
                        <a:rPr lang="en-US" sz="2000" dirty="0">
                          <a:latin typeface="Calibri" panose="020F0502020204030204" pitchFamily="34" charset="0"/>
                          <a:cs typeface="Calibri" panose="020F0502020204030204" pitchFamily="34" charset="0"/>
                        </a:rPr>
                        <a:t>Person</a:t>
                      </a:r>
                    </a:p>
                  </a:txBody>
                  <a:tcPr/>
                </a:tc>
                <a:extLst>
                  <a:ext uri="{0D108BD9-81ED-4DB2-BD59-A6C34878D82A}">
                    <a16:rowId xmlns:a16="http://schemas.microsoft.com/office/drawing/2014/main" val="1368241674"/>
                  </a:ext>
                </a:extLst>
              </a:tr>
              <a:tr h="370840">
                <a:tc>
                  <a:txBody>
                    <a:bodyPr/>
                    <a:lstStyle/>
                    <a:p>
                      <a:r>
                        <a:rPr lang="en-US" sz="2000" dirty="0">
                          <a:latin typeface="Calibri" panose="020F0502020204030204" pitchFamily="34" charset="0"/>
                          <a:cs typeface="Calibri" panose="020F0502020204030204" pitchFamily="34" charset="0"/>
                        </a:rPr>
                        <a:t>Working Group Chair</a:t>
                      </a:r>
                    </a:p>
                  </a:txBody>
                  <a:tcPr/>
                </a:tc>
                <a:tc>
                  <a:txBody>
                    <a:bodyPr/>
                    <a:lstStyle/>
                    <a:p>
                      <a:r>
                        <a:rPr lang="en-US" sz="2000" dirty="0">
                          <a:latin typeface="Calibri" panose="020F0502020204030204" pitchFamily="34" charset="0"/>
                          <a:cs typeface="Calibri" panose="020F0502020204030204" pitchFamily="34" charset="0"/>
                        </a:rPr>
                        <a:t>Tuncer Baykas (</a:t>
                      </a:r>
                      <a:r>
                        <a:rPr lang="en-US" sz="2000" dirty="0" err="1">
                          <a:latin typeface="Calibri" panose="020F0502020204030204" pitchFamily="34" charset="0"/>
                          <a:cs typeface="Calibri" panose="020F0502020204030204" pitchFamily="34" charset="0"/>
                        </a:rPr>
                        <a:t>Ofinno</a:t>
                      </a:r>
                      <a:r>
                        <a:rPr lang="en-US" sz="2000" dirty="0">
                          <a:latin typeface="Calibri" panose="020F0502020204030204" pitchFamily="34" charset="0"/>
                          <a:cs typeface="Calibri" panose="020F0502020204030204" pitchFamily="34" charset="0"/>
                        </a:rPr>
                        <a:t>) </a:t>
                      </a:r>
                    </a:p>
                  </a:txBody>
                  <a:tcPr/>
                </a:tc>
                <a:extLst>
                  <a:ext uri="{0D108BD9-81ED-4DB2-BD59-A6C34878D82A}">
                    <a16:rowId xmlns:a16="http://schemas.microsoft.com/office/drawing/2014/main" val="271438856"/>
                  </a:ext>
                </a:extLst>
              </a:tr>
              <a:tr h="370840">
                <a:tc>
                  <a:txBody>
                    <a:bodyPr/>
                    <a:lstStyle/>
                    <a:p>
                      <a:r>
                        <a:rPr lang="en-US" sz="2000" dirty="0">
                          <a:latin typeface="Calibri" panose="020F0502020204030204" pitchFamily="34" charset="0"/>
                          <a:cs typeface="Calibri" panose="020F0502020204030204" pitchFamily="34" charset="0"/>
                        </a:rPr>
                        <a:t>Working Group Vice Chair</a:t>
                      </a:r>
                    </a:p>
                  </a:txBody>
                  <a:tcPr/>
                </a:tc>
                <a:tc>
                  <a:txBody>
                    <a:bodyPr/>
                    <a:lstStyle/>
                    <a:p>
                      <a:pPr marL="0" marR="0" lvl="0" indent="0" algn="l" defTabSz="975386" rtl="0" eaLnBrk="1" fontAlgn="auto" latinLnBrk="0" hangingPunct="1">
                        <a:lnSpc>
                          <a:spcPct val="100000"/>
                        </a:lnSpc>
                        <a:spcBef>
                          <a:spcPts val="0"/>
                        </a:spcBef>
                        <a:spcAft>
                          <a:spcPts val="0"/>
                        </a:spcAft>
                        <a:buClrTx/>
                        <a:buSzTx/>
                        <a:buFontTx/>
                        <a:buNone/>
                        <a:tabLst/>
                        <a:defRPr/>
                      </a:pPr>
                      <a:r>
                        <a:rPr lang="en-US" sz="2000" dirty="0">
                          <a:latin typeface="Calibri" panose="020F0502020204030204" pitchFamily="34" charset="0"/>
                          <a:cs typeface="Calibri" panose="020F0502020204030204" pitchFamily="34" charset="0"/>
                        </a:rPr>
                        <a:t>Steve </a:t>
                      </a:r>
                      <a:r>
                        <a:rPr lang="en-US" sz="2000" dirty="0" err="1">
                          <a:latin typeface="Calibri" panose="020F0502020204030204" pitchFamily="34" charset="0"/>
                          <a:cs typeface="Calibri" panose="020F0502020204030204" pitchFamily="34" charset="0"/>
                        </a:rPr>
                        <a:t>Shellhammer</a:t>
                      </a:r>
                      <a:r>
                        <a:rPr lang="en-US" sz="2000" dirty="0">
                          <a:latin typeface="Calibri" panose="020F0502020204030204" pitchFamily="34" charset="0"/>
                          <a:cs typeface="Calibri" panose="020F0502020204030204" pitchFamily="34" charset="0"/>
                        </a:rPr>
                        <a:t> (Qualcomm)</a:t>
                      </a:r>
                    </a:p>
                  </a:txBody>
                  <a:tcPr/>
                </a:tc>
                <a:extLst>
                  <a:ext uri="{0D108BD9-81ED-4DB2-BD59-A6C34878D82A}">
                    <a16:rowId xmlns:a16="http://schemas.microsoft.com/office/drawing/2014/main" val="1117612258"/>
                  </a:ext>
                </a:extLst>
              </a:tr>
              <a:tr h="370840">
                <a:tc>
                  <a:txBody>
                    <a:bodyPr/>
                    <a:lstStyle/>
                    <a:p>
                      <a:r>
                        <a:rPr lang="en-US" sz="2000" dirty="0">
                          <a:latin typeface="Calibri" panose="020F0502020204030204" pitchFamily="34" charset="0"/>
                          <a:cs typeface="Calibri" panose="020F0502020204030204" pitchFamily="34" charset="0"/>
                        </a:rPr>
                        <a:t>Work Group Secretary</a:t>
                      </a:r>
                    </a:p>
                  </a:txBody>
                  <a:tcPr/>
                </a:tc>
                <a:tc>
                  <a:txBody>
                    <a:bodyPr/>
                    <a:lstStyle/>
                    <a:p>
                      <a:pPr marL="0" marR="0" lvl="0" indent="0" algn="l" defTabSz="975386" rtl="0" eaLnBrk="1" fontAlgn="auto" latinLnBrk="0" hangingPunct="1">
                        <a:lnSpc>
                          <a:spcPct val="100000"/>
                        </a:lnSpc>
                        <a:spcBef>
                          <a:spcPts val="0"/>
                        </a:spcBef>
                        <a:spcAft>
                          <a:spcPts val="0"/>
                        </a:spcAft>
                        <a:buClrTx/>
                        <a:buSzTx/>
                        <a:buFontTx/>
                        <a:buNone/>
                        <a:tabLst/>
                        <a:defRPr/>
                      </a:pPr>
                      <a:r>
                        <a:rPr lang="en-US" sz="2000" dirty="0" err="1">
                          <a:latin typeface="Calibri" panose="020F0502020204030204" pitchFamily="34" charset="0"/>
                          <a:cs typeface="Calibri" panose="020F0502020204030204" pitchFamily="34" charset="0"/>
                        </a:rPr>
                        <a:t>Yukimasa</a:t>
                      </a:r>
                      <a:r>
                        <a:rPr lang="en-US" sz="2000" dirty="0">
                          <a:latin typeface="Calibri" panose="020F0502020204030204" pitchFamily="34" charset="0"/>
                          <a:cs typeface="Calibri" panose="020F0502020204030204" pitchFamily="34" charset="0"/>
                        </a:rPr>
                        <a:t> Nagai (Mitsubishi Electric)</a:t>
                      </a:r>
                    </a:p>
                  </a:txBody>
                  <a:tcPr/>
                </a:tc>
                <a:extLst>
                  <a:ext uri="{0D108BD9-81ED-4DB2-BD59-A6C34878D82A}">
                    <a16:rowId xmlns:a16="http://schemas.microsoft.com/office/drawing/2014/main" val="2408979462"/>
                  </a:ext>
                </a:extLst>
              </a:tr>
              <a:tr h="370840">
                <a:tc>
                  <a:txBody>
                    <a:bodyPr/>
                    <a:lstStyle/>
                    <a:p>
                      <a:r>
                        <a:rPr lang="en-US" sz="2000" dirty="0">
                          <a:latin typeface="Calibri" panose="020F0502020204030204" pitchFamily="34" charset="0"/>
                          <a:cs typeface="Calibri" panose="020F0502020204030204" pitchFamily="34" charset="0"/>
                        </a:rPr>
                        <a:t>Task Group 3a Chair</a:t>
                      </a:r>
                    </a:p>
                  </a:txBody>
                  <a:tcPr/>
                </a:tc>
                <a:tc>
                  <a:txBody>
                    <a:bodyPr/>
                    <a:lstStyle/>
                    <a:p>
                      <a:pPr marL="0" marR="0" lvl="0" indent="0" algn="l" defTabSz="975386" rtl="0" eaLnBrk="1" fontAlgn="auto" latinLnBrk="0" hangingPunct="1">
                        <a:lnSpc>
                          <a:spcPct val="100000"/>
                        </a:lnSpc>
                        <a:spcBef>
                          <a:spcPts val="0"/>
                        </a:spcBef>
                        <a:spcAft>
                          <a:spcPts val="0"/>
                        </a:spcAft>
                        <a:buClrTx/>
                        <a:buSzTx/>
                        <a:buFontTx/>
                        <a:buNone/>
                        <a:tabLst/>
                        <a:defRPr/>
                      </a:pPr>
                      <a:r>
                        <a:rPr lang="en-US" sz="2000" dirty="0">
                          <a:latin typeface="Calibri" panose="020F0502020204030204" pitchFamily="34" charset="0"/>
                          <a:cs typeface="Calibri" panose="020F0502020204030204" pitchFamily="34" charset="0"/>
                        </a:rPr>
                        <a:t>Ben Rolfe (Blind Creek Associates)</a:t>
                      </a:r>
                    </a:p>
                  </a:txBody>
                  <a:tcPr/>
                </a:tc>
                <a:extLst>
                  <a:ext uri="{0D108BD9-81ED-4DB2-BD59-A6C34878D82A}">
                    <a16:rowId xmlns:a16="http://schemas.microsoft.com/office/drawing/2014/main" val="1726122403"/>
                  </a:ext>
                </a:extLst>
              </a:tr>
              <a:tr h="370840">
                <a:tc>
                  <a:txBody>
                    <a:bodyPr/>
                    <a:lstStyle/>
                    <a:p>
                      <a:r>
                        <a:rPr lang="en-US" sz="2000" dirty="0">
                          <a:latin typeface="Calibri" panose="020F0502020204030204" pitchFamily="34" charset="0"/>
                          <a:cs typeface="Calibri" panose="020F0502020204030204" pitchFamily="34" charset="0"/>
                        </a:rPr>
                        <a:t>Liaison To/From 802.11</a:t>
                      </a:r>
                    </a:p>
                  </a:txBody>
                  <a:tcPr/>
                </a:tc>
                <a:tc>
                  <a:txBody>
                    <a:bodyPr/>
                    <a:lstStyle/>
                    <a:p>
                      <a:pPr marL="0" marR="0" lvl="0" indent="0" algn="l" defTabSz="975386" rtl="0" eaLnBrk="1" fontAlgn="auto" latinLnBrk="0" hangingPunct="1">
                        <a:lnSpc>
                          <a:spcPct val="100000"/>
                        </a:lnSpc>
                        <a:spcBef>
                          <a:spcPts val="0"/>
                        </a:spcBef>
                        <a:spcAft>
                          <a:spcPts val="0"/>
                        </a:spcAft>
                        <a:buClrTx/>
                        <a:buSzTx/>
                        <a:buFontTx/>
                        <a:buNone/>
                        <a:tabLst/>
                        <a:defRPr/>
                      </a:pPr>
                      <a:r>
                        <a:rPr lang="en-US" sz="2000" dirty="0">
                          <a:latin typeface="Calibri" panose="020F0502020204030204" pitchFamily="34" charset="0"/>
                          <a:cs typeface="Calibri" panose="020F0502020204030204" pitchFamily="34" charset="0"/>
                        </a:rPr>
                        <a:t>Tuncer Baykas (Ofinno)</a:t>
                      </a:r>
                    </a:p>
                  </a:txBody>
                  <a:tcPr/>
                </a:tc>
                <a:extLst>
                  <a:ext uri="{0D108BD9-81ED-4DB2-BD59-A6C34878D82A}">
                    <a16:rowId xmlns:a16="http://schemas.microsoft.com/office/drawing/2014/main" val="1369687732"/>
                  </a:ext>
                </a:extLst>
              </a:tr>
            </a:tbl>
          </a:graphicData>
        </a:graphic>
      </p:graphicFrame>
    </p:spTree>
    <p:extLst>
      <p:ext uri="{BB962C8B-B14F-4D97-AF65-F5344CB8AC3E}">
        <p14:creationId xmlns:p14="http://schemas.microsoft.com/office/powerpoint/2010/main" val="807392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647416-7B90-4E0E-8796-4BBB6DB4243A}"/>
              </a:ext>
            </a:extLst>
          </p:cNvPr>
          <p:cNvSpPr>
            <a:spLocks noGrp="1"/>
          </p:cNvSpPr>
          <p:nvPr>
            <p:ph type="title"/>
          </p:nvPr>
        </p:nvSpPr>
        <p:spPr>
          <a:xfrm>
            <a:off x="743373" y="731522"/>
            <a:ext cx="8277016" cy="1136227"/>
          </a:xfrm>
        </p:spPr>
        <p:txBody>
          <a:bodyPr/>
          <a:lstStyle/>
          <a:p>
            <a:r>
              <a:rPr lang="en-US" sz="3200" dirty="0"/>
              <a:t>Coexistence Assessment Documents</a:t>
            </a:r>
          </a:p>
        </p:txBody>
      </p:sp>
      <p:sp>
        <p:nvSpPr>
          <p:cNvPr id="3" name="Content Placeholder 2">
            <a:extLst>
              <a:ext uri="{FF2B5EF4-FFF2-40B4-BE49-F238E27FC236}">
                <a16:creationId xmlns:a16="http://schemas.microsoft.com/office/drawing/2014/main" id="{00ECBD66-7829-4FC5-A0DC-BB47AEB85123}"/>
              </a:ext>
            </a:extLst>
          </p:cNvPr>
          <p:cNvSpPr>
            <a:spLocks noGrp="1"/>
          </p:cNvSpPr>
          <p:nvPr>
            <p:ph idx="1"/>
          </p:nvPr>
        </p:nvSpPr>
        <p:spPr/>
        <p:txBody>
          <a:bodyPr/>
          <a:lstStyle/>
          <a:p>
            <a:pPr algn="l">
              <a:spcAft>
                <a:spcPts val="0"/>
              </a:spcAft>
            </a:pPr>
            <a:r>
              <a:rPr lang="en-US" sz="1600" b="0" i="0" dirty="0">
                <a:solidFill>
                  <a:srgbClr val="222222"/>
                </a:solidFill>
                <a:effectLst/>
                <a:highlight>
                  <a:srgbClr val="FFFFFF"/>
                </a:highlight>
                <a:latin typeface="Arial" panose="020B0604020202020204" pitchFamily="34" charset="0"/>
              </a:rPr>
              <a:t>       No voting between November and January.</a:t>
            </a:r>
          </a:p>
          <a:p>
            <a:endParaRPr lang="en-US" sz="2400" dirty="0"/>
          </a:p>
        </p:txBody>
      </p:sp>
      <p:sp>
        <p:nvSpPr>
          <p:cNvPr id="4" name="Slide Number Placeholder 3">
            <a:extLst>
              <a:ext uri="{FF2B5EF4-FFF2-40B4-BE49-F238E27FC236}">
                <a16:creationId xmlns:a16="http://schemas.microsoft.com/office/drawing/2014/main" id="{BA69075E-F14D-4E48-99BD-CD0110F986C7}"/>
              </a:ext>
            </a:extLst>
          </p:cNvPr>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C84029E5-777C-445A-BCEF-5958FC4E959C}"/>
              </a:ext>
            </a:extLst>
          </p:cNvPr>
          <p:cNvSpPr>
            <a:spLocks noGrp="1"/>
          </p:cNvSpPr>
          <p:nvPr>
            <p:ph type="ftr" idx="14"/>
          </p:nvPr>
        </p:nvSpPr>
        <p:spPr/>
        <p:txBody>
          <a:bodyPr/>
          <a:lstStyle/>
          <a:p>
            <a:r>
              <a:rPr lang="en-GB" dirty="0"/>
              <a:t>Tuncer Baykas, </a:t>
            </a:r>
            <a:r>
              <a:rPr lang="en-GB" dirty="0" err="1"/>
              <a:t>Ofinno</a:t>
            </a:r>
            <a:endParaRPr lang="en-GB" dirty="0"/>
          </a:p>
        </p:txBody>
      </p:sp>
      <p:sp>
        <p:nvSpPr>
          <p:cNvPr id="6" name="Date Placeholder 5">
            <a:extLst>
              <a:ext uri="{FF2B5EF4-FFF2-40B4-BE49-F238E27FC236}">
                <a16:creationId xmlns:a16="http://schemas.microsoft.com/office/drawing/2014/main" id="{E65E7056-66EE-434F-AEA3-6CA0731A57A3}"/>
              </a:ext>
            </a:extLst>
          </p:cNvPr>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36856034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ABA726-C346-1E44-CE24-5F94BCBFB508}"/>
              </a:ext>
            </a:extLst>
          </p:cNvPr>
          <p:cNvSpPr>
            <a:spLocks noGrp="1"/>
          </p:cNvSpPr>
          <p:nvPr>
            <p:ph type="title"/>
          </p:nvPr>
        </p:nvSpPr>
        <p:spPr/>
        <p:txBody>
          <a:bodyPr/>
          <a:lstStyle/>
          <a:p>
            <a:r>
              <a:rPr lang="en-US" dirty="0"/>
              <a:t>802.19.3a Task Group</a:t>
            </a:r>
          </a:p>
        </p:txBody>
      </p:sp>
      <p:sp>
        <p:nvSpPr>
          <p:cNvPr id="3" name="Content Placeholder 2">
            <a:extLst>
              <a:ext uri="{FF2B5EF4-FFF2-40B4-BE49-F238E27FC236}">
                <a16:creationId xmlns:a16="http://schemas.microsoft.com/office/drawing/2014/main" id="{DF95C1EA-954D-208B-E139-13379EABE68A}"/>
              </a:ext>
            </a:extLst>
          </p:cNvPr>
          <p:cNvSpPr>
            <a:spLocks noGrp="1"/>
          </p:cNvSpPr>
          <p:nvPr>
            <p:ph idx="1"/>
          </p:nvPr>
        </p:nvSpPr>
        <p:spPr/>
        <p:txBody>
          <a:bodyPr/>
          <a:lstStyle/>
          <a:p>
            <a:r>
              <a:rPr lang="en-US" sz="2400" dirty="0"/>
              <a:t>Scope of the project: This amendment updates and expands coexistence recommendations to address new market requirements, increasing data traffic, greater device density of devices, and increased potential for congestion based on both IEEE Std 802.11-2020 and IEEE Std 802.15.4 sub-1 GHz standards. </a:t>
            </a:r>
          </a:p>
          <a:p>
            <a:r>
              <a:rPr lang="en-US" sz="2400" dirty="0"/>
              <a:t>This amendment includes recommendations with respect to new devices, as well as compatibility with deployed legacy devices</a:t>
            </a:r>
          </a:p>
          <a:p>
            <a:endParaRPr lang="en-US" sz="2400" dirty="0"/>
          </a:p>
          <a:p>
            <a:endParaRPr lang="en-US" sz="2400" dirty="0"/>
          </a:p>
          <a:p>
            <a:endParaRPr lang="en-US" sz="2400" dirty="0"/>
          </a:p>
        </p:txBody>
      </p:sp>
      <p:sp>
        <p:nvSpPr>
          <p:cNvPr id="4" name="Slide Number Placeholder 3">
            <a:extLst>
              <a:ext uri="{FF2B5EF4-FFF2-40B4-BE49-F238E27FC236}">
                <a16:creationId xmlns:a16="http://schemas.microsoft.com/office/drawing/2014/main" id="{CDF45B08-C00E-CACB-D1D1-1F346EE1D705}"/>
              </a:ext>
            </a:extLst>
          </p:cNvPr>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53344716-9975-A61A-BA49-3D8A3325E956}"/>
              </a:ext>
            </a:extLst>
          </p:cNvPr>
          <p:cNvSpPr>
            <a:spLocks noGrp="1"/>
          </p:cNvSpPr>
          <p:nvPr>
            <p:ph type="ftr" idx="14"/>
          </p:nvPr>
        </p:nvSpPr>
        <p:spPr/>
        <p:txBody>
          <a:bodyPr/>
          <a:lstStyle/>
          <a:p>
            <a:r>
              <a:rPr lang="en-GB"/>
              <a:t>Tuncer Baykas, Ofinno</a:t>
            </a:r>
            <a:endParaRPr lang="en-GB" dirty="0"/>
          </a:p>
        </p:txBody>
      </p:sp>
      <p:sp>
        <p:nvSpPr>
          <p:cNvPr id="6" name="Date Placeholder 5">
            <a:extLst>
              <a:ext uri="{FF2B5EF4-FFF2-40B4-BE49-F238E27FC236}">
                <a16:creationId xmlns:a16="http://schemas.microsoft.com/office/drawing/2014/main" id="{4B924F09-BA14-B325-89A1-B80DA83402F5}"/>
              </a:ext>
            </a:extLst>
          </p:cNvPr>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1880318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D2F356BF-EA60-1F41-42AD-B898606FE459}"/>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ABD2CDB1-1A6A-3963-0E7C-6713EE09BC21}"/>
              </a:ext>
            </a:extLst>
          </p:cNvPr>
          <p:cNvSpPr>
            <a:spLocks noGrp="1"/>
          </p:cNvSpPr>
          <p:nvPr>
            <p:ph type="ftr" idx="14"/>
          </p:nvPr>
        </p:nvSpPr>
        <p:spPr/>
        <p:txBody>
          <a:bodyPr/>
          <a:lstStyle/>
          <a:p>
            <a:r>
              <a:rPr lang="en-GB"/>
              <a:t>Tuncer Baykas, Ofinno</a:t>
            </a:r>
            <a:endParaRPr lang="en-GB" dirty="0"/>
          </a:p>
        </p:txBody>
      </p:sp>
      <p:sp>
        <p:nvSpPr>
          <p:cNvPr id="6" name="Date Placeholder 5">
            <a:extLst>
              <a:ext uri="{FF2B5EF4-FFF2-40B4-BE49-F238E27FC236}">
                <a16:creationId xmlns:a16="http://schemas.microsoft.com/office/drawing/2014/main" id="{6DB79422-BAF5-FA48-848E-16EE6F3665DF}"/>
              </a:ext>
            </a:extLst>
          </p:cNvPr>
          <p:cNvSpPr>
            <a:spLocks noGrp="1"/>
          </p:cNvSpPr>
          <p:nvPr>
            <p:ph type="dt" idx="15"/>
          </p:nvPr>
        </p:nvSpPr>
        <p:spPr/>
        <p:txBody>
          <a:bodyPr/>
          <a:lstStyle/>
          <a:p>
            <a:r>
              <a:rPr lang="en-US" dirty="0"/>
              <a:t>January 2025</a:t>
            </a:r>
            <a:endParaRPr lang="en-GB" dirty="0"/>
          </a:p>
        </p:txBody>
      </p:sp>
      <p:sp>
        <p:nvSpPr>
          <p:cNvPr id="7" name="Title 1">
            <a:extLst>
              <a:ext uri="{FF2B5EF4-FFF2-40B4-BE49-F238E27FC236}">
                <a16:creationId xmlns:a16="http://schemas.microsoft.com/office/drawing/2014/main" id="{46836A59-DF9B-9BFC-BEAF-615D92C2D741}"/>
              </a:ext>
            </a:extLst>
          </p:cNvPr>
          <p:cNvSpPr>
            <a:spLocks noGrp="1"/>
          </p:cNvSpPr>
          <p:nvPr>
            <p:ph type="title"/>
          </p:nvPr>
        </p:nvSpPr>
        <p:spPr>
          <a:xfrm>
            <a:off x="577426" y="806019"/>
            <a:ext cx="8534400" cy="792162"/>
          </a:xfrm>
        </p:spPr>
        <p:txBody>
          <a:bodyPr/>
          <a:lstStyle/>
          <a:p>
            <a:r>
              <a:rPr lang="en-US" sz="2400" b="0" i="0" dirty="0">
                <a:solidFill>
                  <a:srgbClr val="000000"/>
                </a:solidFill>
                <a:effectLst/>
                <a:latin typeface="Verdana" panose="020B0604030504040204" pitchFamily="34" charset="0"/>
              </a:rPr>
              <a:t>Public Visibility SC Activities</a:t>
            </a:r>
            <a:endParaRPr lang="en-US" sz="4400" dirty="0"/>
          </a:p>
        </p:txBody>
      </p:sp>
      <p:sp>
        <p:nvSpPr>
          <p:cNvPr id="8" name="Content Placeholder 2">
            <a:extLst>
              <a:ext uri="{FF2B5EF4-FFF2-40B4-BE49-F238E27FC236}">
                <a16:creationId xmlns:a16="http://schemas.microsoft.com/office/drawing/2014/main" id="{74EFFE2A-936C-13B9-FD10-F882B891555C}"/>
              </a:ext>
            </a:extLst>
          </p:cNvPr>
          <p:cNvSpPr>
            <a:spLocks noGrp="1"/>
          </p:cNvSpPr>
          <p:nvPr>
            <p:ph idx="1"/>
          </p:nvPr>
        </p:nvSpPr>
        <p:spPr>
          <a:xfrm>
            <a:off x="0" y="1089819"/>
            <a:ext cx="8512176" cy="5135562"/>
          </a:xfrm>
        </p:spPr>
        <p:txBody>
          <a:bodyPr>
            <a:normAutofit/>
          </a:bodyPr>
          <a:lstStyle/>
          <a:p>
            <a:pPr marL="914400" lvl="2" indent="0">
              <a:buNone/>
            </a:pPr>
            <a:endParaRPr lang="en-US" altLang="en-US" sz="1600" b="1" dirty="0">
              <a:solidFill>
                <a:schemeClr val="tx1"/>
              </a:solidFill>
              <a:cs typeface="Calibri" panose="020F0502020204030204" pitchFamily="34" charset="0"/>
            </a:endParaRPr>
          </a:p>
          <a:p>
            <a:pPr marL="914400" lvl="2" indent="0">
              <a:buNone/>
            </a:pPr>
            <a:r>
              <a:rPr lang="en-US" altLang="en-US" sz="1600" b="1" dirty="0">
                <a:solidFill>
                  <a:schemeClr val="tx1"/>
                </a:solidFill>
                <a:cs typeface="Calibri" panose="020F0502020204030204" pitchFamily="34" charset="0"/>
              </a:rPr>
              <a:t>IEEE 802 has a LinkedIn page</a:t>
            </a:r>
          </a:p>
          <a:p>
            <a:pPr marL="914400" lvl="2" indent="0">
              <a:buNone/>
            </a:pPr>
            <a:r>
              <a:rPr lang="en-US" altLang="en-US" sz="1600" b="1" dirty="0">
                <a:solidFill>
                  <a:schemeClr val="tx1"/>
                </a:solidFill>
                <a:cs typeface="Calibri" panose="020F0502020204030204" pitchFamily="34" charset="0"/>
              </a:rPr>
              <a:t>LinkedIn – </a:t>
            </a:r>
            <a:r>
              <a:rPr lang="en-US" altLang="en-US" sz="1600" b="1" dirty="0">
                <a:solidFill>
                  <a:schemeClr val="tx1"/>
                </a:solidFill>
                <a:cs typeface="Calibri" panose="020F0502020204030204" pitchFamily="34" charset="0"/>
                <a:hlinkClick r:id="rId2">
                  <a:extLst>
                    <a:ext uri="{A12FA001-AC4F-418D-AE19-62706E023703}">
                      <ahyp:hlinkClr xmlns:ahyp="http://schemas.microsoft.com/office/drawing/2018/hyperlinkcolor" val="tx"/>
                    </a:ext>
                  </a:extLst>
                </a:hlinkClick>
              </a:rPr>
              <a:t>https://www.linkedin.com/company/ieee802</a:t>
            </a:r>
            <a:r>
              <a:rPr lang="en-US" altLang="en-US" sz="1600" b="1" dirty="0">
                <a:solidFill>
                  <a:schemeClr val="tx1"/>
                </a:solidFill>
                <a:cs typeface="Calibri" panose="020F0502020204030204" pitchFamily="34" charset="0"/>
              </a:rPr>
              <a:t> </a:t>
            </a:r>
          </a:p>
          <a:p>
            <a:pPr marL="914400" lvl="2" indent="0">
              <a:buNone/>
            </a:pPr>
            <a:endParaRPr lang="en-US" altLang="en-US" sz="1600" dirty="0">
              <a:cs typeface="Calibri" panose="020F0502020204030204" pitchFamily="34" charset="0"/>
            </a:endParaRPr>
          </a:p>
          <a:p>
            <a:pPr marL="0" indent="0">
              <a:buNone/>
            </a:pPr>
            <a:endParaRPr lang="en-US" sz="1600" u="sng" dirty="0"/>
          </a:p>
          <a:p>
            <a:pPr marL="0" indent="0">
              <a:buNone/>
            </a:pPr>
            <a:endParaRPr lang="en-US" sz="1600" dirty="0"/>
          </a:p>
        </p:txBody>
      </p:sp>
      <p:graphicFrame>
        <p:nvGraphicFramePr>
          <p:cNvPr id="10" name="Table 9">
            <a:extLst>
              <a:ext uri="{FF2B5EF4-FFF2-40B4-BE49-F238E27FC236}">
                <a16:creationId xmlns:a16="http://schemas.microsoft.com/office/drawing/2014/main" id="{F2B1B03C-9E21-4607-B8F4-66FE0984A9F3}"/>
              </a:ext>
            </a:extLst>
          </p:cNvPr>
          <p:cNvGraphicFramePr>
            <a:graphicFrameLocks noGrp="1"/>
          </p:cNvGraphicFramePr>
          <p:nvPr>
            <p:extLst>
              <p:ext uri="{D42A27DB-BD31-4B8C-83A1-F6EECF244321}">
                <p14:modId xmlns:p14="http://schemas.microsoft.com/office/powerpoint/2010/main" val="625886638"/>
              </p:ext>
            </p:extLst>
          </p:nvPr>
        </p:nvGraphicFramePr>
        <p:xfrm>
          <a:off x="743373" y="2279909"/>
          <a:ext cx="8486988" cy="4346138"/>
        </p:xfrm>
        <a:graphic>
          <a:graphicData uri="http://schemas.openxmlformats.org/drawingml/2006/table">
            <a:tbl>
              <a:tblPr/>
              <a:tblGrid>
                <a:gridCol w="663715">
                  <a:extLst>
                    <a:ext uri="{9D8B030D-6E8A-4147-A177-3AD203B41FA5}">
                      <a16:colId xmlns:a16="http://schemas.microsoft.com/office/drawing/2014/main" val="3451783588"/>
                    </a:ext>
                  </a:extLst>
                </a:gridCol>
                <a:gridCol w="862829">
                  <a:extLst>
                    <a:ext uri="{9D8B030D-6E8A-4147-A177-3AD203B41FA5}">
                      <a16:colId xmlns:a16="http://schemas.microsoft.com/office/drawing/2014/main" val="216226079"/>
                    </a:ext>
                  </a:extLst>
                </a:gridCol>
                <a:gridCol w="4838697">
                  <a:extLst>
                    <a:ext uri="{9D8B030D-6E8A-4147-A177-3AD203B41FA5}">
                      <a16:colId xmlns:a16="http://schemas.microsoft.com/office/drawing/2014/main" val="3316198348"/>
                    </a:ext>
                  </a:extLst>
                </a:gridCol>
                <a:gridCol w="2121747">
                  <a:extLst>
                    <a:ext uri="{9D8B030D-6E8A-4147-A177-3AD203B41FA5}">
                      <a16:colId xmlns:a16="http://schemas.microsoft.com/office/drawing/2014/main" val="970259893"/>
                    </a:ext>
                  </a:extLst>
                </a:gridCol>
              </a:tblGrid>
              <a:tr h="310243">
                <a:tc gridSpan="4">
                  <a:txBody>
                    <a:bodyPr/>
                    <a:lstStyle/>
                    <a:p>
                      <a:r>
                        <a:rPr lang="en-US" sz="1200" b="1" dirty="0">
                          <a:effectLst/>
                          <a:latin typeface="MS PGothic" panose="020B0600070205080204" pitchFamily="34" charset="-128"/>
                          <a:ea typeface="MS PGothic" panose="020B0600070205080204" pitchFamily="34" charset="-128"/>
                        </a:rPr>
                        <a:t>Fri, Jan 17 AM  Special Session on IEEE 802 Standardization (</a:t>
                      </a:r>
                      <a:r>
                        <a:rPr lang="en-US" sz="1200" b="1" dirty="0" err="1">
                          <a:effectLst/>
                          <a:latin typeface="MS PGothic" panose="020B0600070205080204" pitchFamily="34" charset="-128"/>
                          <a:ea typeface="MS PGothic" panose="020B0600070205080204" pitchFamily="34" charset="-128"/>
                        </a:rPr>
                        <a:t>Maskawa</a:t>
                      </a:r>
                      <a:r>
                        <a:rPr lang="en-US" sz="1200" b="1" dirty="0">
                          <a:effectLst/>
                          <a:latin typeface="MS PGothic" panose="020B0600070205080204" pitchFamily="34" charset="-128"/>
                          <a:ea typeface="MS PGothic" panose="020B0600070205080204" pitchFamily="34" charset="-128"/>
                        </a:rPr>
                        <a:t> Hall, Kyoto University) 11:00 - 17:30</a:t>
                      </a:r>
                    </a:p>
                  </a:txBody>
                  <a:tcPr marL="8164" marR="8164" marT="8164" marB="8164" anchor="ctr">
                    <a:lnL>
                      <a:noFill/>
                    </a:lnL>
                    <a:lnR>
                      <a:noFill/>
                    </a:lnR>
                    <a:lnT>
                      <a:noFill/>
                    </a:lnT>
                    <a:lnB>
                      <a:noFill/>
                    </a:lnB>
                    <a:solidFill>
                      <a:srgbClr val="FFEFDE"/>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518554161"/>
                  </a:ext>
                </a:extLst>
              </a:tr>
              <a:tr h="604157">
                <a:tc>
                  <a:txBody>
                    <a:bodyPr/>
                    <a:lstStyle/>
                    <a:p>
                      <a:pPr algn="ctr"/>
                      <a:r>
                        <a:rPr lang="en-US" sz="1200" b="1" dirty="0">
                          <a:solidFill>
                            <a:schemeClr val="tx1"/>
                          </a:solidFill>
                          <a:effectLst/>
                          <a:latin typeface="MS PGothic" panose="020B0600070205080204" pitchFamily="34" charset="-128"/>
                          <a:ea typeface="MS PGothic" panose="020B0600070205080204" pitchFamily="34" charset="-128"/>
                        </a:rPr>
                        <a:t>(1)</a:t>
                      </a:r>
                    </a:p>
                  </a:txBody>
                  <a:tcPr marL="8164" marR="8164" marT="8164" marB="8164" anchor="ctr">
                    <a:lnL>
                      <a:noFill/>
                    </a:lnL>
                    <a:lnR>
                      <a:noFill/>
                    </a:lnR>
                    <a:lnT>
                      <a:noFill/>
                    </a:lnT>
                    <a:lnB>
                      <a:noFill/>
                    </a:lnB>
                    <a:solidFill>
                      <a:srgbClr val="FFFFFF"/>
                    </a:solidFill>
                  </a:tcPr>
                </a:tc>
                <a:tc>
                  <a:txBody>
                    <a:bodyPr/>
                    <a:lstStyle/>
                    <a:p>
                      <a:r>
                        <a:rPr lang="en-US" sz="1200" b="1" dirty="0">
                          <a:solidFill>
                            <a:schemeClr val="tx1"/>
                          </a:solidFill>
                          <a:effectLst/>
                          <a:latin typeface="MS PGothic" panose="020B0600070205080204" pitchFamily="34" charset="-128"/>
                          <a:ea typeface="MS PGothic" panose="020B0600070205080204" pitchFamily="34" charset="-128"/>
                        </a:rPr>
                        <a:t>11:00-11:50</a:t>
                      </a:r>
                    </a:p>
                  </a:txBody>
                  <a:tcPr marL="8164" marR="8164" marT="8164" marB="8164" anchor="ctr">
                    <a:lnL>
                      <a:noFill/>
                    </a:lnL>
                    <a:lnR>
                      <a:noFill/>
                    </a:lnR>
                    <a:lnT>
                      <a:noFill/>
                    </a:lnT>
                    <a:lnB>
                      <a:noFill/>
                    </a:lnB>
                    <a:solidFill>
                      <a:srgbClr val="FFFFFF"/>
                    </a:solidFill>
                  </a:tcPr>
                </a:tc>
                <a:tc>
                  <a:txBody>
                    <a:bodyPr/>
                    <a:lstStyle/>
                    <a:p>
                      <a:r>
                        <a:rPr lang="en-US" sz="1200" b="1" dirty="0">
                          <a:solidFill>
                            <a:schemeClr val="tx1"/>
                          </a:solidFill>
                          <a:effectLst/>
                          <a:latin typeface="MS PGothic" panose="020B0600070205080204" pitchFamily="34" charset="-128"/>
                          <a:ea typeface="MS PGothic" panose="020B0600070205080204" pitchFamily="34" charset="-128"/>
                        </a:rPr>
                        <a:t>[Invited Talk]</a:t>
                      </a:r>
                      <a:br>
                        <a:rPr lang="en-US" sz="1200" b="1" dirty="0">
                          <a:solidFill>
                            <a:schemeClr val="tx1"/>
                          </a:solidFill>
                          <a:effectLst/>
                          <a:latin typeface="MS PGothic" panose="020B0600070205080204" pitchFamily="34" charset="-128"/>
                          <a:ea typeface="MS PGothic" panose="020B0600070205080204" pitchFamily="34" charset="-128"/>
                        </a:rPr>
                      </a:br>
                      <a:r>
                        <a:rPr lang="en-US" sz="1200" b="1" dirty="0">
                          <a:solidFill>
                            <a:schemeClr val="tx1"/>
                          </a:solidFill>
                          <a:effectLst/>
                          <a:latin typeface="MS PGothic" panose="020B0600070205080204" pitchFamily="34" charset="-128"/>
                          <a:ea typeface="MS PGothic" panose="020B0600070205080204" pitchFamily="34" charset="-128"/>
                          <a:hlinkClick r:id="rId3">
                            <a:extLst>
                              <a:ext uri="{A12FA001-AC4F-418D-AE19-62706E023703}">
                                <ahyp:hlinkClr xmlns:ahyp="http://schemas.microsoft.com/office/drawing/2018/hyperlinkcolor" val="tx"/>
                              </a:ext>
                            </a:extLst>
                          </a:hlinkClick>
                        </a:rPr>
                        <a:t>IEEE 802.19 Wireless Coexistence Working Group</a:t>
                      </a:r>
                      <a:r>
                        <a:rPr lang="en-US" sz="1200" b="1" dirty="0">
                          <a:solidFill>
                            <a:schemeClr val="tx1"/>
                          </a:solidFill>
                          <a:effectLst/>
                          <a:latin typeface="MS PGothic" panose="020B0600070205080204" pitchFamily="34" charset="-128"/>
                          <a:ea typeface="MS PGothic" panose="020B0600070205080204" pitchFamily="34" charset="-128"/>
                        </a:rPr>
                        <a:t> </a:t>
                      </a:r>
                    </a:p>
                  </a:txBody>
                  <a:tcPr marL="8164" marR="8164" marT="8164" marB="8164" anchor="ctr">
                    <a:lnL>
                      <a:noFill/>
                    </a:lnL>
                    <a:lnR>
                      <a:noFill/>
                    </a:lnR>
                    <a:lnT>
                      <a:noFill/>
                    </a:lnT>
                    <a:lnB>
                      <a:noFill/>
                    </a:lnB>
                    <a:solidFill>
                      <a:srgbClr val="FFFFFF"/>
                    </a:solidFill>
                  </a:tcPr>
                </a:tc>
                <a:tc>
                  <a:txBody>
                    <a:bodyPr/>
                    <a:lstStyle/>
                    <a:p>
                      <a:r>
                        <a:rPr lang="en-US" sz="1200" b="1">
                          <a:solidFill>
                            <a:schemeClr val="tx1"/>
                          </a:solidFill>
                          <a:effectLst/>
                          <a:latin typeface="MS PGothic" panose="020B0600070205080204" pitchFamily="34" charset="-128"/>
                          <a:ea typeface="MS PGothic" panose="020B0600070205080204" pitchFamily="34" charset="-128"/>
                          <a:hlinkClick r:id="rId4">
                            <a:extLst>
                              <a:ext uri="{A12FA001-AC4F-418D-AE19-62706E023703}">
                                <ahyp:hlinkClr xmlns:ahyp="http://schemas.microsoft.com/office/drawing/2018/hyperlinkcolor" val="tx"/>
                              </a:ext>
                            </a:extLst>
                          </a:hlinkClick>
                        </a:rPr>
                        <a:t>Tuncer Baykas</a:t>
                      </a:r>
                      <a:r>
                        <a:rPr lang="en-US" sz="1200" b="1">
                          <a:solidFill>
                            <a:schemeClr val="tx1"/>
                          </a:solidFill>
                          <a:effectLst/>
                          <a:latin typeface="MS PGothic" panose="020B0600070205080204" pitchFamily="34" charset="-128"/>
                          <a:ea typeface="MS PGothic" panose="020B0600070205080204" pitchFamily="34" charset="-128"/>
                        </a:rPr>
                        <a:t> (</a:t>
                      </a:r>
                      <a:r>
                        <a:rPr lang="en-US" sz="1200" b="1">
                          <a:solidFill>
                            <a:schemeClr val="tx1"/>
                          </a:solidFill>
                          <a:effectLst/>
                          <a:latin typeface="MS PGothic" panose="020B0600070205080204" pitchFamily="34" charset="-128"/>
                          <a:ea typeface="MS PGothic" panose="020B0600070205080204" pitchFamily="34" charset="-128"/>
                          <a:hlinkClick r:id="rId5">
                            <a:extLst>
                              <a:ext uri="{A12FA001-AC4F-418D-AE19-62706E023703}">
                                <ahyp:hlinkClr xmlns:ahyp="http://schemas.microsoft.com/office/drawing/2018/hyperlinkcolor" val="tx"/>
                              </a:ext>
                            </a:extLst>
                          </a:hlinkClick>
                        </a:rPr>
                        <a:t>Ofinno</a:t>
                      </a:r>
                      <a:r>
                        <a:rPr lang="en-US" sz="1200" b="1">
                          <a:solidFill>
                            <a:schemeClr val="tx1"/>
                          </a:solidFill>
                          <a:effectLst/>
                          <a:latin typeface="MS PGothic" panose="020B0600070205080204" pitchFamily="34" charset="-128"/>
                          <a:ea typeface="MS PGothic" panose="020B0600070205080204" pitchFamily="34" charset="-128"/>
                        </a:rPr>
                        <a:t>)</a:t>
                      </a:r>
                    </a:p>
                  </a:txBody>
                  <a:tcPr marL="8164" marR="8164" marT="8164" marB="8164" anchor="ctr">
                    <a:lnL>
                      <a:noFill/>
                    </a:lnL>
                    <a:lnR>
                      <a:noFill/>
                    </a:lnR>
                    <a:lnT>
                      <a:noFill/>
                    </a:lnT>
                    <a:lnB>
                      <a:noFill/>
                    </a:lnB>
                    <a:solidFill>
                      <a:srgbClr val="FFFFFF"/>
                    </a:solidFill>
                  </a:tcPr>
                </a:tc>
                <a:extLst>
                  <a:ext uri="{0D108BD9-81ED-4DB2-BD59-A6C34878D82A}">
                    <a16:rowId xmlns:a16="http://schemas.microsoft.com/office/drawing/2014/main" val="4047420154"/>
                  </a:ext>
                </a:extLst>
              </a:tr>
              <a:tr h="163286">
                <a:tc>
                  <a:txBody>
                    <a:bodyPr/>
                    <a:lstStyle/>
                    <a:p>
                      <a:r>
                        <a:rPr lang="en-US" sz="1200" b="1">
                          <a:solidFill>
                            <a:schemeClr val="tx1"/>
                          </a:solidFill>
                          <a:effectLst/>
                          <a:latin typeface="MS PGothic" panose="020B0600070205080204" pitchFamily="34" charset="-128"/>
                          <a:ea typeface="MS PGothic" panose="020B0600070205080204" pitchFamily="34" charset="-128"/>
                        </a:rPr>
                        <a:t> </a:t>
                      </a:r>
                    </a:p>
                  </a:txBody>
                  <a:tcPr marL="8164" marR="8164" marT="8164" marB="8164" anchor="ctr">
                    <a:lnL>
                      <a:noFill/>
                    </a:lnL>
                    <a:lnR>
                      <a:noFill/>
                    </a:lnR>
                    <a:lnT>
                      <a:noFill/>
                    </a:lnT>
                    <a:lnB>
                      <a:noFill/>
                    </a:lnB>
                    <a:solidFill>
                      <a:srgbClr val="FFFCE0"/>
                    </a:solidFill>
                  </a:tcPr>
                </a:tc>
                <a:tc>
                  <a:txBody>
                    <a:bodyPr/>
                    <a:lstStyle/>
                    <a:p>
                      <a:r>
                        <a:rPr lang="en-US" sz="1200" b="1" dirty="0">
                          <a:solidFill>
                            <a:schemeClr val="tx1"/>
                          </a:solidFill>
                          <a:effectLst/>
                          <a:latin typeface="MS PGothic" panose="020B0600070205080204" pitchFamily="34" charset="-128"/>
                          <a:ea typeface="MS PGothic" panose="020B0600070205080204" pitchFamily="34" charset="-128"/>
                        </a:rPr>
                        <a:t>11:50-13:00</a:t>
                      </a:r>
                    </a:p>
                  </a:txBody>
                  <a:tcPr marL="8164" marR="8164" marT="8164" marB="8164" anchor="ctr">
                    <a:lnL>
                      <a:noFill/>
                    </a:lnL>
                    <a:lnR>
                      <a:noFill/>
                    </a:lnR>
                    <a:lnT>
                      <a:noFill/>
                    </a:lnT>
                    <a:lnB>
                      <a:noFill/>
                    </a:lnB>
                    <a:solidFill>
                      <a:srgbClr val="FFFCE0"/>
                    </a:solidFill>
                  </a:tcPr>
                </a:tc>
                <a:tc gridSpan="2">
                  <a:txBody>
                    <a:bodyPr/>
                    <a:lstStyle/>
                    <a:p>
                      <a:r>
                        <a:rPr lang="en-US" sz="1200" b="1">
                          <a:solidFill>
                            <a:schemeClr val="tx1"/>
                          </a:solidFill>
                          <a:effectLst/>
                          <a:latin typeface="MS PGothic" panose="020B0600070205080204" pitchFamily="34" charset="-128"/>
                          <a:ea typeface="MS PGothic" panose="020B0600070205080204" pitchFamily="34" charset="-128"/>
                        </a:rPr>
                        <a:t>Lunch Break ( 70 min. )</a:t>
                      </a:r>
                    </a:p>
                  </a:txBody>
                  <a:tcPr marL="8164" marR="8164" marT="8164" marB="8164" anchor="ctr">
                    <a:lnL>
                      <a:noFill/>
                    </a:lnL>
                    <a:lnR>
                      <a:noFill/>
                    </a:lnR>
                    <a:lnT>
                      <a:noFill/>
                    </a:lnT>
                    <a:lnB>
                      <a:noFill/>
                    </a:lnB>
                    <a:solidFill>
                      <a:srgbClr val="FFFCE0"/>
                    </a:solidFill>
                  </a:tcPr>
                </a:tc>
                <a:tc hMerge="1">
                  <a:txBody>
                    <a:bodyPr/>
                    <a:lstStyle/>
                    <a:p>
                      <a:endParaRPr lang="en-US"/>
                    </a:p>
                  </a:txBody>
                  <a:tcPr/>
                </a:tc>
                <a:extLst>
                  <a:ext uri="{0D108BD9-81ED-4DB2-BD59-A6C34878D82A}">
                    <a16:rowId xmlns:a16="http://schemas.microsoft.com/office/drawing/2014/main" val="2513456664"/>
                  </a:ext>
                </a:extLst>
              </a:tr>
              <a:tr h="604157">
                <a:tc>
                  <a:txBody>
                    <a:bodyPr/>
                    <a:lstStyle/>
                    <a:p>
                      <a:pPr algn="ctr"/>
                      <a:r>
                        <a:rPr lang="en-US" sz="1200" b="1" dirty="0">
                          <a:solidFill>
                            <a:schemeClr val="tx1"/>
                          </a:solidFill>
                          <a:effectLst/>
                          <a:latin typeface="MS PGothic" panose="020B0600070205080204" pitchFamily="34" charset="-128"/>
                          <a:ea typeface="MS PGothic" panose="020B0600070205080204" pitchFamily="34" charset="-128"/>
                        </a:rPr>
                        <a:t>(2)</a:t>
                      </a:r>
                    </a:p>
                  </a:txBody>
                  <a:tcPr marL="8164" marR="8164" marT="8164" marB="8164" anchor="ctr">
                    <a:lnL>
                      <a:noFill/>
                    </a:lnL>
                    <a:lnR>
                      <a:noFill/>
                    </a:lnR>
                    <a:lnT>
                      <a:noFill/>
                    </a:lnT>
                    <a:lnB>
                      <a:noFill/>
                    </a:lnB>
                    <a:solidFill>
                      <a:srgbClr val="FFFFFF"/>
                    </a:solidFill>
                  </a:tcPr>
                </a:tc>
                <a:tc>
                  <a:txBody>
                    <a:bodyPr/>
                    <a:lstStyle/>
                    <a:p>
                      <a:r>
                        <a:rPr lang="en-US" sz="1200" b="1" dirty="0">
                          <a:solidFill>
                            <a:schemeClr val="tx1"/>
                          </a:solidFill>
                          <a:effectLst/>
                          <a:latin typeface="MS PGothic" panose="020B0600070205080204" pitchFamily="34" charset="-128"/>
                          <a:ea typeface="MS PGothic" panose="020B0600070205080204" pitchFamily="34" charset="-128"/>
                        </a:rPr>
                        <a:t>13:00-13:50</a:t>
                      </a:r>
                    </a:p>
                  </a:txBody>
                  <a:tcPr marL="8164" marR="8164" marT="8164" marB="8164" anchor="ctr">
                    <a:lnL>
                      <a:noFill/>
                    </a:lnL>
                    <a:lnR>
                      <a:noFill/>
                    </a:lnR>
                    <a:lnT>
                      <a:noFill/>
                    </a:lnT>
                    <a:lnB>
                      <a:noFill/>
                    </a:lnB>
                    <a:solidFill>
                      <a:srgbClr val="FFFFFF"/>
                    </a:solidFill>
                  </a:tcPr>
                </a:tc>
                <a:tc>
                  <a:txBody>
                    <a:bodyPr/>
                    <a:lstStyle/>
                    <a:p>
                      <a:r>
                        <a:rPr lang="en-US" sz="1200" b="1" dirty="0">
                          <a:solidFill>
                            <a:schemeClr val="tx1"/>
                          </a:solidFill>
                          <a:effectLst/>
                          <a:latin typeface="MS PGothic" panose="020B0600070205080204" pitchFamily="34" charset="-128"/>
                          <a:ea typeface="MS PGothic" panose="020B0600070205080204" pitchFamily="34" charset="-128"/>
                        </a:rPr>
                        <a:t>[Invited Talk]</a:t>
                      </a:r>
                      <a:br>
                        <a:rPr lang="en-US" sz="1200" b="1" dirty="0">
                          <a:solidFill>
                            <a:schemeClr val="tx1"/>
                          </a:solidFill>
                          <a:effectLst/>
                          <a:latin typeface="MS PGothic" panose="020B0600070205080204" pitchFamily="34" charset="-128"/>
                          <a:ea typeface="MS PGothic" panose="020B0600070205080204" pitchFamily="34" charset="-128"/>
                        </a:rPr>
                      </a:br>
                      <a:r>
                        <a:rPr lang="en-US" sz="1200" b="1" dirty="0">
                          <a:solidFill>
                            <a:schemeClr val="tx1"/>
                          </a:solidFill>
                          <a:effectLst/>
                          <a:latin typeface="MS PGothic" panose="020B0600070205080204" pitchFamily="34" charset="-128"/>
                          <a:ea typeface="MS PGothic" panose="020B0600070205080204" pitchFamily="34" charset="-128"/>
                          <a:hlinkClick r:id="rId6">
                            <a:extLst>
                              <a:ext uri="{A12FA001-AC4F-418D-AE19-62706E023703}">
                                <ahyp:hlinkClr xmlns:ahyp="http://schemas.microsoft.com/office/drawing/2018/hyperlinkcolor" val="tx"/>
                              </a:ext>
                            </a:extLst>
                          </a:hlinkClick>
                        </a:rPr>
                        <a:t>Latest Trends in IEEE 802.15 and Wi-SUN Alliance</a:t>
                      </a:r>
                      <a:r>
                        <a:rPr lang="en-US" sz="1200" b="1" dirty="0">
                          <a:solidFill>
                            <a:schemeClr val="tx1"/>
                          </a:solidFill>
                          <a:effectLst/>
                          <a:latin typeface="MS PGothic" panose="020B0600070205080204" pitchFamily="34" charset="-128"/>
                          <a:ea typeface="MS PGothic" panose="020B0600070205080204" pitchFamily="34" charset="-128"/>
                        </a:rPr>
                        <a:t> </a:t>
                      </a:r>
                    </a:p>
                  </a:txBody>
                  <a:tcPr marL="8164" marR="8164" marT="8164" marB="8164" anchor="ctr">
                    <a:lnL>
                      <a:noFill/>
                    </a:lnL>
                    <a:lnR>
                      <a:noFill/>
                    </a:lnR>
                    <a:lnT>
                      <a:noFill/>
                    </a:lnT>
                    <a:lnB>
                      <a:noFill/>
                    </a:lnB>
                    <a:solidFill>
                      <a:srgbClr val="FFFFFF"/>
                    </a:solidFill>
                  </a:tcPr>
                </a:tc>
                <a:tc>
                  <a:txBody>
                    <a:bodyPr/>
                    <a:lstStyle/>
                    <a:p>
                      <a:r>
                        <a:rPr lang="en-US" sz="1200" b="1">
                          <a:solidFill>
                            <a:schemeClr val="tx1"/>
                          </a:solidFill>
                          <a:effectLst/>
                          <a:latin typeface="MS PGothic" panose="020B0600070205080204" pitchFamily="34" charset="-128"/>
                          <a:ea typeface="MS PGothic" panose="020B0600070205080204" pitchFamily="34" charset="-128"/>
                          <a:hlinkClick r:id="rId7">
                            <a:extLst>
                              <a:ext uri="{A12FA001-AC4F-418D-AE19-62706E023703}">
                                <ahyp:hlinkClr xmlns:ahyp="http://schemas.microsoft.com/office/drawing/2018/hyperlinkcolor" val="tx"/>
                              </a:ext>
                            </a:extLst>
                          </a:hlinkClick>
                        </a:rPr>
                        <a:t>Phil Beecher</a:t>
                      </a:r>
                      <a:r>
                        <a:rPr lang="en-US" sz="1200" b="1">
                          <a:solidFill>
                            <a:schemeClr val="tx1"/>
                          </a:solidFill>
                          <a:effectLst/>
                          <a:latin typeface="MS PGothic" panose="020B0600070205080204" pitchFamily="34" charset="-128"/>
                          <a:ea typeface="MS PGothic" panose="020B0600070205080204" pitchFamily="34" charset="-128"/>
                        </a:rPr>
                        <a:t> (</a:t>
                      </a:r>
                      <a:r>
                        <a:rPr lang="en-US" sz="1200" b="1">
                          <a:solidFill>
                            <a:schemeClr val="tx1"/>
                          </a:solidFill>
                          <a:effectLst/>
                          <a:latin typeface="MS PGothic" panose="020B0600070205080204" pitchFamily="34" charset="-128"/>
                          <a:ea typeface="MS PGothic" panose="020B0600070205080204" pitchFamily="34" charset="-128"/>
                          <a:hlinkClick r:id="rId8">
                            <a:extLst>
                              <a:ext uri="{A12FA001-AC4F-418D-AE19-62706E023703}">
                                <ahyp:hlinkClr xmlns:ahyp="http://schemas.microsoft.com/office/drawing/2018/hyperlinkcolor" val="tx"/>
                              </a:ext>
                            </a:extLst>
                          </a:hlinkClick>
                        </a:rPr>
                        <a:t>Wi-SUN Alliance</a:t>
                      </a:r>
                      <a:r>
                        <a:rPr lang="en-US" sz="1200" b="1">
                          <a:solidFill>
                            <a:schemeClr val="tx1"/>
                          </a:solidFill>
                          <a:effectLst/>
                          <a:latin typeface="MS PGothic" panose="020B0600070205080204" pitchFamily="34" charset="-128"/>
                          <a:ea typeface="MS PGothic" panose="020B0600070205080204" pitchFamily="34" charset="-128"/>
                        </a:rPr>
                        <a:t>)</a:t>
                      </a:r>
                    </a:p>
                  </a:txBody>
                  <a:tcPr marL="8164" marR="8164" marT="8164" marB="8164" anchor="ctr">
                    <a:lnL>
                      <a:noFill/>
                    </a:lnL>
                    <a:lnR>
                      <a:noFill/>
                    </a:lnR>
                    <a:lnT>
                      <a:noFill/>
                    </a:lnT>
                    <a:lnB>
                      <a:noFill/>
                    </a:lnB>
                    <a:solidFill>
                      <a:srgbClr val="FFFFFF"/>
                    </a:solidFill>
                  </a:tcPr>
                </a:tc>
                <a:extLst>
                  <a:ext uri="{0D108BD9-81ED-4DB2-BD59-A6C34878D82A}">
                    <a16:rowId xmlns:a16="http://schemas.microsoft.com/office/drawing/2014/main" val="250063195"/>
                  </a:ext>
                </a:extLst>
              </a:tr>
              <a:tr h="163286">
                <a:tc>
                  <a:txBody>
                    <a:bodyPr/>
                    <a:lstStyle/>
                    <a:p>
                      <a:r>
                        <a:rPr lang="en-US" sz="1200" b="1">
                          <a:solidFill>
                            <a:schemeClr val="tx1"/>
                          </a:solidFill>
                          <a:effectLst/>
                          <a:latin typeface="MS PGothic" panose="020B0600070205080204" pitchFamily="34" charset="-128"/>
                          <a:ea typeface="MS PGothic" panose="020B0600070205080204" pitchFamily="34" charset="-128"/>
                        </a:rPr>
                        <a:t> </a:t>
                      </a:r>
                    </a:p>
                  </a:txBody>
                  <a:tcPr marL="8164" marR="8164" marT="8164" marB="8164" anchor="ctr">
                    <a:lnL>
                      <a:noFill/>
                    </a:lnL>
                    <a:lnR>
                      <a:noFill/>
                    </a:lnR>
                    <a:lnT>
                      <a:noFill/>
                    </a:lnT>
                    <a:lnB>
                      <a:noFill/>
                    </a:lnB>
                    <a:solidFill>
                      <a:srgbClr val="FFFCE0"/>
                    </a:solidFill>
                  </a:tcPr>
                </a:tc>
                <a:tc>
                  <a:txBody>
                    <a:bodyPr/>
                    <a:lstStyle/>
                    <a:p>
                      <a:r>
                        <a:rPr lang="en-US" sz="1200" b="1" dirty="0">
                          <a:solidFill>
                            <a:schemeClr val="tx1"/>
                          </a:solidFill>
                          <a:effectLst/>
                          <a:latin typeface="MS PGothic" panose="020B0600070205080204" pitchFamily="34" charset="-128"/>
                          <a:ea typeface="MS PGothic" panose="020B0600070205080204" pitchFamily="34" charset="-128"/>
                        </a:rPr>
                        <a:t>13:50-13:55</a:t>
                      </a:r>
                    </a:p>
                  </a:txBody>
                  <a:tcPr marL="8164" marR="8164" marT="8164" marB="8164" anchor="ctr">
                    <a:lnL>
                      <a:noFill/>
                    </a:lnL>
                    <a:lnR>
                      <a:noFill/>
                    </a:lnR>
                    <a:lnT>
                      <a:noFill/>
                    </a:lnT>
                    <a:lnB>
                      <a:noFill/>
                    </a:lnB>
                    <a:solidFill>
                      <a:srgbClr val="FFFCE0"/>
                    </a:solidFill>
                  </a:tcPr>
                </a:tc>
                <a:tc gridSpan="2">
                  <a:txBody>
                    <a:bodyPr/>
                    <a:lstStyle/>
                    <a:p>
                      <a:r>
                        <a:rPr lang="en-US" sz="1200" b="1" dirty="0">
                          <a:solidFill>
                            <a:schemeClr val="tx1"/>
                          </a:solidFill>
                          <a:effectLst/>
                          <a:latin typeface="MS PGothic" panose="020B0600070205080204" pitchFamily="34" charset="-128"/>
                          <a:ea typeface="MS PGothic" panose="020B0600070205080204" pitchFamily="34" charset="-128"/>
                        </a:rPr>
                        <a:t>Break ( 5 min. )</a:t>
                      </a:r>
                    </a:p>
                  </a:txBody>
                  <a:tcPr marL="8164" marR="8164" marT="8164" marB="8164" anchor="ctr">
                    <a:lnL>
                      <a:noFill/>
                    </a:lnL>
                    <a:lnR>
                      <a:noFill/>
                    </a:lnR>
                    <a:lnT>
                      <a:noFill/>
                    </a:lnT>
                    <a:lnB>
                      <a:noFill/>
                    </a:lnB>
                    <a:solidFill>
                      <a:srgbClr val="FFFCE0"/>
                    </a:solidFill>
                  </a:tcPr>
                </a:tc>
                <a:tc hMerge="1">
                  <a:txBody>
                    <a:bodyPr/>
                    <a:lstStyle/>
                    <a:p>
                      <a:endParaRPr lang="en-US"/>
                    </a:p>
                  </a:txBody>
                  <a:tcPr/>
                </a:tc>
                <a:extLst>
                  <a:ext uri="{0D108BD9-81ED-4DB2-BD59-A6C34878D82A}">
                    <a16:rowId xmlns:a16="http://schemas.microsoft.com/office/drawing/2014/main" val="3950733442"/>
                  </a:ext>
                </a:extLst>
              </a:tr>
              <a:tr h="731257">
                <a:tc>
                  <a:txBody>
                    <a:bodyPr/>
                    <a:lstStyle/>
                    <a:p>
                      <a:pPr algn="ctr"/>
                      <a:r>
                        <a:rPr lang="en-US" sz="1200" b="1">
                          <a:solidFill>
                            <a:schemeClr val="tx1"/>
                          </a:solidFill>
                          <a:effectLst/>
                          <a:latin typeface="MS PGothic" panose="020B0600070205080204" pitchFamily="34" charset="-128"/>
                          <a:ea typeface="MS PGothic" panose="020B0600070205080204" pitchFamily="34" charset="-128"/>
                        </a:rPr>
                        <a:t>(3)</a:t>
                      </a:r>
                    </a:p>
                  </a:txBody>
                  <a:tcPr marL="8164" marR="8164" marT="8164" marB="8164" anchor="ctr">
                    <a:lnL>
                      <a:noFill/>
                    </a:lnL>
                    <a:lnR>
                      <a:noFill/>
                    </a:lnR>
                    <a:lnT>
                      <a:noFill/>
                    </a:lnT>
                    <a:lnB>
                      <a:noFill/>
                    </a:lnB>
                    <a:solidFill>
                      <a:srgbClr val="FFFFFF"/>
                    </a:solidFill>
                  </a:tcPr>
                </a:tc>
                <a:tc>
                  <a:txBody>
                    <a:bodyPr/>
                    <a:lstStyle/>
                    <a:p>
                      <a:r>
                        <a:rPr lang="en-US" sz="1200" b="1" dirty="0">
                          <a:solidFill>
                            <a:schemeClr val="tx1"/>
                          </a:solidFill>
                          <a:effectLst/>
                          <a:latin typeface="MS PGothic" panose="020B0600070205080204" pitchFamily="34" charset="-128"/>
                          <a:ea typeface="MS PGothic" panose="020B0600070205080204" pitchFamily="34" charset="-128"/>
                        </a:rPr>
                        <a:t>13:55-14:45</a:t>
                      </a:r>
                    </a:p>
                  </a:txBody>
                  <a:tcPr marL="8164" marR="8164" marT="8164" marB="8164" anchor="ctr">
                    <a:lnL>
                      <a:noFill/>
                    </a:lnL>
                    <a:lnR>
                      <a:noFill/>
                    </a:lnR>
                    <a:lnT>
                      <a:noFill/>
                    </a:lnT>
                    <a:lnB>
                      <a:noFill/>
                    </a:lnB>
                    <a:solidFill>
                      <a:srgbClr val="FFFFFF"/>
                    </a:solidFill>
                  </a:tcPr>
                </a:tc>
                <a:tc>
                  <a:txBody>
                    <a:bodyPr/>
                    <a:lstStyle/>
                    <a:p>
                      <a:r>
                        <a:rPr lang="en-US" sz="1200" b="1" dirty="0">
                          <a:solidFill>
                            <a:schemeClr val="tx1"/>
                          </a:solidFill>
                          <a:effectLst/>
                          <a:latin typeface="MS PGothic" panose="020B0600070205080204" pitchFamily="34" charset="-128"/>
                          <a:ea typeface="MS PGothic" panose="020B0600070205080204" pitchFamily="34" charset="-128"/>
                        </a:rPr>
                        <a:t>[Invited Talk]</a:t>
                      </a:r>
                      <a:br>
                        <a:rPr lang="en-US" sz="1200" b="1" dirty="0">
                          <a:solidFill>
                            <a:schemeClr val="tx1"/>
                          </a:solidFill>
                          <a:effectLst/>
                          <a:latin typeface="MS PGothic" panose="020B0600070205080204" pitchFamily="34" charset="-128"/>
                          <a:ea typeface="MS PGothic" panose="020B0600070205080204" pitchFamily="34" charset="-128"/>
                        </a:rPr>
                      </a:br>
                      <a:r>
                        <a:rPr lang="en-US" sz="1200" b="1" dirty="0">
                          <a:solidFill>
                            <a:schemeClr val="tx1"/>
                          </a:solidFill>
                          <a:effectLst/>
                          <a:latin typeface="MS PGothic" panose="020B0600070205080204" pitchFamily="34" charset="-128"/>
                          <a:ea typeface="MS PGothic" panose="020B0600070205080204" pitchFamily="34" charset="-128"/>
                          <a:hlinkClick r:id="rId9">
                            <a:extLst>
                              <a:ext uri="{A12FA001-AC4F-418D-AE19-62706E023703}">
                                <ahyp:hlinkClr xmlns:ahyp="http://schemas.microsoft.com/office/drawing/2018/hyperlinkcolor" val="tx"/>
                              </a:ext>
                            </a:extLst>
                          </a:hlinkClick>
                        </a:rPr>
                        <a:t>Latest Trends in In-Body CA Localization and IEEE 802.15.6ma</a:t>
                      </a:r>
                      <a:r>
                        <a:rPr lang="en-US" sz="1200" b="1" dirty="0">
                          <a:solidFill>
                            <a:schemeClr val="tx1"/>
                          </a:solidFill>
                          <a:effectLst/>
                          <a:latin typeface="MS PGothic" panose="020B0600070205080204" pitchFamily="34" charset="-128"/>
                          <a:ea typeface="MS PGothic" panose="020B0600070205080204" pitchFamily="34" charset="-128"/>
                        </a:rPr>
                        <a:t> </a:t>
                      </a:r>
                    </a:p>
                  </a:txBody>
                  <a:tcPr marL="8164" marR="8164" marT="8164" marB="8164" anchor="ctr">
                    <a:lnL>
                      <a:noFill/>
                    </a:lnL>
                    <a:lnR>
                      <a:noFill/>
                    </a:lnR>
                    <a:lnT>
                      <a:noFill/>
                    </a:lnT>
                    <a:lnB>
                      <a:noFill/>
                    </a:lnB>
                    <a:solidFill>
                      <a:srgbClr val="FFFFFF"/>
                    </a:solidFill>
                  </a:tcPr>
                </a:tc>
                <a:tc>
                  <a:txBody>
                    <a:bodyPr/>
                    <a:lstStyle/>
                    <a:p>
                      <a:r>
                        <a:rPr lang="en-US" sz="1200" b="1">
                          <a:solidFill>
                            <a:schemeClr val="tx1"/>
                          </a:solidFill>
                          <a:effectLst/>
                          <a:latin typeface="MS PGothic" panose="020B0600070205080204" pitchFamily="34" charset="-128"/>
                          <a:ea typeface="MS PGothic" panose="020B0600070205080204" pitchFamily="34" charset="-128"/>
                          <a:hlinkClick r:id="rId10">
                            <a:extLst>
                              <a:ext uri="{A12FA001-AC4F-418D-AE19-62706E023703}">
                                <ahyp:hlinkClr xmlns:ahyp="http://schemas.microsoft.com/office/drawing/2018/hyperlinkcolor" val="tx"/>
                              </a:ext>
                            </a:extLst>
                          </a:hlinkClick>
                        </a:rPr>
                        <a:t>Daisuke Anzai</a:t>
                      </a:r>
                      <a:r>
                        <a:rPr lang="en-US" sz="1200" b="1">
                          <a:solidFill>
                            <a:schemeClr val="tx1"/>
                          </a:solidFill>
                          <a:effectLst/>
                          <a:latin typeface="MS PGothic" panose="020B0600070205080204" pitchFamily="34" charset="-128"/>
                          <a:ea typeface="MS PGothic" panose="020B0600070205080204" pitchFamily="34" charset="-128"/>
                        </a:rPr>
                        <a:t> (</a:t>
                      </a:r>
                      <a:r>
                        <a:rPr lang="en-US" sz="1200" b="1">
                          <a:solidFill>
                            <a:schemeClr val="tx1"/>
                          </a:solidFill>
                          <a:effectLst/>
                          <a:latin typeface="MS PGothic" panose="020B0600070205080204" pitchFamily="34" charset="-128"/>
                          <a:ea typeface="MS PGothic" panose="020B0600070205080204" pitchFamily="34" charset="-128"/>
                          <a:hlinkClick r:id="rId11">
                            <a:extLst>
                              <a:ext uri="{A12FA001-AC4F-418D-AE19-62706E023703}">
                                <ahyp:hlinkClr xmlns:ahyp="http://schemas.microsoft.com/office/drawing/2018/hyperlinkcolor" val="tx"/>
                              </a:ext>
                            </a:extLst>
                          </a:hlinkClick>
                        </a:rPr>
                        <a:t>Nagoya Inst. of Tech.</a:t>
                      </a:r>
                      <a:r>
                        <a:rPr lang="en-US" sz="1200" b="1">
                          <a:solidFill>
                            <a:schemeClr val="tx1"/>
                          </a:solidFill>
                          <a:effectLst/>
                          <a:latin typeface="MS PGothic" panose="020B0600070205080204" pitchFamily="34" charset="-128"/>
                          <a:ea typeface="MS PGothic" panose="020B0600070205080204" pitchFamily="34" charset="-128"/>
                        </a:rPr>
                        <a:t>)</a:t>
                      </a:r>
                    </a:p>
                  </a:txBody>
                  <a:tcPr marL="8164" marR="8164" marT="8164" marB="8164" anchor="ctr">
                    <a:lnL>
                      <a:noFill/>
                    </a:lnL>
                    <a:lnR>
                      <a:noFill/>
                    </a:lnR>
                    <a:lnT>
                      <a:noFill/>
                    </a:lnT>
                    <a:lnB>
                      <a:noFill/>
                    </a:lnB>
                    <a:solidFill>
                      <a:srgbClr val="FFFFFF"/>
                    </a:solidFill>
                  </a:tcPr>
                </a:tc>
                <a:extLst>
                  <a:ext uri="{0D108BD9-81ED-4DB2-BD59-A6C34878D82A}">
                    <a16:rowId xmlns:a16="http://schemas.microsoft.com/office/drawing/2014/main" val="2969089815"/>
                  </a:ext>
                </a:extLst>
              </a:tr>
              <a:tr h="163286">
                <a:tc>
                  <a:txBody>
                    <a:bodyPr/>
                    <a:lstStyle/>
                    <a:p>
                      <a:r>
                        <a:rPr lang="en-US" sz="1200" b="1" dirty="0">
                          <a:solidFill>
                            <a:schemeClr val="tx1"/>
                          </a:solidFill>
                          <a:effectLst/>
                          <a:latin typeface="MS PGothic" panose="020B0600070205080204" pitchFamily="34" charset="-128"/>
                          <a:ea typeface="MS PGothic" panose="020B0600070205080204" pitchFamily="34" charset="-128"/>
                        </a:rPr>
                        <a:t> </a:t>
                      </a:r>
                    </a:p>
                  </a:txBody>
                  <a:tcPr marL="8164" marR="8164" marT="8164" marB="8164" anchor="ctr">
                    <a:lnL>
                      <a:noFill/>
                    </a:lnL>
                    <a:lnR>
                      <a:noFill/>
                    </a:lnR>
                    <a:lnT>
                      <a:noFill/>
                    </a:lnT>
                    <a:lnB>
                      <a:noFill/>
                    </a:lnB>
                    <a:solidFill>
                      <a:srgbClr val="FFFCE0"/>
                    </a:solidFill>
                  </a:tcPr>
                </a:tc>
                <a:tc>
                  <a:txBody>
                    <a:bodyPr/>
                    <a:lstStyle/>
                    <a:p>
                      <a:r>
                        <a:rPr lang="en-US" sz="1200" b="1" dirty="0">
                          <a:solidFill>
                            <a:schemeClr val="tx1"/>
                          </a:solidFill>
                          <a:effectLst/>
                          <a:latin typeface="MS PGothic" panose="020B0600070205080204" pitchFamily="34" charset="-128"/>
                          <a:ea typeface="MS PGothic" panose="020B0600070205080204" pitchFamily="34" charset="-128"/>
                        </a:rPr>
                        <a:t>14:45-15:00</a:t>
                      </a:r>
                    </a:p>
                  </a:txBody>
                  <a:tcPr marL="8164" marR="8164" marT="8164" marB="8164" anchor="ctr">
                    <a:lnL>
                      <a:noFill/>
                    </a:lnL>
                    <a:lnR>
                      <a:noFill/>
                    </a:lnR>
                    <a:lnT>
                      <a:noFill/>
                    </a:lnT>
                    <a:lnB>
                      <a:noFill/>
                    </a:lnB>
                    <a:solidFill>
                      <a:srgbClr val="FFFCE0"/>
                    </a:solidFill>
                  </a:tcPr>
                </a:tc>
                <a:tc gridSpan="2">
                  <a:txBody>
                    <a:bodyPr/>
                    <a:lstStyle/>
                    <a:p>
                      <a:r>
                        <a:rPr lang="en-US" sz="1200" b="1" dirty="0">
                          <a:solidFill>
                            <a:schemeClr val="tx1"/>
                          </a:solidFill>
                          <a:effectLst/>
                          <a:latin typeface="MS PGothic" panose="020B0600070205080204" pitchFamily="34" charset="-128"/>
                          <a:ea typeface="MS PGothic" panose="020B0600070205080204" pitchFamily="34" charset="-128"/>
                        </a:rPr>
                        <a:t>Break ( 15 min. )</a:t>
                      </a:r>
                    </a:p>
                  </a:txBody>
                  <a:tcPr marL="8164" marR="8164" marT="8164" marB="8164" anchor="ctr">
                    <a:lnL>
                      <a:noFill/>
                    </a:lnL>
                    <a:lnR>
                      <a:noFill/>
                    </a:lnR>
                    <a:lnT>
                      <a:noFill/>
                    </a:lnT>
                    <a:lnB>
                      <a:noFill/>
                    </a:lnB>
                    <a:solidFill>
                      <a:srgbClr val="FFFCE0"/>
                    </a:solidFill>
                  </a:tcPr>
                </a:tc>
                <a:tc hMerge="1">
                  <a:txBody>
                    <a:bodyPr/>
                    <a:lstStyle/>
                    <a:p>
                      <a:endParaRPr lang="en-US"/>
                    </a:p>
                  </a:txBody>
                  <a:tcPr/>
                </a:tc>
                <a:extLst>
                  <a:ext uri="{0D108BD9-81ED-4DB2-BD59-A6C34878D82A}">
                    <a16:rowId xmlns:a16="http://schemas.microsoft.com/office/drawing/2014/main" val="1987728312"/>
                  </a:ext>
                </a:extLst>
              </a:tr>
              <a:tr h="1299492">
                <a:tc>
                  <a:txBody>
                    <a:bodyPr/>
                    <a:lstStyle/>
                    <a:p>
                      <a:pPr algn="ctr"/>
                      <a:r>
                        <a:rPr lang="en-US" sz="1200" b="1">
                          <a:solidFill>
                            <a:schemeClr val="tx1"/>
                          </a:solidFill>
                          <a:effectLst/>
                          <a:latin typeface="MS PGothic" panose="020B0600070205080204" pitchFamily="34" charset="-128"/>
                          <a:ea typeface="MS PGothic" panose="020B0600070205080204" pitchFamily="34" charset="-128"/>
                        </a:rPr>
                        <a:t>(4)</a:t>
                      </a:r>
                    </a:p>
                  </a:txBody>
                  <a:tcPr marL="8164" marR="8164" marT="8164" marB="8164" anchor="ctr">
                    <a:lnL>
                      <a:noFill/>
                    </a:lnL>
                    <a:lnR>
                      <a:noFill/>
                    </a:lnR>
                    <a:lnT>
                      <a:noFill/>
                    </a:lnT>
                    <a:lnB>
                      <a:noFill/>
                    </a:lnB>
                    <a:solidFill>
                      <a:srgbClr val="FFFFFF"/>
                    </a:solidFill>
                  </a:tcPr>
                </a:tc>
                <a:tc>
                  <a:txBody>
                    <a:bodyPr/>
                    <a:lstStyle/>
                    <a:p>
                      <a:r>
                        <a:rPr lang="en-US" sz="1200" b="1" dirty="0">
                          <a:solidFill>
                            <a:schemeClr val="tx1"/>
                          </a:solidFill>
                          <a:effectLst/>
                          <a:latin typeface="MS PGothic" panose="020B0600070205080204" pitchFamily="34" charset="-128"/>
                          <a:ea typeface="MS PGothic" panose="020B0600070205080204" pitchFamily="34" charset="-128"/>
                        </a:rPr>
                        <a:t>15:00-15:50</a:t>
                      </a:r>
                    </a:p>
                  </a:txBody>
                  <a:tcPr marL="8164" marR="8164" marT="8164" marB="8164" anchor="ctr">
                    <a:lnL>
                      <a:noFill/>
                    </a:lnL>
                    <a:lnR>
                      <a:noFill/>
                    </a:lnR>
                    <a:lnT>
                      <a:noFill/>
                    </a:lnT>
                    <a:lnB>
                      <a:noFill/>
                    </a:lnB>
                    <a:solidFill>
                      <a:srgbClr val="FFFFFF"/>
                    </a:solidFill>
                  </a:tcPr>
                </a:tc>
                <a:tc>
                  <a:txBody>
                    <a:bodyPr/>
                    <a:lstStyle/>
                    <a:p>
                      <a:r>
                        <a:rPr lang="en-US" sz="1200" b="1" dirty="0">
                          <a:solidFill>
                            <a:schemeClr val="tx1"/>
                          </a:solidFill>
                          <a:effectLst/>
                          <a:latin typeface="MS PGothic" panose="020B0600070205080204" pitchFamily="34" charset="-128"/>
                          <a:ea typeface="MS PGothic" panose="020B0600070205080204" pitchFamily="34" charset="-128"/>
                        </a:rPr>
                        <a:t>[Invited Talk]</a:t>
                      </a:r>
                      <a:br>
                        <a:rPr lang="en-US" sz="1200" b="1" dirty="0">
                          <a:solidFill>
                            <a:schemeClr val="tx1"/>
                          </a:solidFill>
                          <a:effectLst/>
                          <a:latin typeface="MS PGothic" panose="020B0600070205080204" pitchFamily="34" charset="-128"/>
                          <a:ea typeface="MS PGothic" panose="020B0600070205080204" pitchFamily="34" charset="-128"/>
                        </a:rPr>
                      </a:br>
                      <a:r>
                        <a:rPr lang="en-US" sz="1200" b="1" dirty="0">
                          <a:solidFill>
                            <a:schemeClr val="tx1"/>
                          </a:solidFill>
                          <a:effectLst/>
                          <a:latin typeface="MS PGothic" panose="020B0600070205080204" pitchFamily="34" charset="-128"/>
                          <a:ea typeface="MS PGothic" panose="020B0600070205080204" pitchFamily="34" charset="-128"/>
                          <a:hlinkClick r:id="rId12">
                            <a:extLst>
                              <a:ext uri="{A12FA001-AC4F-418D-AE19-62706E023703}">
                                <ahyp:hlinkClr xmlns:ahyp="http://schemas.microsoft.com/office/drawing/2018/hyperlinkcolor" val="tx"/>
                              </a:ext>
                            </a:extLst>
                          </a:hlinkClick>
                        </a:rPr>
                        <a:t>Latest trend of wireless LAN standardization in IEEE 802.11, and development of system-level simulator for evaluating reliability of cybernetic avatar operation</a:t>
                      </a:r>
                      <a:r>
                        <a:rPr lang="en-US" sz="1200" b="1" dirty="0">
                          <a:solidFill>
                            <a:schemeClr val="tx1"/>
                          </a:solidFill>
                          <a:effectLst/>
                          <a:latin typeface="MS PGothic" panose="020B0600070205080204" pitchFamily="34" charset="-128"/>
                          <a:ea typeface="MS PGothic" panose="020B0600070205080204" pitchFamily="34" charset="-128"/>
                        </a:rPr>
                        <a:t> </a:t>
                      </a:r>
                    </a:p>
                  </a:txBody>
                  <a:tcPr marL="8164" marR="8164" marT="8164" marB="8164" anchor="ctr">
                    <a:lnL>
                      <a:noFill/>
                    </a:lnL>
                    <a:lnR>
                      <a:noFill/>
                    </a:lnR>
                    <a:lnT>
                      <a:noFill/>
                    </a:lnT>
                    <a:lnB>
                      <a:noFill/>
                    </a:lnB>
                    <a:solidFill>
                      <a:srgbClr val="FFFFFF"/>
                    </a:solidFill>
                  </a:tcPr>
                </a:tc>
                <a:tc>
                  <a:txBody>
                    <a:bodyPr/>
                    <a:lstStyle/>
                    <a:p>
                      <a:r>
                        <a:rPr lang="en-US" sz="1200" b="1" dirty="0">
                          <a:solidFill>
                            <a:schemeClr val="tx1"/>
                          </a:solidFill>
                          <a:effectLst/>
                          <a:latin typeface="MS PGothic" panose="020B0600070205080204" pitchFamily="34" charset="-128"/>
                          <a:ea typeface="MS PGothic" panose="020B0600070205080204" pitchFamily="34" charset="-128"/>
                          <a:hlinkClick r:id="rId13">
                            <a:extLst>
                              <a:ext uri="{A12FA001-AC4F-418D-AE19-62706E023703}">
                                <ahyp:hlinkClr xmlns:ahyp="http://schemas.microsoft.com/office/drawing/2018/hyperlinkcolor" val="tx"/>
                              </a:ext>
                            </a:extLst>
                          </a:hlinkClick>
                        </a:rPr>
                        <a:t>Kazuto Yano</a:t>
                      </a:r>
                      <a:r>
                        <a:rPr lang="en-US" sz="1200" b="1" dirty="0">
                          <a:solidFill>
                            <a:schemeClr val="tx1"/>
                          </a:solidFill>
                          <a:effectLst/>
                          <a:latin typeface="MS PGothic" panose="020B0600070205080204" pitchFamily="34" charset="-128"/>
                          <a:ea typeface="MS PGothic" panose="020B0600070205080204" pitchFamily="34" charset="-128"/>
                        </a:rPr>
                        <a:t> (</a:t>
                      </a:r>
                      <a:r>
                        <a:rPr lang="en-US" sz="1200" b="1" dirty="0">
                          <a:solidFill>
                            <a:schemeClr val="tx1"/>
                          </a:solidFill>
                          <a:effectLst/>
                          <a:latin typeface="MS PGothic" panose="020B0600070205080204" pitchFamily="34" charset="-128"/>
                          <a:ea typeface="MS PGothic" panose="020B0600070205080204" pitchFamily="34" charset="-128"/>
                          <a:hlinkClick r:id="rId14">
                            <a:extLst>
                              <a:ext uri="{A12FA001-AC4F-418D-AE19-62706E023703}">
                                <ahyp:hlinkClr xmlns:ahyp="http://schemas.microsoft.com/office/drawing/2018/hyperlinkcolor" val="tx"/>
                              </a:ext>
                            </a:extLst>
                          </a:hlinkClick>
                        </a:rPr>
                        <a:t>ATR</a:t>
                      </a:r>
                      <a:r>
                        <a:rPr lang="en-US" sz="1200" b="1" dirty="0">
                          <a:solidFill>
                            <a:schemeClr val="tx1"/>
                          </a:solidFill>
                          <a:effectLst/>
                          <a:latin typeface="MS PGothic" panose="020B0600070205080204" pitchFamily="34" charset="-128"/>
                          <a:ea typeface="MS PGothic" panose="020B0600070205080204" pitchFamily="34" charset="-128"/>
                        </a:rPr>
                        <a:t>)</a:t>
                      </a:r>
                    </a:p>
                  </a:txBody>
                  <a:tcPr marL="8164" marR="8164" marT="8164" marB="8164" anchor="ctr">
                    <a:lnL>
                      <a:noFill/>
                    </a:lnL>
                    <a:lnR>
                      <a:noFill/>
                    </a:lnR>
                    <a:lnT>
                      <a:noFill/>
                    </a:lnT>
                    <a:lnB>
                      <a:noFill/>
                    </a:lnB>
                    <a:solidFill>
                      <a:srgbClr val="FFFFFF"/>
                    </a:solidFill>
                  </a:tcPr>
                </a:tc>
                <a:extLst>
                  <a:ext uri="{0D108BD9-81ED-4DB2-BD59-A6C34878D82A}">
                    <a16:rowId xmlns:a16="http://schemas.microsoft.com/office/drawing/2014/main" val="394484192"/>
                  </a:ext>
                </a:extLst>
              </a:tr>
              <a:tr h="163286">
                <a:tc>
                  <a:txBody>
                    <a:bodyPr/>
                    <a:lstStyle/>
                    <a:p>
                      <a:pPr algn="ctr"/>
                      <a:r>
                        <a:rPr lang="en-US" sz="1200" b="1">
                          <a:solidFill>
                            <a:schemeClr val="tx1"/>
                          </a:solidFill>
                          <a:effectLst/>
                          <a:latin typeface="MS PGothic" panose="020B0600070205080204" pitchFamily="34" charset="-128"/>
                          <a:ea typeface="MS PGothic" panose="020B0600070205080204" pitchFamily="34" charset="-128"/>
                        </a:rPr>
                        <a:t>(5)</a:t>
                      </a:r>
                    </a:p>
                  </a:txBody>
                  <a:tcPr marL="8164" marR="8164" marT="8164" marB="8164" anchor="ctr">
                    <a:lnL>
                      <a:noFill/>
                    </a:lnL>
                    <a:lnR>
                      <a:noFill/>
                    </a:lnR>
                    <a:lnT>
                      <a:noFill/>
                    </a:lnT>
                    <a:lnB>
                      <a:noFill/>
                    </a:lnB>
                    <a:solidFill>
                      <a:srgbClr val="FFFFFF"/>
                    </a:solidFill>
                  </a:tcPr>
                </a:tc>
                <a:tc>
                  <a:txBody>
                    <a:bodyPr/>
                    <a:lstStyle/>
                    <a:p>
                      <a:r>
                        <a:rPr lang="en-US" sz="1200" b="1" dirty="0">
                          <a:solidFill>
                            <a:schemeClr val="tx1"/>
                          </a:solidFill>
                          <a:effectLst/>
                          <a:latin typeface="MS PGothic" panose="020B0600070205080204" pitchFamily="34" charset="-128"/>
                          <a:ea typeface="MS PGothic" panose="020B0600070205080204" pitchFamily="34" charset="-128"/>
                        </a:rPr>
                        <a:t>16:00-17:30</a:t>
                      </a:r>
                    </a:p>
                  </a:txBody>
                  <a:tcPr marL="8164" marR="8164" marT="8164" marB="8164" anchor="ctr">
                    <a:lnL>
                      <a:noFill/>
                    </a:lnL>
                    <a:lnR>
                      <a:noFill/>
                    </a:lnR>
                    <a:lnT>
                      <a:noFill/>
                    </a:lnT>
                    <a:lnB>
                      <a:noFill/>
                    </a:lnB>
                    <a:solidFill>
                      <a:srgbClr val="FFFFFF"/>
                    </a:solidFill>
                  </a:tcPr>
                </a:tc>
                <a:tc gridSpan="2">
                  <a:txBody>
                    <a:bodyPr/>
                    <a:lstStyle/>
                    <a:p>
                      <a:r>
                        <a:rPr lang="en-US" sz="1200" b="1" dirty="0">
                          <a:solidFill>
                            <a:schemeClr val="tx1"/>
                          </a:solidFill>
                          <a:effectLst/>
                          <a:latin typeface="MS PGothic" panose="020B0600070205080204" pitchFamily="34" charset="-128"/>
                          <a:ea typeface="MS PGothic" panose="020B0600070205080204" pitchFamily="34" charset="-128"/>
                        </a:rPr>
                        <a:t>Discussion session</a:t>
                      </a:r>
                    </a:p>
                  </a:txBody>
                  <a:tcPr marL="8164" marR="8164" marT="8164" marB="8164" anchor="ctr">
                    <a:lnL>
                      <a:noFill/>
                    </a:lnL>
                    <a:lnR>
                      <a:noFill/>
                    </a:lnR>
                    <a:lnT>
                      <a:noFill/>
                    </a:lnT>
                    <a:lnB>
                      <a:noFill/>
                    </a:lnB>
                    <a:solidFill>
                      <a:srgbClr val="FFFFFF"/>
                    </a:solidFill>
                  </a:tcPr>
                </a:tc>
                <a:tc hMerge="1">
                  <a:txBody>
                    <a:bodyPr/>
                    <a:lstStyle/>
                    <a:p>
                      <a:endParaRPr lang="en-US"/>
                    </a:p>
                  </a:txBody>
                  <a:tcPr/>
                </a:tc>
                <a:extLst>
                  <a:ext uri="{0D108BD9-81ED-4DB2-BD59-A6C34878D82A}">
                    <a16:rowId xmlns:a16="http://schemas.microsoft.com/office/drawing/2014/main" val="2802032223"/>
                  </a:ext>
                </a:extLst>
              </a:tr>
            </a:tbl>
          </a:graphicData>
        </a:graphic>
      </p:graphicFrame>
    </p:spTree>
    <p:extLst>
      <p:ext uri="{BB962C8B-B14F-4D97-AF65-F5344CB8AC3E}">
        <p14:creationId xmlns:p14="http://schemas.microsoft.com/office/powerpoint/2010/main" val="28702831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D7C8A2-F0E4-532D-6EB7-50B1A2249A9D}"/>
              </a:ext>
            </a:extLst>
          </p:cNvPr>
          <p:cNvSpPr>
            <a:spLocks noGrp="1"/>
          </p:cNvSpPr>
          <p:nvPr>
            <p:ph type="title"/>
          </p:nvPr>
        </p:nvSpPr>
        <p:spPr/>
        <p:txBody>
          <a:bodyPr/>
          <a:lstStyle/>
          <a:p>
            <a:r>
              <a:rPr lang="en-US" dirty="0"/>
              <a:t>SPs</a:t>
            </a:r>
          </a:p>
        </p:txBody>
      </p:sp>
      <p:sp>
        <p:nvSpPr>
          <p:cNvPr id="3" name="Content Placeholder 2">
            <a:extLst>
              <a:ext uri="{FF2B5EF4-FFF2-40B4-BE49-F238E27FC236}">
                <a16:creationId xmlns:a16="http://schemas.microsoft.com/office/drawing/2014/main" id="{F37A28A3-2897-17A8-104E-096ED3A59350}"/>
              </a:ext>
            </a:extLst>
          </p:cNvPr>
          <p:cNvSpPr>
            <a:spLocks noGrp="1"/>
          </p:cNvSpPr>
          <p:nvPr>
            <p:ph idx="1"/>
          </p:nvPr>
        </p:nvSpPr>
        <p:spPr/>
        <p:txBody>
          <a:bodyPr>
            <a:normAutofit fontScale="85000" lnSpcReduction="20000"/>
          </a:bodyPr>
          <a:lstStyle/>
          <a:p>
            <a:pPr algn="l"/>
            <a:r>
              <a:rPr lang="en-US" b="0" i="0" dirty="0">
                <a:solidFill>
                  <a:srgbClr val="222222"/>
                </a:solidFill>
                <a:effectLst/>
                <a:latin typeface="tahoma" panose="020B0604030504040204" pitchFamily="34" charset="0"/>
              </a:rPr>
              <a:t>1. How many people would like to come back to this venue?</a:t>
            </a:r>
            <a:br>
              <a:rPr lang="en-US" b="0" i="0" dirty="0">
                <a:solidFill>
                  <a:srgbClr val="222222"/>
                </a:solidFill>
                <a:effectLst/>
                <a:latin typeface="tahoma" panose="020B0604030504040204" pitchFamily="34" charset="0"/>
              </a:rPr>
            </a:br>
            <a:endParaRPr lang="en-US" b="0" i="0" dirty="0">
              <a:solidFill>
                <a:srgbClr val="222222"/>
              </a:solidFill>
              <a:effectLst/>
              <a:latin typeface="tahoma" panose="020B0604030504040204" pitchFamily="34" charset="0"/>
            </a:endParaRPr>
          </a:p>
          <a:p>
            <a:pPr algn="l"/>
            <a:r>
              <a:rPr lang="en-US" b="0" i="0" dirty="0">
                <a:solidFill>
                  <a:srgbClr val="222222"/>
                </a:solidFill>
                <a:effectLst/>
                <a:latin typeface="tahoma" panose="020B0604030504040204" pitchFamily="34" charset="0"/>
              </a:rPr>
              <a:t>Yes – 14</a:t>
            </a:r>
            <a:br>
              <a:rPr lang="en-US" b="0" i="0" dirty="0">
                <a:solidFill>
                  <a:srgbClr val="222222"/>
                </a:solidFill>
                <a:effectLst/>
                <a:latin typeface="tahoma" panose="020B0604030504040204" pitchFamily="34" charset="0"/>
              </a:rPr>
            </a:br>
            <a:r>
              <a:rPr lang="en-US" b="0" i="0" dirty="0">
                <a:solidFill>
                  <a:srgbClr val="222222"/>
                </a:solidFill>
                <a:effectLst/>
                <a:latin typeface="tahoma" panose="020B0604030504040204" pitchFamily="34" charset="0"/>
              </a:rPr>
              <a:t>No – 1</a:t>
            </a:r>
            <a:br>
              <a:rPr lang="en-US" b="0" i="0" dirty="0">
                <a:solidFill>
                  <a:srgbClr val="222222"/>
                </a:solidFill>
                <a:effectLst/>
                <a:latin typeface="tahoma" panose="020B0604030504040204" pitchFamily="34" charset="0"/>
              </a:rPr>
            </a:br>
            <a:endParaRPr lang="en-US" b="0" i="0" dirty="0">
              <a:solidFill>
                <a:srgbClr val="222222"/>
              </a:solidFill>
              <a:effectLst/>
              <a:latin typeface="tahoma" panose="020B0604030504040204" pitchFamily="34" charset="0"/>
            </a:endParaRPr>
          </a:p>
          <a:p>
            <a:pPr algn="l"/>
            <a:r>
              <a:rPr lang="en-US" b="0" i="0" dirty="0">
                <a:solidFill>
                  <a:srgbClr val="222222"/>
                </a:solidFill>
                <a:effectLst/>
                <a:latin typeface="tahoma" panose="020B0604030504040204" pitchFamily="34" charset="0"/>
              </a:rPr>
              <a:t>2. Did you go to the social?</a:t>
            </a:r>
            <a:br>
              <a:rPr lang="en-US" b="0" i="0" dirty="0">
                <a:solidFill>
                  <a:srgbClr val="222222"/>
                </a:solidFill>
                <a:effectLst/>
                <a:latin typeface="tahoma" panose="020B0604030504040204" pitchFamily="34" charset="0"/>
              </a:rPr>
            </a:br>
            <a:endParaRPr lang="en-US" b="0" i="0" dirty="0">
              <a:solidFill>
                <a:srgbClr val="222222"/>
              </a:solidFill>
              <a:effectLst/>
              <a:latin typeface="tahoma" panose="020B0604030504040204" pitchFamily="34" charset="0"/>
            </a:endParaRPr>
          </a:p>
          <a:p>
            <a:pPr algn="l"/>
            <a:r>
              <a:rPr lang="en-US" b="0" i="0" dirty="0">
                <a:solidFill>
                  <a:srgbClr val="222222"/>
                </a:solidFill>
                <a:effectLst/>
                <a:latin typeface="tahoma" panose="020B0604030504040204" pitchFamily="34" charset="0"/>
              </a:rPr>
              <a:t>Yes –16</a:t>
            </a:r>
            <a:br>
              <a:rPr lang="en-US" b="0" i="0" dirty="0">
                <a:solidFill>
                  <a:srgbClr val="222222"/>
                </a:solidFill>
                <a:effectLst/>
                <a:latin typeface="tahoma" panose="020B0604030504040204" pitchFamily="34" charset="0"/>
              </a:rPr>
            </a:br>
            <a:r>
              <a:rPr lang="en-US" b="0" i="0" dirty="0">
                <a:solidFill>
                  <a:srgbClr val="222222"/>
                </a:solidFill>
                <a:effectLst/>
                <a:latin typeface="tahoma" panose="020B0604030504040204" pitchFamily="34" charset="0"/>
              </a:rPr>
              <a:t>No – 0</a:t>
            </a:r>
            <a:br>
              <a:rPr lang="en-US" b="0" i="0" dirty="0">
                <a:solidFill>
                  <a:srgbClr val="222222"/>
                </a:solidFill>
                <a:effectLst/>
                <a:latin typeface="tahoma" panose="020B0604030504040204" pitchFamily="34" charset="0"/>
              </a:rPr>
            </a:br>
            <a:endParaRPr lang="en-US" b="0" i="0" dirty="0">
              <a:solidFill>
                <a:srgbClr val="222222"/>
              </a:solidFill>
              <a:effectLst/>
              <a:latin typeface="tahoma" panose="020B0604030504040204" pitchFamily="34" charset="0"/>
            </a:endParaRPr>
          </a:p>
          <a:p>
            <a:pPr algn="l"/>
            <a:r>
              <a:rPr lang="en-US" b="0" i="0" dirty="0">
                <a:solidFill>
                  <a:srgbClr val="222222"/>
                </a:solidFill>
                <a:effectLst/>
                <a:latin typeface="tahoma" panose="020B0604030504040204" pitchFamily="34" charset="0"/>
              </a:rPr>
              <a:t>3. If you attended the Social, did you like the social?</a:t>
            </a:r>
            <a:br>
              <a:rPr lang="en-US" b="0" i="0" dirty="0">
                <a:solidFill>
                  <a:srgbClr val="222222"/>
                </a:solidFill>
                <a:effectLst/>
                <a:latin typeface="tahoma" panose="020B0604030504040204" pitchFamily="34" charset="0"/>
              </a:rPr>
            </a:br>
            <a:endParaRPr lang="en-US" b="0" i="0" dirty="0">
              <a:solidFill>
                <a:srgbClr val="222222"/>
              </a:solidFill>
              <a:effectLst/>
              <a:latin typeface="tahoma" panose="020B0604030504040204" pitchFamily="34" charset="0"/>
            </a:endParaRPr>
          </a:p>
          <a:p>
            <a:pPr algn="l"/>
            <a:r>
              <a:rPr lang="en-US" b="0" i="0" dirty="0">
                <a:solidFill>
                  <a:srgbClr val="222222"/>
                </a:solidFill>
                <a:effectLst/>
                <a:latin typeface="tahoma" panose="020B0604030504040204" pitchFamily="34" charset="0"/>
              </a:rPr>
              <a:t>Yes –16</a:t>
            </a:r>
            <a:br>
              <a:rPr lang="en-US" b="0" i="0" dirty="0">
                <a:solidFill>
                  <a:srgbClr val="222222"/>
                </a:solidFill>
                <a:effectLst/>
                <a:latin typeface="tahoma" panose="020B0604030504040204" pitchFamily="34" charset="0"/>
              </a:rPr>
            </a:br>
            <a:r>
              <a:rPr lang="en-US" b="0" i="0" dirty="0">
                <a:solidFill>
                  <a:srgbClr val="222222"/>
                </a:solidFill>
                <a:effectLst/>
                <a:latin typeface="tahoma" panose="020B0604030504040204" pitchFamily="34" charset="0"/>
              </a:rPr>
              <a:t>No –0 </a:t>
            </a:r>
            <a:endParaRPr lang="en-US" dirty="0"/>
          </a:p>
        </p:txBody>
      </p:sp>
      <p:sp>
        <p:nvSpPr>
          <p:cNvPr id="4" name="Slide Number Placeholder 3">
            <a:extLst>
              <a:ext uri="{FF2B5EF4-FFF2-40B4-BE49-F238E27FC236}">
                <a16:creationId xmlns:a16="http://schemas.microsoft.com/office/drawing/2014/main" id="{AFDD58CD-9010-C660-4C14-3BEEF9170AA5}"/>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6A79BA4C-53A4-ACE1-CC58-78389CA89B2A}"/>
              </a:ext>
            </a:extLst>
          </p:cNvPr>
          <p:cNvSpPr>
            <a:spLocks noGrp="1"/>
          </p:cNvSpPr>
          <p:nvPr>
            <p:ph type="ftr" idx="14"/>
          </p:nvPr>
        </p:nvSpPr>
        <p:spPr/>
        <p:txBody>
          <a:bodyPr/>
          <a:lstStyle/>
          <a:p>
            <a:r>
              <a:rPr lang="en-GB"/>
              <a:t>Tuncer Baykas, Ofinno</a:t>
            </a:r>
            <a:endParaRPr lang="en-GB" dirty="0"/>
          </a:p>
        </p:txBody>
      </p:sp>
      <p:sp>
        <p:nvSpPr>
          <p:cNvPr id="6" name="Date Placeholder 5">
            <a:extLst>
              <a:ext uri="{FF2B5EF4-FFF2-40B4-BE49-F238E27FC236}">
                <a16:creationId xmlns:a16="http://schemas.microsoft.com/office/drawing/2014/main" id="{E4F2DA44-8DAE-6E1E-56FA-3D19C62951E8}"/>
              </a:ext>
            </a:extLst>
          </p:cNvPr>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834440962"/>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98e9ba89-e1a1-4e38-9007-8bdabc25de1d}" enabled="0" method="" siteId="{98e9ba89-e1a1-4e38-9007-8bdabc25de1d}" removed="1"/>
</clbl:labelList>
</file>

<file path=docProps/app.xml><?xml version="1.0" encoding="utf-8"?>
<Properties xmlns="http://schemas.openxmlformats.org/officeDocument/2006/extended-properties" xmlns:vt="http://schemas.openxmlformats.org/officeDocument/2006/docPropsVTypes">
  <Template>802-11-Submission</Template>
  <TotalTime>10736</TotalTime>
  <Words>550</Words>
  <Application>Microsoft Office PowerPoint</Application>
  <PresentationFormat>Custom</PresentationFormat>
  <Paragraphs>97</Paragraphs>
  <Slides>7</Slides>
  <Notes>1</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7</vt:i4>
      </vt:variant>
    </vt:vector>
  </HeadingPairs>
  <TitlesOfParts>
    <vt:vector size="16" baseType="lpstr">
      <vt:lpstr>MS PGothic</vt:lpstr>
      <vt:lpstr>Arial</vt:lpstr>
      <vt:lpstr>Arial Unicode MS</vt:lpstr>
      <vt:lpstr>Calibri</vt:lpstr>
      <vt:lpstr>Courier New</vt:lpstr>
      <vt:lpstr>tahoma</vt:lpstr>
      <vt:lpstr>Times New Roman</vt:lpstr>
      <vt:lpstr>Verdana</vt:lpstr>
      <vt:lpstr>Office Theme</vt:lpstr>
      <vt:lpstr>January 2025 WG Closing Report</vt:lpstr>
      <vt:lpstr>Voter Summary</vt:lpstr>
      <vt:lpstr>Working Group Leadership</vt:lpstr>
      <vt:lpstr>Coexistence Assessment Documents</vt:lpstr>
      <vt:lpstr>802.19.3a Task Group</vt:lpstr>
      <vt:lpstr>Public Visibility SC Activities</vt:lpstr>
      <vt:lpstr>SPs</vt:lpstr>
    </vt:vector>
  </TitlesOfParts>
  <Company>Qualcomm Incorporated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Tuncer Baykas</cp:lastModifiedBy>
  <cp:revision>182</cp:revision>
  <cp:lastPrinted>2015-01-08T23:35:49Z</cp:lastPrinted>
  <dcterms:created xsi:type="dcterms:W3CDTF">2014-10-30T17:06:39Z</dcterms:created>
  <dcterms:modified xsi:type="dcterms:W3CDTF">2025-03-03T13:30:04Z</dcterms:modified>
</cp:coreProperties>
</file>