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1"/>
  </p:notesMasterIdLst>
  <p:handoutMasterIdLst>
    <p:handoutMasterId r:id="rId22"/>
  </p:handoutMasterIdLst>
  <p:sldIdLst>
    <p:sldId id="256" r:id="rId2"/>
    <p:sldId id="275" r:id="rId3"/>
    <p:sldId id="298" r:id="rId4"/>
    <p:sldId id="297" r:id="rId5"/>
    <p:sldId id="299" r:id="rId6"/>
    <p:sldId id="300" r:id="rId7"/>
    <p:sldId id="303" r:id="rId8"/>
    <p:sldId id="302" r:id="rId9"/>
    <p:sldId id="304" r:id="rId10"/>
    <p:sldId id="306" r:id="rId11"/>
    <p:sldId id="317" r:id="rId12"/>
    <p:sldId id="319" r:id="rId13"/>
    <p:sldId id="320" r:id="rId14"/>
    <p:sldId id="321" r:id="rId15"/>
    <p:sldId id="307" r:id="rId16"/>
    <p:sldId id="327" r:id="rId17"/>
    <p:sldId id="328" r:id="rId18"/>
    <p:sldId id="329" r:id="rId19"/>
    <p:sldId id="322" r:id="rId20"/>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a:srgbClr val="FF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1D700-E63F-4252-9735-504491B8236D}" v="831" dt="2025-01-16T04:15:46.530"/>
    <p1510:client id="{FCEAAF10-3C0C-42DE-87C1-30E7A15DE7A5}" v="61" dt="2025-01-16T07:57:29.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1948" autoAdjust="0"/>
  </p:normalViewPr>
  <p:slideViewPr>
    <p:cSldViewPr>
      <p:cViewPr varScale="1">
        <p:scale>
          <a:sx n="98" d="100"/>
          <a:sy n="98" d="100"/>
        </p:scale>
        <p:origin x="552" y="72"/>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1/16/2025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843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13</a:t>
            </a:fld>
            <a:endParaRPr lang="en-US"/>
          </a:p>
        </p:txBody>
      </p:sp>
    </p:spTree>
    <p:extLst>
      <p:ext uri="{BB962C8B-B14F-4D97-AF65-F5344CB8AC3E}">
        <p14:creationId xmlns:p14="http://schemas.microsoft.com/office/powerpoint/2010/main" val="167253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165460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16</a:t>
            </a:fld>
            <a:endParaRPr lang="en-US"/>
          </a:p>
        </p:txBody>
      </p:sp>
    </p:spTree>
    <p:extLst>
      <p:ext uri="{BB962C8B-B14F-4D97-AF65-F5344CB8AC3E}">
        <p14:creationId xmlns:p14="http://schemas.microsoft.com/office/powerpoint/2010/main" val="1446022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17</a:t>
            </a:fld>
            <a:endParaRPr lang="en-US"/>
          </a:p>
        </p:txBody>
      </p:sp>
    </p:spTree>
    <p:extLst>
      <p:ext uri="{BB962C8B-B14F-4D97-AF65-F5344CB8AC3E}">
        <p14:creationId xmlns:p14="http://schemas.microsoft.com/office/powerpoint/2010/main" val="2757673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18</a:t>
            </a:fld>
            <a:endParaRPr lang="en-US"/>
          </a:p>
        </p:txBody>
      </p:sp>
    </p:spTree>
    <p:extLst>
      <p:ext uri="{BB962C8B-B14F-4D97-AF65-F5344CB8AC3E}">
        <p14:creationId xmlns:p14="http://schemas.microsoft.com/office/powerpoint/2010/main" val="2539165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it-IT" dirty="0"/>
              <a:t>Takenori Sumi et al, Mitsubishi Electric</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a:t>March 2019</a:t>
            </a:r>
            <a:endParaRPr lang="en-GB" dirty="0"/>
          </a:p>
        </p:txBody>
      </p:sp>
    </p:spTree>
  </p:cSld>
  <p:clrMapOvr>
    <a:masterClrMapping/>
  </p:clrMapOvr>
  <p:extLst>
    <p:ext uri="{DCECCB84-F9BA-43D5-87BE-67443E8EF086}">
      <p15:sldGuideLst xmlns:p15="http://schemas.microsoft.com/office/powerpoint/2012/main">
        <p15:guide id="1" orient="horz" pos="2304" userDrawn="1">
          <p15:clr>
            <a:srgbClr val="FBAE40"/>
          </p15:clr>
        </p15:guide>
        <p15:guide id="2" pos="307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it-IT" dirty="0"/>
              <a:t>Takenori Sumi et al, Mitsubishi Electric</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802.19-25/0006r0</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4" userDrawn="1">
          <p15:clr>
            <a:srgbClr val="F26B43"/>
          </p15:clr>
        </p15:guide>
        <p15:guide id="2" pos="30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2800" dirty="0"/>
              <a:t>IEEE 802.11ah and IEEE 802.15.4g SUN OFDM PHY</a:t>
            </a:r>
            <a:br>
              <a:rPr lang="en-US" sz="2800" dirty="0"/>
            </a:br>
            <a:r>
              <a:rPr lang="en-US" sz="2800" dirty="0"/>
              <a:t>Coexistence Simulation for Case 1-3</a:t>
            </a:r>
            <a:r>
              <a:rPr lang="ja-JP" altLang="en-US" sz="2800" dirty="0"/>
              <a:t> </a:t>
            </a:r>
            <a:r>
              <a:rPr lang="en-US" altLang="ja-JP" sz="2800" dirty="0"/>
              <a:t>with </a:t>
            </a:r>
            <a:r>
              <a:rPr lang="en-US" altLang="ja-JP" sz="2800" dirty="0" err="1"/>
              <a:t>Suspendable</a:t>
            </a:r>
            <a:r>
              <a:rPr lang="en-US" altLang="ja-JP" sz="2800" dirty="0"/>
              <a:t> CSMA/CA</a:t>
            </a:r>
            <a:endParaRPr lang="en-GB" sz="2800" dirty="0"/>
          </a:p>
        </p:txBody>
      </p:sp>
      <p:sp>
        <p:nvSpPr>
          <p:cNvPr id="3074" name="Rectangle 2"/>
          <p:cNvSpPr>
            <a:spLocks noGrp="1" noChangeArrowheads="1"/>
          </p:cNvSpPr>
          <p:nvPr>
            <p:ph idx="1"/>
          </p:nvPr>
        </p:nvSpPr>
        <p:spPr>
          <a:xfrm>
            <a:off x="731520" y="197412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solidFill>
                  <a:schemeClr val="tx1"/>
                </a:solidFill>
              </a:rPr>
              <a:t>Date:</a:t>
            </a:r>
            <a:r>
              <a:rPr lang="en-GB" sz="2133" b="0" dirty="0">
                <a:solidFill>
                  <a:schemeClr val="tx1"/>
                </a:solidFill>
              </a:rPr>
              <a:t> 2025-01-16</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1</a:t>
            </a:fld>
            <a:endParaRPr lang="en-GB" dirty="0"/>
          </a:p>
        </p:txBody>
      </p:sp>
      <p:sp>
        <p:nvSpPr>
          <p:cNvPr id="6" name="Date Placeholder 3"/>
          <p:cNvSpPr>
            <a:spLocks noGrp="1"/>
          </p:cNvSpPr>
          <p:nvPr>
            <p:ph type="dt" idx="15"/>
          </p:nvPr>
        </p:nvSpPr>
        <p:spPr>
          <a:xfrm>
            <a:off x="743373" y="355601"/>
            <a:ext cx="2457015" cy="291254"/>
          </a:xfrm>
        </p:spPr>
        <p:txBody>
          <a:bodyPr/>
          <a:lstStyle/>
          <a:p>
            <a:r>
              <a:rPr lang="en-US" dirty="0"/>
              <a:t>January 2025</a:t>
            </a:r>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88066066"/>
              </p:ext>
            </p:extLst>
          </p:nvPr>
        </p:nvGraphicFramePr>
        <p:xfrm>
          <a:off x="568960" y="2696773"/>
          <a:ext cx="8796845" cy="4172886"/>
        </p:xfrm>
        <a:graphic>
          <a:graphicData uri="http://schemas.openxmlformats.org/presentationml/2006/ole">
            <mc:AlternateContent xmlns:mc="http://schemas.openxmlformats.org/markup-compatibility/2006">
              <mc:Choice xmlns:v="urn:schemas-microsoft-com:vml" Requires="v">
                <p:oleObj name="Document" r:id="rId3" imgW="7330223" imgH="3136958" progId="Word.Document.8">
                  <p:embed/>
                </p:oleObj>
              </mc:Choice>
              <mc:Fallback>
                <p:oleObj name="Document" r:id="rId3" imgW="7330223" imgH="3136958" progId="Word.Document.8">
                  <p:embed/>
                  <p:pic>
                    <p:nvPicPr>
                      <p:cNvPr id="3075" name="Object 3"/>
                      <p:cNvPicPr>
                        <a:picLocks noChangeAspect="1" noChangeArrowheads="1"/>
                      </p:cNvPicPr>
                      <p:nvPr/>
                    </p:nvPicPr>
                    <p:blipFill>
                      <a:blip r:embed="rId4"/>
                      <a:srcRect/>
                      <a:stretch>
                        <a:fillRect/>
                      </a:stretch>
                    </p:blipFill>
                    <p:spPr bwMode="auto">
                      <a:xfrm>
                        <a:off x="568960" y="2696773"/>
                        <a:ext cx="8796845" cy="4172886"/>
                      </a:xfrm>
                      <a:prstGeom prst="rect">
                        <a:avLst/>
                      </a:prstGeom>
                      <a:noFill/>
                    </p:spPr>
                  </p:pic>
                </p:oleObj>
              </mc:Fallback>
            </mc:AlternateContent>
          </a:graphicData>
        </a:graphic>
      </p:graphicFrame>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
        <p:nvSpPr>
          <p:cNvPr id="2" name="Footer Placeholder 4">
            <a:extLst>
              <a:ext uri="{FF2B5EF4-FFF2-40B4-BE49-F238E27FC236}">
                <a16:creationId xmlns:a16="http://schemas.microsoft.com/office/drawing/2014/main" id="{CBCE6CE4-B2DF-6731-BB6A-145D56B3A4F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a:xfrm>
            <a:off x="556320" y="731522"/>
            <a:ext cx="8640960" cy="1136227"/>
          </a:xfrm>
        </p:spPr>
        <p:txBody>
          <a:bodyPr/>
          <a:lstStyle/>
          <a:p>
            <a:r>
              <a:rPr lang="en-US" altLang="ja-JP" sz="2800" dirty="0"/>
              <a:t>Simulation parameters updated in TG3a May meeting*</a:t>
            </a:r>
            <a:endParaRPr lang="ja-JP" altLang="en-US" sz="2800" dirty="0"/>
          </a:p>
        </p:txBody>
      </p:sp>
      <p:sp>
        <p:nvSpPr>
          <p:cNvPr id="10" name="テキスト ボックス 9">
            <a:extLst>
              <a:ext uri="{FF2B5EF4-FFF2-40B4-BE49-F238E27FC236}">
                <a16:creationId xmlns:a16="http://schemas.microsoft.com/office/drawing/2014/main" id="{933E7764-41C2-A933-27BD-F71F1FFB6768}"/>
              </a:ext>
            </a:extLst>
          </p:cNvPr>
          <p:cNvSpPr txBox="1"/>
          <p:nvPr/>
        </p:nvSpPr>
        <p:spPr>
          <a:xfrm>
            <a:off x="7685112" y="6105872"/>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19-24/0018r0</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15" name="図 14">
            <a:extLst>
              <a:ext uri="{FF2B5EF4-FFF2-40B4-BE49-F238E27FC236}">
                <a16:creationId xmlns:a16="http://schemas.microsoft.com/office/drawing/2014/main" id="{8323DE53-9653-1FFF-8273-D44B57D1CA4C}"/>
              </a:ext>
            </a:extLst>
          </p:cNvPr>
          <p:cNvPicPr>
            <a:picLocks noChangeAspect="1"/>
          </p:cNvPicPr>
          <p:nvPr/>
        </p:nvPicPr>
        <p:blipFill>
          <a:blip r:embed="rId2"/>
          <a:stretch>
            <a:fillRect/>
          </a:stretch>
        </p:blipFill>
        <p:spPr>
          <a:xfrm>
            <a:off x="1888468" y="1647227"/>
            <a:ext cx="6014735" cy="4507102"/>
          </a:xfrm>
          <a:prstGeom prst="rect">
            <a:avLst/>
          </a:prstGeom>
          <a:ln>
            <a:solidFill>
              <a:schemeClr val="tx1"/>
            </a:solidFill>
          </a:ln>
        </p:spPr>
      </p:pic>
      <p:sp>
        <p:nvSpPr>
          <p:cNvPr id="2" name="Content Placeholder 2">
            <a:extLst>
              <a:ext uri="{FF2B5EF4-FFF2-40B4-BE49-F238E27FC236}">
                <a16:creationId xmlns:a16="http://schemas.microsoft.com/office/drawing/2014/main" id="{C9C00832-6A72-2215-7380-F53F891468BD}"/>
              </a:ext>
            </a:extLst>
          </p:cNvPr>
          <p:cNvSpPr>
            <a:spLocks noGrp="1"/>
          </p:cNvSpPr>
          <p:nvPr>
            <p:ph idx="1"/>
          </p:nvPr>
        </p:nvSpPr>
        <p:spPr>
          <a:xfrm>
            <a:off x="743373" y="6228562"/>
            <a:ext cx="7866874" cy="661500"/>
          </a:xfrm>
        </p:spPr>
        <p:txBody>
          <a:bodyPr/>
          <a:lstStyle/>
          <a:p>
            <a:r>
              <a:rPr lang="en-US" sz="2000" b="0" dirty="0"/>
              <a:t>From the next page, simulation results are shown for each combination of the simulation matrix.</a:t>
            </a:r>
          </a:p>
        </p:txBody>
      </p:sp>
      <p:sp>
        <p:nvSpPr>
          <p:cNvPr id="3" name="四角形: 角を丸くする 2">
            <a:extLst>
              <a:ext uri="{FF2B5EF4-FFF2-40B4-BE49-F238E27FC236}">
                <a16:creationId xmlns:a16="http://schemas.microsoft.com/office/drawing/2014/main" id="{E43E8010-B904-B1CF-2B91-3406CE67B840}"/>
              </a:ext>
            </a:extLst>
          </p:cNvPr>
          <p:cNvSpPr/>
          <p:nvPr/>
        </p:nvSpPr>
        <p:spPr bwMode="auto">
          <a:xfrm>
            <a:off x="5776900" y="4125652"/>
            <a:ext cx="1728192" cy="900100"/>
          </a:xfrm>
          <a:prstGeom prst="roundRect">
            <a:avLst>
              <a:gd name="adj" fmla="val 5968"/>
            </a:avLst>
          </a:prstGeom>
          <a:noFill/>
          <a:ln w="38100">
            <a:prstDash val="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四角形: 角を丸くする 6">
            <a:extLst>
              <a:ext uri="{FF2B5EF4-FFF2-40B4-BE49-F238E27FC236}">
                <a16:creationId xmlns:a16="http://schemas.microsoft.com/office/drawing/2014/main" id="{0BB06C3C-D259-C4DF-A4E6-2667E0F8D531}"/>
              </a:ext>
            </a:extLst>
          </p:cNvPr>
          <p:cNvSpPr/>
          <p:nvPr/>
        </p:nvSpPr>
        <p:spPr bwMode="auto">
          <a:xfrm>
            <a:off x="4084712" y="4125652"/>
            <a:ext cx="1620180" cy="917146"/>
          </a:xfrm>
          <a:prstGeom prst="roundRect">
            <a:avLst>
              <a:gd name="adj" fmla="val 5968"/>
            </a:avLst>
          </a:prstGeom>
          <a:noFill/>
          <a:ln w="38100">
            <a:solidFill>
              <a:schemeClr val="accent2"/>
            </a:solidFill>
            <a:prstDash val="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テキスト ボックス 7">
            <a:extLst>
              <a:ext uri="{FF2B5EF4-FFF2-40B4-BE49-F238E27FC236}">
                <a16:creationId xmlns:a16="http://schemas.microsoft.com/office/drawing/2014/main" id="{36D6D6E7-3156-7A37-B81D-209637EBC11B}"/>
              </a:ext>
            </a:extLst>
          </p:cNvPr>
          <p:cNvSpPr txBox="1"/>
          <p:nvPr/>
        </p:nvSpPr>
        <p:spPr>
          <a:xfrm>
            <a:off x="1815749" y="6944707"/>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823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2800" dirty="0"/>
              <a:t>Simulation updated with </a:t>
            </a:r>
            <a:r>
              <a:rPr lang="en-US" altLang="ja-JP" sz="2800" dirty="0" err="1"/>
              <a:t>Suspendable</a:t>
            </a:r>
            <a:r>
              <a:rPr lang="en-US" altLang="ja-JP" sz="2800" dirty="0"/>
              <a:t> CAMA/CA </a:t>
            </a:r>
            <a:br>
              <a:rPr lang="en-US" altLang="ja-JP" sz="2800" dirty="0"/>
            </a:br>
            <a:r>
              <a:rPr lang="en-US" altLang="ja-JP" sz="2800" dirty="0"/>
              <a:t>on IEEE 802.15.4-2024</a:t>
            </a:r>
            <a:endParaRPr lang="ja-JP" altLang="en-US" sz="2800" dirty="0"/>
          </a:p>
        </p:txBody>
      </p:sp>
      <p:sp>
        <p:nvSpPr>
          <p:cNvPr id="9" name="コンテンツ プレースホルダー 8">
            <a:extLst>
              <a:ext uri="{FF2B5EF4-FFF2-40B4-BE49-F238E27FC236}">
                <a16:creationId xmlns:a16="http://schemas.microsoft.com/office/drawing/2014/main" id="{530C1D07-B3DD-CB76-D33F-02B16E3ACF31}"/>
              </a:ext>
            </a:extLst>
          </p:cNvPr>
          <p:cNvSpPr>
            <a:spLocks noGrp="1"/>
          </p:cNvSpPr>
          <p:nvPr>
            <p:ph idx="1"/>
          </p:nvPr>
        </p:nvSpPr>
        <p:spPr/>
        <p:txBody>
          <a:bodyPr/>
          <a:lstStyle/>
          <a:p>
            <a:r>
              <a:rPr lang="en-US" altLang="ja-JP" dirty="0"/>
              <a:t>IEEE 802.15.4-2024 was published on Dec 12, 2024.</a:t>
            </a:r>
          </a:p>
          <a:p>
            <a:r>
              <a:rPr lang="en-US" altLang="ja-JP" dirty="0"/>
              <a:t>New feature “</a:t>
            </a:r>
            <a:r>
              <a:rPr lang="en-US" altLang="ja-JP" dirty="0" err="1"/>
              <a:t>Suspendable</a:t>
            </a:r>
            <a:r>
              <a:rPr lang="en-US" altLang="ja-JP" dirty="0"/>
              <a:t> CAMC/CA algorithm” was added to improve coexistence performance and efficiency for </a:t>
            </a:r>
            <a:r>
              <a:rPr lang="en-US" altLang="ja-JP" dirty="0" err="1"/>
              <a:t>highe</a:t>
            </a:r>
            <a:r>
              <a:rPr lang="en-US" altLang="ja-JP" dirty="0"/>
              <a:t> density condition on Section 10.12 (P. 320).</a:t>
            </a:r>
          </a:p>
          <a:p>
            <a:endParaRPr lang="en-US" altLang="ja-JP" dirty="0"/>
          </a:p>
          <a:p>
            <a:pPr marL="0" indent="0">
              <a:buNone/>
            </a:pPr>
            <a:r>
              <a:rPr lang="en-US" altLang="ja-JP" dirty="0"/>
              <a:t>Coexistence performance for Use Case 1-3 </a:t>
            </a:r>
            <a:br>
              <a:rPr lang="en-US" altLang="ja-JP" dirty="0"/>
            </a:br>
            <a:r>
              <a:rPr lang="en-US" altLang="ja-JP" dirty="0"/>
              <a:t>		with “</a:t>
            </a:r>
            <a:r>
              <a:rPr lang="en-US" altLang="ja-JP" dirty="0" err="1"/>
              <a:t>Suspendable</a:t>
            </a:r>
            <a:r>
              <a:rPr lang="en-US" altLang="ja-JP" dirty="0"/>
              <a:t> CAMA/CA” is presented on this slide.</a:t>
            </a:r>
          </a:p>
          <a:p>
            <a:endParaRPr lang="en-US" altLang="ja-JP" dirty="0"/>
          </a:p>
          <a:p>
            <a:r>
              <a:rPr lang="en-US" altLang="ja-JP" dirty="0"/>
              <a:t>Ref: </a:t>
            </a:r>
            <a:r>
              <a:rPr lang="en-US" altLang="ja-JP" dirty="0" err="1"/>
              <a:t>Suspendable</a:t>
            </a:r>
            <a:r>
              <a:rPr lang="en-US" altLang="ja-JP" dirty="0"/>
              <a:t> CAMA/CA</a:t>
            </a:r>
          </a:p>
          <a:p>
            <a:pPr lvl="1"/>
            <a:r>
              <a:rPr lang="en-US" altLang="ja-JP" sz="1600" dirty="0"/>
              <a:t>802.15-23/0268r0</a:t>
            </a:r>
            <a:r>
              <a:rPr lang="ja-JP" altLang="en-US" sz="1600" dirty="0"/>
              <a:t>、</a:t>
            </a:r>
            <a:r>
              <a:rPr lang="en-US" altLang="ja-JP" sz="1600" dirty="0"/>
              <a:t>IEEE 802.15.4-2024</a:t>
            </a:r>
          </a:p>
          <a:p>
            <a:pPr lvl="1"/>
            <a:r>
              <a:rPr lang="en-US" altLang="ja-JP" sz="1600" dirty="0"/>
              <a:t>Y. Nagai et al., "Improve IEEE 802.15.4 Network Reliability by </a:t>
            </a:r>
            <a:r>
              <a:rPr lang="en-US" altLang="ja-JP" sz="1600" dirty="0" err="1"/>
              <a:t>Suspendable</a:t>
            </a:r>
            <a:r>
              <a:rPr lang="en-US" altLang="ja-JP" sz="1600" dirty="0"/>
              <a:t> CSMA/CA," 2024 IEEE WCNC,2024, pp. 1-6, </a:t>
            </a:r>
            <a:r>
              <a:rPr lang="en-US" altLang="ja-JP" sz="1600" dirty="0" err="1"/>
              <a:t>doi</a:t>
            </a:r>
            <a:r>
              <a:rPr lang="en-US" altLang="ja-JP" sz="1600" dirty="0"/>
              <a:t>: 10.1109/WCNC57260.2024.10570554.</a:t>
            </a:r>
          </a:p>
          <a:p>
            <a:pPr marL="487693" lvl="1" indent="0">
              <a:buNone/>
            </a:pPr>
            <a:endParaRPr lang="en-US" altLang="ja-JP" dirty="0"/>
          </a:p>
        </p:txBody>
      </p:sp>
      <p:sp>
        <p:nvSpPr>
          <p:cNvPr id="14" name="正方形/長方形 13">
            <a:extLst>
              <a:ext uri="{FF2B5EF4-FFF2-40B4-BE49-F238E27FC236}">
                <a16:creationId xmlns:a16="http://schemas.microsoft.com/office/drawing/2014/main" id="{18ACC094-3EA3-8705-B03E-FBF8736D8CD3}"/>
              </a:ext>
            </a:extLst>
          </p:cNvPr>
          <p:cNvSpPr/>
          <p:nvPr/>
        </p:nvSpPr>
        <p:spPr bwMode="auto">
          <a:xfrm>
            <a:off x="556320" y="4161656"/>
            <a:ext cx="8640960" cy="90010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18129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a:xfrm>
            <a:off x="731520" y="731523"/>
            <a:ext cx="8288868" cy="765838"/>
          </a:xfrm>
        </p:spPr>
        <p:txBody>
          <a:bodyPr/>
          <a:lstStyle/>
          <a:p>
            <a:r>
              <a:rPr lang="en-US" altLang="ja-JP" sz="2800" dirty="0"/>
              <a:t>Abstract of </a:t>
            </a:r>
            <a:r>
              <a:rPr lang="en-US" altLang="ja-JP" sz="2800" dirty="0" err="1"/>
              <a:t>Suspendable</a:t>
            </a:r>
            <a:r>
              <a:rPr lang="en-US" altLang="ja-JP" sz="2800" dirty="0"/>
              <a:t> CAMA/CA</a:t>
            </a:r>
            <a:endParaRPr lang="ja-JP" altLang="en-US" sz="2800" dirty="0"/>
          </a:p>
        </p:txBody>
      </p:sp>
      <p:sp>
        <p:nvSpPr>
          <p:cNvPr id="7" name="コンテンツ プレースホルダー 2">
            <a:extLst>
              <a:ext uri="{FF2B5EF4-FFF2-40B4-BE49-F238E27FC236}">
                <a16:creationId xmlns:a16="http://schemas.microsoft.com/office/drawing/2014/main" id="{21803D8D-B65D-FB2C-F62E-69AC32087611}"/>
              </a:ext>
            </a:extLst>
          </p:cNvPr>
          <p:cNvSpPr>
            <a:spLocks noGrp="1"/>
          </p:cNvSpPr>
          <p:nvPr>
            <p:ph sz="quarter" idx="1"/>
          </p:nvPr>
        </p:nvSpPr>
        <p:spPr>
          <a:xfrm>
            <a:off x="556321" y="1497360"/>
            <a:ext cx="8640960" cy="2951919"/>
          </a:xfrm>
        </p:spPr>
        <p:txBody>
          <a:bodyPr>
            <a:normAutofit/>
          </a:bodyPr>
          <a:lstStyle/>
          <a:p>
            <a:pPr algn="just"/>
            <a:r>
              <a:rPr kumimoji="1" lang="en-US" altLang="ja-JP" sz="1800" b="0" dirty="0"/>
              <a:t>IEEE 802.15.4 CSMA/CA is originally designed for battery-powered devices and has features for reducing power consumption. Therefore, IEEE 802.15.4 CSMA/CA does not perform carrier sense to minimize power consumption except in CCA (Clear Channel Assessment) period before transmission. </a:t>
            </a:r>
          </a:p>
          <a:p>
            <a:pPr algn="just"/>
            <a:r>
              <a:rPr kumimoji="1" lang="en-US" altLang="ja-JP" sz="1800" b="0" dirty="0"/>
              <a:t>This is a point where the IEEE 802.15.4 CSMA/CA differs significantly from IEEE 802.11 CSMA/CA and others.</a:t>
            </a:r>
          </a:p>
        </p:txBody>
      </p:sp>
      <p:pic>
        <p:nvPicPr>
          <p:cNvPr id="8" name="図 7">
            <a:extLst>
              <a:ext uri="{FF2B5EF4-FFF2-40B4-BE49-F238E27FC236}">
                <a16:creationId xmlns:a16="http://schemas.microsoft.com/office/drawing/2014/main" id="{D9DF2AAE-9B6C-55C4-D492-F821159FC790}"/>
              </a:ext>
            </a:extLst>
          </p:cNvPr>
          <p:cNvPicPr>
            <a:picLocks noChangeAspect="1"/>
          </p:cNvPicPr>
          <p:nvPr/>
        </p:nvPicPr>
        <p:blipFill>
          <a:blip r:embed="rId2"/>
          <a:stretch>
            <a:fillRect/>
          </a:stretch>
        </p:blipFill>
        <p:spPr>
          <a:xfrm>
            <a:off x="731520" y="3837620"/>
            <a:ext cx="8640960" cy="2912819"/>
          </a:xfrm>
          <a:prstGeom prst="rect">
            <a:avLst/>
          </a:prstGeom>
        </p:spPr>
      </p:pic>
    </p:spTree>
    <p:extLst>
      <p:ext uri="{BB962C8B-B14F-4D97-AF65-F5344CB8AC3E}">
        <p14:creationId xmlns:p14="http://schemas.microsoft.com/office/powerpoint/2010/main" val="987730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a:xfrm>
            <a:off x="731520" y="731523"/>
            <a:ext cx="8288868" cy="765838"/>
          </a:xfrm>
        </p:spPr>
        <p:txBody>
          <a:bodyPr/>
          <a:lstStyle/>
          <a:p>
            <a:r>
              <a:rPr lang="en-US" altLang="ja-JP" sz="2800" dirty="0"/>
              <a:t>Abstract of </a:t>
            </a:r>
            <a:r>
              <a:rPr lang="en-US" altLang="ja-JP" sz="2800" dirty="0" err="1"/>
              <a:t>Suspendable</a:t>
            </a:r>
            <a:r>
              <a:rPr lang="en-US" altLang="ja-JP" sz="2800" dirty="0"/>
              <a:t> CAMA/CA</a:t>
            </a:r>
            <a:endParaRPr lang="ja-JP" altLang="en-US" sz="2800" dirty="0"/>
          </a:p>
        </p:txBody>
      </p:sp>
      <p:sp>
        <p:nvSpPr>
          <p:cNvPr id="7" name="コンテンツ プレースホルダー 2">
            <a:extLst>
              <a:ext uri="{FF2B5EF4-FFF2-40B4-BE49-F238E27FC236}">
                <a16:creationId xmlns:a16="http://schemas.microsoft.com/office/drawing/2014/main" id="{21803D8D-B65D-FB2C-F62E-69AC32087611}"/>
              </a:ext>
            </a:extLst>
          </p:cNvPr>
          <p:cNvSpPr>
            <a:spLocks noGrp="1"/>
          </p:cNvSpPr>
          <p:nvPr>
            <p:ph sz="quarter" idx="1"/>
          </p:nvPr>
        </p:nvSpPr>
        <p:spPr>
          <a:xfrm>
            <a:off x="556321" y="1497361"/>
            <a:ext cx="8640960" cy="1980220"/>
          </a:xfrm>
        </p:spPr>
        <p:txBody>
          <a:bodyPr>
            <a:noAutofit/>
          </a:bodyPr>
          <a:lstStyle/>
          <a:p>
            <a:r>
              <a:rPr kumimoji="1" lang="en-US" altLang="ja-JP" sz="2000" b="0" dirty="0"/>
              <a:t>However, as the number of devices and communication frequency increase, packet loss becomes a serious problem caused by backoff failure. </a:t>
            </a:r>
          </a:p>
          <a:p>
            <a:r>
              <a:rPr kumimoji="1" lang="en-US" altLang="ja-JP" sz="2000" b="0" dirty="0"/>
              <a:t>To be more specific, when an IEEE 802.15.4 device detects busy channel during CCA period, the device increments </a:t>
            </a:r>
            <a:r>
              <a:rPr kumimoji="1" lang="en-US" altLang="ja-JP" sz="2000" b="0" i="1" dirty="0"/>
              <a:t>Number of Backoffs (NB) </a:t>
            </a:r>
            <a:r>
              <a:rPr kumimoji="1" lang="en-US" altLang="ja-JP" sz="2000" b="0" dirty="0"/>
              <a:t>by 1. When the NB exceeds the specified threshold </a:t>
            </a:r>
            <a:r>
              <a:rPr kumimoji="1" lang="en-US" altLang="ja-JP" sz="2000" b="0" i="1" dirty="0" err="1"/>
              <a:t>macMaxCSMABackoffs</a:t>
            </a:r>
            <a:r>
              <a:rPr kumimoji="1" lang="en-US" altLang="ja-JP" sz="2000" b="0" dirty="0"/>
              <a:t>, the device concludes a backoff failure.</a:t>
            </a:r>
            <a:endParaRPr kumimoji="1" lang="ja-JP" altLang="en-US" sz="2000" b="0" dirty="0"/>
          </a:p>
          <a:p>
            <a:pPr algn="just"/>
            <a:endParaRPr kumimoji="1" lang="en-US" altLang="ja-JP" sz="2000" b="0" dirty="0"/>
          </a:p>
        </p:txBody>
      </p:sp>
      <p:grpSp>
        <p:nvGrpSpPr>
          <p:cNvPr id="9" name="グループ化 8">
            <a:extLst>
              <a:ext uri="{FF2B5EF4-FFF2-40B4-BE49-F238E27FC236}">
                <a16:creationId xmlns:a16="http://schemas.microsoft.com/office/drawing/2014/main" id="{991A68D1-C5FD-44F8-E4BD-95F3AED8EDD7}"/>
              </a:ext>
            </a:extLst>
          </p:cNvPr>
          <p:cNvGrpSpPr/>
          <p:nvPr/>
        </p:nvGrpSpPr>
        <p:grpSpPr>
          <a:xfrm>
            <a:off x="1456421" y="3566467"/>
            <a:ext cx="7056784" cy="3241467"/>
            <a:chOff x="1456420" y="3477581"/>
            <a:chExt cx="7250295" cy="3330354"/>
          </a:xfrm>
        </p:grpSpPr>
        <p:pic>
          <p:nvPicPr>
            <p:cNvPr id="2" name="図 1">
              <a:extLst>
                <a:ext uri="{FF2B5EF4-FFF2-40B4-BE49-F238E27FC236}">
                  <a16:creationId xmlns:a16="http://schemas.microsoft.com/office/drawing/2014/main" id="{7491D89C-6D73-D966-BC55-E4E0AF3119D8}"/>
                </a:ext>
              </a:extLst>
            </p:cNvPr>
            <p:cNvPicPr>
              <a:picLocks noChangeAspect="1"/>
            </p:cNvPicPr>
            <p:nvPr/>
          </p:nvPicPr>
          <p:blipFill>
            <a:blip r:embed="rId3"/>
            <a:stretch>
              <a:fillRect/>
            </a:stretch>
          </p:blipFill>
          <p:spPr>
            <a:xfrm>
              <a:off x="1456420" y="3477581"/>
              <a:ext cx="7250295" cy="3330354"/>
            </a:xfrm>
            <a:prstGeom prst="rect">
              <a:avLst/>
            </a:prstGeom>
          </p:spPr>
        </p:pic>
        <p:sp>
          <p:nvSpPr>
            <p:cNvPr id="3" name="四角形: 角を丸くする 2">
              <a:extLst>
                <a:ext uri="{FF2B5EF4-FFF2-40B4-BE49-F238E27FC236}">
                  <a16:creationId xmlns:a16="http://schemas.microsoft.com/office/drawing/2014/main" id="{9A5BA583-C4D0-46EE-D095-EE3211818D84}"/>
                </a:ext>
              </a:extLst>
            </p:cNvPr>
            <p:cNvSpPr/>
            <p:nvPr/>
          </p:nvSpPr>
          <p:spPr>
            <a:xfrm>
              <a:off x="7079418" y="6330517"/>
              <a:ext cx="900100" cy="423428"/>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1600" dirty="0">
                <a:solidFill>
                  <a:schemeClr val="tx1"/>
                </a:solidFill>
              </a:endParaRPr>
            </a:p>
          </p:txBody>
        </p:sp>
      </p:grpSp>
    </p:spTree>
    <p:extLst>
      <p:ext uri="{BB962C8B-B14F-4D97-AF65-F5344CB8AC3E}">
        <p14:creationId xmlns:p14="http://schemas.microsoft.com/office/powerpoint/2010/main" val="3795690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a:xfrm>
            <a:off x="731520" y="731523"/>
            <a:ext cx="8288868" cy="765838"/>
          </a:xfrm>
        </p:spPr>
        <p:txBody>
          <a:bodyPr/>
          <a:lstStyle/>
          <a:p>
            <a:r>
              <a:rPr lang="en-US" altLang="ja-JP" sz="2800" dirty="0"/>
              <a:t>Abstract of </a:t>
            </a:r>
            <a:r>
              <a:rPr lang="en-US" altLang="ja-JP" sz="2800" dirty="0" err="1"/>
              <a:t>Suspendable</a:t>
            </a:r>
            <a:r>
              <a:rPr lang="en-US" altLang="ja-JP" sz="2800" dirty="0"/>
              <a:t> CAMA/CA</a:t>
            </a:r>
            <a:endParaRPr lang="ja-JP" altLang="en-US" sz="2800" dirty="0"/>
          </a:p>
        </p:txBody>
      </p:sp>
      <p:sp>
        <p:nvSpPr>
          <p:cNvPr id="7" name="コンテンツ プレースホルダー 2">
            <a:extLst>
              <a:ext uri="{FF2B5EF4-FFF2-40B4-BE49-F238E27FC236}">
                <a16:creationId xmlns:a16="http://schemas.microsoft.com/office/drawing/2014/main" id="{21803D8D-B65D-FB2C-F62E-69AC32087611}"/>
              </a:ext>
            </a:extLst>
          </p:cNvPr>
          <p:cNvSpPr>
            <a:spLocks noGrp="1"/>
          </p:cNvSpPr>
          <p:nvPr>
            <p:ph sz="quarter" idx="1"/>
          </p:nvPr>
        </p:nvSpPr>
        <p:spPr>
          <a:xfrm>
            <a:off x="556321" y="1497361"/>
            <a:ext cx="8640960" cy="1980220"/>
          </a:xfrm>
        </p:spPr>
        <p:txBody>
          <a:bodyPr>
            <a:noAutofit/>
          </a:bodyPr>
          <a:lstStyle/>
          <a:p>
            <a:r>
              <a:rPr lang="en-US" altLang="ja-JP" sz="1800" b="0" dirty="0">
                <a:solidFill>
                  <a:schemeClr val="tx1">
                    <a:lumMod val="75000"/>
                    <a:lumOff val="25000"/>
                  </a:schemeClr>
                </a:solidFill>
              </a:rPr>
              <a:t>I</a:t>
            </a:r>
            <a:r>
              <a:rPr kumimoji="1" lang="en-US" altLang="ja-JP" sz="1800" b="0" dirty="0">
                <a:solidFill>
                  <a:schemeClr val="tx1">
                    <a:lumMod val="75000"/>
                    <a:lumOff val="25000"/>
                  </a:schemeClr>
                </a:solidFill>
              </a:rPr>
              <a:t>f CCA is busy during the backoff delay period, the backoff timer shall be suspended until sensing the channel indicates that the channel is clear or </a:t>
            </a:r>
            <a:r>
              <a:rPr kumimoji="1" lang="en-US" altLang="ja-JP" sz="1800" b="0" i="1" dirty="0" err="1">
                <a:solidFill>
                  <a:schemeClr val="tx1">
                    <a:lumMod val="75000"/>
                    <a:lumOff val="25000"/>
                  </a:schemeClr>
                </a:solidFill>
              </a:rPr>
              <a:t>macSuspendedCsmaMaxTime</a:t>
            </a:r>
            <a:r>
              <a:rPr kumimoji="1" lang="en-US" altLang="ja-JP" sz="1800" b="0" dirty="0">
                <a:solidFill>
                  <a:schemeClr val="tx1">
                    <a:lumMod val="75000"/>
                    <a:lumOff val="25000"/>
                  </a:schemeClr>
                </a:solidFill>
              </a:rPr>
              <a:t> is exceeded. Upon CCA detecting clear, the backoff time shall resume. </a:t>
            </a:r>
          </a:p>
          <a:p>
            <a:r>
              <a:rPr lang="en-US" altLang="ja-JP" sz="1800" b="0" dirty="0">
                <a:solidFill>
                  <a:schemeClr val="tx1">
                    <a:lumMod val="75000"/>
                    <a:lumOff val="25000"/>
                  </a:schemeClr>
                </a:solidFill>
              </a:rPr>
              <a:t>I</a:t>
            </a:r>
            <a:r>
              <a:rPr kumimoji="1" lang="en-US" altLang="ja-JP" sz="1800" b="0" dirty="0">
                <a:solidFill>
                  <a:schemeClr val="tx1">
                    <a:lumMod val="75000"/>
                    <a:lumOff val="25000"/>
                  </a:schemeClr>
                </a:solidFill>
              </a:rPr>
              <a:t>f </a:t>
            </a:r>
            <a:r>
              <a:rPr kumimoji="1" lang="en-US" altLang="ja-JP" sz="1800" b="0" i="1" dirty="0" err="1">
                <a:solidFill>
                  <a:schemeClr val="tx1">
                    <a:lumMod val="75000"/>
                    <a:lumOff val="25000"/>
                  </a:schemeClr>
                </a:solidFill>
              </a:rPr>
              <a:t>macSuspendedCsmaMaxTime</a:t>
            </a:r>
            <a:r>
              <a:rPr kumimoji="1" lang="en-US" altLang="ja-JP" sz="1800" b="0" dirty="0">
                <a:solidFill>
                  <a:schemeClr val="tx1">
                    <a:lumMod val="75000"/>
                    <a:lumOff val="25000"/>
                  </a:schemeClr>
                </a:solidFill>
              </a:rPr>
              <a:t> is exceed, backoff ends in ”Failure” and CSMA/CA algorithm terminates with a channel access failure.</a:t>
            </a:r>
            <a:endParaRPr lang="en-US" altLang="ja-JP" sz="1800" b="0" dirty="0">
              <a:solidFill>
                <a:schemeClr val="tx1">
                  <a:lumMod val="75000"/>
                  <a:lumOff val="25000"/>
                </a:schemeClr>
              </a:solidFill>
            </a:endParaRPr>
          </a:p>
          <a:p>
            <a:r>
              <a:rPr kumimoji="1" lang="en-US" altLang="ja-JP" sz="1800" dirty="0">
                <a:solidFill>
                  <a:schemeClr val="tx1">
                    <a:lumMod val="75000"/>
                    <a:lumOff val="25000"/>
                  </a:schemeClr>
                </a:solidFill>
              </a:rPr>
              <a:t>The </a:t>
            </a:r>
            <a:r>
              <a:rPr kumimoji="1" lang="en-US" altLang="ja-JP" sz="1800" dirty="0" err="1">
                <a:solidFill>
                  <a:schemeClr val="tx1">
                    <a:lumMod val="75000"/>
                    <a:lumOff val="25000"/>
                  </a:schemeClr>
                </a:solidFill>
              </a:rPr>
              <a:t>Suspendable</a:t>
            </a:r>
            <a:r>
              <a:rPr kumimoji="1" lang="en-US" altLang="ja-JP" sz="1800" dirty="0">
                <a:solidFill>
                  <a:schemeClr val="tx1">
                    <a:lumMod val="75000"/>
                    <a:lumOff val="25000"/>
                  </a:schemeClr>
                </a:solidFill>
              </a:rPr>
              <a:t> CAMA/CA on IEEE802.15.4-2024 has the backward compatibility and interoperability with the legacy IEEE 802.15.4 CSMA/CA.</a:t>
            </a:r>
          </a:p>
          <a:p>
            <a:pPr algn="just"/>
            <a:endParaRPr kumimoji="1" lang="en-US" altLang="ja-JP" sz="1800" b="0" dirty="0"/>
          </a:p>
        </p:txBody>
      </p:sp>
      <p:pic>
        <p:nvPicPr>
          <p:cNvPr id="8" name="図 7">
            <a:extLst>
              <a:ext uri="{FF2B5EF4-FFF2-40B4-BE49-F238E27FC236}">
                <a16:creationId xmlns:a16="http://schemas.microsoft.com/office/drawing/2014/main" id="{5448E736-A23F-5D63-EB83-A49D79341DDD}"/>
              </a:ext>
            </a:extLst>
          </p:cNvPr>
          <p:cNvPicPr>
            <a:picLocks noChangeAspect="1"/>
          </p:cNvPicPr>
          <p:nvPr/>
        </p:nvPicPr>
        <p:blipFill>
          <a:blip r:embed="rId2"/>
          <a:stretch>
            <a:fillRect/>
          </a:stretch>
        </p:blipFill>
        <p:spPr>
          <a:xfrm>
            <a:off x="2039842" y="3957847"/>
            <a:ext cx="5672224" cy="2976117"/>
          </a:xfrm>
          <a:prstGeom prst="rect">
            <a:avLst/>
          </a:prstGeom>
        </p:spPr>
      </p:pic>
    </p:spTree>
    <p:extLst>
      <p:ext uri="{BB962C8B-B14F-4D97-AF65-F5344CB8AC3E}">
        <p14:creationId xmlns:p14="http://schemas.microsoft.com/office/powerpoint/2010/main" val="105404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CDFF1F-A1F4-5C5F-4DF4-B8B3A1D15D25}"/>
              </a:ext>
            </a:extLst>
          </p:cNvPr>
          <p:cNvPicPr>
            <a:picLocks noChangeAspect="1"/>
          </p:cNvPicPr>
          <p:nvPr/>
        </p:nvPicPr>
        <p:blipFill>
          <a:blip r:embed="rId3"/>
          <a:stretch>
            <a:fillRect/>
          </a:stretch>
        </p:blipFill>
        <p:spPr>
          <a:xfrm>
            <a:off x="5179963" y="1646687"/>
            <a:ext cx="4125329" cy="2847583"/>
          </a:xfrm>
          <a:prstGeom prst="rect">
            <a:avLst/>
          </a:prstGeom>
        </p:spPr>
      </p:pic>
      <p:pic>
        <p:nvPicPr>
          <p:cNvPr id="10" name="図 9">
            <a:extLst>
              <a:ext uri="{FF2B5EF4-FFF2-40B4-BE49-F238E27FC236}">
                <a16:creationId xmlns:a16="http://schemas.microsoft.com/office/drawing/2014/main" id="{DB87059A-EE89-6D64-B66F-DE90E5653C38}"/>
              </a:ext>
            </a:extLst>
          </p:cNvPr>
          <p:cNvPicPr>
            <a:picLocks noChangeAspect="1"/>
          </p:cNvPicPr>
          <p:nvPr/>
        </p:nvPicPr>
        <p:blipFill>
          <a:blip r:embed="rId4"/>
          <a:stretch>
            <a:fillRect/>
          </a:stretch>
        </p:blipFill>
        <p:spPr>
          <a:xfrm>
            <a:off x="525873" y="1639110"/>
            <a:ext cx="4125329" cy="2853403"/>
          </a:xfrm>
          <a:prstGeom prst="rect">
            <a:avLst/>
          </a:prstGeom>
        </p:spPr>
      </p:pic>
      <p:sp>
        <p:nvSpPr>
          <p:cNvPr id="2" name="Title 1"/>
          <p:cNvSpPr>
            <a:spLocks noGrp="1"/>
          </p:cNvSpPr>
          <p:nvPr>
            <p:ph type="title"/>
          </p:nvPr>
        </p:nvSpPr>
        <p:spPr>
          <a:xfrm>
            <a:off x="731520" y="731523"/>
            <a:ext cx="8288868" cy="890966"/>
          </a:xfrm>
        </p:spPr>
        <p:txBody>
          <a:bodyPr/>
          <a:lstStyle/>
          <a:p>
            <a:r>
              <a:rPr lang="en-US" sz="2400" dirty="0"/>
              <a:t>Simulation Result (Packet Delivery Rate)</a:t>
            </a:r>
            <a:br>
              <a:rPr lang="en-US" sz="2800" dirty="0"/>
            </a:br>
            <a:r>
              <a:rPr lang="en-US" altLang="ja-JP" sz="2000" kern="0" dirty="0"/>
              <a:t>IEEE 802.15.4g offered load: </a:t>
            </a:r>
            <a:r>
              <a:rPr lang="en-US" altLang="ja-JP" sz="2000" dirty="0">
                <a:solidFill>
                  <a:schemeClr val="tx1"/>
                </a:solidFill>
              </a:rPr>
              <a:t>2</a:t>
            </a:r>
            <a:r>
              <a:rPr lang="en-US" altLang="ja-JP" sz="2000" kern="0" dirty="0">
                <a:solidFill>
                  <a:schemeClr val="tx1"/>
                </a:solidFill>
              </a:rPr>
              <a:t>0 kbps</a:t>
            </a:r>
            <a:br>
              <a:rPr lang="en-US" altLang="ja-JP" sz="2000" dirty="0">
                <a:solidFill>
                  <a:srgbClr val="FF0000"/>
                </a:solidFill>
              </a:rPr>
            </a:br>
            <a:r>
              <a:rPr lang="en-US" altLang="ja-JP" sz="2000" dirty="0">
                <a:solidFill>
                  <a:schemeClr val="tx1"/>
                </a:solidFill>
              </a:rPr>
              <a:t>IEEE 802.11ah: </a:t>
            </a:r>
            <a:r>
              <a:rPr lang="en-US" altLang="ja-JP" sz="2000" dirty="0">
                <a:solidFill>
                  <a:srgbClr val="FF0000"/>
                </a:solidFill>
              </a:rPr>
              <a:t>1MHz PHY </a:t>
            </a:r>
            <a:r>
              <a:rPr lang="en-US" altLang="ja-JP" sz="2000" dirty="0">
                <a:solidFill>
                  <a:schemeClr val="tx1"/>
                </a:solidFill>
              </a:rPr>
              <a:t>(TG(3),</a:t>
            </a:r>
            <a:r>
              <a:rPr lang="ja-JP" altLang="en-US" sz="2000" dirty="0">
                <a:solidFill>
                  <a:schemeClr val="tx1"/>
                </a:solidFill>
              </a:rPr>
              <a:t> </a:t>
            </a:r>
            <a:r>
              <a:rPr lang="en-US" altLang="ja-JP" sz="2000" dirty="0">
                <a:solidFill>
                  <a:schemeClr val="tx1"/>
                </a:solidFill>
              </a:rPr>
              <a:t>Case(1))</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32" name="テキスト ボックス 31">
            <a:extLst>
              <a:ext uri="{FF2B5EF4-FFF2-40B4-BE49-F238E27FC236}">
                <a16:creationId xmlns:a16="http://schemas.microsoft.com/office/drawing/2014/main" id="{B989C735-69CE-0AC8-F864-47222924B2B1}"/>
              </a:ext>
            </a:extLst>
          </p:cNvPr>
          <p:cNvSpPr txBox="1"/>
          <p:nvPr/>
        </p:nvSpPr>
        <p:spPr>
          <a:xfrm>
            <a:off x="1756190" y="4402844"/>
            <a:ext cx="2028119" cy="400110"/>
          </a:xfrm>
          <a:prstGeom prst="rect">
            <a:avLst/>
          </a:prstGeom>
          <a:noFill/>
        </p:spPr>
        <p:txBody>
          <a:bodyPr wrap="none" rtlCol="0">
            <a:spAutoFit/>
          </a:bodyPr>
          <a:lstStyle/>
          <a:p>
            <a:r>
              <a:rPr kumimoji="1" lang="en-US" altLang="ja-JP" sz="2000" u="sng" dirty="0">
                <a:solidFill>
                  <a:srgbClr val="C00000"/>
                </a:solidFill>
                <a:latin typeface="Calibri" panose="020F0502020204030204" pitchFamily="34" charset="0"/>
                <a:cs typeface="Calibri" panose="020F0502020204030204" pitchFamily="34" charset="0"/>
              </a:rPr>
              <a:t>Normal CSMA/CA</a:t>
            </a:r>
            <a:endParaRPr kumimoji="1" lang="ja-JP" altLang="en-US" sz="2000" u="sng" dirty="0">
              <a:solidFill>
                <a:srgbClr val="C00000"/>
              </a:solidFill>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89778B75-624C-C663-AFF4-6D47AD7E5F67}"/>
              </a:ext>
            </a:extLst>
          </p:cNvPr>
          <p:cNvSpPr txBox="1"/>
          <p:nvPr/>
        </p:nvSpPr>
        <p:spPr>
          <a:xfrm>
            <a:off x="5661905" y="4402844"/>
            <a:ext cx="3161443" cy="400110"/>
          </a:xfrm>
          <a:prstGeom prst="rect">
            <a:avLst/>
          </a:prstGeom>
          <a:noFill/>
        </p:spPr>
        <p:txBody>
          <a:bodyPr wrap="none" rtlCol="0">
            <a:spAutoFit/>
          </a:bodyPr>
          <a:lstStyle/>
          <a:p>
            <a:r>
              <a:rPr kumimoji="1" lang="en-US" altLang="ja-JP" sz="2000" u="sng" dirty="0">
                <a:solidFill>
                  <a:schemeClr val="accent6"/>
                </a:solidFill>
                <a:latin typeface="Calibri" panose="020F0502020204030204" pitchFamily="34" charset="0"/>
                <a:cs typeface="Calibri" panose="020F0502020204030204" pitchFamily="34" charset="0"/>
              </a:rPr>
              <a:t>with </a:t>
            </a:r>
            <a:r>
              <a:rPr kumimoji="1" lang="en-US" altLang="ja-JP" sz="2000" u="sng" dirty="0" err="1">
                <a:solidFill>
                  <a:schemeClr val="accent6"/>
                </a:solidFill>
                <a:latin typeface="Calibri" panose="020F0502020204030204" pitchFamily="34" charset="0"/>
                <a:cs typeface="Calibri" panose="020F0502020204030204" pitchFamily="34" charset="0"/>
              </a:rPr>
              <a:t>Suspendable</a:t>
            </a:r>
            <a:r>
              <a:rPr kumimoji="1" lang="en-US" altLang="ja-JP" sz="2000" u="sng" dirty="0">
                <a:solidFill>
                  <a:schemeClr val="accent6"/>
                </a:solidFill>
                <a:latin typeface="Calibri" panose="020F0502020204030204" pitchFamily="34" charset="0"/>
                <a:cs typeface="Calibri" panose="020F0502020204030204" pitchFamily="34" charset="0"/>
              </a:rPr>
              <a:t> CSMA/CA </a:t>
            </a:r>
            <a:endParaRPr kumimoji="1" lang="ja-JP" altLang="en-US" sz="2000" u="sng" dirty="0">
              <a:solidFill>
                <a:schemeClr val="accent6"/>
              </a:solidFill>
              <a:latin typeface="Calibri" panose="020F0502020204030204" pitchFamily="34" charset="0"/>
              <a:cs typeface="Calibri" panose="020F0502020204030204" pitchFamily="34" charset="0"/>
            </a:endParaRPr>
          </a:p>
        </p:txBody>
      </p:sp>
      <p:sp>
        <p:nvSpPr>
          <p:cNvPr id="15" name="四角形: 角を丸くする 14">
            <a:extLst>
              <a:ext uri="{FF2B5EF4-FFF2-40B4-BE49-F238E27FC236}">
                <a16:creationId xmlns:a16="http://schemas.microsoft.com/office/drawing/2014/main" id="{661DA5BD-FE09-558D-B5ED-F448FC6CBCB9}"/>
              </a:ext>
            </a:extLst>
          </p:cNvPr>
          <p:cNvSpPr/>
          <p:nvPr/>
        </p:nvSpPr>
        <p:spPr bwMode="auto">
          <a:xfrm>
            <a:off x="1589134" y="1639110"/>
            <a:ext cx="288032" cy="540060"/>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四角形: 角を丸くする 15">
            <a:extLst>
              <a:ext uri="{FF2B5EF4-FFF2-40B4-BE49-F238E27FC236}">
                <a16:creationId xmlns:a16="http://schemas.microsoft.com/office/drawing/2014/main" id="{3695894A-B0EC-130F-6AE3-A23EAE5C0996}"/>
              </a:ext>
            </a:extLst>
          </p:cNvPr>
          <p:cNvSpPr/>
          <p:nvPr/>
        </p:nvSpPr>
        <p:spPr bwMode="auto">
          <a:xfrm>
            <a:off x="2626233" y="2215468"/>
            <a:ext cx="288032" cy="1007818"/>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四角形: 角を丸くする 27">
            <a:extLst>
              <a:ext uri="{FF2B5EF4-FFF2-40B4-BE49-F238E27FC236}">
                <a16:creationId xmlns:a16="http://schemas.microsoft.com/office/drawing/2014/main" id="{B117EFD3-DA27-2B95-BEDF-B3F9D08A60C8}"/>
              </a:ext>
            </a:extLst>
          </p:cNvPr>
          <p:cNvSpPr/>
          <p:nvPr/>
        </p:nvSpPr>
        <p:spPr bwMode="auto">
          <a:xfrm>
            <a:off x="3244543" y="1646686"/>
            <a:ext cx="1293590" cy="1938905"/>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四角形: 角を丸くする 28">
            <a:extLst>
              <a:ext uri="{FF2B5EF4-FFF2-40B4-BE49-F238E27FC236}">
                <a16:creationId xmlns:a16="http://schemas.microsoft.com/office/drawing/2014/main" id="{ECA80D0F-E1E9-E0CD-5B62-6492E6EBADCC}"/>
              </a:ext>
            </a:extLst>
          </p:cNvPr>
          <p:cNvSpPr/>
          <p:nvPr/>
        </p:nvSpPr>
        <p:spPr bwMode="auto">
          <a:xfrm>
            <a:off x="6233650" y="1641376"/>
            <a:ext cx="288032" cy="540060"/>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四角形: 角を丸くする 29">
            <a:extLst>
              <a:ext uri="{FF2B5EF4-FFF2-40B4-BE49-F238E27FC236}">
                <a16:creationId xmlns:a16="http://schemas.microsoft.com/office/drawing/2014/main" id="{2EB6D823-C4D5-9560-86F0-B4398498AA84}"/>
              </a:ext>
            </a:extLst>
          </p:cNvPr>
          <p:cNvSpPr/>
          <p:nvPr/>
        </p:nvSpPr>
        <p:spPr bwMode="auto">
          <a:xfrm>
            <a:off x="7291543" y="1675408"/>
            <a:ext cx="288032" cy="1475870"/>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4" name="四角形: 角を丸くする 33">
            <a:extLst>
              <a:ext uri="{FF2B5EF4-FFF2-40B4-BE49-F238E27FC236}">
                <a16:creationId xmlns:a16="http://schemas.microsoft.com/office/drawing/2014/main" id="{76977CA2-F4BB-D295-5D20-218E96D1A9F5}"/>
              </a:ext>
            </a:extLst>
          </p:cNvPr>
          <p:cNvSpPr/>
          <p:nvPr/>
        </p:nvSpPr>
        <p:spPr bwMode="auto">
          <a:xfrm>
            <a:off x="7901135" y="1675408"/>
            <a:ext cx="1326591" cy="1807646"/>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5" name="テキスト ボックス 34">
            <a:extLst>
              <a:ext uri="{FF2B5EF4-FFF2-40B4-BE49-F238E27FC236}">
                <a16:creationId xmlns:a16="http://schemas.microsoft.com/office/drawing/2014/main" id="{AA8D1A5B-5374-13A4-4FF4-A9E5D716324A}"/>
              </a:ext>
            </a:extLst>
          </p:cNvPr>
          <p:cNvSpPr txBox="1"/>
          <p:nvPr/>
        </p:nvSpPr>
        <p:spPr>
          <a:xfrm>
            <a:off x="163684" y="4649422"/>
            <a:ext cx="8975036" cy="2339102"/>
          </a:xfrm>
          <a:prstGeom prst="rect">
            <a:avLst/>
          </a:prstGeom>
          <a:noFill/>
        </p:spPr>
        <p:txBody>
          <a:bodyPr wrap="square" rtlCol="0">
            <a:spAutoFit/>
          </a:bodyPr>
          <a:lstStyle/>
          <a:p>
            <a:r>
              <a:rPr kumimoji="1" lang="en-US" altLang="ja-JP" sz="1600" b="1" dirty="0">
                <a:solidFill>
                  <a:schemeClr val="accent2"/>
                </a:solidFill>
                <a:latin typeface="Calibri" panose="020F0502020204030204" pitchFamily="34" charset="0"/>
                <a:cs typeface="Calibri" panose="020F0502020204030204" pitchFamily="34" charset="0"/>
              </a:rPr>
              <a:t>(1) IEEE 802.11ah offered load:20kbps</a:t>
            </a:r>
          </a:p>
          <a:p>
            <a:r>
              <a:rPr kumimoji="1" lang="en-US" altLang="ja-JP" sz="1400" dirty="0">
                <a:solidFill>
                  <a:schemeClr val="tx1"/>
                </a:solidFill>
                <a:latin typeface="Calibri" panose="020F0502020204030204" pitchFamily="34" charset="0"/>
                <a:cs typeface="Calibri" panose="020F0502020204030204" pitchFamily="34" charset="0"/>
              </a:rPr>
              <a:t>PDR of 802.15.4g 2-FSK improves from 92.1% to 99.0%. PDR of 802.15.4g OFDM MCS4 and MCS5 are unchanged at 100%.</a:t>
            </a:r>
          </a:p>
          <a:p>
            <a:r>
              <a:rPr kumimoji="1" lang="en-US" altLang="ja-JP" sz="1400" dirty="0">
                <a:solidFill>
                  <a:schemeClr val="tx1"/>
                </a:solidFill>
                <a:latin typeface="Calibri" panose="020F0502020204030204" pitchFamily="34" charset="0"/>
                <a:cs typeface="Calibri" panose="020F0502020204030204" pitchFamily="34" charset="0"/>
              </a:rPr>
              <a:t>PDR of 802.11ah remains unchanged at 100%.</a:t>
            </a:r>
          </a:p>
          <a:p>
            <a:r>
              <a:rPr kumimoji="1" lang="en-US" altLang="ja-JP" sz="1600" b="1" dirty="0">
                <a:solidFill>
                  <a:schemeClr val="accent2"/>
                </a:solidFill>
                <a:latin typeface="Calibri" panose="020F0502020204030204" pitchFamily="34" charset="0"/>
                <a:cs typeface="Calibri" panose="020F0502020204030204" pitchFamily="34" charset="0"/>
              </a:rPr>
              <a:t>(2) IEEE 802.11ah offered load:60kbps</a:t>
            </a:r>
          </a:p>
          <a:p>
            <a:r>
              <a:rPr kumimoji="1" lang="en-US" altLang="ja-JP" sz="1400" dirty="0">
                <a:solidFill>
                  <a:schemeClr val="tx1"/>
                </a:solidFill>
                <a:latin typeface="Calibri" panose="020F0502020204030204" pitchFamily="34" charset="0"/>
                <a:cs typeface="Calibri" panose="020F0502020204030204" pitchFamily="34" charset="0"/>
              </a:rPr>
              <a:t>PDR of 802.15.4g 2-FSK improves from 39.7% to 42.8%.</a:t>
            </a:r>
          </a:p>
          <a:p>
            <a:r>
              <a:rPr kumimoji="1" lang="en-US" altLang="ja-JP" sz="1400" dirty="0">
                <a:solidFill>
                  <a:schemeClr val="tx1"/>
                </a:solidFill>
                <a:latin typeface="Calibri" panose="020F0502020204030204" pitchFamily="34" charset="0"/>
                <a:cs typeface="Calibri" panose="020F0502020204030204" pitchFamily="34" charset="0"/>
              </a:rPr>
              <a:t>PDR of 802.15.4g OFDM MCS4 improves from 66.2% to 72.2%.</a:t>
            </a:r>
          </a:p>
          <a:p>
            <a:r>
              <a:rPr kumimoji="1" lang="en-US" altLang="ja-JP" sz="1400" dirty="0">
                <a:solidFill>
                  <a:schemeClr val="tx1"/>
                </a:solidFill>
                <a:latin typeface="Calibri" panose="020F0502020204030204" pitchFamily="34" charset="0"/>
                <a:cs typeface="Calibri" panose="020F0502020204030204" pitchFamily="34" charset="0"/>
              </a:rPr>
              <a:t>PDR of 802.15.4g OFDM MCS5 improves from 71.1% to 74.7%.</a:t>
            </a:r>
          </a:p>
          <a:p>
            <a:r>
              <a:rPr kumimoji="1" lang="en-US" altLang="ja-JP" sz="1400" dirty="0">
                <a:solidFill>
                  <a:schemeClr val="tx1"/>
                </a:solidFill>
                <a:latin typeface="Calibri" panose="020F0502020204030204" pitchFamily="34" charset="0"/>
                <a:cs typeface="Calibri" panose="020F0502020204030204" pitchFamily="34" charset="0"/>
              </a:rPr>
              <a:t>PDR of 802.11ah remains unchanged at 100%.</a:t>
            </a:r>
            <a:endParaRPr kumimoji="1" lang="en-US" altLang="ja-JP" sz="1400" b="1" dirty="0">
              <a:solidFill>
                <a:schemeClr val="tx1"/>
              </a:solidFill>
              <a:latin typeface="Calibri" panose="020F0502020204030204" pitchFamily="34" charset="0"/>
              <a:cs typeface="Calibri" panose="020F0502020204030204" pitchFamily="34" charset="0"/>
            </a:endParaRPr>
          </a:p>
          <a:p>
            <a:r>
              <a:rPr kumimoji="1" lang="en-US" altLang="ja-JP" sz="1600" b="1" dirty="0">
                <a:solidFill>
                  <a:schemeClr val="accent2"/>
                </a:solidFill>
                <a:latin typeface="Calibri" panose="020F0502020204030204" pitchFamily="34" charset="0"/>
                <a:cs typeface="Calibri" panose="020F0502020204030204" pitchFamily="34" charset="0"/>
              </a:rPr>
              <a:t>(3) IEEE 802.11ah offered load: over 80kbps</a:t>
            </a:r>
          </a:p>
          <a:p>
            <a:r>
              <a:rPr kumimoji="1" lang="en-US" altLang="ja-JP" sz="1400" dirty="0">
                <a:solidFill>
                  <a:schemeClr val="tx1"/>
                </a:solidFill>
                <a:latin typeface="Calibri" panose="020F0502020204030204" pitchFamily="34" charset="0"/>
                <a:cs typeface="Calibri" panose="020F0502020204030204" pitchFamily="34" charset="0"/>
              </a:rPr>
              <a:t>PDR of 802.15.4g improves, but the PDR of IEEE 802.11ah decreases due to traffic saturation.</a:t>
            </a:r>
            <a:endParaRPr kumimoji="1" lang="ja-JP" altLang="en-US" sz="1400" dirty="0">
              <a:solidFill>
                <a:schemeClr val="tx1"/>
              </a:solidFill>
              <a:latin typeface="Calibri" panose="020F0502020204030204" pitchFamily="34" charset="0"/>
              <a:cs typeface="Calibri" panose="020F0502020204030204" pitchFamily="34" charset="0"/>
            </a:endParaRPr>
          </a:p>
        </p:txBody>
      </p:sp>
      <p:sp>
        <p:nvSpPr>
          <p:cNvPr id="37" name="テキスト ボックス 36">
            <a:extLst>
              <a:ext uri="{FF2B5EF4-FFF2-40B4-BE49-F238E27FC236}">
                <a16:creationId xmlns:a16="http://schemas.microsoft.com/office/drawing/2014/main" id="{0DB8F084-C419-53F8-C687-F5102A29FE67}"/>
              </a:ext>
            </a:extLst>
          </p:cNvPr>
          <p:cNvSpPr txBox="1"/>
          <p:nvPr/>
        </p:nvSpPr>
        <p:spPr>
          <a:xfrm>
            <a:off x="1250517" y="2144195"/>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(1)</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38" name="テキスト ボックス 37">
            <a:extLst>
              <a:ext uri="{FF2B5EF4-FFF2-40B4-BE49-F238E27FC236}">
                <a16:creationId xmlns:a16="http://schemas.microsoft.com/office/drawing/2014/main" id="{9FF67568-4CBE-EBD5-4A44-D42E9DD9BB1D}"/>
              </a:ext>
            </a:extLst>
          </p:cNvPr>
          <p:cNvSpPr txBox="1"/>
          <p:nvPr/>
        </p:nvSpPr>
        <p:spPr>
          <a:xfrm>
            <a:off x="2130922" y="3045155"/>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(2)</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39" name="テキスト ボックス 38">
            <a:extLst>
              <a:ext uri="{FF2B5EF4-FFF2-40B4-BE49-F238E27FC236}">
                <a16:creationId xmlns:a16="http://schemas.microsoft.com/office/drawing/2014/main" id="{43BF6552-A033-32A4-CBA0-EA3A9B69EAEF}"/>
              </a:ext>
            </a:extLst>
          </p:cNvPr>
          <p:cNvSpPr txBox="1"/>
          <p:nvPr/>
        </p:nvSpPr>
        <p:spPr>
          <a:xfrm>
            <a:off x="3234973" y="3519970"/>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(3)</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40" name="テキスト ボックス 39">
            <a:extLst>
              <a:ext uri="{FF2B5EF4-FFF2-40B4-BE49-F238E27FC236}">
                <a16:creationId xmlns:a16="http://schemas.microsoft.com/office/drawing/2014/main" id="{2FE32C88-9B7F-9F16-90BE-32C3144DEB15}"/>
              </a:ext>
            </a:extLst>
          </p:cNvPr>
          <p:cNvSpPr txBox="1"/>
          <p:nvPr/>
        </p:nvSpPr>
        <p:spPr>
          <a:xfrm>
            <a:off x="5850750" y="2122045"/>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(1)</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41" name="テキスト ボックス 40">
            <a:extLst>
              <a:ext uri="{FF2B5EF4-FFF2-40B4-BE49-F238E27FC236}">
                <a16:creationId xmlns:a16="http://schemas.microsoft.com/office/drawing/2014/main" id="{E7B99732-4654-9D1E-0569-C843130A02D9}"/>
              </a:ext>
            </a:extLst>
          </p:cNvPr>
          <p:cNvSpPr txBox="1"/>
          <p:nvPr/>
        </p:nvSpPr>
        <p:spPr>
          <a:xfrm>
            <a:off x="6793688" y="2973147"/>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(2)</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42" name="テキスト ボックス 41">
            <a:extLst>
              <a:ext uri="{FF2B5EF4-FFF2-40B4-BE49-F238E27FC236}">
                <a16:creationId xmlns:a16="http://schemas.microsoft.com/office/drawing/2014/main" id="{18E793E1-7E2A-1C2D-B1EF-8869BE47AE73}"/>
              </a:ext>
            </a:extLst>
          </p:cNvPr>
          <p:cNvSpPr txBox="1"/>
          <p:nvPr/>
        </p:nvSpPr>
        <p:spPr>
          <a:xfrm>
            <a:off x="7901135" y="3402860"/>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(3)</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grpSp>
        <p:nvGrpSpPr>
          <p:cNvPr id="63" name="グループ化 62">
            <a:extLst>
              <a:ext uri="{FF2B5EF4-FFF2-40B4-BE49-F238E27FC236}">
                <a16:creationId xmlns:a16="http://schemas.microsoft.com/office/drawing/2014/main" id="{5A2E056B-4B26-741A-F51D-12D416429B8E}"/>
              </a:ext>
            </a:extLst>
          </p:cNvPr>
          <p:cNvGrpSpPr/>
          <p:nvPr/>
        </p:nvGrpSpPr>
        <p:grpSpPr>
          <a:xfrm>
            <a:off x="5092824" y="5407401"/>
            <a:ext cx="4573806" cy="1130519"/>
            <a:chOff x="5092825" y="5751520"/>
            <a:chExt cx="4573806" cy="1130519"/>
          </a:xfrm>
        </p:grpSpPr>
        <p:sp>
          <p:nvSpPr>
            <p:cNvPr id="64" name="正方形/長方形 63">
              <a:extLst>
                <a:ext uri="{FF2B5EF4-FFF2-40B4-BE49-F238E27FC236}">
                  <a16:creationId xmlns:a16="http://schemas.microsoft.com/office/drawing/2014/main" id="{4F820E04-DF36-F531-10F7-76ACFA71D897}"/>
                </a:ext>
              </a:extLst>
            </p:cNvPr>
            <p:cNvSpPr/>
            <p:nvPr/>
          </p:nvSpPr>
          <p:spPr bwMode="auto">
            <a:xfrm>
              <a:off x="5092825" y="5751520"/>
              <a:ext cx="4573806" cy="1130519"/>
            </a:xfrm>
            <a:prstGeom prst="rect">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65" name="図 64">
              <a:extLst>
                <a:ext uri="{FF2B5EF4-FFF2-40B4-BE49-F238E27FC236}">
                  <a16:creationId xmlns:a16="http://schemas.microsoft.com/office/drawing/2014/main" id="{20ECA486-006F-0EB6-6773-7378139F14E3}"/>
                </a:ext>
              </a:extLst>
            </p:cNvPr>
            <p:cNvPicPr>
              <a:picLocks noChangeAspect="1"/>
            </p:cNvPicPr>
            <p:nvPr/>
          </p:nvPicPr>
          <p:blipFill rotWithShape="1">
            <a:blip r:embed="rId5"/>
            <a:srcRect l="11814" t="59630" r="35236" b="28950"/>
            <a:stretch/>
          </p:blipFill>
          <p:spPr>
            <a:xfrm>
              <a:off x="7507673" y="6027044"/>
              <a:ext cx="2147544" cy="372146"/>
            </a:xfrm>
            <a:prstGeom prst="rect">
              <a:avLst/>
            </a:prstGeom>
          </p:spPr>
        </p:pic>
        <p:sp>
          <p:nvSpPr>
            <p:cNvPr id="66" name="テキスト ボックス 65">
              <a:extLst>
                <a:ext uri="{FF2B5EF4-FFF2-40B4-BE49-F238E27FC236}">
                  <a16:creationId xmlns:a16="http://schemas.microsoft.com/office/drawing/2014/main" id="{CB7041D6-D06F-EA3F-B490-81FBDF350F8B}"/>
                </a:ext>
              </a:extLst>
            </p:cNvPr>
            <p:cNvSpPr txBox="1"/>
            <p:nvPr/>
          </p:nvSpPr>
          <p:spPr>
            <a:xfrm>
              <a:off x="5173031" y="5751520"/>
              <a:ext cx="2156258" cy="324545"/>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802.11ah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67" name="テキスト ボックス 66">
              <a:extLst>
                <a:ext uri="{FF2B5EF4-FFF2-40B4-BE49-F238E27FC236}">
                  <a16:creationId xmlns:a16="http://schemas.microsoft.com/office/drawing/2014/main" id="{324F057C-8525-15F6-132D-D11939A9942B}"/>
                </a:ext>
              </a:extLst>
            </p:cNvPr>
            <p:cNvSpPr txBox="1"/>
            <p:nvPr/>
          </p:nvSpPr>
          <p:spPr>
            <a:xfrm>
              <a:off x="7462832" y="5752959"/>
              <a:ext cx="2199285" cy="324545"/>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802.15.4g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pic>
          <p:nvPicPr>
            <p:cNvPr id="68" name="図 67">
              <a:extLst>
                <a:ext uri="{FF2B5EF4-FFF2-40B4-BE49-F238E27FC236}">
                  <a16:creationId xmlns:a16="http://schemas.microsoft.com/office/drawing/2014/main" id="{A4EC5F0A-409B-5029-154D-A7A6D319D2C5}"/>
                </a:ext>
              </a:extLst>
            </p:cNvPr>
            <p:cNvPicPr>
              <a:picLocks noChangeAspect="1"/>
            </p:cNvPicPr>
            <p:nvPr/>
          </p:nvPicPr>
          <p:blipFill rotWithShape="1">
            <a:blip r:embed="rId5"/>
            <a:srcRect l="11814" t="72540" r="36044" b="16040"/>
            <a:stretch/>
          </p:blipFill>
          <p:spPr>
            <a:xfrm>
              <a:off x="7505092" y="6307983"/>
              <a:ext cx="2114766" cy="372146"/>
            </a:xfrm>
            <a:prstGeom prst="rect">
              <a:avLst/>
            </a:prstGeom>
          </p:spPr>
        </p:pic>
        <p:pic>
          <p:nvPicPr>
            <p:cNvPr id="69" name="図 68">
              <a:extLst>
                <a:ext uri="{FF2B5EF4-FFF2-40B4-BE49-F238E27FC236}">
                  <a16:creationId xmlns:a16="http://schemas.microsoft.com/office/drawing/2014/main" id="{9F2E2406-C142-7F26-D3A5-B8932DDE1DAD}"/>
                </a:ext>
              </a:extLst>
            </p:cNvPr>
            <p:cNvPicPr>
              <a:picLocks noChangeAspect="1"/>
            </p:cNvPicPr>
            <p:nvPr/>
          </p:nvPicPr>
          <p:blipFill rotWithShape="1">
            <a:blip r:embed="rId5"/>
            <a:srcRect l="13642" t="85506" r="36043" b="6091"/>
            <a:stretch/>
          </p:blipFill>
          <p:spPr>
            <a:xfrm>
              <a:off x="7574278" y="6565788"/>
              <a:ext cx="2040604" cy="273841"/>
            </a:xfrm>
            <a:prstGeom prst="rect">
              <a:avLst/>
            </a:prstGeom>
          </p:spPr>
        </p:pic>
        <p:pic>
          <p:nvPicPr>
            <p:cNvPr id="70" name="図 69">
              <a:extLst>
                <a:ext uri="{FF2B5EF4-FFF2-40B4-BE49-F238E27FC236}">
                  <a16:creationId xmlns:a16="http://schemas.microsoft.com/office/drawing/2014/main" id="{83B69A75-D007-627F-BA97-566E77D35126}"/>
                </a:ext>
              </a:extLst>
            </p:cNvPr>
            <p:cNvPicPr>
              <a:picLocks noChangeAspect="1"/>
            </p:cNvPicPr>
            <p:nvPr/>
          </p:nvPicPr>
          <p:blipFill rotWithShape="1">
            <a:blip r:embed="rId5"/>
            <a:srcRect l="16593" t="18463" r="19465" b="72343"/>
            <a:stretch/>
          </p:blipFill>
          <p:spPr>
            <a:xfrm>
              <a:off x="5173031" y="6022221"/>
              <a:ext cx="2512082" cy="290215"/>
            </a:xfrm>
            <a:prstGeom prst="rect">
              <a:avLst/>
            </a:prstGeom>
          </p:spPr>
        </p:pic>
        <p:pic>
          <p:nvPicPr>
            <p:cNvPr id="71" name="図 70">
              <a:extLst>
                <a:ext uri="{FF2B5EF4-FFF2-40B4-BE49-F238E27FC236}">
                  <a16:creationId xmlns:a16="http://schemas.microsoft.com/office/drawing/2014/main" id="{CA9C7A25-F2BE-8941-8DBD-CAD3767F57AD}"/>
                </a:ext>
              </a:extLst>
            </p:cNvPr>
            <p:cNvPicPr>
              <a:picLocks noChangeAspect="1"/>
            </p:cNvPicPr>
            <p:nvPr/>
          </p:nvPicPr>
          <p:blipFill rotWithShape="1">
            <a:blip r:embed="rId5"/>
            <a:srcRect l="15985" t="46024" r="20074" b="46531"/>
            <a:stretch/>
          </p:blipFill>
          <p:spPr>
            <a:xfrm>
              <a:off x="5150089" y="6604600"/>
              <a:ext cx="2512082" cy="235030"/>
            </a:xfrm>
            <a:prstGeom prst="rect">
              <a:avLst/>
            </a:prstGeom>
          </p:spPr>
        </p:pic>
        <p:pic>
          <p:nvPicPr>
            <p:cNvPr id="72" name="図 71">
              <a:extLst>
                <a:ext uri="{FF2B5EF4-FFF2-40B4-BE49-F238E27FC236}">
                  <a16:creationId xmlns:a16="http://schemas.microsoft.com/office/drawing/2014/main" id="{4B3F28C5-01EE-1BE6-3999-E5C7A8F530D9}"/>
                </a:ext>
              </a:extLst>
            </p:cNvPr>
            <p:cNvPicPr>
              <a:picLocks noChangeAspect="1"/>
            </p:cNvPicPr>
            <p:nvPr/>
          </p:nvPicPr>
          <p:blipFill rotWithShape="1">
            <a:blip r:embed="rId5"/>
            <a:srcRect l="15136" t="31242" r="19465" b="57366"/>
            <a:stretch/>
          </p:blipFill>
          <p:spPr>
            <a:xfrm>
              <a:off x="5121915" y="6282913"/>
              <a:ext cx="2569346" cy="359591"/>
            </a:xfrm>
            <a:prstGeom prst="rect">
              <a:avLst/>
            </a:prstGeom>
          </p:spPr>
        </p:pic>
      </p:grpSp>
    </p:spTree>
    <p:extLst>
      <p:ext uri="{BB962C8B-B14F-4D97-AF65-F5344CB8AC3E}">
        <p14:creationId xmlns:p14="http://schemas.microsoft.com/office/powerpoint/2010/main" val="3174818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1C8AF93-0393-2A0B-2C45-0E472FD914FA}"/>
              </a:ext>
            </a:extLst>
          </p:cNvPr>
          <p:cNvPicPr>
            <a:picLocks noChangeAspect="1"/>
          </p:cNvPicPr>
          <p:nvPr/>
        </p:nvPicPr>
        <p:blipFill>
          <a:blip r:embed="rId3"/>
          <a:stretch>
            <a:fillRect/>
          </a:stretch>
        </p:blipFill>
        <p:spPr>
          <a:xfrm>
            <a:off x="5190277" y="1663112"/>
            <a:ext cx="4139602" cy="2854939"/>
          </a:xfrm>
          <a:prstGeom prst="rect">
            <a:avLst/>
          </a:prstGeom>
        </p:spPr>
      </p:pic>
      <p:pic>
        <p:nvPicPr>
          <p:cNvPr id="7" name="図 6">
            <a:extLst>
              <a:ext uri="{FF2B5EF4-FFF2-40B4-BE49-F238E27FC236}">
                <a16:creationId xmlns:a16="http://schemas.microsoft.com/office/drawing/2014/main" id="{723AE725-6E4A-7CEA-1BD7-5DA64BBEBC0E}"/>
              </a:ext>
            </a:extLst>
          </p:cNvPr>
          <p:cNvPicPr>
            <a:picLocks noChangeAspect="1"/>
          </p:cNvPicPr>
          <p:nvPr/>
        </p:nvPicPr>
        <p:blipFill>
          <a:blip r:embed="rId4"/>
          <a:stretch>
            <a:fillRect/>
          </a:stretch>
        </p:blipFill>
        <p:spPr>
          <a:xfrm>
            <a:off x="507630" y="1645747"/>
            <a:ext cx="4139602" cy="2845826"/>
          </a:xfrm>
          <a:prstGeom prst="rect">
            <a:avLst/>
          </a:prstGeom>
        </p:spPr>
      </p:pic>
      <p:sp>
        <p:nvSpPr>
          <p:cNvPr id="2" name="Title 1"/>
          <p:cNvSpPr>
            <a:spLocks noGrp="1"/>
          </p:cNvSpPr>
          <p:nvPr>
            <p:ph type="title"/>
          </p:nvPr>
        </p:nvSpPr>
        <p:spPr>
          <a:xfrm>
            <a:off x="731520" y="731523"/>
            <a:ext cx="8288868" cy="890966"/>
          </a:xfrm>
        </p:spPr>
        <p:txBody>
          <a:bodyPr/>
          <a:lstStyle/>
          <a:p>
            <a:r>
              <a:rPr lang="en-US" sz="2400" dirty="0"/>
              <a:t>Simulation Result (Packet Delivery Rate)</a:t>
            </a:r>
            <a:br>
              <a:rPr lang="en-US" sz="2800" dirty="0"/>
            </a:br>
            <a:r>
              <a:rPr lang="en-US" altLang="ja-JP" sz="2000" kern="0" dirty="0"/>
              <a:t>IEEE 802.15.4g offered load: </a:t>
            </a:r>
            <a:r>
              <a:rPr lang="en-US" altLang="ja-JP" sz="2000" dirty="0">
                <a:solidFill>
                  <a:schemeClr val="tx1"/>
                </a:solidFill>
              </a:rPr>
              <a:t>2</a:t>
            </a:r>
            <a:r>
              <a:rPr lang="en-US" altLang="ja-JP" sz="2000" kern="0" dirty="0">
                <a:solidFill>
                  <a:schemeClr val="tx1"/>
                </a:solidFill>
              </a:rPr>
              <a:t>0 kbps</a:t>
            </a:r>
            <a:br>
              <a:rPr lang="en-US" altLang="ja-JP" sz="2000" dirty="0">
                <a:solidFill>
                  <a:srgbClr val="FF0000"/>
                </a:solidFill>
              </a:rPr>
            </a:br>
            <a:r>
              <a:rPr lang="en-US" altLang="ja-JP" sz="2000" dirty="0">
                <a:solidFill>
                  <a:schemeClr val="tx1"/>
                </a:solidFill>
              </a:rPr>
              <a:t>IEEE 802.11ah: </a:t>
            </a:r>
            <a:r>
              <a:rPr lang="en-US" altLang="ja-JP" sz="2000" dirty="0">
                <a:solidFill>
                  <a:srgbClr val="FF0000"/>
                </a:solidFill>
              </a:rPr>
              <a:t>4MHz PHY </a:t>
            </a:r>
            <a:r>
              <a:rPr lang="en-US" altLang="ja-JP" sz="2000" dirty="0">
                <a:solidFill>
                  <a:schemeClr val="tx1"/>
                </a:solidFill>
              </a:rPr>
              <a:t>(Case(2),</a:t>
            </a:r>
            <a:r>
              <a:rPr lang="ja-JP" altLang="en-US" sz="2000" dirty="0">
                <a:solidFill>
                  <a:schemeClr val="tx1"/>
                </a:solidFill>
              </a:rPr>
              <a:t> </a:t>
            </a:r>
            <a:r>
              <a:rPr lang="en-US" altLang="ja-JP" sz="2000" dirty="0">
                <a:solidFill>
                  <a:schemeClr val="tx1"/>
                </a:solidFill>
              </a:rPr>
              <a:t>Case(3))</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32" name="テキスト ボックス 31">
            <a:extLst>
              <a:ext uri="{FF2B5EF4-FFF2-40B4-BE49-F238E27FC236}">
                <a16:creationId xmlns:a16="http://schemas.microsoft.com/office/drawing/2014/main" id="{B989C735-69CE-0AC8-F864-47222924B2B1}"/>
              </a:ext>
            </a:extLst>
          </p:cNvPr>
          <p:cNvSpPr txBox="1"/>
          <p:nvPr/>
        </p:nvSpPr>
        <p:spPr>
          <a:xfrm>
            <a:off x="1756190" y="4402844"/>
            <a:ext cx="2028119" cy="400110"/>
          </a:xfrm>
          <a:prstGeom prst="rect">
            <a:avLst/>
          </a:prstGeom>
          <a:noFill/>
        </p:spPr>
        <p:txBody>
          <a:bodyPr wrap="none" rtlCol="0">
            <a:spAutoFit/>
          </a:bodyPr>
          <a:lstStyle/>
          <a:p>
            <a:r>
              <a:rPr kumimoji="1" lang="en-US" altLang="ja-JP" sz="2000" u="sng" dirty="0">
                <a:solidFill>
                  <a:srgbClr val="C00000"/>
                </a:solidFill>
                <a:latin typeface="Calibri" panose="020F0502020204030204" pitchFamily="34" charset="0"/>
                <a:cs typeface="Calibri" panose="020F0502020204030204" pitchFamily="34" charset="0"/>
              </a:rPr>
              <a:t>Normal CSMA/CA</a:t>
            </a:r>
            <a:endParaRPr kumimoji="1" lang="ja-JP" altLang="en-US" sz="2000" u="sng" dirty="0">
              <a:solidFill>
                <a:srgbClr val="C00000"/>
              </a:solidFill>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89778B75-624C-C663-AFF4-6D47AD7E5F67}"/>
              </a:ext>
            </a:extLst>
          </p:cNvPr>
          <p:cNvSpPr txBox="1"/>
          <p:nvPr/>
        </p:nvSpPr>
        <p:spPr>
          <a:xfrm>
            <a:off x="5661905" y="4402844"/>
            <a:ext cx="3161443" cy="400110"/>
          </a:xfrm>
          <a:prstGeom prst="rect">
            <a:avLst/>
          </a:prstGeom>
          <a:noFill/>
        </p:spPr>
        <p:txBody>
          <a:bodyPr wrap="none" rtlCol="0">
            <a:spAutoFit/>
          </a:bodyPr>
          <a:lstStyle/>
          <a:p>
            <a:r>
              <a:rPr kumimoji="1" lang="en-US" altLang="ja-JP" sz="2000" u="sng" dirty="0">
                <a:solidFill>
                  <a:schemeClr val="accent6"/>
                </a:solidFill>
                <a:latin typeface="Calibri" panose="020F0502020204030204" pitchFamily="34" charset="0"/>
                <a:cs typeface="Calibri" panose="020F0502020204030204" pitchFamily="34" charset="0"/>
              </a:rPr>
              <a:t>with </a:t>
            </a:r>
            <a:r>
              <a:rPr kumimoji="1" lang="en-US" altLang="ja-JP" sz="2000" u="sng" dirty="0" err="1">
                <a:solidFill>
                  <a:schemeClr val="accent6"/>
                </a:solidFill>
                <a:latin typeface="Calibri" panose="020F0502020204030204" pitchFamily="34" charset="0"/>
                <a:cs typeface="Calibri" panose="020F0502020204030204" pitchFamily="34" charset="0"/>
              </a:rPr>
              <a:t>Suspendable</a:t>
            </a:r>
            <a:r>
              <a:rPr kumimoji="1" lang="en-US" altLang="ja-JP" sz="2000" u="sng" dirty="0">
                <a:solidFill>
                  <a:schemeClr val="accent6"/>
                </a:solidFill>
                <a:latin typeface="Calibri" panose="020F0502020204030204" pitchFamily="34" charset="0"/>
                <a:cs typeface="Calibri" panose="020F0502020204030204" pitchFamily="34" charset="0"/>
              </a:rPr>
              <a:t> CSMA/CA </a:t>
            </a:r>
            <a:endParaRPr kumimoji="1" lang="ja-JP" altLang="en-US" sz="2000" u="sng" dirty="0">
              <a:solidFill>
                <a:schemeClr val="accent6"/>
              </a:solidFill>
              <a:latin typeface="Calibri" panose="020F0502020204030204" pitchFamily="34" charset="0"/>
              <a:cs typeface="Calibri" panose="020F0502020204030204" pitchFamily="34" charset="0"/>
            </a:endParaRPr>
          </a:p>
        </p:txBody>
      </p:sp>
      <p:sp>
        <p:nvSpPr>
          <p:cNvPr id="15" name="四角形: 角を丸くする 14">
            <a:extLst>
              <a:ext uri="{FF2B5EF4-FFF2-40B4-BE49-F238E27FC236}">
                <a16:creationId xmlns:a16="http://schemas.microsoft.com/office/drawing/2014/main" id="{661DA5BD-FE09-558D-B5ED-F448FC6CBCB9}"/>
              </a:ext>
            </a:extLst>
          </p:cNvPr>
          <p:cNvSpPr/>
          <p:nvPr/>
        </p:nvSpPr>
        <p:spPr bwMode="auto">
          <a:xfrm>
            <a:off x="1589134" y="1639110"/>
            <a:ext cx="288032" cy="540060"/>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四角形: 角を丸くする 15">
            <a:extLst>
              <a:ext uri="{FF2B5EF4-FFF2-40B4-BE49-F238E27FC236}">
                <a16:creationId xmlns:a16="http://schemas.microsoft.com/office/drawing/2014/main" id="{3695894A-B0EC-130F-6AE3-A23EAE5C0996}"/>
              </a:ext>
            </a:extLst>
          </p:cNvPr>
          <p:cNvSpPr/>
          <p:nvPr/>
        </p:nvSpPr>
        <p:spPr bwMode="auto">
          <a:xfrm>
            <a:off x="2626233" y="1641376"/>
            <a:ext cx="288032" cy="802462"/>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四角形: 角を丸くする 28">
            <a:extLst>
              <a:ext uri="{FF2B5EF4-FFF2-40B4-BE49-F238E27FC236}">
                <a16:creationId xmlns:a16="http://schemas.microsoft.com/office/drawing/2014/main" id="{ECA80D0F-E1E9-E0CD-5B62-6492E6EBADCC}"/>
              </a:ext>
            </a:extLst>
          </p:cNvPr>
          <p:cNvSpPr/>
          <p:nvPr/>
        </p:nvSpPr>
        <p:spPr bwMode="auto">
          <a:xfrm>
            <a:off x="6233650" y="1641376"/>
            <a:ext cx="288032" cy="540060"/>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四角形: 角を丸くする 29">
            <a:extLst>
              <a:ext uri="{FF2B5EF4-FFF2-40B4-BE49-F238E27FC236}">
                <a16:creationId xmlns:a16="http://schemas.microsoft.com/office/drawing/2014/main" id="{2EB6D823-C4D5-9560-86F0-B4398498AA84}"/>
              </a:ext>
            </a:extLst>
          </p:cNvPr>
          <p:cNvSpPr/>
          <p:nvPr/>
        </p:nvSpPr>
        <p:spPr bwMode="auto">
          <a:xfrm>
            <a:off x="7291543" y="1675408"/>
            <a:ext cx="288032" cy="692854"/>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5" name="テキスト ボックス 34">
            <a:extLst>
              <a:ext uri="{FF2B5EF4-FFF2-40B4-BE49-F238E27FC236}">
                <a16:creationId xmlns:a16="http://schemas.microsoft.com/office/drawing/2014/main" id="{AA8D1A5B-5374-13A4-4FF4-A9E5D716324A}"/>
              </a:ext>
            </a:extLst>
          </p:cNvPr>
          <p:cNvSpPr txBox="1"/>
          <p:nvPr/>
        </p:nvSpPr>
        <p:spPr>
          <a:xfrm>
            <a:off x="172349" y="4652664"/>
            <a:ext cx="9299072" cy="2308324"/>
          </a:xfrm>
          <a:prstGeom prst="rect">
            <a:avLst/>
          </a:prstGeom>
          <a:noFill/>
        </p:spPr>
        <p:txBody>
          <a:bodyPr wrap="square" rtlCol="0">
            <a:spAutoFit/>
          </a:bodyPr>
          <a:lstStyle/>
          <a:p>
            <a:r>
              <a:rPr kumimoji="1" lang="en-US" altLang="ja-JP" sz="1600" b="1" dirty="0">
                <a:solidFill>
                  <a:schemeClr val="accent2"/>
                </a:solidFill>
                <a:latin typeface="Calibri" panose="020F0502020204030204" pitchFamily="34" charset="0"/>
                <a:cs typeface="Calibri" panose="020F0502020204030204" pitchFamily="34" charset="0"/>
              </a:rPr>
              <a:t>(1) IEEE 802.11ah offered load:20kbps</a:t>
            </a:r>
          </a:p>
          <a:p>
            <a:r>
              <a:rPr kumimoji="1" lang="en-US" altLang="ja-JP" sz="1400" dirty="0">
                <a:solidFill>
                  <a:schemeClr val="tx1"/>
                </a:solidFill>
                <a:latin typeface="Calibri" panose="020F0502020204030204" pitchFamily="34" charset="0"/>
                <a:cs typeface="Calibri" panose="020F0502020204030204" pitchFamily="34" charset="0"/>
              </a:rPr>
              <a:t>PDR of 802.15.4g 2-FSK improves from 96.5% to 98.7%.</a:t>
            </a:r>
            <a:br>
              <a:rPr kumimoji="1" lang="en-US" altLang="ja-JP" sz="1400" dirty="0">
                <a:solidFill>
                  <a:schemeClr val="tx1"/>
                </a:solidFill>
                <a:latin typeface="Calibri" panose="020F0502020204030204" pitchFamily="34" charset="0"/>
                <a:cs typeface="Calibri" panose="020F0502020204030204" pitchFamily="34" charset="0"/>
              </a:rPr>
            </a:br>
            <a:r>
              <a:rPr kumimoji="1" lang="en-US" altLang="ja-JP" sz="1400" dirty="0">
                <a:solidFill>
                  <a:schemeClr val="tx1"/>
                </a:solidFill>
                <a:latin typeface="Calibri" panose="020F0502020204030204" pitchFamily="34" charset="0"/>
                <a:cs typeface="Calibri" panose="020F0502020204030204" pitchFamily="34" charset="0"/>
              </a:rPr>
              <a:t>PDR of 802.15.4g OFDM MCS4 and MCS5 improves from 99.3% to 99.6%.</a:t>
            </a:r>
          </a:p>
          <a:p>
            <a:r>
              <a:rPr kumimoji="1" lang="en-US" altLang="ja-JP" sz="1400" dirty="0">
                <a:solidFill>
                  <a:schemeClr val="tx1"/>
                </a:solidFill>
                <a:latin typeface="Calibri" panose="020F0502020204030204" pitchFamily="34" charset="0"/>
                <a:cs typeface="Calibri" panose="020F0502020204030204" pitchFamily="34" charset="0"/>
              </a:rPr>
              <a:t>PDR of 802.11ah remains unchanged at 100%.</a:t>
            </a:r>
          </a:p>
          <a:p>
            <a:r>
              <a:rPr kumimoji="1" lang="en-US" altLang="ja-JP" sz="1600" b="1" dirty="0">
                <a:solidFill>
                  <a:schemeClr val="accent2"/>
                </a:solidFill>
                <a:latin typeface="Calibri" panose="020F0502020204030204" pitchFamily="34" charset="0"/>
                <a:cs typeface="Calibri" panose="020F0502020204030204" pitchFamily="34" charset="0"/>
              </a:rPr>
              <a:t>(2) IEEE 802.11ah offered load:60kbps</a:t>
            </a:r>
          </a:p>
          <a:p>
            <a:r>
              <a:rPr kumimoji="1" lang="en-US" altLang="ja-JP" sz="1400" dirty="0">
                <a:solidFill>
                  <a:schemeClr val="tx1"/>
                </a:solidFill>
                <a:latin typeface="Calibri" panose="020F0502020204030204" pitchFamily="34" charset="0"/>
                <a:cs typeface="Calibri" panose="020F0502020204030204" pitchFamily="34" charset="0"/>
              </a:rPr>
              <a:t>PDR of 802.15.4g 2-FSK improves from 79.1% to 85.5%.</a:t>
            </a:r>
          </a:p>
          <a:p>
            <a:r>
              <a:rPr kumimoji="1" lang="en-US" altLang="ja-JP" sz="1400" dirty="0">
                <a:solidFill>
                  <a:schemeClr val="tx1"/>
                </a:solidFill>
                <a:latin typeface="Calibri" panose="020F0502020204030204" pitchFamily="34" charset="0"/>
                <a:cs typeface="Calibri" panose="020F0502020204030204" pitchFamily="34" charset="0"/>
              </a:rPr>
              <a:t>PDR of 802.15.4g OFDM MCS4 improves from 95.3% to 96.4%.</a:t>
            </a:r>
          </a:p>
          <a:p>
            <a:r>
              <a:rPr kumimoji="1" lang="en-US" altLang="ja-JP" sz="1400" dirty="0">
                <a:solidFill>
                  <a:schemeClr val="tx1"/>
                </a:solidFill>
                <a:latin typeface="Calibri" panose="020F0502020204030204" pitchFamily="34" charset="0"/>
                <a:cs typeface="Calibri" panose="020F0502020204030204" pitchFamily="34" charset="0"/>
              </a:rPr>
              <a:t>PDR of 802.15.4g OFDM MCS5 improves from 96.0% to 96.7%.</a:t>
            </a:r>
          </a:p>
          <a:p>
            <a:r>
              <a:rPr kumimoji="1" lang="en-US" altLang="ja-JP" sz="1400" dirty="0">
                <a:solidFill>
                  <a:schemeClr val="tx1"/>
                </a:solidFill>
                <a:latin typeface="Calibri" panose="020F0502020204030204" pitchFamily="34" charset="0"/>
                <a:cs typeface="Calibri" panose="020F0502020204030204" pitchFamily="34" charset="0"/>
              </a:rPr>
              <a:t>PDR of 802.11ah remains unchanged at 100%.</a:t>
            </a:r>
            <a:endParaRPr kumimoji="1" lang="en-US" altLang="ja-JP" sz="1400" b="1" dirty="0">
              <a:solidFill>
                <a:schemeClr val="tx1"/>
              </a:solidFill>
              <a:latin typeface="Calibri" panose="020F0502020204030204" pitchFamily="34" charset="0"/>
              <a:cs typeface="Calibri" panose="020F0502020204030204" pitchFamily="34" charset="0"/>
            </a:endParaRPr>
          </a:p>
          <a:p>
            <a:r>
              <a:rPr kumimoji="1" lang="en-US" altLang="ja-JP" sz="1400" dirty="0">
                <a:solidFill>
                  <a:schemeClr val="accent2"/>
                </a:solidFill>
                <a:latin typeface="Calibri" panose="020F0502020204030204" pitchFamily="34" charset="0"/>
                <a:cs typeface="Calibri" panose="020F0502020204030204" pitchFamily="34" charset="0"/>
              </a:rPr>
              <a:t>PDR of 802.11ah remains at 100% even when the offered load is 100kbps.</a:t>
            </a:r>
            <a:endParaRPr kumimoji="1" lang="ja-JP" altLang="en-US" sz="1400" dirty="0">
              <a:solidFill>
                <a:schemeClr val="accent2"/>
              </a:solidFill>
              <a:latin typeface="Calibri" panose="020F0502020204030204" pitchFamily="34" charset="0"/>
              <a:cs typeface="Calibri" panose="020F0502020204030204" pitchFamily="34" charset="0"/>
            </a:endParaRPr>
          </a:p>
        </p:txBody>
      </p:sp>
      <p:grpSp>
        <p:nvGrpSpPr>
          <p:cNvPr id="36" name="グループ化 35">
            <a:extLst>
              <a:ext uri="{FF2B5EF4-FFF2-40B4-BE49-F238E27FC236}">
                <a16:creationId xmlns:a16="http://schemas.microsoft.com/office/drawing/2014/main" id="{61424BE7-4A8E-342C-9E80-5AA98A5FA655}"/>
              </a:ext>
            </a:extLst>
          </p:cNvPr>
          <p:cNvGrpSpPr/>
          <p:nvPr/>
        </p:nvGrpSpPr>
        <p:grpSpPr>
          <a:xfrm>
            <a:off x="5092824" y="5407401"/>
            <a:ext cx="4573806" cy="1130519"/>
            <a:chOff x="5092825" y="5751520"/>
            <a:chExt cx="4573806" cy="1130519"/>
          </a:xfrm>
        </p:grpSpPr>
        <p:sp>
          <p:nvSpPr>
            <p:cNvPr id="19" name="正方形/長方形 18">
              <a:extLst>
                <a:ext uri="{FF2B5EF4-FFF2-40B4-BE49-F238E27FC236}">
                  <a16:creationId xmlns:a16="http://schemas.microsoft.com/office/drawing/2014/main" id="{516B1240-2CE3-8939-6BAB-812AEF49A4C2}"/>
                </a:ext>
              </a:extLst>
            </p:cNvPr>
            <p:cNvSpPr/>
            <p:nvPr/>
          </p:nvSpPr>
          <p:spPr bwMode="auto">
            <a:xfrm>
              <a:off x="5092825" y="5751520"/>
              <a:ext cx="4573806" cy="1130519"/>
            </a:xfrm>
            <a:prstGeom prst="rect">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8" name="図 17">
              <a:extLst>
                <a:ext uri="{FF2B5EF4-FFF2-40B4-BE49-F238E27FC236}">
                  <a16:creationId xmlns:a16="http://schemas.microsoft.com/office/drawing/2014/main" id="{30370765-549D-8A08-11FC-84BD7F4BBA1D}"/>
                </a:ext>
              </a:extLst>
            </p:cNvPr>
            <p:cNvPicPr>
              <a:picLocks noChangeAspect="1"/>
            </p:cNvPicPr>
            <p:nvPr/>
          </p:nvPicPr>
          <p:blipFill rotWithShape="1">
            <a:blip r:embed="rId5"/>
            <a:srcRect l="11814" t="59630" r="35236" b="28950"/>
            <a:stretch/>
          </p:blipFill>
          <p:spPr>
            <a:xfrm>
              <a:off x="7507673" y="6027044"/>
              <a:ext cx="2147544" cy="372146"/>
            </a:xfrm>
            <a:prstGeom prst="rect">
              <a:avLst/>
            </a:prstGeom>
          </p:spPr>
        </p:pic>
        <p:sp>
          <p:nvSpPr>
            <p:cNvPr id="20" name="テキスト ボックス 19">
              <a:extLst>
                <a:ext uri="{FF2B5EF4-FFF2-40B4-BE49-F238E27FC236}">
                  <a16:creationId xmlns:a16="http://schemas.microsoft.com/office/drawing/2014/main" id="{0E2A77E0-E5EB-3566-7E32-BCE83D4D14ED}"/>
                </a:ext>
              </a:extLst>
            </p:cNvPr>
            <p:cNvSpPr txBox="1"/>
            <p:nvPr/>
          </p:nvSpPr>
          <p:spPr>
            <a:xfrm>
              <a:off x="5173031" y="5751520"/>
              <a:ext cx="2156258" cy="324545"/>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802.11ah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3" name="テキスト ボックス 22">
              <a:extLst>
                <a:ext uri="{FF2B5EF4-FFF2-40B4-BE49-F238E27FC236}">
                  <a16:creationId xmlns:a16="http://schemas.microsoft.com/office/drawing/2014/main" id="{DBD9C29F-6959-06BF-5E01-92EB127E6E4C}"/>
                </a:ext>
              </a:extLst>
            </p:cNvPr>
            <p:cNvSpPr txBox="1"/>
            <p:nvPr/>
          </p:nvSpPr>
          <p:spPr>
            <a:xfrm>
              <a:off x="7462832" y="5752959"/>
              <a:ext cx="2199285" cy="324545"/>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802.15.4g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pic>
          <p:nvPicPr>
            <p:cNvPr id="27" name="図 26">
              <a:extLst>
                <a:ext uri="{FF2B5EF4-FFF2-40B4-BE49-F238E27FC236}">
                  <a16:creationId xmlns:a16="http://schemas.microsoft.com/office/drawing/2014/main" id="{27CFC9DE-D914-786C-50A3-C0D6925D6BD6}"/>
                </a:ext>
              </a:extLst>
            </p:cNvPr>
            <p:cNvPicPr>
              <a:picLocks noChangeAspect="1"/>
            </p:cNvPicPr>
            <p:nvPr/>
          </p:nvPicPr>
          <p:blipFill rotWithShape="1">
            <a:blip r:embed="rId5"/>
            <a:srcRect l="11814" t="72540" r="36044" b="16040"/>
            <a:stretch/>
          </p:blipFill>
          <p:spPr>
            <a:xfrm>
              <a:off x="7505092" y="6307983"/>
              <a:ext cx="2114766" cy="372146"/>
            </a:xfrm>
            <a:prstGeom prst="rect">
              <a:avLst/>
            </a:prstGeom>
          </p:spPr>
        </p:pic>
        <p:pic>
          <p:nvPicPr>
            <p:cNvPr id="14" name="図 13">
              <a:extLst>
                <a:ext uri="{FF2B5EF4-FFF2-40B4-BE49-F238E27FC236}">
                  <a16:creationId xmlns:a16="http://schemas.microsoft.com/office/drawing/2014/main" id="{D190017A-AD5E-5E4A-B4D5-D1D60D927C65}"/>
                </a:ext>
              </a:extLst>
            </p:cNvPr>
            <p:cNvPicPr>
              <a:picLocks noChangeAspect="1"/>
            </p:cNvPicPr>
            <p:nvPr/>
          </p:nvPicPr>
          <p:blipFill rotWithShape="1">
            <a:blip r:embed="rId5"/>
            <a:srcRect l="13642" t="85506" r="36043" b="6091"/>
            <a:stretch/>
          </p:blipFill>
          <p:spPr>
            <a:xfrm>
              <a:off x="7574278" y="6565788"/>
              <a:ext cx="2040604" cy="273841"/>
            </a:xfrm>
            <a:prstGeom prst="rect">
              <a:avLst/>
            </a:prstGeom>
          </p:spPr>
        </p:pic>
        <p:pic>
          <p:nvPicPr>
            <p:cNvPr id="12" name="図 11">
              <a:extLst>
                <a:ext uri="{FF2B5EF4-FFF2-40B4-BE49-F238E27FC236}">
                  <a16:creationId xmlns:a16="http://schemas.microsoft.com/office/drawing/2014/main" id="{A1CCF7B3-87BD-51B9-DFA3-DE684C0AB63A}"/>
                </a:ext>
              </a:extLst>
            </p:cNvPr>
            <p:cNvPicPr>
              <a:picLocks noChangeAspect="1"/>
            </p:cNvPicPr>
            <p:nvPr/>
          </p:nvPicPr>
          <p:blipFill rotWithShape="1">
            <a:blip r:embed="rId5"/>
            <a:srcRect l="16593" t="18463" r="19465" b="72343"/>
            <a:stretch/>
          </p:blipFill>
          <p:spPr>
            <a:xfrm>
              <a:off x="5173031" y="6022221"/>
              <a:ext cx="2512082" cy="290215"/>
            </a:xfrm>
            <a:prstGeom prst="rect">
              <a:avLst/>
            </a:prstGeom>
          </p:spPr>
        </p:pic>
        <p:pic>
          <p:nvPicPr>
            <p:cNvPr id="17" name="図 16">
              <a:extLst>
                <a:ext uri="{FF2B5EF4-FFF2-40B4-BE49-F238E27FC236}">
                  <a16:creationId xmlns:a16="http://schemas.microsoft.com/office/drawing/2014/main" id="{48E5C0E7-9ACD-4920-5971-628289ED98BE}"/>
                </a:ext>
              </a:extLst>
            </p:cNvPr>
            <p:cNvPicPr>
              <a:picLocks noChangeAspect="1"/>
            </p:cNvPicPr>
            <p:nvPr/>
          </p:nvPicPr>
          <p:blipFill rotWithShape="1">
            <a:blip r:embed="rId5"/>
            <a:srcRect l="15985" t="46024" r="20074" b="46531"/>
            <a:stretch/>
          </p:blipFill>
          <p:spPr>
            <a:xfrm>
              <a:off x="5150089" y="6604600"/>
              <a:ext cx="2512082" cy="235030"/>
            </a:xfrm>
            <a:prstGeom prst="rect">
              <a:avLst/>
            </a:prstGeom>
          </p:spPr>
        </p:pic>
        <p:pic>
          <p:nvPicPr>
            <p:cNvPr id="26" name="図 25">
              <a:extLst>
                <a:ext uri="{FF2B5EF4-FFF2-40B4-BE49-F238E27FC236}">
                  <a16:creationId xmlns:a16="http://schemas.microsoft.com/office/drawing/2014/main" id="{80F76363-122E-29F1-3F0F-A2D606660DC8}"/>
                </a:ext>
              </a:extLst>
            </p:cNvPr>
            <p:cNvPicPr>
              <a:picLocks noChangeAspect="1"/>
            </p:cNvPicPr>
            <p:nvPr/>
          </p:nvPicPr>
          <p:blipFill rotWithShape="1">
            <a:blip r:embed="rId5"/>
            <a:srcRect l="15136" t="31242" r="19465" b="57366"/>
            <a:stretch/>
          </p:blipFill>
          <p:spPr>
            <a:xfrm>
              <a:off x="5121915" y="6282913"/>
              <a:ext cx="2569346" cy="359591"/>
            </a:xfrm>
            <a:prstGeom prst="rect">
              <a:avLst/>
            </a:prstGeom>
          </p:spPr>
        </p:pic>
      </p:grpSp>
      <p:sp>
        <p:nvSpPr>
          <p:cNvPr id="37" name="テキスト ボックス 36">
            <a:extLst>
              <a:ext uri="{FF2B5EF4-FFF2-40B4-BE49-F238E27FC236}">
                <a16:creationId xmlns:a16="http://schemas.microsoft.com/office/drawing/2014/main" id="{0DB8F084-C419-53F8-C687-F5102A29FE67}"/>
              </a:ext>
            </a:extLst>
          </p:cNvPr>
          <p:cNvSpPr txBox="1"/>
          <p:nvPr/>
        </p:nvSpPr>
        <p:spPr>
          <a:xfrm>
            <a:off x="1250517" y="2144195"/>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(1)</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38" name="テキスト ボックス 37">
            <a:extLst>
              <a:ext uri="{FF2B5EF4-FFF2-40B4-BE49-F238E27FC236}">
                <a16:creationId xmlns:a16="http://schemas.microsoft.com/office/drawing/2014/main" id="{9FF67568-4CBE-EBD5-4A44-D42E9DD9BB1D}"/>
              </a:ext>
            </a:extLst>
          </p:cNvPr>
          <p:cNvSpPr txBox="1"/>
          <p:nvPr/>
        </p:nvSpPr>
        <p:spPr>
          <a:xfrm>
            <a:off x="2158792" y="2315525"/>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(2)</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40" name="テキスト ボックス 39">
            <a:extLst>
              <a:ext uri="{FF2B5EF4-FFF2-40B4-BE49-F238E27FC236}">
                <a16:creationId xmlns:a16="http://schemas.microsoft.com/office/drawing/2014/main" id="{2FE32C88-9B7F-9F16-90BE-32C3144DEB15}"/>
              </a:ext>
            </a:extLst>
          </p:cNvPr>
          <p:cNvSpPr txBox="1"/>
          <p:nvPr/>
        </p:nvSpPr>
        <p:spPr>
          <a:xfrm>
            <a:off x="5850750" y="2122045"/>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(1)</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41" name="テキスト ボックス 40">
            <a:extLst>
              <a:ext uri="{FF2B5EF4-FFF2-40B4-BE49-F238E27FC236}">
                <a16:creationId xmlns:a16="http://schemas.microsoft.com/office/drawing/2014/main" id="{E7B99732-4654-9D1E-0569-C843130A02D9}"/>
              </a:ext>
            </a:extLst>
          </p:cNvPr>
          <p:cNvSpPr txBox="1"/>
          <p:nvPr/>
        </p:nvSpPr>
        <p:spPr>
          <a:xfrm>
            <a:off x="6847209" y="2275785"/>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(2)</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889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B706B61-6C81-3273-798E-7F4C516CA3C7}"/>
              </a:ext>
            </a:extLst>
          </p:cNvPr>
          <p:cNvPicPr>
            <a:picLocks noChangeAspect="1"/>
          </p:cNvPicPr>
          <p:nvPr/>
        </p:nvPicPr>
        <p:blipFill>
          <a:blip r:embed="rId3"/>
          <a:stretch>
            <a:fillRect/>
          </a:stretch>
        </p:blipFill>
        <p:spPr>
          <a:xfrm>
            <a:off x="507630" y="1653067"/>
            <a:ext cx="4131900" cy="2852118"/>
          </a:xfrm>
          <a:prstGeom prst="rect">
            <a:avLst/>
          </a:prstGeom>
        </p:spPr>
      </p:pic>
      <p:pic>
        <p:nvPicPr>
          <p:cNvPr id="8" name="図 7">
            <a:extLst>
              <a:ext uri="{FF2B5EF4-FFF2-40B4-BE49-F238E27FC236}">
                <a16:creationId xmlns:a16="http://schemas.microsoft.com/office/drawing/2014/main" id="{CBB39E0B-BA0B-31F0-6D72-91BD033F6327}"/>
              </a:ext>
            </a:extLst>
          </p:cNvPr>
          <p:cNvPicPr>
            <a:picLocks noChangeAspect="1"/>
          </p:cNvPicPr>
          <p:nvPr/>
        </p:nvPicPr>
        <p:blipFill>
          <a:blip r:embed="rId4"/>
          <a:stretch>
            <a:fillRect/>
          </a:stretch>
        </p:blipFill>
        <p:spPr>
          <a:xfrm>
            <a:off x="5188491" y="1668633"/>
            <a:ext cx="4140327" cy="2852118"/>
          </a:xfrm>
          <a:prstGeom prst="rect">
            <a:avLst/>
          </a:prstGeom>
        </p:spPr>
      </p:pic>
      <p:sp>
        <p:nvSpPr>
          <p:cNvPr id="2" name="Title 1"/>
          <p:cNvSpPr>
            <a:spLocks noGrp="1"/>
          </p:cNvSpPr>
          <p:nvPr>
            <p:ph type="title"/>
          </p:nvPr>
        </p:nvSpPr>
        <p:spPr>
          <a:xfrm>
            <a:off x="731520" y="731523"/>
            <a:ext cx="8288868" cy="890966"/>
          </a:xfrm>
        </p:spPr>
        <p:txBody>
          <a:bodyPr/>
          <a:lstStyle/>
          <a:p>
            <a:r>
              <a:rPr lang="en-US" sz="2400" dirty="0"/>
              <a:t>Simulation Result (Latency)</a:t>
            </a:r>
            <a:br>
              <a:rPr lang="en-US" sz="2800" dirty="0"/>
            </a:br>
            <a:r>
              <a:rPr lang="en-US" altLang="ja-JP" sz="2000" kern="0" dirty="0"/>
              <a:t>IEEE 802.15.4g offered load: </a:t>
            </a:r>
            <a:r>
              <a:rPr lang="en-US" altLang="ja-JP" sz="2000" dirty="0">
                <a:solidFill>
                  <a:schemeClr val="tx1"/>
                </a:solidFill>
              </a:rPr>
              <a:t>2</a:t>
            </a:r>
            <a:r>
              <a:rPr lang="en-US" altLang="ja-JP" sz="2000" kern="0" dirty="0">
                <a:solidFill>
                  <a:schemeClr val="tx1"/>
                </a:solidFill>
              </a:rPr>
              <a:t>0 kbps</a:t>
            </a:r>
            <a:br>
              <a:rPr lang="en-US" altLang="ja-JP" sz="2000" dirty="0">
                <a:solidFill>
                  <a:srgbClr val="FF0000"/>
                </a:solidFill>
              </a:rPr>
            </a:br>
            <a:r>
              <a:rPr lang="en-US" altLang="ja-JP" sz="2000" dirty="0">
                <a:solidFill>
                  <a:schemeClr val="tx1"/>
                </a:solidFill>
              </a:rPr>
              <a:t>IEEE 802.11ah:</a:t>
            </a:r>
            <a:r>
              <a:rPr lang="en-US" altLang="ja-JP" sz="2000" dirty="0">
                <a:solidFill>
                  <a:srgbClr val="FF0000"/>
                </a:solidFill>
              </a:rPr>
              <a:t> 1MHz PHY </a:t>
            </a:r>
            <a:r>
              <a:rPr lang="en-US" altLang="ja-JP" sz="2000" dirty="0">
                <a:solidFill>
                  <a:schemeClr val="tx1"/>
                </a:solidFill>
              </a:rPr>
              <a:t>(TG(3),</a:t>
            </a:r>
            <a:r>
              <a:rPr lang="ja-JP" altLang="en-US" sz="2000" dirty="0">
                <a:solidFill>
                  <a:schemeClr val="tx1"/>
                </a:solidFill>
              </a:rPr>
              <a:t> </a:t>
            </a:r>
            <a:r>
              <a:rPr lang="en-US" altLang="ja-JP" sz="2000" dirty="0">
                <a:solidFill>
                  <a:schemeClr val="tx1"/>
                </a:solidFill>
              </a:rPr>
              <a:t>Case(1))</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32" name="テキスト ボックス 31">
            <a:extLst>
              <a:ext uri="{FF2B5EF4-FFF2-40B4-BE49-F238E27FC236}">
                <a16:creationId xmlns:a16="http://schemas.microsoft.com/office/drawing/2014/main" id="{B989C735-69CE-0AC8-F864-47222924B2B1}"/>
              </a:ext>
            </a:extLst>
          </p:cNvPr>
          <p:cNvSpPr txBox="1"/>
          <p:nvPr/>
        </p:nvSpPr>
        <p:spPr>
          <a:xfrm>
            <a:off x="1756190" y="4402844"/>
            <a:ext cx="2028119" cy="400110"/>
          </a:xfrm>
          <a:prstGeom prst="rect">
            <a:avLst/>
          </a:prstGeom>
          <a:noFill/>
        </p:spPr>
        <p:txBody>
          <a:bodyPr wrap="none" rtlCol="0">
            <a:spAutoFit/>
          </a:bodyPr>
          <a:lstStyle/>
          <a:p>
            <a:r>
              <a:rPr kumimoji="1" lang="en-US" altLang="ja-JP" sz="2000" u="sng" dirty="0">
                <a:solidFill>
                  <a:srgbClr val="C00000"/>
                </a:solidFill>
                <a:latin typeface="Calibri" panose="020F0502020204030204" pitchFamily="34" charset="0"/>
                <a:cs typeface="Calibri" panose="020F0502020204030204" pitchFamily="34" charset="0"/>
              </a:rPr>
              <a:t>Normal CSMA/CA</a:t>
            </a:r>
            <a:endParaRPr kumimoji="1" lang="ja-JP" altLang="en-US" sz="2000" u="sng" dirty="0">
              <a:solidFill>
                <a:srgbClr val="C00000"/>
              </a:solidFill>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89778B75-624C-C663-AFF4-6D47AD7E5F67}"/>
              </a:ext>
            </a:extLst>
          </p:cNvPr>
          <p:cNvSpPr txBox="1"/>
          <p:nvPr/>
        </p:nvSpPr>
        <p:spPr>
          <a:xfrm>
            <a:off x="5661905" y="4402844"/>
            <a:ext cx="3161443" cy="400110"/>
          </a:xfrm>
          <a:prstGeom prst="rect">
            <a:avLst/>
          </a:prstGeom>
          <a:noFill/>
        </p:spPr>
        <p:txBody>
          <a:bodyPr wrap="none" rtlCol="0">
            <a:spAutoFit/>
          </a:bodyPr>
          <a:lstStyle/>
          <a:p>
            <a:r>
              <a:rPr kumimoji="1" lang="en-US" altLang="ja-JP" sz="2000" u="sng" dirty="0">
                <a:solidFill>
                  <a:schemeClr val="accent6"/>
                </a:solidFill>
                <a:latin typeface="Calibri" panose="020F0502020204030204" pitchFamily="34" charset="0"/>
                <a:cs typeface="Calibri" panose="020F0502020204030204" pitchFamily="34" charset="0"/>
              </a:rPr>
              <a:t>with </a:t>
            </a:r>
            <a:r>
              <a:rPr kumimoji="1" lang="en-US" altLang="ja-JP" sz="2000" u="sng" dirty="0" err="1">
                <a:solidFill>
                  <a:schemeClr val="accent6"/>
                </a:solidFill>
                <a:latin typeface="Calibri" panose="020F0502020204030204" pitchFamily="34" charset="0"/>
                <a:cs typeface="Calibri" panose="020F0502020204030204" pitchFamily="34" charset="0"/>
              </a:rPr>
              <a:t>Suspendable</a:t>
            </a:r>
            <a:r>
              <a:rPr kumimoji="1" lang="en-US" altLang="ja-JP" sz="2000" u="sng" dirty="0">
                <a:solidFill>
                  <a:schemeClr val="accent6"/>
                </a:solidFill>
                <a:latin typeface="Calibri" panose="020F0502020204030204" pitchFamily="34" charset="0"/>
                <a:cs typeface="Calibri" panose="020F0502020204030204" pitchFamily="34" charset="0"/>
              </a:rPr>
              <a:t> CSMA/CA </a:t>
            </a:r>
            <a:endParaRPr kumimoji="1" lang="ja-JP" altLang="en-US" sz="2000" u="sng" dirty="0">
              <a:solidFill>
                <a:schemeClr val="accent6"/>
              </a:solidFill>
              <a:latin typeface="Calibri" panose="020F0502020204030204" pitchFamily="34" charset="0"/>
              <a:cs typeface="Calibri" panose="020F0502020204030204" pitchFamily="34" charset="0"/>
            </a:endParaRPr>
          </a:p>
        </p:txBody>
      </p:sp>
      <p:sp>
        <p:nvSpPr>
          <p:cNvPr id="15" name="四角形: 角を丸くする 14">
            <a:extLst>
              <a:ext uri="{FF2B5EF4-FFF2-40B4-BE49-F238E27FC236}">
                <a16:creationId xmlns:a16="http://schemas.microsoft.com/office/drawing/2014/main" id="{661DA5BD-FE09-558D-B5ED-F448FC6CBCB9}"/>
              </a:ext>
            </a:extLst>
          </p:cNvPr>
          <p:cNvSpPr/>
          <p:nvPr/>
        </p:nvSpPr>
        <p:spPr bwMode="auto">
          <a:xfrm>
            <a:off x="1599262" y="3376139"/>
            <a:ext cx="288032" cy="540060"/>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四角形: 角を丸くする 15">
            <a:extLst>
              <a:ext uri="{FF2B5EF4-FFF2-40B4-BE49-F238E27FC236}">
                <a16:creationId xmlns:a16="http://schemas.microsoft.com/office/drawing/2014/main" id="{3695894A-B0EC-130F-6AE3-A23EAE5C0996}"/>
              </a:ext>
            </a:extLst>
          </p:cNvPr>
          <p:cNvSpPr/>
          <p:nvPr/>
        </p:nvSpPr>
        <p:spPr bwMode="auto">
          <a:xfrm>
            <a:off x="2631702" y="3151278"/>
            <a:ext cx="288032" cy="703790"/>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四角形: 角を丸くする 28">
            <a:extLst>
              <a:ext uri="{FF2B5EF4-FFF2-40B4-BE49-F238E27FC236}">
                <a16:creationId xmlns:a16="http://schemas.microsoft.com/office/drawing/2014/main" id="{ECA80D0F-E1E9-E0CD-5B62-6492E6EBADCC}"/>
              </a:ext>
            </a:extLst>
          </p:cNvPr>
          <p:cNvSpPr/>
          <p:nvPr/>
        </p:nvSpPr>
        <p:spPr bwMode="auto">
          <a:xfrm>
            <a:off x="6285055" y="3387570"/>
            <a:ext cx="288032" cy="540060"/>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四角形: 角を丸くする 29">
            <a:extLst>
              <a:ext uri="{FF2B5EF4-FFF2-40B4-BE49-F238E27FC236}">
                <a16:creationId xmlns:a16="http://schemas.microsoft.com/office/drawing/2014/main" id="{2EB6D823-C4D5-9560-86F0-B4398498AA84}"/>
              </a:ext>
            </a:extLst>
          </p:cNvPr>
          <p:cNvSpPr/>
          <p:nvPr/>
        </p:nvSpPr>
        <p:spPr bwMode="auto">
          <a:xfrm>
            <a:off x="7318815" y="2829507"/>
            <a:ext cx="288032" cy="1003119"/>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5" name="テキスト ボックス 34">
            <a:extLst>
              <a:ext uri="{FF2B5EF4-FFF2-40B4-BE49-F238E27FC236}">
                <a16:creationId xmlns:a16="http://schemas.microsoft.com/office/drawing/2014/main" id="{AA8D1A5B-5374-13A4-4FF4-A9E5D716324A}"/>
              </a:ext>
            </a:extLst>
          </p:cNvPr>
          <p:cNvSpPr txBox="1"/>
          <p:nvPr/>
        </p:nvSpPr>
        <p:spPr>
          <a:xfrm>
            <a:off x="158908" y="4733071"/>
            <a:ext cx="9299072" cy="2092881"/>
          </a:xfrm>
          <a:prstGeom prst="rect">
            <a:avLst/>
          </a:prstGeom>
          <a:noFill/>
        </p:spPr>
        <p:txBody>
          <a:bodyPr wrap="square" rtlCol="0">
            <a:spAutoFit/>
          </a:bodyPr>
          <a:lstStyle/>
          <a:p>
            <a:r>
              <a:rPr kumimoji="1" lang="en-US" altLang="ja-JP" sz="1600" b="1" dirty="0">
                <a:solidFill>
                  <a:schemeClr val="accent2"/>
                </a:solidFill>
                <a:latin typeface="Calibri" panose="020F0502020204030204" pitchFamily="34" charset="0"/>
                <a:cs typeface="Calibri" panose="020F0502020204030204" pitchFamily="34" charset="0"/>
              </a:rPr>
              <a:t>(1) IEEE 802.11ah offered load:20kbps</a:t>
            </a:r>
          </a:p>
          <a:p>
            <a:r>
              <a:rPr kumimoji="1" lang="en-US" altLang="ja-JP" sz="1400" dirty="0">
                <a:solidFill>
                  <a:schemeClr val="tx1"/>
                </a:solidFill>
                <a:latin typeface="Calibri" panose="020F0502020204030204" pitchFamily="34" charset="0"/>
                <a:cs typeface="Calibri" panose="020F0502020204030204" pitchFamily="34" charset="0"/>
              </a:rPr>
              <a:t>The latency of IEEE 802.15.4g and IEEE 802.11ah hardly increases.</a:t>
            </a:r>
          </a:p>
          <a:p>
            <a:r>
              <a:rPr kumimoji="1" lang="en-US" altLang="ja-JP" sz="1600" b="1" dirty="0">
                <a:solidFill>
                  <a:schemeClr val="accent2"/>
                </a:solidFill>
                <a:latin typeface="Calibri" panose="020F0502020204030204" pitchFamily="34" charset="0"/>
                <a:cs typeface="Calibri" panose="020F0502020204030204" pitchFamily="34" charset="0"/>
              </a:rPr>
              <a:t>(2) IEEE 802.11ah offered load:60kbps</a:t>
            </a:r>
          </a:p>
          <a:p>
            <a:r>
              <a:rPr kumimoji="1" lang="en-US" altLang="ja-JP" sz="1400" dirty="0">
                <a:solidFill>
                  <a:schemeClr val="tx1"/>
                </a:solidFill>
                <a:latin typeface="Calibri" panose="020F0502020204030204" pitchFamily="34" charset="0"/>
                <a:cs typeface="Calibri" panose="020F0502020204030204" pitchFamily="34" charset="0"/>
              </a:rPr>
              <a:t>Latency of IEEE 802.15.4g FSK increases from 58ms to 91ms.</a:t>
            </a:r>
          </a:p>
          <a:p>
            <a:r>
              <a:rPr kumimoji="1" lang="en-US" altLang="ja-JP" sz="1400" dirty="0">
                <a:solidFill>
                  <a:schemeClr val="tx1"/>
                </a:solidFill>
                <a:latin typeface="Calibri" panose="020F0502020204030204" pitchFamily="34" charset="0"/>
                <a:cs typeface="Calibri" panose="020F0502020204030204" pitchFamily="34" charset="0"/>
              </a:rPr>
              <a:t>Meanwhile, latency of 802.11ah increases from 42ms to 48ms.</a:t>
            </a:r>
          </a:p>
          <a:p>
            <a:r>
              <a:rPr kumimoji="1" lang="en-US" altLang="ja-JP" sz="1400" dirty="0">
                <a:solidFill>
                  <a:schemeClr val="tx1"/>
                </a:solidFill>
                <a:latin typeface="Calibri" panose="020F0502020204030204" pitchFamily="34" charset="0"/>
                <a:cs typeface="Calibri" panose="020F0502020204030204" pitchFamily="34" charset="0"/>
              </a:rPr>
              <a:t>When using IEEE 802.15.4g with OFDM MCS4 and MCS5,</a:t>
            </a:r>
          </a:p>
          <a:p>
            <a:r>
              <a:rPr kumimoji="1" lang="en-US" altLang="ja-JP" sz="1400" dirty="0">
                <a:solidFill>
                  <a:schemeClr val="tx1"/>
                </a:solidFill>
                <a:latin typeface="Calibri" panose="020F0502020204030204" pitchFamily="34" charset="0"/>
                <a:cs typeface="Calibri" panose="020F0502020204030204" pitchFamily="34" charset="0"/>
              </a:rPr>
              <a:t>latency of 802.15.4g increases by only few milliseconds, and latency of IEEE 802.11ah unchanged. </a:t>
            </a:r>
          </a:p>
          <a:p>
            <a:r>
              <a:rPr kumimoji="1" lang="en-US" altLang="ja-JP" sz="1400" b="1" dirty="0">
                <a:solidFill>
                  <a:schemeClr val="accent2"/>
                </a:solidFill>
                <a:latin typeface="Calibri" panose="020F0502020204030204" pitchFamily="34" charset="0"/>
                <a:cs typeface="Calibri" panose="020F0502020204030204" pitchFamily="34" charset="0"/>
              </a:rPr>
              <a:t>(3) IEEE 802.11ah offered load:100kbps</a:t>
            </a:r>
          </a:p>
          <a:p>
            <a:r>
              <a:rPr kumimoji="1" lang="en-US" altLang="ja-JP" sz="1400" dirty="0">
                <a:solidFill>
                  <a:schemeClr val="tx1"/>
                </a:solidFill>
                <a:latin typeface="Calibri" panose="020F0502020204030204" pitchFamily="34" charset="0"/>
                <a:cs typeface="Calibri" panose="020F0502020204030204" pitchFamily="34" charset="0"/>
              </a:rPr>
              <a:t>Latency of IEEE 802.15.4g increases by 40 to 100ms, while the latency of IEEE 802.11ah only increases by 10 to 20ms.</a:t>
            </a:r>
          </a:p>
        </p:txBody>
      </p:sp>
      <p:grpSp>
        <p:nvGrpSpPr>
          <p:cNvPr id="36" name="グループ化 35">
            <a:extLst>
              <a:ext uri="{FF2B5EF4-FFF2-40B4-BE49-F238E27FC236}">
                <a16:creationId xmlns:a16="http://schemas.microsoft.com/office/drawing/2014/main" id="{61424BE7-4A8E-342C-9E80-5AA98A5FA655}"/>
              </a:ext>
            </a:extLst>
          </p:cNvPr>
          <p:cNvGrpSpPr/>
          <p:nvPr/>
        </p:nvGrpSpPr>
        <p:grpSpPr>
          <a:xfrm>
            <a:off x="5128828" y="4901265"/>
            <a:ext cx="4573806" cy="1130519"/>
            <a:chOff x="5092825" y="5751520"/>
            <a:chExt cx="4573806" cy="1130519"/>
          </a:xfrm>
        </p:grpSpPr>
        <p:sp>
          <p:nvSpPr>
            <p:cNvPr id="19" name="正方形/長方形 18">
              <a:extLst>
                <a:ext uri="{FF2B5EF4-FFF2-40B4-BE49-F238E27FC236}">
                  <a16:creationId xmlns:a16="http://schemas.microsoft.com/office/drawing/2014/main" id="{516B1240-2CE3-8939-6BAB-812AEF49A4C2}"/>
                </a:ext>
              </a:extLst>
            </p:cNvPr>
            <p:cNvSpPr/>
            <p:nvPr/>
          </p:nvSpPr>
          <p:spPr bwMode="auto">
            <a:xfrm>
              <a:off x="5092825" y="5751520"/>
              <a:ext cx="4573806" cy="1130519"/>
            </a:xfrm>
            <a:prstGeom prst="rect">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8" name="図 17">
              <a:extLst>
                <a:ext uri="{FF2B5EF4-FFF2-40B4-BE49-F238E27FC236}">
                  <a16:creationId xmlns:a16="http://schemas.microsoft.com/office/drawing/2014/main" id="{30370765-549D-8A08-11FC-84BD7F4BBA1D}"/>
                </a:ext>
              </a:extLst>
            </p:cNvPr>
            <p:cNvPicPr>
              <a:picLocks noChangeAspect="1"/>
            </p:cNvPicPr>
            <p:nvPr/>
          </p:nvPicPr>
          <p:blipFill rotWithShape="1">
            <a:blip r:embed="rId5"/>
            <a:srcRect l="11814" t="59630" r="35236" b="28950"/>
            <a:stretch/>
          </p:blipFill>
          <p:spPr>
            <a:xfrm>
              <a:off x="7507673" y="6027044"/>
              <a:ext cx="2147544" cy="372146"/>
            </a:xfrm>
            <a:prstGeom prst="rect">
              <a:avLst/>
            </a:prstGeom>
          </p:spPr>
        </p:pic>
        <p:sp>
          <p:nvSpPr>
            <p:cNvPr id="20" name="テキスト ボックス 19">
              <a:extLst>
                <a:ext uri="{FF2B5EF4-FFF2-40B4-BE49-F238E27FC236}">
                  <a16:creationId xmlns:a16="http://schemas.microsoft.com/office/drawing/2014/main" id="{0E2A77E0-E5EB-3566-7E32-BCE83D4D14ED}"/>
                </a:ext>
              </a:extLst>
            </p:cNvPr>
            <p:cNvSpPr txBox="1"/>
            <p:nvPr/>
          </p:nvSpPr>
          <p:spPr>
            <a:xfrm>
              <a:off x="5173031" y="5751520"/>
              <a:ext cx="2156258" cy="324545"/>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802.11ah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3" name="テキスト ボックス 22">
              <a:extLst>
                <a:ext uri="{FF2B5EF4-FFF2-40B4-BE49-F238E27FC236}">
                  <a16:creationId xmlns:a16="http://schemas.microsoft.com/office/drawing/2014/main" id="{DBD9C29F-6959-06BF-5E01-92EB127E6E4C}"/>
                </a:ext>
              </a:extLst>
            </p:cNvPr>
            <p:cNvSpPr txBox="1"/>
            <p:nvPr/>
          </p:nvSpPr>
          <p:spPr>
            <a:xfrm>
              <a:off x="7462832" y="5752959"/>
              <a:ext cx="2199285" cy="324545"/>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802.15.4g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pic>
          <p:nvPicPr>
            <p:cNvPr id="27" name="図 26">
              <a:extLst>
                <a:ext uri="{FF2B5EF4-FFF2-40B4-BE49-F238E27FC236}">
                  <a16:creationId xmlns:a16="http://schemas.microsoft.com/office/drawing/2014/main" id="{27CFC9DE-D914-786C-50A3-C0D6925D6BD6}"/>
                </a:ext>
              </a:extLst>
            </p:cNvPr>
            <p:cNvPicPr>
              <a:picLocks noChangeAspect="1"/>
            </p:cNvPicPr>
            <p:nvPr/>
          </p:nvPicPr>
          <p:blipFill rotWithShape="1">
            <a:blip r:embed="rId5"/>
            <a:srcRect l="11814" t="72540" r="36044" b="16040"/>
            <a:stretch/>
          </p:blipFill>
          <p:spPr>
            <a:xfrm>
              <a:off x="7505092" y="6307983"/>
              <a:ext cx="2114766" cy="372146"/>
            </a:xfrm>
            <a:prstGeom prst="rect">
              <a:avLst/>
            </a:prstGeom>
          </p:spPr>
        </p:pic>
        <p:pic>
          <p:nvPicPr>
            <p:cNvPr id="14" name="図 13">
              <a:extLst>
                <a:ext uri="{FF2B5EF4-FFF2-40B4-BE49-F238E27FC236}">
                  <a16:creationId xmlns:a16="http://schemas.microsoft.com/office/drawing/2014/main" id="{D190017A-AD5E-5E4A-B4D5-D1D60D927C65}"/>
                </a:ext>
              </a:extLst>
            </p:cNvPr>
            <p:cNvPicPr>
              <a:picLocks noChangeAspect="1"/>
            </p:cNvPicPr>
            <p:nvPr/>
          </p:nvPicPr>
          <p:blipFill rotWithShape="1">
            <a:blip r:embed="rId5"/>
            <a:srcRect l="13642" t="85506" r="36043" b="6091"/>
            <a:stretch/>
          </p:blipFill>
          <p:spPr>
            <a:xfrm>
              <a:off x="7574278" y="6565788"/>
              <a:ext cx="2040604" cy="273841"/>
            </a:xfrm>
            <a:prstGeom prst="rect">
              <a:avLst/>
            </a:prstGeom>
          </p:spPr>
        </p:pic>
        <p:pic>
          <p:nvPicPr>
            <p:cNvPr id="12" name="図 11">
              <a:extLst>
                <a:ext uri="{FF2B5EF4-FFF2-40B4-BE49-F238E27FC236}">
                  <a16:creationId xmlns:a16="http://schemas.microsoft.com/office/drawing/2014/main" id="{A1CCF7B3-87BD-51B9-DFA3-DE684C0AB63A}"/>
                </a:ext>
              </a:extLst>
            </p:cNvPr>
            <p:cNvPicPr>
              <a:picLocks noChangeAspect="1"/>
            </p:cNvPicPr>
            <p:nvPr/>
          </p:nvPicPr>
          <p:blipFill rotWithShape="1">
            <a:blip r:embed="rId5"/>
            <a:srcRect l="16593" t="18463" r="19465" b="72343"/>
            <a:stretch/>
          </p:blipFill>
          <p:spPr>
            <a:xfrm>
              <a:off x="5173031" y="6022221"/>
              <a:ext cx="2512082" cy="290215"/>
            </a:xfrm>
            <a:prstGeom prst="rect">
              <a:avLst/>
            </a:prstGeom>
          </p:spPr>
        </p:pic>
        <p:pic>
          <p:nvPicPr>
            <p:cNvPr id="17" name="図 16">
              <a:extLst>
                <a:ext uri="{FF2B5EF4-FFF2-40B4-BE49-F238E27FC236}">
                  <a16:creationId xmlns:a16="http://schemas.microsoft.com/office/drawing/2014/main" id="{48E5C0E7-9ACD-4920-5971-628289ED98BE}"/>
                </a:ext>
              </a:extLst>
            </p:cNvPr>
            <p:cNvPicPr>
              <a:picLocks noChangeAspect="1"/>
            </p:cNvPicPr>
            <p:nvPr/>
          </p:nvPicPr>
          <p:blipFill rotWithShape="1">
            <a:blip r:embed="rId5"/>
            <a:srcRect l="15985" t="46024" r="20074" b="46531"/>
            <a:stretch/>
          </p:blipFill>
          <p:spPr>
            <a:xfrm>
              <a:off x="5150089" y="6604600"/>
              <a:ext cx="2512082" cy="235030"/>
            </a:xfrm>
            <a:prstGeom prst="rect">
              <a:avLst/>
            </a:prstGeom>
          </p:spPr>
        </p:pic>
        <p:pic>
          <p:nvPicPr>
            <p:cNvPr id="26" name="図 25">
              <a:extLst>
                <a:ext uri="{FF2B5EF4-FFF2-40B4-BE49-F238E27FC236}">
                  <a16:creationId xmlns:a16="http://schemas.microsoft.com/office/drawing/2014/main" id="{80F76363-122E-29F1-3F0F-A2D606660DC8}"/>
                </a:ext>
              </a:extLst>
            </p:cNvPr>
            <p:cNvPicPr>
              <a:picLocks noChangeAspect="1"/>
            </p:cNvPicPr>
            <p:nvPr/>
          </p:nvPicPr>
          <p:blipFill rotWithShape="1">
            <a:blip r:embed="rId5"/>
            <a:srcRect l="15136" t="31242" r="19465" b="57366"/>
            <a:stretch/>
          </p:blipFill>
          <p:spPr>
            <a:xfrm>
              <a:off x="5121915" y="6282913"/>
              <a:ext cx="2569346" cy="359591"/>
            </a:xfrm>
            <a:prstGeom prst="rect">
              <a:avLst/>
            </a:prstGeom>
          </p:spPr>
        </p:pic>
      </p:grpSp>
      <p:sp>
        <p:nvSpPr>
          <p:cNvPr id="37" name="テキスト ボックス 36">
            <a:extLst>
              <a:ext uri="{FF2B5EF4-FFF2-40B4-BE49-F238E27FC236}">
                <a16:creationId xmlns:a16="http://schemas.microsoft.com/office/drawing/2014/main" id="{0DB8F084-C419-53F8-C687-F5102A29FE67}"/>
              </a:ext>
            </a:extLst>
          </p:cNvPr>
          <p:cNvSpPr txBox="1"/>
          <p:nvPr/>
        </p:nvSpPr>
        <p:spPr>
          <a:xfrm>
            <a:off x="1227476" y="2889494"/>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(1)</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38" name="テキスト ボックス 37">
            <a:extLst>
              <a:ext uri="{FF2B5EF4-FFF2-40B4-BE49-F238E27FC236}">
                <a16:creationId xmlns:a16="http://schemas.microsoft.com/office/drawing/2014/main" id="{9FF67568-4CBE-EBD5-4A44-D42E9DD9BB1D}"/>
              </a:ext>
            </a:extLst>
          </p:cNvPr>
          <p:cNvSpPr txBox="1"/>
          <p:nvPr/>
        </p:nvSpPr>
        <p:spPr>
          <a:xfrm>
            <a:off x="2228782" y="2742314"/>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(2)</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40" name="テキスト ボックス 39">
            <a:extLst>
              <a:ext uri="{FF2B5EF4-FFF2-40B4-BE49-F238E27FC236}">
                <a16:creationId xmlns:a16="http://schemas.microsoft.com/office/drawing/2014/main" id="{2FE32C88-9B7F-9F16-90BE-32C3144DEB15}"/>
              </a:ext>
            </a:extLst>
          </p:cNvPr>
          <p:cNvSpPr txBox="1"/>
          <p:nvPr/>
        </p:nvSpPr>
        <p:spPr>
          <a:xfrm>
            <a:off x="5896553" y="2914474"/>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(1)</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41" name="テキスト ボックス 40">
            <a:extLst>
              <a:ext uri="{FF2B5EF4-FFF2-40B4-BE49-F238E27FC236}">
                <a16:creationId xmlns:a16="http://schemas.microsoft.com/office/drawing/2014/main" id="{E7B99732-4654-9D1E-0569-C843130A02D9}"/>
              </a:ext>
            </a:extLst>
          </p:cNvPr>
          <p:cNvSpPr txBox="1"/>
          <p:nvPr/>
        </p:nvSpPr>
        <p:spPr>
          <a:xfrm>
            <a:off x="6847209" y="2622659"/>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(2)</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9" name="四角形: 角を丸くする 8">
            <a:extLst>
              <a:ext uri="{FF2B5EF4-FFF2-40B4-BE49-F238E27FC236}">
                <a16:creationId xmlns:a16="http://schemas.microsoft.com/office/drawing/2014/main" id="{E65818C3-9112-F2BE-2974-FAEF28F6DB23}"/>
              </a:ext>
            </a:extLst>
          </p:cNvPr>
          <p:cNvSpPr/>
          <p:nvPr/>
        </p:nvSpPr>
        <p:spPr bwMode="auto">
          <a:xfrm>
            <a:off x="8382108" y="2192707"/>
            <a:ext cx="288032" cy="1003119"/>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テキスト ボックス 9">
            <a:extLst>
              <a:ext uri="{FF2B5EF4-FFF2-40B4-BE49-F238E27FC236}">
                <a16:creationId xmlns:a16="http://schemas.microsoft.com/office/drawing/2014/main" id="{309E0E99-3D25-413F-1B94-152B228DE893}"/>
              </a:ext>
            </a:extLst>
          </p:cNvPr>
          <p:cNvSpPr txBox="1"/>
          <p:nvPr/>
        </p:nvSpPr>
        <p:spPr>
          <a:xfrm>
            <a:off x="7901136" y="1867777"/>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(3)</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11" name="四角形: 角を丸くする 10">
            <a:extLst>
              <a:ext uri="{FF2B5EF4-FFF2-40B4-BE49-F238E27FC236}">
                <a16:creationId xmlns:a16="http://schemas.microsoft.com/office/drawing/2014/main" id="{002BD56B-8D83-CB67-66FC-54EBECE41231}"/>
              </a:ext>
            </a:extLst>
          </p:cNvPr>
          <p:cNvSpPr/>
          <p:nvPr/>
        </p:nvSpPr>
        <p:spPr bwMode="auto">
          <a:xfrm>
            <a:off x="3712401" y="2439659"/>
            <a:ext cx="288032" cy="1073925"/>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テキスト ボックス 20">
            <a:extLst>
              <a:ext uri="{FF2B5EF4-FFF2-40B4-BE49-F238E27FC236}">
                <a16:creationId xmlns:a16="http://schemas.microsoft.com/office/drawing/2014/main" id="{325C16C3-A1A0-EE81-70E9-0342C339D0F4}"/>
              </a:ext>
            </a:extLst>
          </p:cNvPr>
          <p:cNvSpPr txBox="1"/>
          <p:nvPr/>
        </p:nvSpPr>
        <p:spPr>
          <a:xfrm>
            <a:off x="3231429" y="2114729"/>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(3)</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4231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C90F1C-8FE9-A5B7-CBB1-A6CFDD8C62C1}"/>
              </a:ext>
            </a:extLst>
          </p:cNvPr>
          <p:cNvPicPr>
            <a:picLocks noChangeAspect="1"/>
          </p:cNvPicPr>
          <p:nvPr/>
        </p:nvPicPr>
        <p:blipFill>
          <a:blip r:embed="rId3"/>
          <a:stretch>
            <a:fillRect/>
          </a:stretch>
        </p:blipFill>
        <p:spPr>
          <a:xfrm>
            <a:off x="507632" y="1651237"/>
            <a:ext cx="4131898" cy="2870518"/>
          </a:xfrm>
          <a:prstGeom prst="rect">
            <a:avLst/>
          </a:prstGeom>
        </p:spPr>
      </p:pic>
      <p:pic>
        <p:nvPicPr>
          <p:cNvPr id="7" name="図 6">
            <a:extLst>
              <a:ext uri="{FF2B5EF4-FFF2-40B4-BE49-F238E27FC236}">
                <a16:creationId xmlns:a16="http://schemas.microsoft.com/office/drawing/2014/main" id="{623B441E-A61C-5A97-93EF-89AB23FEF617}"/>
              </a:ext>
            </a:extLst>
          </p:cNvPr>
          <p:cNvPicPr>
            <a:picLocks noChangeAspect="1"/>
          </p:cNvPicPr>
          <p:nvPr/>
        </p:nvPicPr>
        <p:blipFill>
          <a:blip r:embed="rId4"/>
          <a:stretch>
            <a:fillRect/>
          </a:stretch>
        </p:blipFill>
        <p:spPr>
          <a:xfrm>
            <a:off x="5214804" y="1654065"/>
            <a:ext cx="4131899" cy="2846312"/>
          </a:xfrm>
          <a:prstGeom prst="rect">
            <a:avLst/>
          </a:prstGeom>
        </p:spPr>
      </p:pic>
      <p:sp>
        <p:nvSpPr>
          <p:cNvPr id="2" name="Title 1"/>
          <p:cNvSpPr>
            <a:spLocks noGrp="1"/>
          </p:cNvSpPr>
          <p:nvPr>
            <p:ph type="title"/>
          </p:nvPr>
        </p:nvSpPr>
        <p:spPr>
          <a:xfrm>
            <a:off x="731520" y="731523"/>
            <a:ext cx="8288868" cy="890966"/>
          </a:xfrm>
        </p:spPr>
        <p:txBody>
          <a:bodyPr/>
          <a:lstStyle/>
          <a:p>
            <a:r>
              <a:rPr lang="en-US" sz="2400" dirty="0"/>
              <a:t>Simulation Result (Latency)</a:t>
            </a:r>
            <a:br>
              <a:rPr lang="en-US" sz="2800" dirty="0"/>
            </a:br>
            <a:r>
              <a:rPr lang="en-US" altLang="ja-JP" sz="2000" kern="0" dirty="0"/>
              <a:t>IEEE 802.15.4g offered load: </a:t>
            </a:r>
            <a:r>
              <a:rPr lang="en-US" altLang="ja-JP" sz="2000" dirty="0">
                <a:solidFill>
                  <a:schemeClr val="tx1"/>
                </a:solidFill>
              </a:rPr>
              <a:t>2</a:t>
            </a:r>
            <a:r>
              <a:rPr lang="en-US" altLang="ja-JP" sz="2000" kern="0" dirty="0">
                <a:solidFill>
                  <a:schemeClr val="tx1"/>
                </a:solidFill>
              </a:rPr>
              <a:t>0 kbps</a:t>
            </a:r>
            <a:br>
              <a:rPr lang="en-US" altLang="ja-JP" sz="2000" dirty="0">
                <a:solidFill>
                  <a:srgbClr val="FF0000"/>
                </a:solidFill>
              </a:rPr>
            </a:br>
            <a:r>
              <a:rPr lang="en-US" altLang="ja-JP" sz="2000" dirty="0">
                <a:solidFill>
                  <a:schemeClr val="tx1"/>
                </a:solidFill>
              </a:rPr>
              <a:t>IEEE 802.11ah:</a:t>
            </a:r>
            <a:r>
              <a:rPr lang="en-US" altLang="ja-JP" sz="2000" dirty="0">
                <a:solidFill>
                  <a:srgbClr val="FF0000"/>
                </a:solidFill>
              </a:rPr>
              <a:t> 4MHz PHY </a:t>
            </a:r>
            <a:r>
              <a:rPr lang="en-US" altLang="ja-JP" sz="2000" dirty="0">
                <a:solidFill>
                  <a:schemeClr val="tx1"/>
                </a:solidFill>
              </a:rPr>
              <a:t>(Case(2),</a:t>
            </a:r>
            <a:r>
              <a:rPr lang="ja-JP" altLang="en-US" sz="2000" dirty="0">
                <a:solidFill>
                  <a:schemeClr val="tx1"/>
                </a:solidFill>
              </a:rPr>
              <a:t> </a:t>
            </a:r>
            <a:r>
              <a:rPr lang="en-US" altLang="ja-JP" sz="2000" dirty="0">
                <a:solidFill>
                  <a:schemeClr val="tx1"/>
                </a:solidFill>
              </a:rPr>
              <a:t>Case(3))</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32" name="テキスト ボックス 31">
            <a:extLst>
              <a:ext uri="{FF2B5EF4-FFF2-40B4-BE49-F238E27FC236}">
                <a16:creationId xmlns:a16="http://schemas.microsoft.com/office/drawing/2014/main" id="{B989C735-69CE-0AC8-F864-47222924B2B1}"/>
              </a:ext>
            </a:extLst>
          </p:cNvPr>
          <p:cNvSpPr txBox="1"/>
          <p:nvPr/>
        </p:nvSpPr>
        <p:spPr>
          <a:xfrm>
            <a:off x="1756190" y="4402844"/>
            <a:ext cx="2028119" cy="400110"/>
          </a:xfrm>
          <a:prstGeom prst="rect">
            <a:avLst/>
          </a:prstGeom>
          <a:noFill/>
        </p:spPr>
        <p:txBody>
          <a:bodyPr wrap="none" rtlCol="0">
            <a:spAutoFit/>
          </a:bodyPr>
          <a:lstStyle/>
          <a:p>
            <a:r>
              <a:rPr kumimoji="1" lang="en-US" altLang="ja-JP" sz="2000" u="sng" dirty="0">
                <a:solidFill>
                  <a:srgbClr val="C00000"/>
                </a:solidFill>
                <a:latin typeface="Calibri" panose="020F0502020204030204" pitchFamily="34" charset="0"/>
                <a:cs typeface="Calibri" panose="020F0502020204030204" pitchFamily="34" charset="0"/>
              </a:rPr>
              <a:t>Normal CSMA/CA</a:t>
            </a:r>
            <a:endParaRPr kumimoji="1" lang="ja-JP" altLang="en-US" sz="2000" u="sng" dirty="0">
              <a:solidFill>
                <a:srgbClr val="C00000"/>
              </a:solidFill>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89778B75-624C-C663-AFF4-6D47AD7E5F67}"/>
              </a:ext>
            </a:extLst>
          </p:cNvPr>
          <p:cNvSpPr txBox="1"/>
          <p:nvPr/>
        </p:nvSpPr>
        <p:spPr>
          <a:xfrm>
            <a:off x="5661905" y="4402844"/>
            <a:ext cx="3161443" cy="400110"/>
          </a:xfrm>
          <a:prstGeom prst="rect">
            <a:avLst/>
          </a:prstGeom>
          <a:noFill/>
        </p:spPr>
        <p:txBody>
          <a:bodyPr wrap="none" rtlCol="0">
            <a:spAutoFit/>
          </a:bodyPr>
          <a:lstStyle/>
          <a:p>
            <a:r>
              <a:rPr kumimoji="1" lang="en-US" altLang="ja-JP" sz="2000" u="sng" dirty="0">
                <a:solidFill>
                  <a:schemeClr val="accent6"/>
                </a:solidFill>
                <a:latin typeface="Calibri" panose="020F0502020204030204" pitchFamily="34" charset="0"/>
                <a:cs typeface="Calibri" panose="020F0502020204030204" pitchFamily="34" charset="0"/>
              </a:rPr>
              <a:t>with </a:t>
            </a:r>
            <a:r>
              <a:rPr kumimoji="1" lang="en-US" altLang="ja-JP" sz="2000" u="sng" dirty="0" err="1">
                <a:solidFill>
                  <a:schemeClr val="accent6"/>
                </a:solidFill>
                <a:latin typeface="Calibri" panose="020F0502020204030204" pitchFamily="34" charset="0"/>
                <a:cs typeface="Calibri" panose="020F0502020204030204" pitchFamily="34" charset="0"/>
              </a:rPr>
              <a:t>Suspendable</a:t>
            </a:r>
            <a:r>
              <a:rPr kumimoji="1" lang="en-US" altLang="ja-JP" sz="2000" u="sng" dirty="0">
                <a:solidFill>
                  <a:schemeClr val="accent6"/>
                </a:solidFill>
                <a:latin typeface="Calibri" panose="020F0502020204030204" pitchFamily="34" charset="0"/>
                <a:cs typeface="Calibri" panose="020F0502020204030204" pitchFamily="34" charset="0"/>
              </a:rPr>
              <a:t> CSMA/CA </a:t>
            </a:r>
            <a:endParaRPr kumimoji="1" lang="ja-JP" altLang="en-US" sz="2000" u="sng" dirty="0">
              <a:solidFill>
                <a:schemeClr val="accent6"/>
              </a:solidFill>
              <a:latin typeface="Calibri" panose="020F0502020204030204" pitchFamily="34" charset="0"/>
              <a:cs typeface="Calibri" panose="020F0502020204030204" pitchFamily="34" charset="0"/>
            </a:endParaRPr>
          </a:p>
        </p:txBody>
      </p:sp>
      <p:sp>
        <p:nvSpPr>
          <p:cNvPr id="15" name="四角形: 角を丸くする 14">
            <a:extLst>
              <a:ext uri="{FF2B5EF4-FFF2-40B4-BE49-F238E27FC236}">
                <a16:creationId xmlns:a16="http://schemas.microsoft.com/office/drawing/2014/main" id="{661DA5BD-FE09-558D-B5ED-F448FC6CBCB9}"/>
              </a:ext>
            </a:extLst>
          </p:cNvPr>
          <p:cNvSpPr/>
          <p:nvPr/>
        </p:nvSpPr>
        <p:spPr bwMode="auto">
          <a:xfrm>
            <a:off x="1599262" y="3376139"/>
            <a:ext cx="288032" cy="540060"/>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四角形: 角を丸くする 15">
            <a:extLst>
              <a:ext uri="{FF2B5EF4-FFF2-40B4-BE49-F238E27FC236}">
                <a16:creationId xmlns:a16="http://schemas.microsoft.com/office/drawing/2014/main" id="{3695894A-B0EC-130F-6AE3-A23EAE5C0996}"/>
              </a:ext>
            </a:extLst>
          </p:cNvPr>
          <p:cNvSpPr/>
          <p:nvPr/>
        </p:nvSpPr>
        <p:spPr bwMode="auto">
          <a:xfrm>
            <a:off x="2626233" y="3237635"/>
            <a:ext cx="288032" cy="703790"/>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四角形: 角を丸くする 28">
            <a:extLst>
              <a:ext uri="{FF2B5EF4-FFF2-40B4-BE49-F238E27FC236}">
                <a16:creationId xmlns:a16="http://schemas.microsoft.com/office/drawing/2014/main" id="{ECA80D0F-E1E9-E0CD-5B62-6492E6EBADCC}"/>
              </a:ext>
            </a:extLst>
          </p:cNvPr>
          <p:cNvSpPr/>
          <p:nvPr/>
        </p:nvSpPr>
        <p:spPr bwMode="auto">
          <a:xfrm>
            <a:off x="6285055" y="3387570"/>
            <a:ext cx="288032" cy="540060"/>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四角形: 角を丸くする 29">
            <a:extLst>
              <a:ext uri="{FF2B5EF4-FFF2-40B4-BE49-F238E27FC236}">
                <a16:creationId xmlns:a16="http://schemas.microsoft.com/office/drawing/2014/main" id="{2EB6D823-C4D5-9560-86F0-B4398498AA84}"/>
              </a:ext>
            </a:extLst>
          </p:cNvPr>
          <p:cNvSpPr/>
          <p:nvPr/>
        </p:nvSpPr>
        <p:spPr bwMode="auto">
          <a:xfrm>
            <a:off x="7350504" y="3249411"/>
            <a:ext cx="288032" cy="649991"/>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5" name="テキスト ボックス 34">
            <a:extLst>
              <a:ext uri="{FF2B5EF4-FFF2-40B4-BE49-F238E27FC236}">
                <a16:creationId xmlns:a16="http://schemas.microsoft.com/office/drawing/2014/main" id="{AA8D1A5B-5374-13A4-4FF4-A9E5D716324A}"/>
              </a:ext>
            </a:extLst>
          </p:cNvPr>
          <p:cNvSpPr txBox="1"/>
          <p:nvPr/>
        </p:nvSpPr>
        <p:spPr>
          <a:xfrm>
            <a:off x="158908" y="4733071"/>
            <a:ext cx="9299072" cy="2308324"/>
          </a:xfrm>
          <a:prstGeom prst="rect">
            <a:avLst/>
          </a:prstGeom>
          <a:noFill/>
        </p:spPr>
        <p:txBody>
          <a:bodyPr wrap="square" rtlCol="0">
            <a:spAutoFit/>
          </a:bodyPr>
          <a:lstStyle/>
          <a:p>
            <a:r>
              <a:rPr kumimoji="1" lang="en-US" altLang="ja-JP" sz="1600" b="1" dirty="0">
                <a:solidFill>
                  <a:schemeClr val="accent2"/>
                </a:solidFill>
                <a:latin typeface="Calibri" panose="020F0502020204030204" pitchFamily="34" charset="0"/>
                <a:cs typeface="Calibri" panose="020F0502020204030204" pitchFamily="34" charset="0"/>
              </a:rPr>
              <a:t>(1) IEEE 802.11ah offered load:20kbps</a:t>
            </a:r>
          </a:p>
          <a:p>
            <a:r>
              <a:rPr kumimoji="1" lang="en-US" altLang="ja-JP" sz="1400" dirty="0">
                <a:solidFill>
                  <a:schemeClr val="tx1"/>
                </a:solidFill>
                <a:latin typeface="Calibri" panose="020F0502020204030204" pitchFamily="34" charset="0"/>
                <a:cs typeface="Calibri" panose="020F0502020204030204" pitchFamily="34" charset="0"/>
              </a:rPr>
              <a:t>The latency of IEEE 802.15.4g and IEEE 802.11ah unchanged.</a:t>
            </a:r>
          </a:p>
          <a:p>
            <a:r>
              <a:rPr kumimoji="1" lang="en-US" altLang="ja-JP" sz="1600" b="1" dirty="0">
                <a:solidFill>
                  <a:schemeClr val="accent2"/>
                </a:solidFill>
                <a:latin typeface="Calibri" panose="020F0502020204030204" pitchFamily="34" charset="0"/>
                <a:cs typeface="Calibri" panose="020F0502020204030204" pitchFamily="34" charset="0"/>
              </a:rPr>
              <a:t>(2) IEEE 802.11ah offered load:60kbps</a:t>
            </a:r>
          </a:p>
          <a:p>
            <a:r>
              <a:rPr kumimoji="1" lang="en-US" altLang="ja-JP" sz="1400" dirty="0">
                <a:solidFill>
                  <a:schemeClr val="tx1"/>
                </a:solidFill>
                <a:latin typeface="Calibri" panose="020F0502020204030204" pitchFamily="34" charset="0"/>
                <a:cs typeface="Calibri" panose="020F0502020204030204" pitchFamily="34" charset="0"/>
              </a:rPr>
              <a:t>Latency of IEEE 802.15.4g FSK increases 47ms to 51ms and latency </a:t>
            </a:r>
          </a:p>
          <a:p>
            <a:r>
              <a:rPr kumimoji="1" lang="en-US" altLang="ja-JP" sz="1400" dirty="0">
                <a:solidFill>
                  <a:schemeClr val="tx1"/>
                </a:solidFill>
                <a:latin typeface="Calibri" panose="020F0502020204030204" pitchFamily="34" charset="0"/>
                <a:cs typeface="Calibri" panose="020F0502020204030204" pitchFamily="34" charset="0"/>
              </a:rPr>
              <a:t>of IEEE 802.15.4g OFDM MCS4 and MCS5 unchanged. Meanwhile,</a:t>
            </a:r>
          </a:p>
          <a:p>
            <a:r>
              <a:rPr kumimoji="1" lang="en-US" altLang="ja-JP" sz="1400" dirty="0">
                <a:solidFill>
                  <a:schemeClr val="tx1"/>
                </a:solidFill>
                <a:latin typeface="Calibri" panose="020F0502020204030204" pitchFamily="34" charset="0"/>
                <a:cs typeface="Calibri" panose="020F0502020204030204" pitchFamily="34" charset="0"/>
              </a:rPr>
              <a:t>latency of 802.11ah unchanged in any case.</a:t>
            </a:r>
          </a:p>
          <a:p>
            <a:r>
              <a:rPr kumimoji="1" lang="en-US" altLang="ja-JP" sz="1400" b="1" dirty="0">
                <a:solidFill>
                  <a:schemeClr val="accent2"/>
                </a:solidFill>
                <a:latin typeface="Calibri" panose="020F0502020204030204" pitchFamily="34" charset="0"/>
                <a:cs typeface="Calibri" panose="020F0502020204030204" pitchFamily="34" charset="0"/>
              </a:rPr>
              <a:t>(3) IEEE 802.11ah offered load:100kbps</a:t>
            </a:r>
          </a:p>
          <a:p>
            <a:r>
              <a:rPr kumimoji="1" lang="en-US" altLang="ja-JP" sz="1400" dirty="0">
                <a:solidFill>
                  <a:schemeClr val="tx1"/>
                </a:solidFill>
                <a:latin typeface="Calibri" panose="020F0502020204030204" pitchFamily="34" charset="0"/>
                <a:cs typeface="Calibri" panose="020F0502020204030204" pitchFamily="34" charset="0"/>
              </a:rPr>
              <a:t>Latency of IEEE 802.15.4g FSK increases 56ms to 68ms and latency of IEEE 802.15.4g OFDM MCS4 and MCS5 unchanged. Meanwhile, latency of 802.11ah unchanged in any case.</a:t>
            </a:r>
          </a:p>
          <a:p>
            <a:endParaRPr kumimoji="1" lang="en-US" altLang="ja-JP" sz="1400" b="1" dirty="0">
              <a:solidFill>
                <a:schemeClr val="accent2"/>
              </a:solidFill>
              <a:latin typeface="Calibri" panose="020F0502020204030204" pitchFamily="34" charset="0"/>
              <a:cs typeface="Calibri" panose="020F0502020204030204" pitchFamily="34" charset="0"/>
            </a:endParaRPr>
          </a:p>
        </p:txBody>
      </p:sp>
      <p:grpSp>
        <p:nvGrpSpPr>
          <p:cNvPr id="36" name="グループ化 35">
            <a:extLst>
              <a:ext uri="{FF2B5EF4-FFF2-40B4-BE49-F238E27FC236}">
                <a16:creationId xmlns:a16="http://schemas.microsoft.com/office/drawing/2014/main" id="{61424BE7-4A8E-342C-9E80-5AA98A5FA655}"/>
              </a:ext>
            </a:extLst>
          </p:cNvPr>
          <p:cNvGrpSpPr/>
          <p:nvPr/>
        </p:nvGrpSpPr>
        <p:grpSpPr>
          <a:xfrm>
            <a:off x="5128828" y="4901265"/>
            <a:ext cx="4573806" cy="1130519"/>
            <a:chOff x="5092825" y="5751520"/>
            <a:chExt cx="4573806" cy="1130519"/>
          </a:xfrm>
        </p:grpSpPr>
        <p:sp>
          <p:nvSpPr>
            <p:cNvPr id="19" name="正方形/長方形 18">
              <a:extLst>
                <a:ext uri="{FF2B5EF4-FFF2-40B4-BE49-F238E27FC236}">
                  <a16:creationId xmlns:a16="http://schemas.microsoft.com/office/drawing/2014/main" id="{516B1240-2CE3-8939-6BAB-812AEF49A4C2}"/>
                </a:ext>
              </a:extLst>
            </p:cNvPr>
            <p:cNvSpPr/>
            <p:nvPr/>
          </p:nvSpPr>
          <p:spPr bwMode="auto">
            <a:xfrm>
              <a:off x="5092825" y="5751520"/>
              <a:ext cx="4573806" cy="1130519"/>
            </a:xfrm>
            <a:prstGeom prst="rect">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8" name="図 17">
              <a:extLst>
                <a:ext uri="{FF2B5EF4-FFF2-40B4-BE49-F238E27FC236}">
                  <a16:creationId xmlns:a16="http://schemas.microsoft.com/office/drawing/2014/main" id="{30370765-549D-8A08-11FC-84BD7F4BBA1D}"/>
                </a:ext>
              </a:extLst>
            </p:cNvPr>
            <p:cNvPicPr>
              <a:picLocks noChangeAspect="1"/>
            </p:cNvPicPr>
            <p:nvPr/>
          </p:nvPicPr>
          <p:blipFill rotWithShape="1">
            <a:blip r:embed="rId5"/>
            <a:srcRect l="11814" t="59630" r="35236" b="28950"/>
            <a:stretch/>
          </p:blipFill>
          <p:spPr>
            <a:xfrm>
              <a:off x="7507673" y="6027044"/>
              <a:ext cx="2147544" cy="372146"/>
            </a:xfrm>
            <a:prstGeom prst="rect">
              <a:avLst/>
            </a:prstGeom>
          </p:spPr>
        </p:pic>
        <p:sp>
          <p:nvSpPr>
            <p:cNvPr id="20" name="テキスト ボックス 19">
              <a:extLst>
                <a:ext uri="{FF2B5EF4-FFF2-40B4-BE49-F238E27FC236}">
                  <a16:creationId xmlns:a16="http://schemas.microsoft.com/office/drawing/2014/main" id="{0E2A77E0-E5EB-3566-7E32-BCE83D4D14ED}"/>
                </a:ext>
              </a:extLst>
            </p:cNvPr>
            <p:cNvSpPr txBox="1"/>
            <p:nvPr/>
          </p:nvSpPr>
          <p:spPr>
            <a:xfrm>
              <a:off x="5173031" y="5751520"/>
              <a:ext cx="2156258" cy="324545"/>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802.11ah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3" name="テキスト ボックス 22">
              <a:extLst>
                <a:ext uri="{FF2B5EF4-FFF2-40B4-BE49-F238E27FC236}">
                  <a16:creationId xmlns:a16="http://schemas.microsoft.com/office/drawing/2014/main" id="{DBD9C29F-6959-06BF-5E01-92EB127E6E4C}"/>
                </a:ext>
              </a:extLst>
            </p:cNvPr>
            <p:cNvSpPr txBox="1"/>
            <p:nvPr/>
          </p:nvSpPr>
          <p:spPr>
            <a:xfrm>
              <a:off x="7462832" y="5752959"/>
              <a:ext cx="2199285" cy="324545"/>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802.15.4g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pic>
          <p:nvPicPr>
            <p:cNvPr id="27" name="図 26">
              <a:extLst>
                <a:ext uri="{FF2B5EF4-FFF2-40B4-BE49-F238E27FC236}">
                  <a16:creationId xmlns:a16="http://schemas.microsoft.com/office/drawing/2014/main" id="{27CFC9DE-D914-786C-50A3-C0D6925D6BD6}"/>
                </a:ext>
              </a:extLst>
            </p:cNvPr>
            <p:cNvPicPr>
              <a:picLocks noChangeAspect="1"/>
            </p:cNvPicPr>
            <p:nvPr/>
          </p:nvPicPr>
          <p:blipFill rotWithShape="1">
            <a:blip r:embed="rId5"/>
            <a:srcRect l="11814" t="72540" r="36044" b="16040"/>
            <a:stretch/>
          </p:blipFill>
          <p:spPr>
            <a:xfrm>
              <a:off x="7505092" y="6307983"/>
              <a:ext cx="2114766" cy="372146"/>
            </a:xfrm>
            <a:prstGeom prst="rect">
              <a:avLst/>
            </a:prstGeom>
          </p:spPr>
        </p:pic>
        <p:pic>
          <p:nvPicPr>
            <p:cNvPr id="14" name="図 13">
              <a:extLst>
                <a:ext uri="{FF2B5EF4-FFF2-40B4-BE49-F238E27FC236}">
                  <a16:creationId xmlns:a16="http://schemas.microsoft.com/office/drawing/2014/main" id="{D190017A-AD5E-5E4A-B4D5-D1D60D927C65}"/>
                </a:ext>
              </a:extLst>
            </p:cNvPr>
            <p:cNvPicPr>
              <a:picLocks noChangeAspect="1"/>
            </p:cNvPicPr>
            <p:nvPr/>
          </p:nvPicPr>
          <p:blipFill rotWithShape="1">
            <a:blip r:embed="rId5"/>
            <a:srcRect l="13642" t="85506" r="36043" b="6091"/>
            <a:stretch/>
          </p:blipFill>
          <p:spPr>
            <a:xfrm>
              <a:off x="7574278" y="6565788"/>
              <a:ext cx="2040604" cy="273841"/>
            </a:xfrm>
            <a:prstGeom prst="rect">
              <a:avLst/>
            </a:prstGeom>
          </p:spPr>
        </p:pic>
        <p:pic>
          <p:nvPicPr>
            <p:cNvPr id="12" name="図 11">
              <a:extLst>
                <a:ext uri="{FF2B5EF4-FFF2-40B4-BE49-F238E27FC236}">
                  <a16:creationId xmlns:a16="http://schemas.microsoft.com/office/drawing/2014/main" id="{A1CCF7B3-87BD-51B9-DFA3-DE684C0AB63A}"/>
                </a:ext>
              </a:extLst>
            </p:cNvPr>
            <p:cNvPicPr>
              <a:picLocks noChangeAspect="1"/>
            </p:cNvPicPr>
            <p:nvPr/>
          </p:nvPicPr>
          <p:blipFill rotWithShape="1">
            <a:blip r:embed="rId5"/>
            <a:srcRect l="16593" t="18463" r="19465" b="72343"/>
            <a:stretch/>
          </p:blipFill>
          <p:spPr>
            <a:xfrm>
              <a:off x="5173031" y="6022221"/>
              <a:ext cx="2512082" cy="290215"/>
            </a:xfrm>
            <a:prstGeom prst="rect">
              <a:avLst/>
            </a:prstGeom>
          </p:spPr>
        </p:pic>
        <p:pic>
          <p:nvPicPr>
            <p:cNvPr id="17" name="図 16">
              <a:extLst>
                <a:ext uri="{FF2B5EF4-FFF2-40B4-BE49-F238E27FC236}">
                  <a16:creationId xmlns:a16="http://schemas.microsoft.com/office/drawing/2014/main" id="{48E5C0E7-9ACD-4920-5971-628289ED98BE}"/>
                </a:ext>
              </a:extLst>
            </p:cNvPr>
            <p:cNvPicPr>
              <a:picLocks noChangeAspect="1"/>
            </p:cNvPicPr>
            <p:nvPr/>
          </p:nvPicPr>
          <p:blipFill rotWithShape="1">
            <a:blip r:embed="rId5"/>
            <a:srcRect l="15985" t="46024" r="20074" b="46531"/>
            <a:stretch/>
          </p:blipFill>
          <p:spPr>
            <a:xfrm>
              <a:off x="5150089" y="6604600"/>
              <a:ext cx="2512082" cy="235030"/>
            </a:xfrm>
            <a:prstGeom prst="rect">
              <a:avLst/>
            </a:prstGeom>
          </p:spPr>
        </p:pic>
        <p:pic>
          <p:nvPicPr>
            <p:cNvPr id="26" name="図 25">
              <a:extLst>
                <a:ext uri="{FF2B5EF4-FFF2-40B4-BE49-F238E27FC236}">
                  <a16:creationId xmlns:a16="http://schemas.microsoft.com/office/drawing/2014/main" id="{80F76363-122E-29F1-3F0F-A2D606660DC8}"/>
                </a:ext>
              </a:extLst>
            </p:cNvPr>
            <p:cNvPicPr>
              <a:picLocks noChangeAspect="1"/>
            </p:cNvPicPr>
            <p:nvPr/>
          </p:nvPicPr>
          <p:blipFill rotWithShape="1">
            <a:blip r:embed="rId5"/>
            <a:srcRect l="15136" t="31242" r="19465" b="57366"/>
            <a:stretch/>
          </p:blipFill>
          <p:spPr>
            <a:xfrm>
              <a:off x="5121915" y="6282913"/>
              <a:ext cx="2569346" cy="359591"/>
            </a:xfrm>
            <a:prstGeom prst="rect">
              <a:avLst/>
            </a:prstGeom>
          </p:spPr>
        </p:pic>
      </p:grpSp>
      <p:sp>
        <p:nvSpPr>
          <p:cNvPr id="37" name="テキスト ボックス 36">
            <a:extLst>
              <a:ext uri="{FF2B5EF4-FFF2-40B4-BE49-F238E27FC236}">
                <a16:creationId xmlns:a16="http://schemas.microsoft.com/office/drawing/2014/main" id="{0DB8F084-C419-53F8-C687-F5102A29FE67}"/>
              </a:ext>
            </a:extLst>
          </p:cNvPr>
          <p:cNvSpPr txBox="1"/>
          <p:nvPr/>
        </p:nvSpPr>
        <p:spPr>
          <a:xfrm>
            <a:off x="1227476" y="2889494"/>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(1)</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38" name="テキスト ボックス 37">
            <a:extLst>
              <a:ext uri="{FF2B5EF4-FFF2-40B4-BE49-F238E27FC236}">
                <a16:creationId xmlns:a16="http://schemas.microsoft.com/office/drawing/2014/main" id="{9FF67568-4CBE-EBD5-4A44-D42E9DD9BB1D}"/>
              </a:ext>
            </a:extLst>
          </p:cNvPr>
          <p:cNvSpPr txBox="1"/>
          <p:nvPr/>
        </p:nvSpPr>
        <p:spPr>
          <a:xfrm>
            <a:off x="2219534" y="2797122"/>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(2)</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40" name="テキスト ボックス 39">
            <a:extLst>
              <a:ext uri="{FF2B5EF4-FFF2-40B4-BE49-F238E27FC236}">
                <a16:creationId xmlns:a16="http://schemas.microsoft.com/office/drawing/2014/main" id="{2FE32C88-9B7F-9F16-90BE-32C3144DEB15}"/>
              </a:ext>
            </a:extLst>
          </p:cNvPr>
          <p:cNvSpPr txBox="1"/>
          <p:nvPr/>
        </p:nvSpPr>
        <p:spPr>
          <a:xfrm>
            <a:off x="5896553" y="2914474"/>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(1)</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41" name="テキスト ボックス 40">
            <a:extLst>
              <a:ext uri="{FF2B5EF4-FFF2-40B4-BE49-F238E27FC236}">
                <a16:creationId xmlns:a16="http://schemas.microsoft.com/office/drawing/2014/main" id="{E7B99732-4654-9D1E-0569-C843130A02D9}"/>
              </a:ext>
            </a:extLst>
          </p:cNvPr>
          <p:cNvSpPr txBox="1"/>
          <p:nvPr/>
        </p:nvSpPr>
        <p:spPr>
          <a:xfrm>
            <a:off x="6847209" y="2622659"/>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(2)</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9" name="四角形: 角を丸くする 8">
            <a:extLst>
              <a:ext uri="{FF2B5EF4-FFF2-40B4-BE49-F238E27FC236}">
                <a16:creationId xmlns:a16="http://schemas.microsoft.com/office/drawing/2014/main" id="{E65818C3-9112-F2BE-2974-FAEF28F6DB23}"/>
              </a:ext>
            </a:extLst>
          </p:cNvPr>
          <p:cNvSpPr/>
          <p:nvPr/>
        </p:nvSpPr>
        <p:spPr bwMode="auto">
          <a:xfrm>
            <a:off x="8433654" y="2924511"/>
            <a:ext cx="288032" cy="1003119"/>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テキスト ボックス 9">
            <a:extLst>
              <a:ext uri="{FF2B5EF4-FFF2-40B4-BE49-F238E27FC236}">
                <a16:creationId xmlns:a16="http://schemas.microsoft.com/office/drawing/2014/main" id="{309E0E99-3D25-413F-1B94-152B228DE893}"/>
              </a:ext>
            </a:extLst>
          </p:cNvPr>
          <p:cNvSpPr txBox="1"/>
          <p:nvPr/>
        </p:nvSpPr>
        <p:spPr>
          <a:xfrm>
            <a:off x="8000564" y="2488268"/>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(3)</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
        <p:nvSpPr>
          <p:cNvPr id="11" name="四角形: 角を丸くする 10">
            <a:extLst>
              <a:ext uri="{FF2B5EF4-FFF2-40B4-BE49-F238E27FC236}">
                <a16:creationId xmlns:a16="http://schemas.microsoft.com/office/drawing/2014/main" id="{002BD56B-8D83-CB67-66FC-54EBECE41231}"/>
              </a:ext>
            </a:extLst>
          </p:cNvPr>
          <p:cNvSpPr/>
          <p:nvPr/>
        </p:nvSpPr>
        <p:spPr bwMode="auto">
          <a:xfrm>
            <a:off x="3723594" y="3203979"/>
            <a:ext cx="288032" cy="770375"/>
          </a:xfrm>
          <a:prstGeom prst="roundRect">
            <a:avLst/>
          </a:prstGeom>
          <a:noFill/>
          <a:ln>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テキスト ボックス 20">
            <a:extLst>
              <a:ext uri="{FF2B5EF4-FFF2-40B4-BE49-F238E27FC236}">
                <a16:creationId xmlns:a16="http://schemas.microsoft.com/office/drawing/2014/main" id="{325C16C3-A1A0-EE81-70E9-0342C339D0F4}"/>
              </a:ext>
            </a:extLst>
          </p:cNvPr>
          <p:cNvSpPr txBox="1"/>
          <p:nvPr/>
        </p:nvSpPr>
        <p:spPr>
          <a:xfrm>
            <a:off x="3305456" y="2757460"/>
            <a:ext cx="532518" cy="461665"/>
          </a:xfrm>
          <a:prstGeom prst="rect">
            <a:avLst/>
          </a:prstGeom>
          <a:noFill/>
        </p:spPr>
        <p:txBody>
          <a:bodyPr wrap="none" rtlCol="0">
            <a:spAutoFit/>
          </a:bodyPr>
          <a:lstStyle/>
          <a:p>
            <a:r>
              <a:rPr kumimoji="1" lang="en-US" altLang="ja-JP" sz="2400" b="1" dirty="0">
                <a:solidFill>
                  <a:schemeClr val="accent2"/>
                </a:solidFill>
                <a:latin typeface="Calibri" panose="020F0502020204030204" pitchFamily="34" charset="0"/>
                <a:cs typeface="Calibri" panose="020F0502020204030204" pitchFamily="34" charset="0"/>
              </a:rPr>
              <a:t>(3)</a:t>
            </a:r>
            <a:endParaRPr kumimoji="1" lang="ja-JP" altLang="en-US" sz="2400" b="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60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dirty="0"/>
              <a:t>Summary</a:t>
            </a:r>
          </a:p>
        </p:txBody>
      </p:sp>
      <p:sp>
        <p:nvSpPr>
          <p:cNvPr id="3" name="Content Placeholder 2"/>
          <p:cNvSpPr>
            <a:spLocks noGrp="1"/>
          </p:cNvSpPr>
          <p:nvPr>
            <p:ph idx="1"/>
          </p:nvPr>
        </p:nvSpPr>
        <p:spPr>
          <a:xfrm>
            <a:off x="556320" y="1497361"/>
            <a:ext cx="8640960" cy="5409747"/>
          </a:xfrm>
        </p:spPr>
        <p:txBody>
          <a:bodyPr/>
          <a:lstStyle/>
          <a:p>
            <a:r>
              <a:rPr lang="en-US" altLang="ja-JP" dirty="0"/>
              <a:t>New feature “</a:t>
            </a:r>
            <a:r>
              <a:rPr lang="en-US" altLang="ja-JP" dirty="0" err="1"/>
              <a:t>Suspendable</a:t>
            </a:r>
            <a:r>
              <a:rPr lang="en-US" altLang="ja-JP" dirty="0"/>
              <a:t> CAMA/CA” on IEEE 802.15.4-2024 improves the coexistence performance of IEEE 802.15.4g and IEEE 802.11ah.</a:t>
            </a:r>
          </a:p>
          <a:p>
            <a:endParaRPr lang="en-US" altLang="ja-JP" dirty="0"/>
          </a:p>
          <a:p>
            <a:r>
              <a:rPr lang="en-US" altLang="ja-JP" dirty="0"/>
              <a:t>We would propose </a:t>
            </a:r>
            <a:r>
              <a:rPr lang="en-US" altLang="ja-JP" dirty="0" err="1"/>
              <a:t>Suspendable</a:t>
            </a:r>
            <a:r>
              <a:rPr lang="en-US" altLang="ja-JP" dirty="0"/>
              <a:t> CAMA/CA as the one of the update candidate for IEEE 802.19.3a Recommended Practice.</a:t>
            </a:r>
          </a:p>
          <a:p>
            <a:endParaRPr lang="en-US" altLang="ja-JP" dirty="0"/>
          </a:p>
          <a:p>
            <a:r>
              <a:rPr lang="en-US" altLang="ja-JP" dirty="0"/>
              <a:t>Plan to </a:t>
            </a:r>
            <a:r>
              <a:rPr lang="en-US" altLang="ja-JP"/>
              <a:t>make presentation</a:t>
            </a:r>
            <a:r>
              <a:rPr lang="en-US" altLang="ja-JP" dirty="0"/>
              <a:t>(s)</a:t>
            </a:r>
            <a:r>
              <a:rPr lang="en-US" altLang="ja-JP"/>
              <a:t> for other </a:t>
            </a:r>
            <a:r>
              <a:rPr lang="en-US" altLang="ja-JP" dirty="0"/>
              <a:t>conditions, including ARIB STD-T108, etc.,  in March meeting as </a:t>
            </a:r>
            <a:r>
              <a:rPr lang="en-US" altLang="ja-JP"/>
              <a:t>supplementary material.</a:t>
            </a:r>
            <a:endParaRPr lang="en-US" altLang="ja-JP"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6" name="Date Placeholder 5"/>
          <p:cNvSpPr>
            <a:spLocks noGrp="1"/>
          </p:cNvSpPr>
          <p:nvPr>
            <p:ph type="dt" idx="15"/>
          </p:nvPr>
        </p:nvSpPr>
        <p:spPr/>
        <p:txBody>
          <a:bodyPr/>
          <a:lstStyle/>
          <a:p>
            <a:r>
              <a:rPr lang="en-US" dirty="0"/>
              <a:t>January 2025</a:t>
            </a:r>
            <a:endParaRPr lang="en-GB" dirty="0"/>
          </a:p>
        </p:txBody>
      </p:sp>
      <p:sp>
        <p:nvSpPr>
          <p:cNvPr id="5" name="Footer Placeholder 4">
            <a:extLst>
              <a:ext uri="{FF2B5EF4-FFF2-40B4-BE49-F238E27FC236}">
                <a16:creationId xmlns:a16="http://schemas.microsoft.com/office/drawing/2014/main" id="{6F9F21D6-CAE4-8FF7-40B3-C91C63BDEDB1}"/>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extLst>
      <p:ext uri="{BB962C8B-B14F-4D97-AF65-F5344CB8AC3E}">
        <p14:creationId xmlns:p14="http://schemas.microsoft.com/office/powerpoint/2010/main" val="423081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76584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Summary</a:t>
            </a:r>
          </a:p>
        </p:txBody>
      </p:sp>
      <p:sp>
        <p:nvSpPr>
          <p:cNvPr id="4098" name="Rectangle 2"/>
          <p:cNvSpPr>
            <a:spLocks noGrp="1" noChangeArrowheads="1"/>
          </p:cNvSpPr>
          <p:nvPr>
            <p:ph idx="1"/>
          </p:nvPr>
        </p:nvSpPr>
        <p:spPr>
          <a:xfrm>
            <a:off x="731520" y="1497360"/>
            <a:ext cx="8290560" cy="500504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altLang="ja-JP" dirty="0">
                <a:solidFill>
                  <a:schemeClr val="tx1"/>
                </a:solidFill>
              </a:rPr>
              <a:t>Presentation to TG3a of simulation update for coexistence of IEEE 802.15.4g and IEEE 802.11ah using new simulation parameters for smart utility use cases.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altLang="ja-JP" dirty="0">
              <a:solidFill>
                <a:schemeClr val="tx1"/>
              </a:solidFill>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altLang="ja-JP" dirty="0">
                <a:solidFill>
                  <a:schemeClr val="tx1"/>
                </a:solidFill>
              </a:rPr>
              <a:t>The new feature “</a:t>
            </a:r>
            <a:r>
              <a:rPr lang="en-GB" altLang="ja-JP" dirty="0" err="1">
                <a:solidFill>
                  <a:schemeClr val="tx1"/>
                </a:solidFill>
              </a:rPr>
              <a:t>Suspendable</a:t>
            </a:r>
            <a:r>
              <a:rPr lang="en-GB" altLang="ja-JP" dirty="0">
                <a:solidFill>
                  <a:schemeClr val="tx1"/>
                </a:solidFill>
              </a:rPr>
              <a:t> CAMA/CA” on IEEE 802.15-2024 was evaluated.</a:t>
            </a:r>
            <a:endParaRPr lang="en-US" altLang="ja-JP" dirty="0">
              <a:solidFill>
                <a:schemeClr val="tx1"/>
              </a:solidFill>
            </a:endParaRP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dirty="0">
              <a:solidFill>
                <a:schemeClr val="tx1"/>
              </a:solidFill>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solidFill>
                  <a:schemeClr val="tx1"/>
                </a:solidFill>
              </a:rPr>
              <a:t>This document gathers relevant material from 19-24/0042r0, 19-24/0018r0, 19-19/0019r1, 19-18/0056r3, 19-18/0039r1 and 19-19/0021r2</a:t>
            </a:r>
            <a:r>
              <a:rPr lang="ja-JP" altLang="en-US" dirty="0">
                <a:solidFill>
                  <a:schemeClr val="tx1"/>
                </a:solidFill>
              </a:rPr>
              <a:t> </a:t>
            </a:r>
            <a:r>
              <a:rPr lang="en-US" altLang="ja-JP" dirty="0">
                <a:solidFill>
                  <a:schemeClr val="tx1"/>
                </a:solidFill>
              </a:rPr>
              <a:t>for</a:t>
            </a:r>
            <a:r>
              <a:rPr lang="ja-JP" altLang="en-US" dirty="0">
                <a:solidFill>
                  <a:schemeClr val="tx1"/>
                </a:solidFill>
              </a:rPr>
              <a:t> </a:t>
            </a:r>
            <a:r>
              <a:rPr lang="en-US" altLang="ja-JP" dirty="0">
                <a:solidFill>
                  <a:schemeClr val="tx1"/>
                </a:solidFill>
              </a:rPr>
              <a:t>simulation</a:t>
            </a:r>
            <a:r>
              <a:rPr lang="ja-JP" altLang="en-US" dirty="0">
                <a:solidFill>
                  <a:schemeClr val="tx1"/>
                </a:solidFill>
              </a:rPr>
              <a:t> </a:t>
            </a:r>
            <a:r>
              <a:rPr lang="en-US" altLang="ja-JP" dirty="0">
                <a:solidFill>
                  <a:schemeClr val="tx1"/>
                </a:solidFill>
              </a:rPr>
              <a:t>conditions</a:t>
            </a:r>
            <a:r>
              <a:rPr lang="ja-JP" altLang="en-US" dirty="0">
                <a:solidFill>
                  <a:schemeClr val="tx1"/>
                </a:solidFill>
              </a:rPr>
              <a:t> </a:t>
            </a:r>
            <a:r>
              <a:rPr lang="en-US" altLang="ja-JP" dirty="0">
                <a:solidFill>
                  <a:schemeClr val="tx1"/>
                </a:solidFill>
              </a:rPr>
              <a:t>and</a:t>
            </a:r>
            <a:r>
              <a:rPr lang="ja-JP" altLang="en-US" dirty="0">
                <a:solidFill>
                  <a:schemeClr val="tx1"/>
                </a:solidFill>
              </a:rPr>
              <a:t> </a:t>
            </a:r>
            <a:r>
              <a:rPr lang="en-US" altLang="ja-JP" dirty="0">
                <a:solidFill>
                  <a:schemeClr val="tx1"/>
                </a:solidFill>
              </a:rPr>
              <a:t>use</a:t>
            </a:r>
            <a:r>
              <a:rPr lang="ja-JP" altLang="en-US" dirty="0">
                <a:solidFill>
                  <a:schemeClr val="tx1"/>
                </a:solidFill>
              </a:rPr>
              <a:t> </a:t>
            </a:r>
            <a:r>
              <a:rPr lang="en-US" altLang="ja-JP" dirty="0">
                <a:solidFill>
                  <a:schemeClr val="tx1"/>
                </a:solidFill>
              </a:rPr>
              <a:t>cases.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dirty="0">
              <a:solidFill>
                <a:schemeClr val="tx1"/>
              </a:solidFill>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solidFill>
                  <a:schemeClr val="tx1"/>
                </a:solidFill>
              </a:rPr>
              <a:t>Plan for March meeting.</a:t>
            </a:r>
            <a:endParaRPr lang="en-GB" dirty="0">
              <a:solidFill>
                <a:schemeClr val="tx1"/>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 name="Date Placeholder 3"/>
          <p:cNvSpPr>
            <a:spLocks noGrp="1"/>
          </p:cNvSpPr>
          <p:nvPr>
            <p:ph type="dt" idx="15"/>
          </p:nvPr>
        </p:nvSpPr>
        <p:spPr>
          <a:xfrm>
            <a:off x="743374" y="355601"/>
            <a:ext cx="2761816" cy="291254"/>
          </a:xfrm>
        </p:spPr>
        <p:txBody>
          <a:bodyPr/>
          <a:lstStyle/>
          <a:p>
            <a:r>
              <a:rPr lang="en-US" altLang="ja-JP" dirty="0"/>
              <a:t>January 2025</a:t>
            </a:r>
            <a:endParaRPr lang="en-GB" altLang="ja-JP" dirty="0"/>
          </a:p>
        </p:txBody>
      </p:sp>
      <p:sp>
        <p:nvSpPr>
          <p:cNvPr id="2" name="Footer Placeholder 4">
            <a:extLst>
              <a:ext uri="{FF2B5EF4-FFF2-40B4-BE49-F238E27FC236}">
                <a16:creationId xmlns:a16="http://schemas.microsoft.com/office/drawing/2014/main" id="{1CD8069C-961A-4372-E605-020C9537CA93}"/>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extLst>
      <p:ext uri="{BB962C8B-B14F-4D97-AF65-F5344CB8AC3E}">
        <p14:creationId xmlns:p14="http://schemas.microsoft.com/office/powerpoint/2010/main" val="28156152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altLang="ja-JP" sz="2800" dirty="0"/>
              <a:t>Background: S1G Coexistence Simulations in TG3*</a:t>
            </a:r>
            <a:endParaRPr lang="en-US" sz="2800" dirty="0"/>
          </a:p>
        </p:txBody>
      </p:sp>
      <p:sp>
        <p:nvSpPr>
          <p:cNvPr id="3" name="Content Placeholder 2"/>
          <p:cNvSpPr>
            <a:spLocks noGrp="1"/>
          </p:cNvSpPr>
          <p:nvPr>
            <p:ph idx="1"/>
          </p:nvPr>
        </p:nvSpPr>
        <p:spPr>
          <a:xfrm>
            <a:off x="556320" y="1497361"/>
            <a:ext cx="8640960" cy="5292587"/>
          </a:xfrm>
        </p:spPr>
        <p:txBody>
          <a:bodyPr/>
          <a:lstStyle/>
          <a:p>
            <a:pPr>
              <a:spcBef>
                <a:spcPts val="300"/>
              </a:spcBef>
            </a:pPr>
            <a:r>
              <a:rPr lang="en-US" sz="1800" dirty="0"/>
              <a:t>Developed the coexistence simulator based on NS-3.23, which support IEEE 802.15.4g-FSK (400 </a:t>
            </a:r>
            <a:r>
              <a:rPr lang="en-US" sz="1800" dirty="0" err="1"/>
              <a:t>KHz</a:t>
            </a:r>
            <a:r>
              <a:rPr lang="en-US" sz="1800" dirty="0"/>
              <a:t> bandwidth) and IEEE 802.11ah (1 MHz bandwidth) for IEEE 802.19.3. </a:t>
            </a:r>
          </a:p>
          <a:p>
            <a:pPr>
              <a:spcBef>
                <a:spcPts val="300"/>
              </a:spcBef>
            </a:pPr>
            <a:r>
              <a:rPr lang="en-US" altLang="ja-JP" sz="1800" dirty="0"/>
              <a:t>Extended this simulator to support IEEE 802.15.4-OFDM (400 </a:t>
            </a:r>
            <a:r>
              <a:rPr lang="en-US" altLang="ja-JP" sz="1800" dirty="0" err="1"/>
              <a:t>KHz</a:t>
            </a:r>
            <a:r>
              <a:rPr lang="en-US" altLang="ja-JP" sz="1800" dirty="0"/>
              <a:t> bandwidth) to evaluate IEEE 802.19.3a.</a:t>
            </a:r>
          </a:p>
          <a:p>
            <a:pPr>
              <a:spcBef>
                <a:spcPts val="300"/>
              </a:spcBef>
            </a:pPr>
            <a:r>
              <a:rPr lang="en-US" sz="1800" dirty="0"/>
              <a:t>Simulation parameters and simulator deployment were discussed in TG3.</a:t>
            </a:r>
          </a:p>
          <a:p>
            <a:pPr lvl="1">
              <a:spcBef>
                <a:spcPts val="300"/>
              </a:spcBef>
            </a:pPr>
            <a:r>
              <a:rPr lang="en-US" sz="1600" dirty="0"/>
              <a:t>[19-18/0039r1] </a:t>
            </a:r>
            <a:r>
              <a:rPr lang="en-GB" altLang="ja-JP" sz="1600" dirty="0"/>
              <a:t>Steve </a:t>
            </a:r>
            <a:r>
              <a:rPr lang="en-GB" altLang="ja-JP" sz="1600" dirty="0" err="1"/>
              <a:t>Shellhammer</a:t>
            </a:r>
            <a:r>
              <a:rPr lang="en-GB" altLang="ja-JP" sz="1600" dirty="0"/>
              <a:t>, “Sub-1GHz Coexistence Simulation Parameters”</a:t>
            </a:r>
          </a:p>
          <a:p>
            <a:pPr lvl="1">
              <a:spcBef>
                <a:spcPts val="300"/>
              </a:spcBef>
            </a:pPr>
            <a:r>
              <a:rPr lang="en-US" sz="1600" dirty="0"/>
              <a:t>[19-19/0021r2] Yukimasa Nagai, “</a:t>
            </a:r>
            <a:r>
              <a:rPr lang="en-GB" altLang="ja-JP" sz="1600" dirty="0"/>
              <a:t>S1G Coexistence Simulation Profile</a:t>
            </a:r>
            <a:r>
              <a:rPr lang="en-US" altLang="ja-JP" sz="1600" dirty="0"/>
              <a:t>”</a:t>
            </a:r>
          </a:p>
          <a:p>
            <a:pPr lvl="1">
              <a:spcBef>
                <a:spcPts val="300"/>
              </a:spcBef>
            </a:pPr>
            <a:r>
              <a:rPr lang="en-US" sz="1600" dirty="0"/>
              <a:t>[19-18/0071r0] </a:t>
            </a:r>
            <a:r>
              <a:rPr lang="en-US" sz="1600" dirty="0" err="1"/>
              <a:t>Takenori</a:t>
            </a:r>
            <a:r>
              <a:rPr lang="en-US" sz="1600" dirty="0"/>
              <a:t> Sumi, “</a:t>
            </a:r>
            <a:r>
              <a:rPr lang="en-GB" altLang="ja-JP" sz="1600" dirty="0"/>
              <a:t>Sub-1GHz Coexistence Simulation Models Update”</a:t>
            </a:r>
          </a:p>
          <a:p>
            <a:pPr>
              <a:spcBef>
                <a:spcPts val="300"/>
              </a:spcBef>
            </a:pPr>
            <a:r>
              <a:rPr lang="en-US" sz="1800" dirty="0"/>
              <a:t>Simulation parameters were updated in TG3a.</a:t>
            </a:r>
          </a:p>
          <a:p>
            <a:pPr lvl="1">
              <a:spcBef>
                <a:spcPts val="300"/>
              </a:spcBef>
            </a:pPr>
            <a:r>
              <a:rPr lang="en-US" sz="1600" dirty="0"/>
              <a:t>[19-24/0018r0] Yukimasa Nagai, “</a:t>
            </a:r>
            <a:r>
              <a:rPr lang="en-GB" altLang="ja-JP" sz="1600" dirty="0"/>
              <a:t>Simulation Parameter Update for S1G Bands OFDM systems”</a:t>
            </a:r>
            <a:endParaRPr lang="en-US" sz="1600" dirty="0"/>
          </a:p>
          <a:p>
            <a:pPr>
              <a:spcBef>
                <a:spcPts val="300"/>
              </a:spcBef>
            </a:pPr>
            <a:r>
              <a:rPr lang="en-US" sz="1800" dirty="0"/>
              <a:t>Simulation results were also shared in TG3.</a:t>
            </a:r>
          </a:p>
          <a:p>
            <a:pPr lvl="1">
              <a:spcBef>
                <a:spcPts val="300"/>
              </a:spcBef>
            </a:pPr>
            <a:r>
              <a:rPr lang="en-US" sz="1600" dirty="0"/>
              <a:t>19-19/0019r1, 19-18/0056r3</a:t>
            </a:r>
          </a:p>
          <a:p>
            <a:pPr>
              <a:spcBef>
                <a:spcPts val="300"/>
              </a:spcBef>
            </a:pPr>
            <a:endParaRPr lang="en-US" sz="2000" dirty="0"/>
          </a:p>
          <a:p>
            <a:pPr marL="0" indent="0">
              <a:spcBef>
                <a:spcPts val="300"/>
              </a:spcBef>
              <a:buNone/>
            </a:pPr>
            <a:endParaRPr lang="en-US" sz="1800" dirty="0"/>
          </a:p>
          <a:p>
            <a:pPr lvl="2">
              <a:spcBef>
                <a:spcPts val="300"/>
              </a:spcBef>
            </a:pP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7" name="テキスト ボックス 6">
            <a:extLst>
              <a:ext uri="{FF2B5EF4-FFF2-40B4-BE49-F238E27FC236}">
                <a16:creationId xmlns:a16="http://schemas.microsoft.com/office/drawing/2014/main" id="{7241B8F3-3524-FB48-71DF-901A3AEC726C}"/>
              </a:ext>
            </a:extLst>
          </p:cNvPr>
          <p:cNvSpPr txBox="1"/>
          <p:nvPr/>
        </p:nvSpPr>
        <p:spPr>
          <a:xfrm>
            <a:off x="606588" y="6509974"/>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612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10" name="図 9">
            <a:extLst>
              <a:ext uri="{FF2B5EF4-FFF2-40B4-BE49-F238E27FC236}">
                <a16:creationId xmlns:a16="http://schemas.microsoft.com/office/drawing/2014/main" id="{A1238EED-8DC0-F8EC-DF71-39702FD88F71}"/>
              </a:ext>
            </a:extLst>
          </p:cNvPr>
          <p:cNvPicPr>
            <a:picLocks noChangeAspect="1"/>
          </p:cNvPicPr>
          <p:nvPr/>
        </p:nvPicPr>
        <p:blipFill>
          <a:blip r:embed="rId2"/>
          <a:stretch>
            <a:fillRect/>
          </a:stretch>
        </p:blipFill>
        <p:spPr>
          <a:xfrm>
            <a:off x="33633" y="1819487"/>
            <a:ext cx="4847580" cy="3627965"/>
          </a:xfrm>
          <a:prstGeom prst="rect">
            <a:avLst/>
          </a:prstGeom>
          <a:ln>
            <a:solidFill>
              <a:schemeClr val="tx1"/>
            </a:solidFill>
          </a:ln>
        </p:spPr>
      </p:pic>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pic>
        <p:nvPicPr>
          <p:cNvPr id="14" name="図 13">
            <a:extLst>
              <a:ext uri="{FF2B5EF4-FFF2-40B4-BE49-F238E27FC236}">
                <a16:creationId xmlns:a16="http://schemas.microsoft.com/office/drawing/2014/main" id="{BBF2BFDD-1581-B132-614B-88FE0C81E981}"/>
              </a:ext>
            </a:extLst>
          </p:cNvPr>
          <p:cNvPicPr>
            <a:picLocks noChangeAspect="1"/>
          </p:cNvPicPr>
          <p:nvPr/>
        </p:nvPicPr>
        <p:blipFill>
          <a:blip r:embed="rId3"/>
          <a:stretch>
            <a:fillRect/>
          </a:stretch>
        </p:blipFill>
        <p:spPr>
          <a:xfrm>
            <a:off x="4912818" y="1823491"/>
            <a:ext cx="4822298" cy="3623961"/>
          </a:xfrm>
          <a:prstGeom prst="rect">
            <a:avLst/>
          </a:prstGeom>
          <a:noFill/>
          <a:ln>
            <a:solidFill>
              <a:schemeClr val="tx1"/>
            </a:solidFill>
          </a:ln>
        </p:spPr>
      </p:pic>
      <p:sp>
        <p:nvSpPr>
          <p:cNvPr id="15" name="テキスト ボックス 14">
            <a:extLst>
              <a:ext uri="{FF2B5EF4-FFF2-40B4-BE49-F238E27FC236}">
                <a16:creationId xmlns:a16="http://schemas.microsoft.com/office/drawing/2014/main" id="{3FC6E1D6-845C-C86B-71E7-5C2047F757DD}"/>
              </a:ext>
            </a:extLst>
          </p:cNvPr>
          <p:cNvSpPr txBox="1"/>
          <p:nvPr/>
        </p:nvSpPr>
        <p:spPr>
          <a:xfrm>
            <a:off x="7739587" y="5529808"/>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19-18/0039r1</a:t>
            </a:r>
            <a:endParaRPr kumimoji="1" lang="ja-JP" altLang="en-US" sz="1600" dirty="0">
              <a:solidFill>
                <a:schemeClr val="tx1"/>
              </a:solidFill>
              <a:latin typeface="Calibri" panose="020F0502020204030204" pitchFamily="34" charset="0"/>
              <a:cs typeface="Calibri" panose="020F0502020204030204" pitchFamily="34" charset="0"/>
            </a:endParaRPr>
          </a:p>
        </p:txBody>
      </p:sp>
      <p:sp>
        <p:nvSpPr>
          <p:cNvPr id="2" name="テキスト ボックス 1">
            <a:extLst>
              <a:ext uri="{FF2B5EF4-FFF2-40B4-BE49-F238E27FC236}">
                <a16:creationId xmlns:a16="http://schemas.microsoft.com/office/drawing/2014/main" id="{E8AFD0C1-36D6-B3C1-D7B6-C1E155EE35F5}"/>
              </a:ext>
            </a:extLst>
          </p:cNvPr>
          <p:cNvSpPr txBox="1"/>
          <p:nvPr/>
        </p:nvSpPr>
        <p:spPr>
          <a:xfrm>
            <a:off x="606588" y="6509974"/>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197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pic>
        <p:nvPicPr>
          <p:cNvPr id="11" name="図 10">
            <a:extLst>
              <a:ext uri="{FF2B5EF4-FFF2-40B4-BE49-F238E27FC236}">
                <a16:creationId xmlns:a16="http://schemas.microsoft.com/office/drawing/2014/main" id="{D1B59BAE-3DE2-6FC3-D5D9-BD32992A5A43}"/>
              </a:ext>
            </a:extLst>
          </p:cNvPr>
          <p:cNvPicPr>
            <a:picLocks noChangeAspect="1"/>
          </p:cNvPicPr>
          <p:nvPr/>
        </p:nvPicPr>
        <p:blipFill>
          <a:blip r:embed="rId2"/>
          <a:stretch>
            <a:fillRect/>
          </a:stretch>
        </p:blipFill>
        <p:spPr>
          <a:xfrm>
            <a:off x="35516" y="1818000"/>
            <a:ext cx="4849200" cy="3641263"/>
          </a:xfrm>
          <a:prstGeom prst="rect">
            <a:avLst/>
          </a:prstGeom>
          <a:ln>
            <a:solidFill>
              <a:schemeClr val="tx1"/>
            </a:solidFill>
          </a:ln>
        </p:spPr>
      </p:pic>
      <p:pic>
        <p:nvPicPr>
          <p:cNvPr id="15" name="図 14">
            <a:extLst>
              <a:ext uri="{FF2B5EF4-FFF2-40B4-BE49-F238E27FC236}">
                <a16:creationId xmlns:a16="http://schemas.microsoft.com/office/drawing/2014/main" id="{7FB008BE-7299-ACAA-1689-60C2CF4F51F3}"/>
              </a:ext>
            </a:extLst>
          </p:cNvPr>
          <p:cNvPicPr>
            <a:picLocks noChangeAspect="1"/>
          </p:cNvPicPr>
          <p:nvPr/>
        </p:nvPicPr>
        <p:blipFill>
          <a:blip r:embed="rId3"/>
          <a:stretch>
            <a:fillRect/>
          </a:stretch>
        </p:blipFill>
        <p:spPr>
          <a:xfrm>
            <a:off x="4905832" y="1818000"/>
            <a:ext cx="4849200" cy="3636416"/>
          </a:xfrm>
          <a:prstGeom prst="rect">
            <a:avLst/>
          </a:prstGeom>
          <a:ln>
            <a:solidFill>
              <a:schemeClr val="tx1"/>
            </a:solidFill>
          </a:ln>
        </p:spPr>
      </p:pic>
      <p:sp>
        <p:nvSpPr>
          <p:cNvPr id="16" name="テキスト ボックス 15">
            <a:extLst>
              <a:ext uri="{FF2B5EF4-FFF2-40B4-BE49-F238E27FC236}">
                <a16:creationId xmlns:a16="http://schemas.microsoft.com/office/drawing/2014/main" id="{752432B5-D8A2-6091-0B80-C537F478DC52}"/>
              </a:ext>
            </a:extLst>
          </p:cNvPr>
          <p:cNvSpPr txBox="1"/>
          <p:nvPr/>
        </p:nvSpPr>
        <p:spPr>
          <a:xfrm>
            <a:off x="7739587" y="5529808"/>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19-18/0039r1</a:t>
            </a:r>
            <a:endParaRPr kumimoji="1" lang="ja-JP" altLang="en-US" sz="1600" dirty="0">
              <a:solidFill>
                <a:schemeClr val="tx1"/>
              </a:solidFill>
              <a:latin typeface="Calibri" panose="020F0502020204030204" pitchFamily="34" charset="0"/>
              <a:cs typeface="Calibri" panose="020F0502020204030204" pitchFamily="34" charset="0"/>
            </a:endParaRPr>
          </a:p>
        </p:txBody>
      </p:sp>
      <p:sp>
        <p:nvSpPr>
          <p:cNvPr id="2" name="テキスト ボックス 1">
            <a:extLst>
              <a:ext uri="{FF2B5EF4-FFF2-40B4-BE49-F238E27FC236}">
                <a16:creationId xmlns:a16="http://schemas.microsoft.com/office/drawing/2014/main" id="{0C3A0620-36DC-339D-AE53-F9A33BDECBC9}"/>
              </a:ext>
            </a:extLst>
          </p:cNvPr>
          <p:cNvSpPr txBox="1"/>
          <p:nvPr/>
        </p:nvSpPr>
        <p:spPr>
          <a:xfrm>
            <a:off x="606588" y="6509974"/>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369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sp>
        <p:nvSpPr>
          <p:cNvPr id="2" name="テキスト ボックス 1">
            <a:extLst>
              <a:ext uri="{FF2B5EF4-FFF2-40B4-BE49-F238E27FC236}">
                <a16:creationId xmlns:a16="http://schemas.microsoft.com/office/drawing/2014/main" id="{EB637E11-D0CF-583C-FB82-E7EE4A4C6923}"/>
              </a:ext>
            </a:extLst>
          </p:cNvPr>
          <p:cNvSpPr txBox="1"/>
          <p:nvPr/>
        </p:nvSpPr>
        <p:spPr>
          <a:xfrm>
            <a:off x="2852077" y="5334439"/>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19-19/0021r2</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7" name="図 6">
            <a:extLst>
              <a:ext uri="{FF2B5EF4-FFF2-40B4-BE49-F238E27FC236}">
                <a16:creationId xmlns:a16="http://schemas.microsoft.com/office/drawing/2014/main" id="{84BF4E6B-9C1F-37B2-3C72-CFD4BAA6A55C}"/>
              </a:ext>
            </a:extLst>
          </p:cNvPr>
          <p:cNvPicPr>
            <a:picLocks noChangeAspect="1"/>
          </p:cNvPicPr>
          <p:nvPr/>
        </p:nvPicPr>
        <p:blipFill>
          <a:blip r:embed="rId2"/>
          <a:stretch>
            <a:fillRect/>
          </a:stretch>
        </p:blipFill>
        <p:spPr>
          <a:xfrm>
            <a:off x="3184" y="1680206"/>
            <a:ext cx="4849200" cy="3627867"/>
          </a:xfrm>
          <a:prstGeom prst="rect">
            <a:avLst/>
          </a:prstGeom>
          <a:ln>
            <a:solidFill>
              <a:schemeClr val="tx1"/>
            </a:solidFill>
          </a:ln>
        </p:spPr>
      </p:pic>
      <p:pic>
        <p:nvPicPr>
          <p:cNvPr id="9" name="図 8">
            <a:extLst>
              <a:ext uri="{FF2B5EF4-FFF2-40B4-BE49-F238E27FC236}">
                <a16:creationId xmlns:a16="http://schemas.microsoft.com/office/drawing/2014/main" id="{C7A65F86-F9A3-3532-AE20-13B077BD4093}"/>
              </a:ext>
            </a:extLst>
          </p:cNvPr>
          <p:cNvPicPr>
            <a:picLocks noChangeAspect="1"/>
          </p:cNvPicPr>
          <p:nvPr/>
        </p:nvPicPr>
        <p:blipFill>
          <a:blip r:embed="rId3"/>
          <a:stretch>
            <a:fillRect/>
          </a:stretch>
        </p:blipFill>
        <p:spPr>
          <a:xfrm>
            <a:off x="4879796" y="1673824"/>
            <a:ext cx="4849200" cy="3655998"/>
          </a:xfrm>
          <a:prstGeom prst="rect">
            <a:avLst/>
          </a:prstGeom>
          <a:ln>
            <a:solidFill>
              <a:schemeClr val="tx1"/>
            </a:solidFill>
          </a:ln>
        </p:spPr>
      </p:pic>
      <p:sp>
        <p:nvSpPr>
          <p:cNvPr id="10" name="テキスト ボックス 9">
            <a:extLst>
              <a:ext uri="{FF2B5EF4-FFF2-40B4-BE49-F238E27FC236}">
                <a16:creationId xmlns:a16="http://schemas.microsoft.com/office/drawing/2014/main" id="{933E7764-41C2-A933-27BD-F71F1FFB6768}"/>
              </a:ext>
            </a:extLst>
          </p:cNvPr>
          <p:cNvSpPr txBox="1"/>
          <p:nvPr/>
        </p:nvSpPr>
        <p:spPr>
          <a:xfrm>
            <a:off x="7726682" y="5329822"/>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19-19/0019r1</a:t>
            </a:r>
            <a:endParaRPr kumimoji="1" lang="ja-JP" altLang="en-US" sz="1600" dirty="0">
              <a:solidFill>
                <a:schemeClr val="tx1"/>
              </a:solidFill>
              <a:latin typeface="Calibri" panose="020F0502020204030204" pitchFamily="34" charset="0"/>
              <a:cs typeface="Calibri" panose="020F0502020204030204" pitchFamily="34" charset="0"/>
            </a:endParaRPr>
          </a:p>
        </p:txBody>
      </p:sp>
      <p:sp>
        <p:nvSpPr>
          <p:cNvPr id="3" name="テキスト ボックス 2">
            <a:extLst>
              <a:ext uri="{FF2B5EF4-FFF2-40B4-BE49-F238E27FC236}">
                <a16:creationId xmlns:a16="http://schemas.microsoft.com/office/drawing/2014/main" id="{3B8E0315-303F-9D23-33C2-510E4240FE34}"/>
              </a:ext>
            </a:extLst>
          </p:cNvPr>
          <p:cNvSpPr txBox="1"/>
          <p:nvPr/>
        </p:nvSpPr>
        <p:spPr>
          <a:xfrm>
            <a:off x="606588" y="6509974"/>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87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sp>
        <p:nvSpPr>
          <p:cNvPr id="2" name="テキスト ボックス 1">
            <a:extLst>
              <a:ext uri="{FF2B5EF4-FFF2-40B4-BE49-F238E27FC236}">
                <a16:creationId xmlns:a16="http://schemas.microsoft.com/office/drawing/2014/main" id="{EB637E11-D0CF-583C-FB82-E7EE4A4C6923}"/>
              </a:ext>
            </a:extLst>
          </p:cNvPr>
          <p:cNvSpPr txBox="1"/>
          <p:nvPr/>
        </p:nvSpPr>
        <p:spPr>
          <a:xfrm>
            <a:off x="7477551" y="6568554"/>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19-19/0021r2</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8" name="図 7">
            <a:extLst>
              <a:ext uri="{FF2B5EF4-FFF2-40B4-BE49-F238E27FC236}">
                <a16:creationId xmlns:a16="http://schemas.microsoft.com/office/drawing/2014/main" id="{D2EB11CF-8D10-58FD-0B6B-E8E15551B8B9}"/>
              </a:ext>
            </a:extLst>
          </p:cNvPr>
          <p:cNvPicPr>
            <a:picLocks noChangeAspect="1"/>
          </p:cNvPicPr>
          <p:nvPr/>
        </p:nvPicPr>
        <p:blipFill>
          <a:blip r:embed="rId2"/>
          <a:stretch>
            <a:fillRect/>
          </a:stretch>
        </p:blipFill>
        <p:spPr>
          <a:xfrm>
            <a:off x="1430952" y="1476724"/>
            <a:ext cx="6913164" cy="5170653"/>
          </a:xfrm>
          <a:prstGeom prst="rect">
            <a:avLst/>
          </a:prstGeom>
          <a:ln>
            <a:solidFill>
              <a:schemeClr val="tx1"/>
            </a:solidFill>
          </a:ln>
        </p:spPr>
      </p:pic>
      <p:sp>
        <p:nvSpPr>
          <p:cNvPr id="3" name="テキスト ボックス 2">
            <a:extLst>
              <a:ext uri="{FF2B5EF4-FFF2-40B4-BE49-F238E27FC236}">
                <a16:creationId xmlns:a16="http://schemas.microsoft.com/office/drawing/2014/main" id="{1F58580E-366B-B212-3756-20D39C2195EC}"/>
              </a:ext>
            </a:extLst>
          </p:cNvPr>
          <p:cNvSpPr txBox="1"/>
          <p:nvPr/>
        </p:nvSpPr>
        <p:spPr>
          <a:xfrm>
            <a:off x="606588" y="6609928"/>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5889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models discussed in TG3*</a:t>
            </a:r>
            <a:endParaRPr lang="ja-JP" altLang="en-US" sz="3200" dirty="0"/>
          </a:p>
        </p:txBody>
      </p:sp>
      <p:sp>
        <p:nvSpPr>
          <p:cNvPr id="16" name="テキスト ボックス 15">
            <a:extLst>
              <a:ext uri="{FF2B5EF4-FFF2-40B4-BE49-F238E27FC236}">
                <a16:creationId xmlns:a16="http://schemas.microsoft.com/office/drawing/2014/main" id="{752432B5-D8A2-6091-0B80-C537F478DC52}"/>
              </a:ext>
            </a:extLst>
          </p:cNvPr>
          <p:cNvSpPr txBox="1"/>
          <p:nvPr/>
        </p:nvSpPr>
        <p:spPr>
          <a:xfrm>
            <a:off x="7739587" y="5529808"/>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19-18/0071r0</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3" name="図 2">
            <a:extLst>
              <a:ext uri="{FF2B5EF4-FFF2-40B4-BE49-F238E27FC236}">
                <a16:creationId xmlns:a16="http://schemas.microsoft.com/office/drawing/2014/main" id="{0724A178-61DD-17CB-906E-DE68787BBBBD}"/>
              </a:ext>
            </a:extLst>
          </p:cNvPr>
          <p:cNvPicPr>
            <a:picLocks noChangeAspect="1"/>
          </p:cNvPicPr>
          <p:nvPr/>
        </p:nvPicPr>
        <p:blipFill>
          <a:blip r:embed="rId2"/>
          <a:stretch>
            <a:fillRect/>
          </a:stretch>
        </p:blipFill>
        <p:spPr>
          <a:xfrm>
            <a:off x="0" y="1830891"/>
            <a:ext cx="4849200" cy="3621554"/>
          </a:xfrm>
          <a:prstGeom prst="rect">
            <a:avLst/>
          </a:prstGeom>
          <a:ln>
            <a:solidFill>
              <a:schemeClr val="tx1"/>
            </a:solidFill>
          </a:ln>
        </p:spPr>
      </p:pic>
      <p:pic>
        <p:nvPicPr>
          <p:cNvPr id="8" name="図 7">
            <a:extLst>
              <a:ext uri="{FF2B5EF4-FFF2-40B4-BE49-F238E27FC236}">
                <a16:creationId xmlns:a16="http://schemas.microsoft.com/office/drawing/2014/main" id="{B5F28B81-A19C-9D9C-3929-BF96C854BDC4}"/>
              </a:ext>
            </a:extLst>
          </p:cNvPr>
          <p:cNvPicPr>
            <a:picLocks noChangeAspect="1"/>
          </p:cNvPicPr>
          <p:nvPr/>
        </p:nvPicPr>
        <p:blipFill>
          <a:blip r:embed="rId3"/>
          <a:stretch>
            <a:fillRect/>
          </a:stretch>
        </p:blipFill>
        <p:spPr>
          <a:xfrm>
            <a:off x="4875954" y="1830891"/>
            <a:ext cx="4849200" cy="3631000"/>
          </a:xfrm>
          <a:prstGeom prst="rect">
            <a:avLst/>
          </a:prstGeom>
          <a:ln>
            <a:solidFill>
              <a:schemeClr val="tx1"/>
            </a:solidFill>
          </a:ln>
        </p:spPr>
      </p:pic>
      <p:sp>
        <p:nvSpPr>
          <p:cNvPr id="2" name="テキスト ボックス 1">
            <a:extLst>
              <a:ext uri="{FF2B5EF4-FFF2-40B4-BE49-F238E27FC236}">
                <a16:creationId xmlns:a16="http://schemas.microsoft.com/office/drawing/2014/main" id="{E303B027-E1F1-1820-52FD-D26BDFC62CFC}"/>
              </a:ext>
            </a:extLst>
          </p:cNvPr>
          <p:cNvSpPr txBox="1"/>
          <p:nvPr/>
        </p:nvSpPr>
        <p:spPr>
          <a:xfrm>
            <a:off x="606588" y="6509974"/>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536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a:xfrm>
            <a:off x="556320" y="731522"/>
            <a:ext cx="8676964" cy="1136227"/>
          </a:xfrm>
        </p:spPr>
        <p:txBody>
          <a:bodyPr/>
          <a:lstStyle/>
          <a:p>
            <a:r>
              <a:rPr lang="en-US" altLang="ja-JP" sz="2800" dirty="0"/>
              <a:t>Simulation parameters updated in TG3a May meeting*</a:t>
            </a:r>
            <a:endParaRPr lang="ja-JP" altLang="en-US" sz="2800" dirty="0"/>
          </a:p>
        </p:txBody>
      </p:sp>
      <p:sp>
        <p:nvSpPr>
          <p:cNvPr id="10" name="テキスト ボックス 9">
            <a:extLst>
              <a:ext uri="{FF2B5EF4-FFF2-40B4-BE49-F238E27FC236}">
                <a16:creationId xmlns:a16="http://schemas.microsoft.com/office/drawing/2014/main" id="{933E7764-41C2-A933-27BD-F71F1FFB6768}"/>
              </a:ext>
            </a:extLst>
          </p:cNvPr>
          <p:cNvSpPr txBox="1"/>
          <p:nvPr/>
        </p:nvSpPr>
        <p:spPr>
          <a:xfrm>
            <a:off x="7649108" y="6346322"/>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19-24/0018r0</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13" name="図 12">
            <a:extLst>
              <a:ext uri="{FF2B5EF4-FFF2-40B4-BE49-F238E27FC236}">
                <a16:creationId xmlns:a16="http://schemas.microsoft.com/office/drawing/2014/main" id="{F35369B9-5462-93C3-EB13-6D5BCA5FF19E}"/>
              </a:ext>
            </a:extLst>
          </p:cNvPr>
          <p:cNvPicPr>
            <a:picLocks noChangeAspect="1"/>
          </p:cNvPicPr>
          <p:nvPr/>
        </p:nvPicPr>
        <p:blipFill>
          <a:blip r:embed="rId2"/>
          <a:stretch>
            <a:fillRect/>
          </a:stretch>
        </p:blipFill>
        <p:spPr>
          <a:xfrm>
            <a:off x="1564432" y="1646197"/>
            <a:ext cx="6315803" cy="4696184"/>
          </a:xfrm>
          <a:prstGeom prst="rect">
            <a:avLst/>
          </a:prstGeom>
          <a:ln>
            <a:solidFill>
              <a:schemeClr val="tx1"/>
            </a:solidFill>
          </a:ln>
        </p:spPr>
      </p:pic>
      <p:sp>
        <p:nvSpPr>
          <p:cNvPr id="2" name="テキスト ボックス 1">
            <a:extLst>
              <a:ext uri="{FF2B5EF4-FFF2-40B4-BE49-F238E27FC236}">
                <a16:creationId xmlns:a16="http://schemas.microsoft.com/office/drawing/2014/main" id="{3F692125-4F87-353E-748D-96D3B865F042}"/>
              </a:ext>
            </a:extLst>
          </p:cNvPr>
          <p:cNvSpPr txBox="1"/>
          <p:nvPr/>
        </p:nvSpPr>
        <p:spPr>
          <a:xfrm>
            <a:off x="606588" y="6509974"/>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6700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dirty="0" smtClean="0">
            <a:solidFill>
              <a:schemeClr val="tx1"/>
            </a:solidFill>
            <a:latin typeface="Calibri" panose="020F0502020204030204" pitchFamily="34" charset="0"/>
            <a:cs typeface="Calibri" panose="020F0502020204030204" pitchFamily="34" charset="0"/>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1845</Words>
  <Application>Microsoft Office PowerPoint</Application>
  <PresentationFormat>ユーザー設定</PresentationFormat>
  <Paragraphs>236</Paragraphs>
  <Slides>19</Slides>
  <Notes>7</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5" baseType="lpstr">
      <vt:lpstr>Arial</vt:lpstr>
      <vt:lpstr>Calibri</vt:lpstr>
      <vt:lpstr>Courier New</vt:lpstr>
      <vt:lpstr>Times New Roman</vt:lpstr>
      <vt:lpstr>Office Theme</vt:lpstr>
      <vt:lpstr>Document</vt:lpstr>
      <vt:lpstr>IEEE 802.11ah and IEEE 802.15.4g SUN OFDM PHY Coexistence Simulation for Case 1-3 with Suspendable CSMA/CA</vt:lpstr>
      <vt:lpstr>Summary</vt:lpstr>
      <vt:lpstr>Background: S1G Coexistence Simulations in TG3*</vt:lpstr>
      <vt:lpstr>Simulation parameters discussed in TG3*</vt:lpstr>
      <vt:lpstr>Simulation parameters discussed in TG3*</vt:lpstr>
      <vt:lpstr>Simulation parameters discussed in TG3*</vt:lpstr>
      <vt:lpstr>Simulation parameters discussed in TG3*</vt:lpstr>
      <vt:lpstr>Simulation models discussed in TG3*</vt:lpstr>
      <vt:lpstr>Simulation parameters updated in TG3a May meeting*</vt:lpstr>
      <vt:lpstr>Simulation parameters updated in TG3a May meeting*</vt:lpstr>
      <vt:lpstr>Simulation updated with Suspendable CAMA/CA  on IEEE 802.15.4-2024</vt:lpstr>
      <vt:lpstr>Abstract of Suspendable CAMA/CA</vt:lpstr>
      <vt:lpstr>Abstract of Suspendable CAMA/CA</vt:lpstr>
      <vt:lpstr>Abstract of Suspendable CAMA/CA</vt:lpstr>
      <vt:lpstr>Simulation Result (Packet Delivery Rate) IEEE 802.15.4g offered load: 20 kbps IEEE 802.11ah: 1MHz PHY (TG(3), Case(1))</vt:lpstr>
      <vt:lpstr>Simulation Result (Packet Delivery Rate) IEEE 802.15.4g offered load: 20 kbps IEEE 802.11ah: 4MHz PHY (Case(2), Case(3))</vt:lpstr>
      <vt:lpstr>Simulation Result (Latency) IEEE 802.15.4g offered load: 20 kbps IEEE 802.11ah: 1MHz PHY (TG(3), Case(1))</vt:lpstr>
      <vt:lpstr>Simulation Result (Latency) IEEE 802.15.4g offered load: 20 kbps IEEE 802.11ah: 4MHz PHY (Case(2), Case(3))</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2024-09-10T03:22:33Z</dcterms:created>
  <dcterms:modified xsi:type="dcterms:W3CDTF">2025-01-16T08:02:06Z</dcterms:modified>
</cp:coreProperties>
</file>